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262" r:id="rId6"/>
    <p:sldId id="257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</p:sldIdLst>
  <p:sldSz cx="12192000" cy="6858000"/>
  <p:notesSz cx="6858000" cy="9144000"/>
  <p:embeddedFontLst>
    <p:embeddedFont>
      <p:font typeface="Arial Black" panose="020B0A04020102020204" pitchFamily="34" charset="0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  <p:embeddedFont>
      <p:font typeface="华文细黑" panose="02010600040101010101" pitchFamily="2" charset="-122"/>
      <p:regular r:id="rId30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-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219A0D1-A78F-49AF-A414-BA24DD0D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504BC0-E1D5-437B-88A7-C727DB2718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B9EFA6-74EE-4076-9B7E-BFDE47C19249}" type="datetimeFigureOut">
              <a:rPr lang="zh-CN" altLang="en-US"/>
              <a:pPr>
                <a:defRPr/>
              </a:pPr>
              <a:t>2025/3/17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CC77A46-AD11-4643-836C-D658954F24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8AC0B0F-CDF0-457D-994A-CCF8A877A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11B39C-8B31-4EA9-AC6F-10461BA583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3A57CA-05CF-4D96-AAE4-9B4A764DA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1CCA803-162D-497A-9041-B788E13649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chnology 11">
            <a:extLst>
              <a:ext uri="{FF2B5EF4-FFF2-40B4-BE49-F238E27FC236}">
                <a16:creationId xmlns:a16="http://schemas.microsoft.com/office/drawing/2014/main" id="{DA70CAA9-29C5-442F-A934-705A75CF7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65248074-F175-4D25-A537-9B01F95034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30800" y="6418263"/>
            <a:ext cx="1930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fld id="{8315D56F-38D1-4C08-9481-68160412099D}" type="datetime11">
              <a:rPr lang="zh-CN" altLang="en-US" sz="2400" smtClean="0">
                <a:solidFill>
                  <a:schemeClr val="tx2"/>
                </a:solidFill>
              </a:rPr>
              <a:pPr algn="ctr" eaLnBrk="1" hangingPunct="1">
                <a:defRPr/>
              </a:pPr>
              <a:t>14:02:21</a:t>
            </a:fld>
            <a:endParaRPr lang="zh-CN" altLang="en-US" sz="2400" dirty="0">
              <a:solidFill>
                <a:schemeClr val="tx2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0480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AE0BB6-4DE0-411A-86AC-9CFF823818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2641600" y="5867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14CD0-FE19-42B2-A78B-1982247648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5867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14DE02-956A-4848-9405-790DFF379D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47200" y="5867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686DD9-4680-4EFC-8FC3-21C674E6D9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02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4188BDE-F5B6-4786-BBE6-C35E319862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31FB31-D84D-4194-B089-064CF1C635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5CF3934-805A-48F7-97DE-DB3D552745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4C905-3E94-44B3-B130-B788F9317C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166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05800" y="152400"/>
            <a:ext cx="26670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77978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B5AE74-9CF6-451E-AE99-70CBD3EB06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A4643CD-5840-427A-AC9D-4738CCEA3D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9ED145F-72E0-49EB-9818-91A39F17C5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08FBB-AF29-4B18-9F58-8E9161B8EB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41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0363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7600" y="1219200"/>
            <a:ext cx="48260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219200"/>
            <a:ext cx="48260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FABB99-F4F3-45FC-94CF-F307AC4B61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3D928E-9E9A-442B-9811-48724B3DBE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B473428-AB4A-4A7A-8D16-639780EAB9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B408B-2FAF-4F24-A927-10CAFB181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4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4800" y="152400"/>
            <a:ext cx="103632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17600" y="1219200"/>
            <a:ext cx="48260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46800" y="1219200"/>
            <a:ext cx="48260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117600" y="3733800"/>
            <a:ext cx="48260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46800" y="3733800"/>
            <a:ext cx="48260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B66659-468C-4DE2-BB88-010665EB6D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C197B19-C13B-4425-85E0-F8186479B9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C39F07F-980C-48F0-859C-C28479293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08FD2-342E-40BD-8984-49C119E3C6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6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2EC06C9-5B31-4C1F-89EE-1B7ED7C106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80E78D-1E12-4CE1-AEC8-DB51B1BF63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1B69042-F41B-483D-A723-32B11D515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8FFD3-690E-41D5-ACC4-C5AE9EC7F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14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04FCB4-D1BA-4B8E-A8CA-59DC718A5E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F6502DF-4EDE-4A70-8994-FF90467455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2A333D6-3701-45D0-9F3C-A2F990F629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BB356-2F9E-48F0-AA6D-212E6A7BC2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114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600" y="1219200"/>
            <a:ext cx="4826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219200"/>
            <a:ext cx="4826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D0B8F1-95B5-4A0D-8157-E5AAAB6871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9995F0-D3A7-4D14-AB55-88543E1DA0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5E67B40-3256-4933-BAE6-F4A788F991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06669-A3F6-4970-92E4-09AE30095D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00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31E8ACF-4E5E-4A51-B48B-2FF5EA4EBC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40A99A-A0C0-4301-BE3D-4863E36EF0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96B7B0F-E56B-414F-BEA7-C86397F385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A359F-9068-4FF6-A139-72ADCF01FF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56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1029577-B297-491B-9A52-793417930C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60B7C6-047B-4A01-936E-8143D524BA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8AD1BF7-5E36-474B-86CA-B2FAB29497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74108-E998-47AD-B38D-D72FF33A43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78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B784AC6-EB25-4B85-9295-DECB4636B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E536EA9-7B81-4F2D-B763-DFC94CFACA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5075515-137E-48E7-928E-C5139DD1E0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A8A26-7863-4B85-863E-20AAD9552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2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427404-B8D9-4D35-AC9F-74AB86B58F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C1BD92-6EEE-4407-9778-21711D2E98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196E5D9-00E7-4751-8022-D5BEE7A507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A0124-5671-4421-B2C4-A7D14523C8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29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5D8D95-C774-4A7C-91E0-04C8992FE0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A23E88-506E-4CDA-9145-33CAC1A9D3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85D6459-EADE-4428-9D5D-EF5F0E0B2E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4C2B3-C7B8-4E95-9F0A-35C0350124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40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ology 11">
            <a:extLst>
              <a:ext uri="{FF2B5EF4-FFF2-40B4-BE49-F238E27FC236}">
                <a16:creationId xmlns:a16="http://schemas.microsoft.com/office/drawing/2014/main" id="{0582BEBA-CD2C-4439-ADA6-23F60F2D4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3EB4F98B-5F80-4775-8E2B-384DD6CC9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10363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AA96622-0284-43FC-9F97-8DFB56D0C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7600" y="1219200"/>
            <a:ext cx="9855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77B46D46-9CD9-4EBB-A0F5-9983EF374C7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41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F57C857D-A36F-4D62-8998-0B2781F616D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E2F1125D-30F8-478D-B2A7-B904205663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2C68A6F-1973-462C-90B0-D1D3FDAE9D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Box 1">
            <a:extLst>
              <a:ext uri="{FF2B5EF4-FFF2-40B4-BE49-F238E27FC236}">
                <a16:creationId xmlns:a16="http://schemas.microsoft.com/office/drawing/2014/main" id="{F7503E14-F896-495D-9F75-D5E2B2666A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472238"/>
            <a:ext cx="1371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fld id="{A63897E1-6CF0-4D4D-B338-6751456B3361}" type="datetime11">
              <a:rPr lang="zh-CN" altLang="en-US" sz="2400" smtClean="0">
                <a:solidFill>
                  <a:schemeClr val="tx2"/>
                </a:solidFill>
              </a:rPr>
              <a:pPr algn="l" eaLnBrk="1" hangingPunct="1">
                <a:defRPr/>
              </a:pPr>
              <a:t>14:02:21</a:t>
            </a:fld>
            <a:endParaRPr lang="zh-CN" altLang="en-US" sz="24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DB6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DB63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DB63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DB63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DB63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DB63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DB63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DB63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DB63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slide" Target="slide11.xml"/><Relationship Id="rId5" Type="http://schemas.openxmlformats.org/officeDocument/2006/relationships/image" Target="../media/image19.emf"/><Relationship Id="rId10" Type="http://schemas.openxmlformats.org/officeDocument/2006/relationships/image" Target="../media/image24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slide" Target="slide11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slide" Target="slide5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slide" Target="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1414268-87CD-4788-A4CB-E34B746F6A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ea typeface="宋体" panose="02010600030101010101" pitchFamily="2" charset="-122"/>
              </a:rPr>
              <a:t>第五</a:t>
            </a:r>
            <a:r>
              <a:rPr lang="zh-CN" altLang="en-US" sz="4000">
                <a:ea typeface="宋体" panose="02010600030101010101" pitchFamily="2" charset="-122"/>
              </a:rPr>
              <a:t>章 卫星定位</a:t>
            </a:r>
            <a:r>
              <a:rPr lang="zh-CN" altLang="en-US" sz="4000" dirty="0">
                <a:ea typeface="宋体" panose="02010600030101010101" pitchFamily="2" charset="-122"/>
              </a:rPr>
              <a:t>基本原理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64E0A64-E7A4-4AD7-9BDC-7E41E4DCC96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5.5  </a:t>
            </a:r>
            <a:r>
              <a:rPr lang="zh-CN" altLang="en-US" dirty="0"/>
              <a:t>绝对定位与相对定位</a:t>
            </a:r>
          </a:p>
        </p:txBody>
      </p:sp>
      <p:sp>
        <p:nvSpPr>
          <p:cNvPr id="4100" name="文本框 1">
            <a:extLst>
              <a:ext uri="{FF2B5EF4-FFF2-40B4-BE49-F238E27FC236}">
                <a16:creationId xmlns:a16="http://schemas.microsoft.com/office/drawing/2014/main" id="{0AD9EE89-B1E2-4A11-B4A0-32FB79B8A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867401"/>
            <a:ext cx="603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</a:rPr>
              <a:t>福建师范大学地理科学学院地理信息科学系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8D9C8AB-4612-443E-976A-DD60A9FD7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5.5.2 </a:t>
            </a:r>
            <a:r>
              <a:rPr lang="zh-CN" altLang="en-US">
                <a:ea typeface="宋体" panose="02010600030101010101" pitchFamily="2" charset="-122"/>
              </a:rPr>
              <a:t>静态相对定位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7B6CD11-3749-49CB-A253-40C6288B4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219200"/>
            <a:ext cx="7086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zh-CN" altLang="en-US" dirty="0"/>
              <a:t>定义</a:t>
            </a:r>
            <a:r>
              <a:rPr lang="en-US" altLang="zh-CN" dirty="0"/>
              <a:t>: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zh-CN" altLang="en-US" dirty="0"/>
              <a:t>两台或两台以上接收机分别安置在基线的两端</a:t>
            </a:r>
            <a:r>
              <a:rPr lang="en-US" altLang="zh-CN" dirty="0"/>
              <a:t>,</a:t>
            </a:r>
            <a:r>
              <a:rPr lang="zh-CN" altLang="en-US" dirty="0"/>
              <a:t>同步观测相同的</a:t>
            </a:r>
            <a:r>
              <a:rPr lang="en-US" altLang="zh-CN" dirty="0"/>
              <a:t>GPS</a:t>
            </a:r>
            <a:r>
              <a:rPr lang="zh-CN" altLang="en-US" dirty="0"/>
              <a:t>卫星</a:t>
            </a:r>
            <a:r>
              <a:rPr lang="en-US" altLang="zh-CN" dirty="0"/>
              <a:t>,</a:t>
            </a:r>
            <a:r>
              <a:rPr lang="zh-CN" altLang="en-US" dirty="0"/>
              <a:t>确定基线端点的相对位置</a:t>
            </a:r>
            <a:r>
              <a:rPr lang="en-US" altLang="zh-CN" dirty="0"/>
              <a:t>(</a:t>
            </a:r>
            <a:r>
              <a:rPr lang="zh-CN" altLang="en-US" dirty="0"/>
              <a:t>基线向量</a:t>
            </a:r>
            <a:r>
              <a:rPr lang="en-US" altLang="zh-CN" dirty="0"/>
              <a:t>)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zh-CN" altLang="en-US" dirty="0"/>
              <a:t>特点</a:t>
            </a:r>
            <a:r>
              <a:rPr lang="en-US" altLang="zh-CN" dirty="0"/>
              <a:t>: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zh-CN" altLang="en-US" b="1" dirty="0">
                <a:solidFill>
                  <a:srgbClr val="FFFF00"/>
                </a:solidFill>
              </a:rPr>
              <a:t>多台</a:t>
            </a:r>
            <a:r>
              <a:rPr lang="zh-CN" altLang="en-US" dirty="0"/>
              <a:t>接收机</a:t>
            </a:r>
            <a:r>
              <a:rPr lang="zh-CN" altLang="en-US" dirty="0">
                <a:solidFill>
                  <a:srgbClr val="FFFF00"/>
                </a:solidFill>
              </a:rPr>
              <a:t>同步</a:t>
            </a:r>
            <a:r>
              <a:rPr lang="zh-CN" altLang="en-US" dirty="0"/>
              <a:t>观测</a:t>
            </a:r>
            <a:r>
              <a:rPr lang="zh-CN" altLang="en-US" dirty="0">
                <a:solidFill>
                  <a:srgbClr val="FFFF00"/>
                </a:solidFill>
              </a:rPr>
              <a:t>相同</a:t>
            </a:r>
            <a:r>
              <a:rPr lang="zh-CN" altLang="en-US" dirty="0"/>
              <a:t>卫星，观测量的误差具有一定的相关性，通过观测量的不同线性组合（通常用求差），可以有效地消除或减弱相关误差。</a:t>
            </a:r>
          </a:p>
        </p:txBody>
      </p:sp>
      <p:sp>
        <p:nvSpPr>
          <p:cNvPr id="25605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3BFA2787-A2A9-49C5-8898-740F550EB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8650" y="6400800"/>
            <a:ext cx="1403350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求差方式</a:t>
            </a:r>
          </a:p>
        </p:txBody>
      </p:sp>
      <p:pic>
        <p:nvPicPr>
          <p:cNvPr id="13317" name="Picture 6">
            <a:extLst>
              <a:ext uri="{FF2B5EF4-FFF2-40B4-BE49-F238E27FC236}">
                <a16:creationId xmlns:a16="http://schemas.microsoft.com/office/drawing/2014/main" id="{CFC32F97-4438-4C1F-BF55-037E615E475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2722870"/>
            <a:ext cx="2743200" cy="338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D74BD33-F0FA-4BC4-A999-6C3018D22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同步观测量求差方式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C419601-5704-47B3-9038-E6EC98B2F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hlinkClick r:id="rId2" action="ppaction://hlinksldjump"/>
              </a:rPr>
              <a:t>单差</a:t>
            </a:r>
            <a:r>
              <a:rPr lang="en-US" altLang="zh-CN"/>
              <a:t>:</a:t>
            </a:r>
            <a:r>
              <a:rPr lang="zh-CN" altLang="en-US"/>
              <a:t>站间求差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hlinkClick r:id="rId3" action="ppaction://hlinksldjump"/>
              </a:rPr>
              <a:t>双差</a:t>
            </a:r>
            <a:r>
              <a:rPr lang="en-US" altLang="zh-CN"/>
              <a:t>:</a:t>
            </a:r>
            <a:r>
              <a:rPr lang="zh-CN" altLang="en-US"/>
              <a:t>星间求差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hlinkClick r:id="rId4" action="ppaction://hlinksldjump"/>
              </a:rPr>
              <a:t>三差</a:t>
            </a:r>
            <a:r>
              <a:rPr lang="en-US" altLang="zh-CN"/>
              <a:t>:</a:t>
            </a:r>
            <a:r>
              <a:rPr lang="zh-CN" altLang="en-US"/>
              <a:t>历元间求差</a:t>
            </a:r>
          </a:p>
        </p:txBody>
      </p:sp>
      <p:sp>
        <p:nvSpPr>
          <p:cNvPr id="26628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D4F5B100-5534-4755-8665-2175253A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0" y="6400800"/>
            <a:ext cx="2317750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差分方程的解算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1ABFB00-7089-4531-AE94-F5E33D96D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单差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D72346D-E2A2-4189-8878-278AA43F694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209800"/>
            <a:ext cx="5264150" cy="28194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站间求差</a:t>
            </a:r>
            <a:r>
              <a:rPr lang="en-US" altLang="zh-CN" sz="2800" dirty="0"/>
              <a:t>: </a:t>
            </a:r>
            <a:r>
              <a:rPr lang="zh-CN" altLang="en-US" sz="2800" dirty="0"/>
              <a:t>同步观测值在接收机间求差。可消除卫星钟差，削弱电离层、对流层折射影响。</a:t>
            </a:r>
          </a:p>
          <a:p>
            <a:pPr eaLnBrk="1" hangingPunct="1">
              <a:lnSpc>
                <a:spcPct val="150000"/>
              </a:lnSpc>
            </a:pP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364" name="Object 4">
                <a:extLst>
                  <a:ext uri="{FF2B5EF4-FFF2-40B4-BE49-F238E27FC236}">
                    <a16:creationId xmlns:a16="http://schemas.microsoft.com/office/drawing/2014/main" id="{D41A4AC2-715F-4115-BC5D-910597FA0060}"/>
                  </a:ext>
                </a:extLst>
              </p:cNvPr>
              <p:cNvSpPr txBox="1"/>
              <p:nvPr>
                <p:ph sz="half" idx="2"/>
              </p:nvPr>
            </p:nvSpPr>
            <p:spPr bwMode="auto">
              <a:xfrm>
                <a:off x="3886200" y="990600"/>
                <a:ext cx="6019800" cy="803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60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zh-CN" alt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  <m:sup>
                          <m:r>
                            <a:rPr lang="zh-CN" alt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zh-CN" altLang="en-US" sz="36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zh-CN" alt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zh-CN" altLang="en-US" sz="36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Sup>
                        <m:sSubSupPr>
                          <m:ctrlPr>
                            <a:rPr lang="zh-CN" alt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zh-CN" altLang="en-US" sz="36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6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5364" name="Object 4">
                <a:extLst>
                  <a:ext uri="{FF2B5EF4-FFF2-40B4-BE49-F238E27FC236}">
                    <a16:creationId xmlns:a16="http://schemas.microsoft.com/office/drawing/2014/main" id="{D41A4AC2-715F-4115-BC5D-910597FA0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886200" y="990600"/>
                <a:ext cx="6019800" cy="8032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365" name="Picture 6" descr="图片1">
            <a:extLst>
              <a:ext uri="{FF2B5EF4-FFF2-40B4-BE49-F238E27FC236}">
                <a16:creationId xmlns:a16="http://schemas.microsoft.com/office/drawing/2014/main" id="{C3CEE58B-4E7C-47AD-8109-12A7E41FE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551" y="1905000"/>
            <a:ext cx="45942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AutoShape 7">
            <a:hlinkClick r:id="rId4" action="ppaction://hlinksldjump"/>
            <a:extLst>
              <a:ext uri="{FF2B5EF4-FFF2-40B4-BE49-F238E27FC236}">
                <a16:creationId xmlns:a16="http://schemas.microsoft.com/office/drawing/2014/main" id="{4788DE18-C248-4672-B90C-FEEC5BB21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6248400"/>
            <a:ext cx="3810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4B1FEE-30E8-4D37-BE85-C395E77E7D50}"/>
                  </a:ext>
                </a:extLst>
              </p:cNvPr>
              <p:cNvSpPr txBox="1"/>
              <p:nvPr/>
            </p:nvSpPr>
            <p:spPr>
              <a:xfrm>
                <a:off x="8686800" y="4114800"/>
                <a:ext cx="1135215" cy="47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14B1FEE-30E8-4D37-BE85-C395E77E7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0" y="4114800"/>
                <a:ext cx="1135215" cy="4762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B941E2C-AFCF-42FC-B5D0-FC2A099CF160}"/>
                  </a:ext>
                </a:extLst>
              </p:cNvPr>
              <p:cNvSpPr txBox="1"/>
              <p:nvPr/>
            </p:nvSpPr>
            <p:spPr>
              <a:xfrm>
                <a:off x="7086600" y="4552916"/>
                <a:ext cx="1135215" cy="47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B941E2C-AFCF-42FC-B5D0-FC2A099CF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552916"/>
                <a:ext cx="1135215" cy="4762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BFB1DDA-23AE-48C6-8495-F3C184C6C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双差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E98C667-D1EE-4909-94A6-4C8D884C01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0100" y="2672940"/>
            <a:ext cx="4953000" cy="23622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星间求差</a:t>
            </a:r>
            <a:r>
              <a:rPr lang="en-US" altLang="zh-CN" dirty="0"/>
              <a:t>:</a:t>
            </a:r>
            <a:r>
              <a:rPr lang="zh-CN" altLang="en-US" dirty="0"/>
              <a:t>同步观测值在卫星间求差。可消除接收机钟差。</a:t>
            </a:r>
          </a:p>
        </p:txBody>
      </p:sp>
      <p:pic>
        <p:nvPicPr>
          <p:cNvPr id="16388" name="Picture 4" descr="图片2">
            <a:extLst>
              <a:ext uri="{FF2B5EF4-FFF2-40B4-BE49-F238E27FC236}">
                <a16:creationId xmlns:a16="http://schemas.microsoft.com/office/drawing/2014/main" id="{6AECEA3A-DED2-4934-B4AF-7F861E19E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811464"/>
            <a:ext cx="4800600" cy="40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CF79B7E9-76B3-44E6-9F0D-CD69B520C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219200"/>
          <a:ext cx="68580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公式" r:id="rId4" imgW="2156283" imgH="457294" progId="Equation.3">
                  <p:embed/>
                </p:oleObj>
              </mc:Choice>
              <mc:Fallback>
                <p:oleObj name="公式" r:id="rId4" imgW="2156283" imgH="45729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19200"/>
                        <a:ext cx="6858000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AutoShape 6">
            <a:hlinkClick r:id="rId6" action="ppaction://hlinksldjump"/>
            <a:extLst>
              <a:ext uri="{FF2B5EF4-FFF2-40B4-BE49-F238E27FC236}">
                <a16:creationId xmlns:a16="http://schemas.microsoft.com/office/drawing/2014/main" id="{B37CCB44-E45C-45AA-B4B7-184F6B4FE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6248400"/>
            <a:ext cx="3810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4CD0D5-148A-4124-BCEA-98600D545E0D}"/>
                  </a:ext>
                </a:extLst>
              </p:cNvPr>
              <p:cNvSpPr txBox="1"/>
              <p:nvPr/>
            </p:nvSpPr>
            <p:spPr>
              <a:xfrm>
                <a:off x="9532785" y="4834732"/>
                <a:ext cx="1135215" cy="47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84CD0D5-148A-4124-BCEA-98600D545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785" y="4834732"/>
                <a:ext cx="1135215" cy="4762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5ACFB4D-22B7-43A0-AAA2-55173E4F45E1}"/>
                  </a:ext>
                </a:extLst>
              </p:cNvPr>
              <p:cNvSpPr txBox="1"/>
              <p:nvPr/>
            </p:nvSpPr>
            <p:spPr>
              <a:xfrm>
                <a:off x="7239000" y="5400658"/>
                <a:ext cx="1135215" cy="47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5ACFB4D-22B7-43A0-AAA2-55173E4F4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5400658"/>
                <a:ext cx="1135215" cy="4762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D290F53-B753-4981-9422-A7DF332449C3}"/>
                  </a:ext>
                </a:extLst>
              </p:cNvPr>
              <p:cNvSpPr txBox="1"/>
              <p:nvPr/>
            </p:nvSpPr>
            <p:spPr>
              <a:xfrm>
                <a:off x="7297994" y="3892532"/>
                <a:ext cx="1135215" cy="541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D290F53-B753-4981-9422-A7DF33244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994" y="3892532"/>
                <a:ext cx="1135215" cy="5418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A23C83-0A9F-447F-9861-CAA4F0640D89}"/>
                  </a:ext>
                </a:extLst>
              </p:cNvPr>
              <p:cNvSpPr txBox="1"/>
              <p:nvPr/>
            </p:nvSpPr>
            <p:spPr>
              <a:xfrm>
                <a:off x="5791200" y="4549725"/>
                <a:ext cx="1135215" cy="548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A23C83-0A9F-447F-9861-CAA4F0640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4549725"/>
                <a:ext cx="1135215" cy="548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033B11A-9AC2-4A1E-85D2-DE5DC4F82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三差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BE28A3D-B6D0-4E2A-AFA7-619696491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57400"/>
            <a:ext cx="4495800" cy="3276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历元间求差</a:t>
            </a:r>
            <a:r>
              <a:rPr lang="en-US" altLang="zh-CN" dirty="0"/>
              <a:t>: </a:t>
            </a:r>
            <a:r>
              <a:rPr lang="zh-CN" altLang="en-US" dirty="0"/>
              <a:t>同步观测值在间历元求差。可消去整周未知数参数。</a:t>
            </a:r>
          </a:p>
        </p:txBody>
      </p:sp>
      <p:pic>
        <p:nvPicPr>
          <p:cNvPr id="17412" name="Picture 4" descr="图片3">
            <a:extLst>
              <a:ext uri="{FF2B5EF4-FFF2-40B4-BE49-F238E27FC236}">
                <a16:creationId xmlns:a16="http://schemas.microsoft.com/office/drawing/2014/main" id="{EE0267F7-810C-47F3-BC16-88EAD4D8C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2133601"/>
            <a:ext cx="5435600" cy="427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8BDCC9BA-D246-4BC8-984D-2A387A4B8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914401"/>
          <a:ext cx="77406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公式" r:id="rId4" imgW="2118431" imgH="213376" progId="Equation.3">
                  <p:embed/>
                </p:oleObj>
              </mc:Choice>
              <mc:Fallback>
                <p:oleObj name="公式" r:id="rId4" imgW="2118431" imgH="21337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914401"/>
                        <a:ext cx="77406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AutoShape 6">
            <a:hlinkClick r:id="rId6" action="ppaction://hlinksldjump"/>
            <a:extLst>
              <a:ext uri="{FF2B5EF4-FFF2-40B4-BE49-F238E27FC236}">
                <a16:creationId xmlns:a16="http://schemas.microsoft.com/office/drawing/2014/main" id="{CFC0D3EB-FD6E-4863-AEAE-4186F892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6248400"/>
            <a:ext cx="3810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C29C019-52E7-4C73-9E53-D45E79289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差分方程的解算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4C8DA55-2D00-47FC-9C6C-A5CF3E54B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将观测方程线性化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列出误差方程组成方程组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据最小二乘原理求解误差方程组</a:t>
            </a:r>
          </a:p>
          <a:p>
            <a:pPr eaLnBrk="1" hangingPunct="1"/>
            <a:endParaRPr lang="en-US" altLang="zh-CN"/>
          </a:p>
        </p:txBody>
      </p:sp>
      <p:sp>
        <p:nvSpPr>
          <p:cNvPr id="31748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E22E7D3E-A964-4545-A3F2-FD450805C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0" y="6400800"/>
            <a:ext cx="793750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407BD88-4B7E-4354-B81D-6F9770D34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>
                <a:ea typeface="宋体" panose="02010600030101010101" pitchFamily="2" charset="-122"/>
              </a:rPr>
              <a:t>采用差分观测值的缺陷（求差法的缺陷）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3100A22-4E18-4BC4-8DA4-4E1EB6642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9144000" cy="48768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dirty="0"/>
              <a:t>数据利用率低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dirty="0"/>
              <a:t>只有同步数据才能进行差分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/>
              <a:t>引入基线矢量替代了位置矢量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/>
              <a:t>差分观测值间具有了相关性，使处理问题复杂化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dirty="0"/>
              <a:t>参数估计时，观测值的权阵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/>
              <a:t>某些参数无法求出</a:t>
            </a:r>
          </a:p>
          <a:p>
            <a:pPr lvl="1" eaLnBrk="1" hangingPunct="1">
              <a:spcAft>
                <a:spcPts val="1200"/>
              </a:spcAft>
            </a:pPr>
            <a:r>
              <a:rPr lang="zh-CN" altLang="en-US" dirty="0"/>
              <a:t>某些信息在差分观测值中被消除</a:t>
            </a:r>
          </a:p>
          <a:p>
            <a:pPr eaLnBrk="1" hangingPunct="1">
              <a:spcAft>
                <a:spcPts val="1200"/>
              </a:spcAft>
              <a:buFontTx/>
              <a:buNone/>
            </a:pPr>
            <a:endParaRPr lang="en-US" altLang="zh-CN" dirty="0"/>
          </a:p>
        </p:txBody>
      </p:sp>
      <p:sp>
        <p:nvSpPr>
          <p:cNvPr id="32772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FFDD9089-6912-46D7-B545-AC4EFE284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0" y="64008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相对定位的类型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880"/>
                            </p:stCondLst>
                            <p:childTnLst>
                              <p:par>
                                <p:cTn id="1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60"/>
                            </p:stCondLst>
                            <p:childTnLst>
                              <p:par>
                                <p:cTn id="3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8336C89-5788-4BB3-8BB7-0DFFCEA3D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相对定位的类型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FFAE86C-8145-46E3-AB79-7B864DEF3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991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zh-CN" altLang="en-US" sz="2800" dirty="0"/>
              <a:t>静态定位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zh-CN" altLang="en-US" sz="2400" dirty="0"/>
              <a:t>普通静态定位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zh-CN" altLang="en-US" sz="2400" dirty="0"/>
              <a:t>快速静态定位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zh-CN" altLang="en-US" sz="2800" dirty="0"/>
              <a:t>动态定位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zh-CN" altLang="en-US" sz="2400" dirty="0"/>
              <a:t>动态定位中整周未知数的确定</a:t>
            </a:r>
          </a:p>
          <a:p>
            <a:pPr lvl="2" eaLnBrk="1" hangingPunct="1">
              <a:lnSpc>
                <a:spcPct val="90000"/>
              </a:lnSpc>
              <a:spcAft>
                <a:spcPts val="1200"/>
              </a:spcAft>
            </a:pPr>
            <a:r>
              <a:rPr lang="zh-CN" altLang="en-US" sz="2000" dirty="0"/>
              <a:t>静态初始化</a:t>
            </a:r>
          </a:p>
          <a:p>
            <a:pPr lvl="2" eaLnBrk="1" hangingPunct="1">
              <a:lnSpc>
                <a:spcPct val="90000"/>
              </a:lnSpc>
              <a:spcAft>
                <a:spcPts val="1200"/>
              </a:spcAft>
            </a:pPr>
            <a:r>
              <a:rPr lang="zh-CN" altLang="en-US" sz="2000" dirty="0"/>
              <a:t>动态初始化（</a:t>
            </a:r>
            <a:r>
              <a:rPr lang="en-US" altLang="zh-CN" sz="2000" dirty="0"/>
              <a:t>OTF</a:t>
            </a:r>
            <a:r>
              <a:rPr lang="zh-CN" altLang="en-US" sz="2000" dirty="0"/>
              <a:t>）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zh-CN" altLang="en-US" sz="2400" dirty="0"/>
              <a:t>实时动态定位（</a:t>
            </a:r>
            <a:r>
              <a:rPr lang="en-US" altLang="zh-CN" sz="2400" dirty="0"/>
              <a:t>RTK – Real Time Kinematic</a:t>
            </a:r>
            <a:r>
              <a:rPr lang="zh-CN" altLang="en-US" sz="2400" dirty="0"/>
              <a:t>）</a:t>
            </a:r>
          </a:p>
          <a:p>
            <a:pPr lvl="2" eaLnBrk="1" hangingPunct="1">
              <a:lnSpc>
                <a:spcPct val="90000"/>
              </a:lnSpc>
              <a:spcAft>
                <a:spcPts val="1200"/>
              </a:spcAft>
            </a:pPr>
            <a:r>
              <a:rPr lang="zh-CN" altLang="en-US" sz="2000" dirty="0"/>
              <a:t>单基准站</a:t>
            </a:r>
            <a:r>
              <a:rPr lang="en-US" altLang="zh-CN" sz="2000" dirty="0"/>
              <a:t>RTK</a:t>
            </a:r>
          </a:p>
          <a:p>
            <a:pPr lvl="2" eaLnBrk="1" hangingPunct="1">
              <a:lnSpc>
                <a:spcPct val="90000"/>
              </a:lnSpc>
              <a:spcAft>
                <a:spcPts val="1200"/>
              </a:spcAft>
            </a:pPr>
            <a:r>
              <a:rPr lang="zh-CN" altLang="en-US" sz="2000" dirty="0"/>
              <a:t>多基准站</a:t>
            </a:r>
            <a:r>
              <a:rPr lang="en-US" altLang="zh-CN" sz="2000" dirty="0"/>
              <a:t>RTK</a:t>
            </a:r>
            <a:r>
              <a:rPr lang="zh-CN" altLang="en-US" sz="2000" dirty="0"/>
              <a:t>（网络</a:t>
            </a:r>
            <a:r>
              <a:rPr lang="en-US" altLang="zh-CN" sz="2000" dirty="0"/>
              <a:t>RTK</a:t>
            </a:r>
            <a:r>
              <a:rPr lang="zh-CN" altLang="en-US" sz="2000" dirty="0"/>
              <a:t>）</a:t>
            </a:r>
          </a:p>
        </p:txBody>
      </p:sp>
      <p:sp>
        <p:nvSpPr>
          <p:cNvPr id="33796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B1A97A22-7768-44DD-B160-A30E70E61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8263" y="6400800"/>
            <a:ext cx="196373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GPS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动态定位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80"/>
                            </p:stCondLst>
                            <p:childTnLst>
                              <p:par>
                                <p:cTn id="2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60"/>
                            </p:stCondLst>
                            <p:childTnLst>
                              <p:par>
                                <p:cTn id="3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4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5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6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2BAF0E2-6F11-4B8A-8023-7BF38BE8C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GPS</a:t>
            </a: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动态定位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0847D00-7879-424A-A43B-67A97DB61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10134600" cy="48768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3500" dirty="0"/>
              <a:t>GPS</a:t>
            </a:r>
            <a:r>
              <a:rPr lang="zh-CN" altLang="en-US" sz="3500" dirty="0"/>
              <a:t>动态定位（测量），是利用</a:t>
            </a:r>
            <a:r>
              <a:rPr lang="en-US" altLang="zh-CN" sz="3500" dirty="0"/>
              <a:t>GPS</a:t>
            </a:r>
            <a:r>
              <a:rPr lang="zh-CN" altLang="en-US" sz="3500" dirty="0"/>
              <a:t>信号，测定相对于地球运动的用户天线的状态参数，这些状态参数包括三维坐标、三维速度和时间等七个。</a:t>
            </a:r>
          </a:p>
        </p:txBody>
      </p:sp>
      <p:pic>
        <p:nvPicPr>
          <p:cNvPr id="36868" name="Picture 4" descr="p3m1">
            <a:extLst>
              <a:ext uri="{FF2B5EF4-FFF2-40B4-BE49-F238E27FC236}">
                <a16:creationId xmlns:a16="http://schemas.microsoft.com/office/drawing/2014/main" id="{609CA1D5-873E-40BA-9010-B328422E5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657601"/>
            <a:ext cx="3886200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10C3F4CB-C805-4954-B4BF-239D2002C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8663" y="6400800"/>
            <a:ext cx="257333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GPS</a:t>
            </a: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动态定位分类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4E8F539-A15B-4740-B556-388068C9A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GNSS</a:t>
            </a:r>
            <a:r>
              <a:rPr lang="zh-CN" altLang="en-US" dirty="0">
                <a:ea typeface="宋体" panose="02010600030101010101" pitchFamily="2" charset="-122"/>
              </a:rPr>
              <a:t>动态定位分类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789694B-0714-4960-AA96-01567A97E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单点动态定位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zh-CN" altLang="en-US"/>
              <a:t>绝对动态定位 </a:t>
            </a:r>
            <a:r>
              <a:rPr lang="en-US" altLang="zh-CN"/>
              <a:t>)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实时差分动态定位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后处理差分动态定位</a:t>
            </a:r>
          </a:p>
        </p:txBody>
      </p:sp>
      <p:pic>
        <p:nvPicPr>
          <p:cNvPr id="22532" name="Picture 4" descr="kinemat">
            <a:extLst>
              <a:ext uri="{FF2B5EF4-FFF2-40B4-BE49-F238E27FC236}">
                <a16:creationId xmlns:a16="http://schemas.microsoft.com/office/drawing/2014/main" id="{B18CD1A3-9EB7-4E83-A292-E9CD4A152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2209801"/>
            <a:ext cx="3389313" cy="39608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Freeform 5">
            <a:extLst>
              <a:ext uri="{FF2B5EF4-FFF2-40B4-BE49-F238E27FC236}">
                <a16:creationId xmlns:a16="http://schemas.microsoft.com/office/drawing/2014/main" id="{119BBE94-BD7E-483C-872E-959FB534B08C}"/>
              </a:ext>
            </a:extLst>
          </p:cNvPr>
          <p:cNvSpPr>
            <a:spLocks/>
          </p:cNvSpPr>
          <p:nvPr/>
        </p:nvSpPr>
        <p:spPr bwMode="auto">
          <a:xfrm>
            <a:off x="6934200" y="2209800"/>
            <a:ext cx="3429000" cy="3505200"/>
          </a:xfrm>
          <a:custGeom>
            <a:avLst/>
            <a:gdLst>
              <a:gd name="T0" fmla="*/ 0 w 2112"/>
              <a:gd name="T1" fmla="*/ 0 h 2208"/>
              <a:gd name="T2" fmla="*/ 0 w 2112"/>
              <a:gd name="T3" fmla="*/ 2147483646 h 2208"/>
              <a:gd name="T4" fmla="*/ 2147483646 w 2112"/>
              <a:gd name="T5" fmla="*/ 2147483646 h 2208"/>
              <a:gd name="T6" fmla="*/ 2147483646 w 2112"/>
              <a:gd name="T7" fmla="*/ 2147483646 h 2208"/>
              <a:gd name="T8" fmla="*/ 2147483646 w 2112"/>
              <a:gd name="T9" fmla="*/ 2147483646 h 2208"/>
              <a:gd name="T10" fmla="*/ 2147483646 w 2112"/>
              <a:gd name="T11" fmla="*/ 2147483646 h 2208"/>
              <a:gd name="T12" fmla="*/ 2147483646 w 2112"/>
              <a:gd name="T13" fmla="*/ 0 h 2208"/>
              <a:gd name="T14" fmla="*/ 0 w 2112"/>
              <a:gd name="T15" fmla="*/ 0 h 22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12" h="2208">
                <a:moveTo>
                  <a:pt x="0" y="0"/>
                </a:moveTo>
                <a:lnTo>
                  <a:pt x="0" y="1776"/>
                </a:lnTo>
                <a:lnTo>
                  <a:pt x="1536" y="1776"/>
                </a:lnTo>
                <a:lnTo>
                  <a:pt x="1584" y="1968"/>
                </a:lnTo>
                <a:lnTo>
                  <a:pt x="2064" y="2208"/>
                </a:lnTo>
                <a:lnTo>
                  <a:pt x="2112" y="2208"/>
                </a:lnTo>
                <a:lnTo>
                  <a:pt x="211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4" name="AutoShape 6">
            <a:extLst>
              <a:ext uri="{FF2B5EF4-FFF2-40B4-BE49-F238E27FC236}">
                <a16:creationId xmlns:a16="http://schemas.microsoft.com/office/drawing/2014/main" id="{05A8B400-0DEA-4738-9F28-69E3F5150C25}"/>
              </a:ext>
            </a:extLst>
          </p:cNvPr>
          <p:cNvSpPr>
            <a:spLocks noChangeArrowheads="1"/>
          </p:cNvSpPr>
          <p:nvPr/>
        </p:nvSpPr>
        <p:spPr bwMode="auto">
          <a:xfrm rot="-1054048">
            <a:off x="8223251" y="2946400"/>
            <a:ext cx="441325" cy="2133600"/>
          </a:xfrm>
          <a:prstGeom prst="lightningBol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FF61E202-7C87-4925-B238-91A07BB8F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4250" y="6400800"/>
            <a:ext cx="793750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导航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8.33333E-7 -3.84829E-6 L 0.0349 0.070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35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nimBg="1"/>
      <p:bldP spid="37894" grpId="1" animBg="1"/>
      <p:bldP spid="37894" grpId="2" animBg="1"/>
      <p:bldP spid="378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190EF63-8FAE-40E1-B370-E2C6FF38E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GNSS</a:t>
            </a:r>
            <a:r>
              <a:rPr lang="zh-CN" altLang="en-US" dirty="0">
                <a:ea typeface="宋体" panose="02010600030101010101" pitchFamily="2" charset="-122"/>
              </a:rPr>
              <a:t>测量定位方法分类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FE28B87-9165-4544-A070-AE7B4392B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43200" y="1143000"/>
            <a:ext cx="76962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定位模式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绝对定位（单点定位）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相对定位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差分定位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定位时接收机天线的运动状态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静态定位－天线相对于地固坐标系静止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动态定位－天线相对于地固坐标系运动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获得定位结果的时效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事后定位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实时定位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观测值类型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伪距测量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载波相位测量</a:t>
            </a:r>
          </a:p>
        </p:txBody>
      </p:sp>
      <p:sp>
        <p:nvSpPr>
          <p:cNvPr id="6148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A9354177-41B4-479F-8382-3A8D10B3F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050" y="6400800"/>
            <a:ext cx="2012950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单点定位简介</a:t>
            </a:r>
          </a:p>
        </p:txBody>
      </p:sp>
      <p:pic>
        <p:nvPicPr>
          <p:cNvPr id="5125" name="Picture 5" descr="photo of GPS monument">
            <a:extLst>
              <a:ext uri="{FF2B5EF4-FFF2-40B4-BE49-F238E27FC236}">
                <a16:creationId xmlns:a16="http://schemas.microsoft.com/office/drawing/2014/main" id="{30CA5720-5DFB-4A63-89F6-4FF7EAFA2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340" y="838200"/>
            <a:ext cx="2732088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 descr="p3m1">
            <a:extLst>
              <a:ext uri="{FF2B5EF4-FFF2-40B4-BE49-F238E27FC236}">
                <a16:creationId xmlns:a16="http://schemas.microsoft.com/office/drawing/2014/main" id="{99737C65-E130-4072-A154-A9568264A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352801"/>
            <a:ext cx="175260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0" descr="image_gps_closeup">
            <a:extLst>
              <a:ext uri="{FF2B5EF4-FFF2-40B4-BE49-F238E27FC236}">
                <a16:creationId xmlns:a16="http://schemas.microsoft.com/office/drawing/2014/main" id="{2F6F725D-73E4-4711-AD4F-01D966EAE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3817938"/>
            <a:ext cx="35814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1">
            <a:extLst>
              <a:ext uri="{FF2B5EF4-FFF2-40B4-BE49-F238E27FC236}">
                <a16:creationId xmlns:a16="http://schemas.microsoft.com/office/drawing/2014/main" id="{64851940-1481-45EB-AA66-8436A3768302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1981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4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4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60"/>
                            </p:stCondLst>
                            <p:childTnLst>
                              <p:par>
                                <p:cTn id="3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280"/>
                            </p:stCondLst>
                            <p:childTnLst>
                              <p:par>
                                <p:cTn id="3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5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5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40"/>
                            </p:stCondLst>
                            <p:childTnLst>
                              <p:par>
                                <p:cTn id="7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40"/>
                            </p:stCondLst>
                            <p:childTnLst>
                              <p:par>
                                <p:cTn id="7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E058F02-69F4-4FC6-BCA6-1A0129905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导航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F004AB0-650E-4519-BF41-80C81A929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500"/>
              <a:t>定义</a:t>
            </a:r>
            <a:r>
              <a:rPr lang="en-US" altLang="zh-CN" sz="3500"/>
              <a:t>:</a:t>
            </a:r>
            <a:r>
              <a:rPr lang="zh-CN" altLang="en-US" sz="3500"/>
              <a:t>是测得运动载体的状态参数，并导引运动载体准确的运动到预定的后续位置。</a:t>
            </a:r>
          </a:p>
          <a:p>
            <a:pPr eaLnBrk="1" hangingPunct="1"/>
            <a:r>
              <a:rPr lang="zh-CN" altLang="en-US"/>
              <a:t>导航需要解决的问题</a:t>
            </a:r>
          </a:p>
          <a:p>
            <a:pPr lvl="1" eaLnBrk="1" hangingPunct="1"/>
            <a:r>
              <a:rPr lang="zh-CN" altLang="en-US"/>
              <a:t>运动载体的即时位置</a:t>
            </a:r>
          </a:p>
          <a:p>
            <a:pPr lvl="1" eaLnBrk="1" hangingPunct="1"/>
            <a:r>
              <a:rPr lang="zh-CN" altLang="en-US"/>
              <a:t>瞬时速度</a:t>
            </a:r>
          </a:p>
          <a:p>
            <a:pPr lvl="1" eaLnBrk="1" hangingPunct="1"/>
            <a:r>
              <a:rPr lang="zh-CN" altLang="en-US"/>
              <a:t>精确的时间</a:t>
            </a:r>
          </a:p>
          <a:p>
            <a:pPr lvl="1" eaLnBrk="1" hangingPunct="1"/>
            <a:r>
              <a:rPr lang="zh-CN" altLang="en-US"/>
              <a:t>运动载体的姿态</a:t>
            </a:r>
          </a:p>
        </p:txBody>
      </p:sp>
      <p:sp>
        <p:nvSpPr>
          <p:cNvPr id="38916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F9DBD4E1-A264-4073-85B5-F9482E6AE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8050" y="6324600"/>
            <a:ext cx="793750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55D22F5-1B6B-483B-9EFF-335484398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5D3B287-642A-4291-B300-2F6E0D470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1381" y="1066800"/>
            <a:ext cx="9855200" cy="4876800"/>
          </a:xfrm>
        </p:spPr>
        <p:txBody>
          <a:bodyPr/>
          <a:lstStyle/>
          <a:p>
            <a:pPr eaLnBrk="1" hangingPunct="1"/>
            <a:r>
              <a:rPr lang="en-US" altLang="zh-CN" dirty="0"/>
              <a:t>GNSS</a:t>
            </a:r>
            <a:r>
              <a:rPr lang="zh-CN" altLang="en-US" dirty="0"/>
              <a:t>测量定位方法分类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单点定位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相对定位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动态定位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E5C8660-CC30-47B3-88BC-A80117E39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单点定位简介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FEA163D-E174-4E9A-B792-BF0AEE76D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84823" y="589412"/>
            <a:ext cx="9296400" cy="50292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定义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/>
              <a:t>单独利用一台接收机确定待定点在地固坐标系中绝对位置的方法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定位结果－与所用星历同属一坐标系的绝对坐标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/>
              <a:t>采用广播星历时，</a:t>
            </a:r>
            <a:r>
              <a:rPr lang="en-US" altLang="zh-CN" sz="2000" dirty="0"/>
              <a:t>GPS</a:t>
            </a:r>
            <a:r>
              <a:rPr lang="zh-CN" altLang="en-US" sz="2000" dirty="0"/>
              <a:t>属</a:t>
            </a:r>
            <a:r>
              <a:rPr lang="en-US" altLang="zh-CN" sz="2000" dirty="0"/>
              <a:t>WGS-84</a:t>
            </a:r>
            <a:r>
              <a:rPr lang="zh-CN" altLang="en-US" sz="2000" dirty="0"/>
              <a:t>、</a:t>
            </a:r>
            <a:r>
              <a:rPr lang="en-US" altLang="zh-CN" sz="2000" dirty="0"/>
              <a:t>BDS</a:t>
            </a:r>
            <a:r>
              <a:rPr lang="zh-CN" altLang="en-US" sz="2000" dirty="0"/>
              <a:t>属于</a:t>
            </a:r>
            <a:r>
              <a:rPr lang="en-US" altLang="zh-CN" sz="2000" dirty="0"/>
              <a:t>BDCS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/>
              <a:t>采用</a:t>
            </a:r>
            <a:r>
              <a:rPr lang="en-US" altLang="zh-CN" sz="2000" dirty="0"/>
              <a:t>IGS – International GNSS Service</a:t>
            </a:r>
            <a:r>
              <a:rPr lang="zh-CN" altLang="en-US" sz="2000" dirty="0"/>
              <a:t>精密星历时为</a:t>
            </a:r>
            <a:r>
              <a:rPr lang="en-US" altLang="zh-CN" sz="2000" dirty="0"/>
              <a:t>ITRF – International Terrestrial Reference Frames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特点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/>
              <a:t>优点：一台接收机单独定位，观测简单，可瞬时定位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/>
              <a:t>缺点：精度主要受系统性偏差的影响，定位精度低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应用领域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/>
              <a:t>低精度导航、资源普查、军事、</a:t>
            </a:r>
            <a:r>
              <a:rPr lang="en-US" altLang="zh-CN" sz="2000" dirty="0"/>
              <a:t>...</a:t>
            </a:r>
          </a:p>
        </p:txBody>
      </p:sp>
      <p:sp>
        <p:nvSpPr>
          <p:cNvPr id="11268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C0905D5D-8AB0-4383-9104-CF4B35B99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1039" y="6400800"/>
            <a:ext cx="2317750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单点定位的解算</a:t>
            </a:r>
          </a:p>
        </p:txBody>
      </p:sp>
      <p:grpSp>
        <p:nvGrpSpPr>
          <p:cNvPr id="6149" name="Group 5">
            <a:extLst>
              <a:ext uri="{FF2B5EF4-FFF2-40B4-BE49-F238E27FC236}">
                <a16:creationId xmlns:a16="http://schemas.microsoft.com/office/drawing/2014/main" id="{7F6DA8E0-F09B-4CD7-A6CF-46244BAD472A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4724400"/>
            <a:ext cx="3352800" cy="1752600"/>
            <a:chOff x="1008" y="1669"/>
            <a:chExt cx="4141" cy="2495"/>
          </a:xfrm>
        </p:grpSpPr>
        <p:grpSp>
          <p:nvGrpSpPr>
            <p:cNvPr id="6150" name="Group 6">
              <a:extLst>
                <a:ext uri="{FF2B5EF4-FFF2-40B4-BE49-F238E27FC236}">
                  <a16:creationId xmlns:a16="http://schemas.microsoft.com/office/drawing/2014/main" id="{FBE3E7C2-79AD-4C16-A6D7-309A8FB9BA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1" y="2986"/>
              <a:ext cx="2104" cy="1178"/>
              <a:chOff x="1641" y="2986"/>
              <a:chExt cx="2104" cy="1178"/>
            </a:xfrm>
          </p:grpSpPr>
          <p:sp>
            <p:nvSpPr>
              <p:cNvPr id="6188" name="Oval 7">
                <a:extLst>
                  <a:ext uri="{FF2B5EF4-FFF2-40B4-BE49-F238E27FC236}">
                    <a16:creationId xmlns:a16="http://schemas.microsoft.com/office/drawing/2014/main" id="{4F6330DD-6C2D-4A82-915F-D51E543E9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3450"/>
                <a:ext cx="2104" cy="714"/>
              </a:xfrm>
              <a:prstGeom prst="ellipse">
                <a:avLst/>
              </a:prstGeom>
              <a:solidFill>
                <a:srgbClr val="05C00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189" name="Group 8">
                <a:extLst>
                  <a:ext uri="{FF2B5EF4-FFF2-40B4-BE49-F238E27FC236}">
                    <a16:creationId xmlns:a16="http://schemas.microsoft.com/office/drawing/2014/main" id="{602A249C-D0B5-4695-9190-828508E413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8" y="2986"/>
                <a:ext cx="543" cy="862"/>
                <a:chOff x="2778" y="2986"/>
                <a:chExt cx="543" cy="862"/>
              </a:xfrm>
            </p:grpSpPr>
            <p:pic>
              <p:nvPicPr>
                <p:cNvPr id="6233" name="Picture 9">
                  <a:extLst>
                    <a:ext uri="{FF2B5EF4-FFF2-40B4-BE49-F238E27FC236}">
                      <a16:creationId xmlns:a16="http://schemas.microsoft.com/office/drawing/2014/main" id="{AEF4E127-9695-407E-8108-E9722BF0D3F1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" y="3089"/>
                  <a:ext cx="543" cy="7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234" name="Oval 10">
                  <a:extLst>
                    <a:ext uri="{FF2B5EF4-FFF2-40B4-BE49-F238E27FC236}">
                      <a16:creationId xmlns:a16="http://schemas.microsoft.com/office/drawing/2014/main" id="{2818FD50-41FA-4CFE-8AAE-A5DCC9CB3C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5" y="2986"/>
                  <a:ext cx="344" cy="77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1C1C1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35" name="Line 11">
                  <a:extLst>
                    <a:ext uri="{FF2B5EF4-FFF2-40B4-BE49-F238E27FC236}">
                      <a16:creationId xmlns:a16="http://schemas.microsoft.com/office/drawing/2014/main" id="{3C896D5D-858B-4AD3-BA81-12C199EA18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83" y="3004"/>
                  <a:ext cx="65" cy="18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36" name="Line 12">
                  <a:extLst>
                    <a:ext uri="{FF2B5EF4-FFF2-40B4-BE49-F238E27FC236}">
                      <a16:creationId xmlns:a16="http://schemas.microsoft.com/office/drawing/2014/main" id="{7C462D34-41C7-4F99-801F-F053B0175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8" y="3004"/>
                  <a:ext cx="57" cy="1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90" name="Group 13">
                <a:extLst>
                  <a:ext uri="{FF2B5EF4-FFF2-40B4-BE49-F238E27FC236}">
                    <a16:creationId xmlns:a16="http://schemas.microsoft.com/office/drawing/2014/main" id="{612DB987-8521-4369-AA58-D9547F9D65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26" y="3621"/>
                <a:ext cx="468" cy="235"/>
                <a:chOff x="2126" y="3621"/>
                <a:chExt cx="468" cy="235"/>
              </a:xfrm>
            </p:grpSpPr>
            <p:sp>
              <p:nvSpPr>
                <p:cNvPr id="6192" name="Freeform 14">
                  <a:extLst>
                    <a:ext uri="{FF2B5EF4-FFF2-40B4-BE49-F238E27FC236}">
                      <a16:creationId xmlns:a16="http://schemas.microsoft.com/office/drawing/2014/main" id="{367E97F2-AF6A-4690-8C48-E72A9D6411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6" y="3710"/>
                  <a:ext cx="350" cy="108"/>
                </a:xfrm>
                <a:custGeom>
                  <a:avLst/>
                  <a:gdLst>
                    <a:gd name="T0" fmla="*/ 0 w 350"/>
                    <a:gd name="T1" fmla="*/ 0 h 108"/>
                    <a:gd name="T2" fmla="*/ 349 w 350"/>
                    <a:gd name="T3" fmla="*/ 0 h 108"/>
                    <a:gd name="T4" fmla="*/ 349 w 350"/>
                    <a:gd name="T5" fmla="*/ 107 h 108"/>
                    <a:gd name="T6" fmla="*/ 0 w 350"/>
                    <a:gd name="T7" fmla="*/ 107 h 108"/>
                    <a:gd name="T8" fmla="*/ 0 w 350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0" h="108">
                      <a:moveTo>
                        <a:pt x="0" y="0"/>
                      </a:moveTo>
                      <a:lnTo>
                        <a:pt x="349" y="0"/>
                      </a:lnTo>
                      <a:lnTo>
                        <a:pt x="349" y="107"/>
                      </a:lnTo>
                      <a:lnTo>
                        <a:pt x="0" y="10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3" name="Freeform 15">
                  <a:extLst>
                    <a:ext uri="{FF2B5EF4-FFF2-40B4-BE49-F238E27FC236}">
                      <a16:creationId xmlns:a16="http://schemas.microsoft.com/office/drawing/2014/main" id="{46DD9184-DA59-4BFF-9896-C5F430281D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8" y="3703"/>
                  <a:ext cx="350" cy="107"/>
                </a:xfrm>
                <a:custGeom>
                  <a:avLst/>
                  <a:gdLst>
                    <a:gd name="T0" fmla="*/ 0 w 350"/>
                    <a:gd name="T1" fmla="*/ 0 h 107"/>
                    <a:gd name="T2" fmla="*/ 349 w 350"/>
                    <a:gd name="T3" fmla="*/ 0 h 107"/>
                    <a:gd name="T4" fmla="*/ 349 w 350"/>
                    <a:gd name="T5" fmla="*/ 106 h 10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50" h="107">
                      <a:moveTo>
                        <a:pt x="0" y="0"/>
                      </a:moveTo>
                      <a:lnTo>
                        <a:pt x="349" y="0"/>
                      </a:lnTo>
                      <a:lnTo>
                        <a:pt x="349" y="106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4" name="Freeform 16">
                  <a:extLst>
                    <a:ext uri="{FF2B5EF4-FFF2-40B4-BE49-F238E27FC236}">
                      <a16:creationId xmlns:a16="http://schemas.microsoft.com/office/drawing/2014/main" id="{62AF064E-BAD4-4BCB-81BB-1BA15F0BB7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5" y="3703"/>
                  <a:ext cx="346" cy="103"/>
                </a:xfrm>
                <a:custGeom>
                  <a:avLst/>
                  <a:gdLst>
                    <a:gd name="T0" fmla="*/ 0 w 346"/>
                    <a:gd name="T1" fmla="*/ 0 h 103"/>
                    <a:gd name="T2" fmla="*/ 345 w 346"/>
                    <a:gd name="T3" fmla="*/ 0 h 103"/>
                    <a:gd name="T4" fmla="*/ 345 w 346"/>
                    <a:gd name="T5" fmla="*/ 102 h 10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46" h="103">
                      <a:moveTo>
                        <a:pt x="0" y="0"/>
                      </a:moveTo>
                      <a:lnTo>
                        <a:pt x="345" y="0"/>
                      </a:lnTo>
                      <a:lnTo>
                        <a:pt x="345" y="102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5" name="Freeform 17">
                  <a:extLst>
                    <a:ext uri="{FF2B5EF4-FFF2-40B4-BE49-F238E27FC236}">
                      <a16:creationId xmlns:a16="http://schemas.microsoft.com/office/drawing/2014/main" id="{BFE963FC-29B0-4DC2-90CD-D031FFDF9A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3717"/>
                  <a:ext cx="335" cy="93"/>
                </a:xfrm>
                <a:custGeom>
                  <a:avLst/>
                  <a:gdLst>
                    <a:gd name="T0" fmla="*/ 0 w 335"/>
                    <a:gd name="T1" fmla="*/ 0 h 93"/>
                    <a:gd name="T2" fmla="*/ 334 w 335"/>
                    <a:gd name="T3" fmla="*/ 0 h 93"/>
                    <a:gd name="T4" fmla="*/ 334 w 335"/>
                    <a:gd name="T5" fmla="*/ 92 h 93"/>
                    <a:gd name="T6" fmla="*/ 0 w 335"/>
                    <a:gd name="T7" fmla="*/ 92 h 93"/>
                    <a:gd name="T8" fmla="*/ 0 w 335"/>
                    <a:gd name="T9" fmla="*/ 0 h 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5" h="93">
                      <a:moveTo>
                        <a:pt x="0" y="0"/>
                      </a:moveTo>
                      <a:lnTo>
                        <a:pt x="334" y="0"/>
                      </a:lnTo>
                      <a:lnTo>
                        <a:pt x="334" y="92"/>
                      </a:lnTo>
                      <a:lnTo>
                        <a:pt x="0" y="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6" name="Freeform 18">
                  <a:extLst>
                    <a:ext uri="{FF2B5EF4-FFF2-40B4-BE49-F238E27FC236}">
                      <a16:creationId xmlns:a16="http://schemas.microsoft.com/office/drawing/2014/main" id="{DED64546-94FB-43E0-BC7E-115D3EB735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2" y="3731"/>
                  <a:ext cx="262" cy="58"/>
                </a:xfrm>
                <a:custGeom>
                  <a:avLst/>
                  <a:gdLst>
                    <a:gd name="T0" fmla="*/ 0 w 262"/>
                    <a:gd name="T1" fmla="*/ 0 h 58"/>
                    <a:gd name="T2" fmla="*/ 261 w 262"/>
                    <a:gd name="T3" fmla="*/ 0 h 58"/>
                    <a:gd name="T4" fmla="*/ 261 w 262"/>
                    <a:gd name="T5" fmla="*/ 57 h 58"/>
                    <a:gd name="T6" fmla="*/ 0 w 262"/>
                    <a:gd name="T7" fmla="*/ 57 h 58"/>
                    <a:gd name="T8" fmla="*/ 0 w 2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2" h="58">
                      <a:moveTo>
                        <a:pt x="0" y="0"/>
                      </a:moveTo>
                      <a:lnTo>
                        <a:pt x="261" y="0"/>
                      </a:lnTo>
                      <a:lnTo>
                        <a:pt x="2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7" name="Freeform 19">
                  <a:extLst>
                    <a:ext uri="{FF2B5EF4-FFF2-40B4-BE49-F238E27FC236}">
                      <a16:creationId xmlns:a16="http://schemas.microsoft.com/office/drawing/2014/main" id="{4CF397FC-2BAA-4911-B77F-01D49555D6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2" y="3734"/>
                  <a:ext cx="213" cy="58"/>
                </a:xfrm>
                <a:custGeom>
                  <a:avLst/>
                  <a:gdLst>
                    <a:gd name="T0" fmla="*/ 0 w 213"/>
                    <a:gd name="T1" fmla="*/ 0 h 58"/>
                    <a:gd name="T2" fmla="*/ 212 w 213"/>
                    <a:gd name="T3" fmla="*/ 0 h 58"/>
                    <a:gd name="T4" fmla="*/ 212 w 213"/>
                    <a:gd name="T5" fmla="*/ 57 h 58"/>
                    <a:gd name="T6" fmla="*/ 0 w 213"/>
                    <a:gd name="T7" fmla="*/ 57 h 58"/>
                    <a:gd name="T8" fmla="*/ 0 w 213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3" h="58">
                      <a:moveTo>
                        <a:pt x="0" y="0"/>
                      </a:moveTo>
                      <a:lnTo>
                        <a:pt x="212" y="0"/>
                      </a:lnTo>
                      <a:lnTo>
                        <a:pt x="212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51D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8" name="Freeform 20">
                  <a:extLst>
                    <a:ext uri="{FF2B5EF4-FFF2-40B4-BE49-F238E27FC236}">
                      <a16:creationId xmlns:a16="http://schemas.microsoft.com/office/drawing/2014/main" id="{7A924074-9054-48B1-A9E4-0A6FEC7A5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7" y="3788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9" name="Freeform 21">
                  <a:extLst>
                    <a:ext uri="{FF2B5EF4-FFF2-40B4-BE49-F238E27FC236}">
                      <a16:creationId xmlns:a16="http://schemas.microsoft.com/office/drawing/2014/main" id="{1432DBB8-03E7-4D86-9D8A-663FC37509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" y="3724"/>
                  <a:ext cx="61" cy="58"/>
                </a:xfrm>
                <a:custGeom>
                  <a:avLst/>
                  <a:gdLst>
                    <a:gd name="T0" fmla="*/ 0 w 61"/>
                    <a:gd name="T1" fmla="*/ 0 h 58"/>
                    <a:gd name="T2" fmla="*/ 60 w 61"/>
                    <a:gd name="T3" fmla="*/ 0 h 58"/>
                    <a:gd name="T4" fmla="*/ 60 w 61"/>
                    <a:gd name="T5" fmla="*/ 57 h 58"/>
                    <a:gd name="T6" fmla="*/ 0 w 61"/>
                    <a:gd name="T7" fmla="*/ 57 h 58"/>
                    <a:gd name="T8" fmla="*/ 0 w 61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58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60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0" name="Freeform 22">
                  <a:extLst>
                    <a:ext uri="{FF2B5EF4-FFF2-40B4-BE49-F238E27FC236}">
                      <a16:creationId xmlns:a16="http://schemas.microsoft.com/office/drawing/2014/main" id="{1F094972-127F-4540-B10A-C95737FA82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" y="3734"/>
                  <a:ext cx="61" cy="58"/>
                </a:xfrm>
                <a:custGeom>
                  <a:avLst/>
                  <a:gdLst>
                    <a:gd name="T0" fmla="*/ 0 w 61"/>
                    <a:gd name="T1" fmla="*/ 0 h 58"/>
                    <a:gd name="T2" fmla="*/ 60 w 61"/>
                    <a:gd name="T3" fmla="*/ 0 h 58"/>
                    <a:gd name="T4" fmla="*/ 60 w 61"/>
                    <a:gd name="T5" fmla="*/ 57 h 58"/>
                    <a:gd name="T6" fmla="*/ 0 w 61"/>
                    <a:gd name="T7" fmla="*/ 57 h 58"/>
                    <a:gd name="T8" fmla="*/ 0 w 61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58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60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1" name="Freeform 23">
                  <a:extLst>
                    <a:ext uri="{FF2B5EF4-FFF2-40B4-BE49-F238E27FC236}">
                      <a16:creationId xmlns:a16="http://schemas.microsoft.com/office/drawing/2014/main" id="{AAB13BA3-94D9-4997-9946-747C3AAAFB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" y="3752"/>
                  <a:ext cx="61" cy="58"/>
                </a:xfrm>
                <a:custGeom>
                  <a:avLst/>
                  <a:gdLst>
                    <a:gd name="T0" fmla="*/ 0 w 61"/>
                    <a:gd name="T1" fmla="*/ 0 h 58"/>
                    <a:gd name="T2" fmla="*/ 60 w 61"/>
                    <a:gd name="T3" fmla="*/ 0 h 58"/>
                    <a:gd name="T4" fmla="*/ 60 w 61"/>
                    <a:gd name="T5" fmla="*/ 57 h 58"/>
                    <a:gd name="T6" fmla="*/ 0 w 61"/>
                    <a:gd name="T7" fmla="*/ 57 h 58"/>
                    <a:gd name="T8" fmla="*/ 0 w 61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58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60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2" name="Freeform 24">
                  <a:extLst>
                    <a:ext uri="{FF2B5EF4-FFF2-40B4-BE49-F238E27FC236}">
                      <a16:creationId xmlns:a16="http://schemas.microsoft.com/office/drawing/2014/main" id="{A257A660-DAC2-4132-8567-BCA751CD77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" y="3791"/>
                  <a:ext cx="61" cy="58"/>
                </a:xfrm>
                <a:custGeom>
                  <a:avLst/>
                  <a:gdLst>
                    <a:gd name="T0" fmla="*/ 0 w 61"/>
                    <a:gd name="T1" fmla="*/ 0 h 58"/>
                    <a:gd name="T2" fmla="*/ 60 w 61"/>
                    <a:gd name="T3" fmla="*/ 0 h 58"/>
                    <a:gd name="T4" fmla="*/ 60 w 61"/>
                    <a:gd name="T5" fmla="*/ 57 h 58"/>
                    <a:gd name="T6" fmla="*/ 0 w 61"/>
                    <a:gd name="T7" fmla="*/ 57 h 58"/>
                    <a:gd name="T8" fmla="*/ 0 w 61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58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60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3" name="Freeform 25">
                  <a:extLst>
                    <a:ext uri="{FF2B5EF4-FFF2-40B4-BE49-F238E27FC236}">
                      <a16:creationId xmlns:a16="http://schemas.microsoft.com/office/drawing/2014/main" id="{B936DF27-11FF-485E-91E2-237E92EA60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" y="3770"/>
                  <a:ext cx="61" cy="58"/>
                </a:xfrm>
                <a:custGeom>
                  <a:avLst/>
                  <a:gdLst>
                    <a:gd name="T0" fmla="*/ 0 w 61"/>
                    <a:gd name="T1" fmla="*/ 0 h 58"/>
                    <a:gd name="T2" fmla="*/ 60 w 61"/>
                    <a:gd name="T3" fmla="*/ 0 h 58"/>
                    <a:gd name="T4" fmla="*/ 60 w 61"/>
                    <a:gd name="T5" fmla="*/ 57 h 58"/>
                    <a:gd name="T6" fmla="*/ 0 w 61"/>
                    <a:gd name="T7" fmla="*/ 57 h 58"/>
                    <a:gd name="T8" fmla="*/ 0 w 61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58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60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4" name="Freeform 26">
                  <a:extLst>
                    <a:ext uri="{FF2B5EF4-FFF2-40B4-BE49-F238E27FC236}">
                      <a16:creationId xmlns:a16="http://schemas.microsoft.com/office/drawing/2014/main" id="{DE246E7E-1FC4-486E-B05A-EE3BC1D002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2" y="3774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5" name="Freeform 27">
                  <a:extLst>
                    <a:ext uri="{FF2B5EF4-FFF2-40B4-BE49-F238E27FC236}">
                      <a16:creationId xmlns:a16="http://schemas.microsoft.com/office/drawing/2014/main" id="{217801ED-9EF5-4568-8260-D24F6AFFA6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2" y="3788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6" name="Freeform 28">
                  <a:extLst>
                    <a:ext uri="{FF2B5EF4-FFF2-40B4-BE49-F238E27FC236}">
                      <a16:creationId xmlns:a16="http://schemas.microsoft.com/office/drawing/2014/main" id="{8F140E7B-4AAB-411F-AC72-0D281833F7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2" y="3799"/>
                  <a:ext cx="62" cy="57"/>
                </a:xfrm>
                <a:custGeom>
                  <a:avLst/>
                  <a:gdLst>
                    <a:gd name="T0" fmla="*/ 0 w 62"/>
                    <a:gd name="T1" fmla="*/ 0 h 57"/>
                    <a:gd name="T2" fmla="*/ 61 w 62"/>
                    <a:gd name="T3" fmla="*/ 0 h 57"/>
                    <a:gd name="T4" fmla="*/ 61 w 62"/>
                    <a:gd name="T5" fmla="*/ 56 h 57"/>
                    <a:gd name="T6" fmla="*/ 0 w 62"/>
                    <a:gd name="T7" fmla="*/ 56 h 57"/>
                    <a:gd name="T8" fmla="*/ 0 w 62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7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6"/>
                      </a:lnTo>
                      <a:lnTo>
                        <a:pt x="0" y="5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7" name="Freeform 29">
                  <a:extLst>
                    <a:ext uri="{FF2B5EF4-FFF2-40B4-BE49-F238E27FC236}">
                      <a16:creationId xmlns:a16="http://schemas.microsoft.com/office/drawing/2014/main" id="{B6C31ACD-696F-4304-923A-AB179319E5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8" y="3774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8" name="Freeform 30">
                  <a:extLst>
                    <a:ext uri="{FF2B5EF4-FFF2-40B4-BE49-F238E27FC236}">
                      <a16:creationId xmlns:a16="http://schemas.microsoft.com/office/drawing/2014/main" id="{C763930C-F745-4BFD-BF01-6DA84435AB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8" y="3788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9" name="Freeform 31">
                  <a:extLst>
                    <a:ext uri="{FF2B5EF4-FFF2-40B4-BE49-F238E27FC236}">
                      <a16:creationId xmlns:a16="http://schemas.microsoft.com/office/drawing/2014/main" id="{6F953D2A-DB20-4798-A0CF-1FD2CE09C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8" y="3799"/>
                  <a:ext cx="62" cy="57"/>
                </a:xfrm>
                <a:custGeom>
                  <a:avLst/>
                  <a:gdLst>
                    <a:gd name="T0" fmla="*/ 0 w 62"/>
                    <a:gd name="T1" fmla="*/ 0 h 57"/>
                    <a:gd name="T2" fmla="*/ 61 w 62"/>
                    <a:gd name="T3" fmla="*/ 0 h 57"/>
                    <a:gd name="T4" fmla="*/ 61 w 62"/>
                    <a:gd name="T5" fmla="*/ 56 h 57"/>
                    <a:gd name="T6" fmla="*/ 0 w 62"/>
                    <a:gd name="T7" fmla="*/ 56 h 57"/>
                    <a:gd name="T8" fmla="*/ 0 w 62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7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6"/>
                      </a:lnTo>
                      <a:lnTo>
                        <a:pt x="0" y="5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0" name="Freeform 32">
                  <a:extLst>
                    <a:ext uri="{FF2B5EF4-FFF2-40B4-BE49-F238E27FC236}">
                      <a16:creationId xmlns:a16="http://schemas.microsoft.com/office/drawing/2014/main" id="{00392CA9-BBC5-4B60-A268-C05FF989D4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5" y="3774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1" name="Freeform 33">
                  <a:extLst>
                    <a:ext uri="{FF2B5EF4-FFF2-40B4-BE49-F238E27FC236}">
                      <a16:creationId xmlns:a16="http://schemas.microsoft.com/office/drawing/2014/main" id="{4E055669-1BEA-4EF0-81C8-8C929BB9D9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5" y="3788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2" name="Freeform 34">
                  <a:extLst>
                    <a:ext uri="{FF2B5EF4-FFF2-40B4-BE49-F238E27FC236}">
                      <a16:creationId xmlns:a16="http://schemas.microsoft.com/office/drawing/2014/main" id="{AD40D226-6CB8-4B0E-8AD1-18989A21A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5" y="3799"/>
                  <a:ext cx="62" cy="57"/>
                </a:xfrm>
                <a:custGeom>
                  <a:avLst/>
                  <a:gdLst>
                    <a:gd name="T0" fmla="*/ 0 w 62"/>
                    <a:gd name="T1" fmla="*/ 0 h 57"/>
                    <a:gd name="T2" fmla="*/ 61 w 62"/>
                    <a:gd name="T3" fmla="*/ 0 h 57"/>
                    <a:gd name="T4" fmla="*/ 61 w 62"/>
                    <a:gd name="T5" fmla="*/ 56 h 57"/>
                    <a:gd name="T6" fmla="*/ 0 w 62"/>
                    <a:gd name="T7" fmla="*/ 56 h 57"/>
                    <a:gd name="T8" fmla="*/ 0 w 62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7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6"/>
                      </a:lnTo>
                      <a:lnTo>
                        <a:pt x="0" y="5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3" name="Freeform 35">
                  <a:extLst>
                    <a:ext uri="{FF2B5EF4-FFF2-40B4-BE49-F238E27FC236}">
                      <a16:creationId xmlns:a16="http://schemas.microsoft.com/office/drawing/2014/main" id="{6E44745D-A512-48CF-91E2-A4FE8D8D4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2" y="3799"/>
                  <a:ext cx="61" cy="57"/>
                </a:xfrm>
                <a:custGeom>
                  <a:avLst/>
                  <a:gdLst>
                    <a:gd name="T0" fmla="*/ 0 w 61"/>
                    <a:gd name="T1" fmla="*/ 0 h 57"/>
                    <a:gd name="T2" fmla="*/ 60 w 61"/>
                    <a:gd name="T3" fmla="*/ 0 h 57"/>
                    <a:gd name="T4" fmla="*/ 60 w 61"/>
                    <a:gd name="T5" fmla="*/ 56 h 57"/>
                    <a:gd name="T6" fmla="*/ 0 w 61"/>
                    <a:gd name="T7" fmla="*/ 56 h 57"/>
                    <a:gd name="T8" fmla="*/ 0 w 61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57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60" y="56"/>
                      </a:lnTo>
                      <a:lnTo>
                        <a:pt x="0" y="5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4" name="Freeform 36">
                  <a:extLst>
                    <a:ext uri="{FF2B5EF4-FFF2-40B4-BE49-F238E27FC236}">
                      <a16:creationId xmlns:a16="http://schemas.microsoft.com/office/drawing/2014/main" id="{72C5998A-6E08-4E30-8571-3CA6F8D2C8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3" y="3788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5" name="Freeform 37">
                  <a:extLst>
                    <a:ext uri="{FF2B5EF4-FFF2-40B4-BE49-F238E27FC236}">
                      <a16:creationId xmlns:a16="http://schemas.microsoft.com/office/drawing/2014/main" id="{4084024A-B056-484D-9A34-4AD6D7993D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3" y="3774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6" name="Freeform 38">
                  <a:extLst>
                    <a:ext uri="{FF2B5EF4-FFF2-40B4-BE49-F238E27FC236}">
                      <a16:creationId xmlns:a16="http://schemas.microsoft.com/office/drawing/2014/main" id="{62BF2469-3940-4512-A015-8D05E4E94C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89" y="3774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7" name="Freeform 39">
                  <a:extLst>
                    <a:ext uri="{FF2B5EF4-FFF2-40B4-BE49-F238E27FC236}">
                      <a16:creationId xmlns:a16="http://schemas.microsoft.com/office/drawing/2014/main" id="{B9D64D92-751B-482E-87B2-3CAD502E0D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1" y="3774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8" name="Freeform 40">
                  <a:extLst>
                    <a:ext uri="{FF2B5EF4-FFF2-40B4-BE49-F238E27FC236}">
                      <a16:creationId xmlns:a16="http://schemas.microsoft.com/office/drawing/2014/main" id="{5387DDB4-EA5E-4B06-A36A-C220C2E4CC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1" y="3788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9" name="Freeform 41">
                  <a:extLst>
                    <a:ext uri="{FF2B5EF4-FFF2-40B4-BE49-F238E27FC236}">
                      <a16:creationId xmlns:a16="http://schemas.microsoft.com/office/drawing/2014/main" id="{81247517-D928-463E-A3C9-C2C3AC71FA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1" y="3799"/>
                  <a:ext cx="62" cy="57"/>
                </a:xfrm>
                <a:custGeom>
                  <a:avLst/>
                  <a:gdLst>
                    <a:gd name="T0" fmla="*/ 0 w 62"/>
                    <a:gd name="T1" fmla="*/ 0 h 57"/>
                    <a:gd name="T2" fmla="*/ 61 w 62"/>
                    <a:gd name="T3" fmla="*/ 0 h 57"/>
                    <a:gd name="T4" fmla="*/ 61 w 62"/>
                    <a:gd name="T5" fmla="*/ 56 h 57"/>
                    <a:gd name="T6" fmla="*/ 0 w 62"/>
                    <a:gd name="T7" fmla="*/ 56 h 57"/>
                    <a:gd name="T8" fmla="*/ 0 w 62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7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6"/>
                      </a:lnTo>
                      <a:lnTo>
                        <a:pt x="0" y="5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0" name="Freeform 42">
                  <a:extLst>
                    <a:ext uri="{FF2B5EF4-FFF2-40B4-BE49-F238E27FC236}">
                      <a16:creationId xmlns:a16="http://schemas.microsoft.com/office/drawing/2014/main" id="{19D586A6-EBA1-4874-B3E9-551D69003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8" y="3774"/>
                  <a:ext cx="61" cy="58"/>
                </a:xfrm>
                <a:custGeom>
                  <a:avLst/>
                  <a:gdLst>
                    <a:gd name="T0" fmla="*/ 0 w 61"/>
                    <a:gd name="T1" fmla="*/ 0 h 58"/>
                    <a:gd name="T2" fmla="*/ 60 w 61"/>
                    <a:gd name="T3" fmla="*/ 0 h 58"/>
                    <a:gd name="T4" fmla="*/ 60 w 61"/>
                    <a:gd name="T5" fmla="*/ 57 h 58"/>
                    <a:gd name="T6" fmla="*/ 0 w 61"/>
                    <a:gd name="T7" fmla="*/ 57 h 58"/>
                    <a:gd name="T8" fmla="*/ 0 w 61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58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60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1" name="Freeform 43">
                  <a:extLst>
                    <a:ext uri="{FF2B5EF4-FFF2-40B4-BE49-F238E27FC236}">
                      <a16:creationId xmlns:a16="http://schemas.microsoft.com/office/drawing/2014/main" id="{9A8897A9-6D20-4A50-AAF7-7D1079012F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8" y="3788"/>
                  <a:ext cx="61" cy="58"/>
                </a:xfrm>
                <a:custGeom>
                  <a:avLst/>
                  <a:gdLst>
                    <a:gd name="T0" fmla="*/ 0 w 61"/>
                    <a:gd name="T1" fmla="*/ 0 h 58"/>
                    <a:gd name="T2" fmla="*/ 60 w 61"/>
                    <a:gd name="T3" fmla="*/ 0 h 58"/>
                    <a:gd name="T4" fmla="*/ 60 w 61"/>
                    <a:gd name="T5" fmla="*/ 57 h 58"/>
                    <a:gd name="T6" fmla="*/ 0 w 61"/>
                    <a:gd name="T7" fmla="*/ 57 h 58"/>
                    <a:gd name="T8" fmla="*/ 0 w 61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58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60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2" name="Freeform 44">
                  <a:extLst>
                    <a:ext uri="{FF2B5EF4-FFF2-40B4-BE49-F238E27FC236}">
                      <a16:creationId xmlns:a16="http://schemas.microsoft.com/office/drawing/2014/main" id="{62ADFF4C-C2FC-4BB7-A9B8-7EF64EC56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8" y="3799"/>
                  <a:ext cx="61" cy="57"/>
                </a:xfrm>
                <a:custGeom>
                  <a:avLst/>
                  <a:gdLst>
                    <a:gd name="T0" fmla="*/ 0 w 61"/>
                    <a:gd name="T1" fmla="*/ 0 h 57"/>
                    <a:gd name="T2" fmla="*/ 60 w 61"/>
                    <a:gd name="T3" fmla="*/ 0 h 57"/>
                    <a:gd name="T4" fmla="*/ 60 w 61"/>
                    <a:gd name="T5" fmla="*/ 56 h 57"/>
                    <a:gd name="T6" fmla="*/ 0 w 61"/>
                    <a:gd name="T7" fmla="*/ 56 h 57"/>
                    <a:gd name="T8" fmla="*/ 0 w 61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57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60" y="56"/>
                      </a:lnTo>
                      <a:lnTo>
                        <a:pt x="0" y="5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3" name="Freeform 45">
                  <a:extLst>
                    <a:ext uri="{FF2B5EF4-FFF2-40B4-BE49-F238E27FC236}">
                      <a16:creationId xmlns:a16="http://schemas.microsoft.com/office/drawing/2014/main" id="{B5F7F5F3-DBE9-4073-928A-08A405204B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2" y="3788"/>
                  <a:ext cx="61" cy="58"/>
                </a:xfrm>
                <a:custGeom>
                  <a:avLst/>
                  <a:gdLst>
                    <a:gd name="T0" fmla="*/ 0 w 61"/>
                    <a:gd name="T1" fmla="*/ 0 h 58"/>
                    <a:gd name="T2" fmla="*/ 60 w 61"/>
                    <a:gd name="T3" fmla="*/ 0 h 58"/>
                    <a:gd name="T4" fmla="*/ 60 w 61"/>
                    <a:gd name="T5" fmla="*/ 57 h 58"/>
                    <a:gd name="T6" fmla="*/ 0 w 61"/>
                    <a:gd name="T7" fmla="*/ 57 h 58"/>
                    <a:gd name="T8" fmla="*/ 0 w 61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58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60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4" name="Freeform 46">
                  <a:extLst>
                    <a:ext uri="{FF2B5EF4-FFF2-40B4-BE49-F238E27FC236}">
                      <a16:creationId xmlns:a16="http://schemas.microsoft.com/office/drawing/2014/main" id="{324771DE-CAC2-4471-B08E-1A9E786F6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3734"/>
                  <a:ext cx="62" cy="58"/>
                </a:xfrm>
                <a:custGeom>
                  <a:avLst/>
                  <a:gdLst>
                    <a:gd name="T0" fmla="*/ 32 w 62"/>
                    <a:gd name="T1" fmla="*/ 0 h 58"/>
                    <a:gd name="T2" fmla="*/ 37 w 62"/>
                    <a:gd name="T3" fmla="*/ 0 h 58"/>
                    <a:gd name="T4" fmla="*/ 42 w 62"/>
                    <a:gd name="T5" fmla="*/ 2 h 58"/>
                    <a:gd name="T6" fmla="*/ 46 w 62"/>
                    <a:gd name="T7" fmla="*/ 2 h 58"/>
                    <a:gd name="T8" fmla="*/ 49 w 62"/>
                    <a:gd name="T9" fmla="*/ 4 h 58"/>
                    <a:gd name="T10" fmla="*/ 51 w 62"/>
                    <a:gd name="T11" fmla="*/ 9 h 58"/>
                    <a:gd name="T12" fmla="*/ 53 w 62"/>
                    <a:gd name="T13" fmla="*/ 11 h 58"/>
                    <a:gd name="T14" fmla="*/ 56 w 62"/>
                    <a:gd name="T15" fmla="*/ 14 h 58"/>
                    <a:gd name="T16" fmla="*/ 58 w 62"/>
                    <a:gd name="T17" fmla="*/ 16 h 58"/>
                    <a:gd name="T18" fmla="*/ 61 w 62"/>
                    <a:gd name="T19" fmla="*/ 21 h 58"/>
                    <a:gd name="T20" fmla="*/ 61 w 62"/>
                    <a:gd name="T21" fmla="*/ 26 h 58"/>
                    <a:gd name="T22" fmla="*/ 61 w 62"/>
                    <a:gd name="T23" fmla="*/ 30 h 58"/>
                    <a:gd name="T24" fmla="*/ 61 w 62"/>
                    <a:gd name="T25" fmla="*/ 35 h 58"/>
                    <a:gd name="T26" fmla="*/ 58 w 62"/>
                    <a:gd name="T27" fmla="*/ 38 h 58"/>
                    <a:gd name="T28" fmla="*/ 58 w 62"/>
                    <a:gd name="T29" fmla="*/ 42 h 58"/>
                    <a:gd name="T30" fmla="*/ 53 w 62"/>
                    <a:gd name="T31" fmla="*/ 45 h 58"/>
                    <a:gd name="T32" fmla="*/ 51 w 62"/>
                    <a:gd name="T33" fmla="*/ 49 h 58"/>
                    <a:gd name="T34" fmla="*/ 49 w 62"/>
                    <a:gd name="T35" fmla="*/ 52 h 58"/>
                    <a:gd name="T36" fmla="*/ 44 w 62"/>
                    <a:gd name="T37" fmla="*/ 54 h 58"/>
                    <a:gd name="T38" fmla="*/ 39 w 62"/>
                    <a:gd name="T39" fmla="*/ 54 h 58"/>
                    <a:gd name="T40" fmla="*/ 35 w 62"/>
                    <a:gd name="T41" fmla="*/ 57 h 58"/>
                    <a:gd name="T42" fmla="*/ 30 w 62"/>
                    <a:gd name="T43" fmla="*/ 57 h 58"/>
                    <a:gd name="T44" fmla="*/ 25 w 62"/>
                    <a:gd name="T45" fmla="*/ 54 h 58"/>
                    <a:gd name="T46" fmla="*/ 21 w 62"/>
                    <a:gd name="T47" fmla="*/ 54 h 58"/>
                    <a:gd name="T48" fmla="*/ 16 w 62"/>
                    <a:gd name="T49" fmla="*/ 52 h 58"/>
                    <a:gd name="T50" fmla="*/ 11 w 62"/>
                    <a:gd name="T51" fmla="*/ 49 h 58"/>
                    <a:gd name="T52" fmla="*/ 9 w 62"/>
                    <a:gd name="T53" fmla="*/ 45 h 58"/>
                    <a:gd name="T54" fmla="*/ 7 w 62"/>
                    <a:gd name="T55" fmla="*/ 42 h 58"/>
                    <a:gd name="T56" fmla="*/ 4 w 62"/>
                    <a:gd name="T57" fmla="*/ 40 h 58"/>
                    <a:gd name="T58" fmla="*/ 2 w 62"/>
                    <a:gd name="T59" fmla="*/ 38 h 58"/>
                    <a:gd name="T60" fmla="*/ 2 w 62"/>
                    <a:gd name="T61" fmla="*/ 33 h 58"/>
                    <a:gd name="T62" fmla="*/ 0 w 62"/>
                    <a:gd name="T63" fmla="*/ 30 h 58"/>
                    <a:gd name="T64" fmla="*/ 0 w 62"/>
                    <a:gd name="T65" fmla="*/ 26 h 58"/>
                    <a:gd name="T66" fmla="*/ 2 w 62"/>
                    <a:gd name="T67" fmla="*/ 21 h 58"/>
                    <a:gd name="T68" fmla="*/ 2 w 62"/>
                    <a:gd name="T69" fmla="*/ 16 h 58"/>
                    <a:gd name="T70" fmla="*/ 7 w 62"/>
                    <a:gd name="T71" fmla="*/ 11 h 58"/>
                    <a:gd name="T72" fmla="*/ 9 w 62"/>
                    <a:gd name="T73" fmla="*/ 7 h 58"/>
                    <a:gd name="T74" fmla="*/ 11 w 62"/>
                    <a:gd name="T75" fmla="*/ 4 h 58"/>
                    <a:gd name="T76" fmla="*/ 16 w 62"/>
                    <a:gd name="T77" fmla="*/ 2 h 58"/>
                    <a:gd name="T78" fmla="*/ 21 w 62"/>
                    <a:gd name="T79" fmla="*/ 2 h 58"/>
                    <a:gd name="T80" fmla="*/ 23 w 62"/>
                    <a:gd name="T81" fmla="*/ 0 h 58"/>
                    <a:gd name="T82" fmla="*/ 28 w 62"/>
                    <a:gd name="T83" fmla="*/ 0 h 58"/>
                    <a:gd name="T84" fmla="*/ 30 w 62"/>
                    <a:gd name="T85" fmla="*/ 0 h 5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62" h="58">
                      <a:moveTo>
                        <a:pt x="30" y="0"/>
                      </a:moveTo>
                      <a:lnTo>
                        <a:pt x="32" y="0"/>
                      </a:lnTo>
                      <a:lnTo>
                        <a:pt x="35" y="0"/>
                      </a:lnTo>
                      <a:lnTo>
                        <a:pt x="37" y="0"/>
                      </a:lnTo>
                      <a:lnTo>
                        <a:pt x="39" y="0"/>
                      </a:lnTo>
                      <a:lnTo>
                        <a:pt x="42" y="2"/>
                      </a:lnTo>
                      <a:lnTo>
                        <a:pt x="44" y="2"/>
                      </a:lnTo>
                      <a:lnTo>
                        <a:pt x="46" y="2"/>
                      </a:lnTo>
                      <a:lnTo>
                        <a:pt x="46" y="4"/>
                      </a:lnTo>
                      <a:lnTo>
                        <a:pt x="49" y="4"/>
                      </a:lnTo>
                      <a:lnTo>
                        <a:pt x="51" y="7"/>
                      </a:lnTo>
                      <a:lnTo>
                        <a:pt x="51" y="9"/>
                      </a:lnTo>
                      <a:lnTo>
                        <a:pt x="53" y="9"/>
                      </a:lnTo>
                      <a:lnTo>
                        <a:pt x="53" y="11"/>
                      </a:lnTo>
                      <a:lnTo>
                        <a:pt x="56" y="11"/>
                      </a:lnTo>
                      <a:lnTo>
                        <a:pt x="56" y="14"/>
                      </a:lnTo>
                      <a:lnTo>
                        <a:pt x="58" y="14"/>
                      </a:lnTo>
                      <a:lnTo>
                        <a:pt x="58" y="16"/>
                      </a:lnTo>
                      <a:lnTo>
                        <a:pt x="61" y="19"/>
                      </a:lnTo>
                      <a:lnTo>
                        <a:pt x="61" y="21"/>
                      </a:lnTo>
                      <a:lnTo>
                        <a:pt x="61" y="23"/>
                      </a:lnTo>
                      <a:lnTo>
                        <a:pt x="61" y="26"/>
                      </a:lnTo>
                      <a:lnTo>
                        <a:pt x="61" y="28"/>
                      </a:lnTo>
                      <a:lnTo>
                        <a:pt x="61" y="30"/>
                      </a:lnTo>
                      <a:lnTo>
                        <a:pt x="61" y="33"/>
                      </a:lnTo>
                      <a:lnTo>
                        <a:pt x="61" y="35"/>
                      </a:lnTo>
                      <a:lnTo>
                        <a:pt x="61" y="38"/>
                      </a:lnTo>
                      <a:lnTo>
                        <a:pt x="58" y="38"/>
                      </a:lnTo>
                      <a:lnTo>
                        <a:pt x="58" y="40"/>
                      </a:lnTo>
                      <a:lnTo>
                        <a:pt x="58" y="42"/>
                      </a:lnTo>
                      <a:lnTo>
                        <a:pt x="56" y="42"/>
                      </a:lnTo>
                      <a:lnTo>
                        <a:pt x="53" y="45"/>
                      </a:lnTo>
                      <a:lnTo>
                        <a:pt x="51" y="47"/>
                      </a:lnTo>
                      <a:lnTo>
                        <a:pt x="51" y="49"/>
                      </a:lnTo>
                      <a:lnTo>
                        <a:pt x="49" y="49"/>
                      </a:lnTo>
                      <a:lnTo>
                        <a:pt x="49" y="52"/>
                      </a:lnTo>
                      <a:lnTo>
                        <a:pt x="46" y="52"/>
                      </a:lnTo>
                      <a:lnTo>
                        <a:pt x="44" y="54"/>
                      </a:lnTo>
                      <a:lnTo>
                        <a:pt x="42" y="54"/>
                      </a:lnTo>
                      <a:lnTo>
                        <a:pt x="39" y="54"/>
                      </a:lnTo>
                      <a:lnTo>
                        <a:pt x="37" y="54"/>
                      </a:lnTo>
                      <a:lnTo>
                        <a:pt x="35" y="57"/>
                      </a:lnTo>
                      <a:lnTo>
                        <a:pt x="32" y="57"/>
                      </a:lnTo>
                      <a:lnTo>
                        <a:pt x="30" y="57"/>
                      </a:lnTo>
                      <a:lnTo>
                        <a:pt x="28" y="57"/>
                      </a:lnTo>
                      <a:lnTo>
                        <a:pt x="25" y="54"/>
                      </a:lnTo>
                      <a:lnTo>
                        <a:pt x="23" y="54"/>
                      </a:lnTo>
                      <a:lnTo>
                        <a:pt x="21" y="54"/>
                      </a:lnTo>
                      <a:lnTo>
                        <a:pt x="18" y="54"/>
                      </a:lnTo>
                      <a:lnTo>
                        <a:pt x="16" y="52"/>
                      </a:lnTo>
                      <a:lnTo>
                        <a:pt x="14" y="52"/>
                      </a:lnTo>
                      <a:lnTo>
                        <a:pt x="11" y="49"/>
                      </a:lnTo>
                      <a:lnTo>
                        <a:pt x="9" y="47"/>
                      </a:lnTo>
                      <a:lnTo>
                        <a:pt x="9" y="45"/>
                      </a:lnTo>
                      <a:lnTo>
                        <a:pt x="7" y="45"/>
                      </a:lnTo>
                      <a:lnTo>
                        <a:pt x="7" y="42"/>
                      </a:lnTo>
                      <a:lnTo>
                        <a:pt x="4" y="42"/>
                      </a:lnTo>
                      <a:lnTo>
                        <a:pt x="4" y="40"/>
                      </a:lnTo>
                      <a:lnTo>
                        <a:pt x="2" y="40"/>
                      </a:lnTo>
                      <a:lnTo>
                        <a:pt x="2" y="38"/>
                      </a:lnTo>
                      <a:lnTo>
                        <a:pt x="2" y="35"/>
                      </a:lnTo>
                      <a:lnTo>
                        <a:pt x="2" y="33"/>
                      </a:lnTo>
                      <a:lnTo>
                        <a:pt x="0" y="33"/>
                      </a:lnTo>
                      <a:lnTo>
                        <a:pt x="0" y="30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3"/>
                      </a:lnTo>
                      <a:lnTo>
                        <a:pt x="2" y="21"/>
                      </a:lnTo>
                      <a:lnTo>
                        <a:pt x="2" y="19"/>
                      </a:lnTo>
                      <a:lnTo>
                        <a:pt x="2" y="16"/>
                      </a:lnTo>
                      <a:lnTo>
                        <a:pt x="4" y="14"/>
                      </a:lnTo>
                      <a:lnTo>
                        <a:pt x="7" y="11"/>
                      </a:lnTo>
                      <a:lnTo>
                        <a:pt x="9" y="9"/>
                      </a:lnTo>
                      <a:lnTo>
                        <a:pt x="9" y="7"/>
                      </a:lnTo>
                      <a:lnTo>
                        <a:pt x="11" y="7"/>
                      </a:lnTo>
                      <a:lnTo>
                        <a:pt x="11" y="4"/>
                      </a:lnTo>
                      <a:lnTo>
                        <a:pt x="14" y="4"/>
                      </a:lnTo>
                      <a:lnTo>
                        <a:pt x="16" y="2"/>
                      </a:lnTo>
                      <a:lnTo>
                        <a:pt x="18" y="2"/>
                      </a:lnTo>
                      <a:lnTo>
                        <a:pt x="21" y="2"/>
                      </a:lnTo>
                      <a:lnTo>
                        <a:pt x="21" y="0"/>
                      </a:lnTo>
                      <a:lnTo>
                        <a:pt x="23" y="0"/>
                      </a:lnTo>
                      <a:lnTo>
                        <a:pt x="25" y="0"/>
                      </a:lnTo>
                      <a:lnTo>
                        <a:pt x="28" y="0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5" name="Freeform 47">
                  <a:extLst>
                    <a:ext uri="{FF2B5EF4-FFF2-40B4-BE49-F238E27FC236}">
                      <a16:creationId xmlns:a16="http://schemas.microsoft.com/office/drawing/2014/main" id="{0B5CA600-194F-4B41-8B04-75D077987F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3752"/>
                  <a:ext cx="62" cy="58"/>
                </a:xfrm>
                <a:custGeom>
                  <a:avLst/>
                  <a:gdLst>
                    <a:gd name="T0" fmla="*/ 32 w 62"/>
                    <a:gd name="T1" fmla="*/ 0 h 58"/>
                    <a:gd name="T2" fmla="*/ 37 w 62"/>
                    <a:gd name="T3" fmla="*/ 2 h 58"/>
                    <a:gd name="T4" fmla="*/ 42 w 62"/>
                    <a:gd name="T5" fmla="*/ 2 h 58"/>
                    <a:gd name="T6" fmla="*/ 44 w 62"/>
                    <a:gd name="T7" fmla="*/ 4 h 58"/>
                    <a:gd name="T8" fmla="*/ 49 w 62"/>
                    <a:gd name="T9" fmla="*/ 4 h 58"/>
                    <a:gd name="T10" fmla="*/ 51 w 62"/>
                    <a:gd name="T11" fmla="*/ 7 h 58"/>
                    <a:gd name="T12" fmla="*/ 53 w 62"/>
                    <a:gd name="T13" fmla="*/ 11 h 58"/>
                    <a:gd name="T14" fmla="*/ 58 w 62"/>
                    <a:gd name="T15" fmla="*/ 14 h 58"/>
                    <a:gd name="T16" fmla="*/ 58 w 62"/>
                    <a:gd name="T17" fmla="*/ 19 h 58"/>
                    <a:gd name="T18" fmla="*/ 61 w 62"/>
                    <a:gd name="T19" fmla="*/ 23 h 58"/>
                    <a:gd name="T20" fmla="*/ 61 w 62"/>
                    <a:gd name="T21" fmla="*/ 28 h 58"/>
                    <a:gd name="T22" fmla="*/ 61 w 62"/>
                    <a:gd name="T23" fmla="*/ 33 h 58"/>
                    <a:gd name="T24" fmla="*/ 58 w 62"/>
                    <a:gd name="T25" fmla="*/ 38 h 58"/>
                    <a:gd name="T26" fmla="*/ 58 w 62"/>
                    <a:gd name="T27" fmla="*/ 42 h 58"/>
                    <a:gd name="T28" fmla="*/ 53 w 62"/>
                    <a:gd name="T29" fmla="*/ 45 h 58"/>
                    <a:gd name="T30" fmla="*/ 51 w 62"/>
                    <a:gd name="T31" fmla="*/ 49 h 58"/>
                    <a:gd name="T32" fmla="*/ 46 w 62"/>
                    <a:gd name="T33" fmla="*/ 52 h 58"/>
                    <a:gd name="T34" fmla="*/ 42 w 62"/>
                    <a:gd name="T35" fmla="*/ 54 h 58"/>
                    <a:gd name="T36" fmla="*/ 37 w 62"/>
                    <a:gd name="T37" fmla="*/ 57 h 58"/>
                    <a:gd name="T38" fmla="*/ 32 w 62"/>
                    <a:gd name="T39" fmla="*/ 57 h 58"/>
                    <a:gd name="T40" fmla="*/ 28 w 62"/>
                    <a:gd name="T41" fmla="*/ 57 h 58"/>
                    <a:gd name="T42" fmla="*/ 23 w 62"/>
                    <a:gd name="T43" fmla="*/ 57 h 58"/>
                    <a:gd name="T44" fmla="*/ 18 w 62"/>
                    <a:gd name="T45" fmla="*/ 54 h 58"/>
                    <a:gd name="T46" fmla="*/ 14 w 62"/>
                    <a:gd name="T47" fmla="*/ 52 h 58"/>
                    <a:gd name="T48" fmla="*/ 9 w 62"/>
                    <a:gd name="T49" fmla="*/ 49 h 58"/>
                    <a:gd name="T50" fmla="*/ 7 w 62"/>
                    <a:gd name="T51" fmla="*/ 45 h 58"/>
                    <a:gd name="T52" fmla="*/ 2 w 62"/>
                    <a:gd name="T53" fmla="*/ 42 h 58"/>
                    <a:gd name="T54" fmla="*/ 2 w 62"/>
                    <a:gd name="T55" fmla="*/ 38 h 58"/>
                    <a:gd name="T56" fmla="*/ 0 w 62"/>
                    <a:gd name="T57" fmla="*/ 35 h 58"/>
                    <a:gd name="T58" fmla="*/ 0 w 62"/>
                    <a:gd name="T59" fmla="*/ 30 h 58"/>
                    <a:gd name="T60" fmla="*/ 0 w 62"/>
                    <a:gd name="T61" fmla="*/ 26 h 58"/>
                    <a:gd name="T62" fmla="*/ 2 w 62"/>
                    <a:gd name="T63" fmla="*/ 21 h 58"/>
                    <a:gd name="T64" fmla="*/ 2 w 62"/>
                    <a:gd name="T65" fmla="*/ 16 h 58"/>
                    <a:gd name="T66" fmla="*/ 4 w 62"/>
                    <a:gd name="T67" fmla="*/ 14 h 58"/>
                    <a:gd name="T68" fmla="*/ 9 w 62"/>
                    <a:gd name="T69" fmla="*/ 9 h 58"/>
                    <a:gd name="T70" fmla="*/ 11 w 62"/>
                    <a:gd name="T71" fmla="*/ 7 h 58"/>
                    <a:gd name="T72" fmla="*/ 14 w 62"/>
                    <a:gd name="T73" fmla="*/ 4 h 58"/>
                    <a:gd name="T74" fmla="*/ 16 w 62"/>
                    <a:gd name="T75" fmla="*/ 2 h 58"/>
                    <a:gd name="T76" fmla="*/ 21 w 62"/>
                    <a:gd name="T77" fmla="*/ 2 h 58"/>
                    <a:gd name="T78" fmla="*/ 25 w 62"/>
                    <a:gd name="T79" fmla="*/ 0 h 58"/>
                    <a:gd name="T80" fmla="*/ 30 w 62"/>
                    <a:gd name="T81" fmla="*/ 0 h 5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62" h="58">
                      <a:moveTo>
                        <a:pt x="30" y="0"/>
                      </a:moveTo>
                      <a:lnTo>
                        <a:pt x="32" y="0"/>
                      </a:lnTo>
                      <a:lnTo>
                        <a:pt x="35" y="0"/>
                      </a:lnTo>
                      <a:lnTo>
                        <a:pt x="37" y="2"/>
                      </a:lnTo>
                      <a:lnTo>
                        <a:pt x="39" y="2"/>
                      </a:lnTo>
                      <a:lnTo>
                        <a:pt x="42" y="2"/>
                      </a:lnTo>
                      <a:lnTo>
                        <a:pt x="44" y="2"/>
                      </a:lnTo>
                      <a:lnTo>
                        <a:pt x="44" y="4"/>
                      </a:lnTo>
                      <a:lnTo>
                        <a:pt x="46" y="4"/>
                      </a:lnTo>
                      <a:lnTo>
                        <a:pt x="49" y="4"/>
                      </a:lnTo>
                      <a:lnTo>
                        <a:pt x="49" y="7"/>
                      </a:lnTo>
                      <a:lnTo>
                        <a:pt x="51" y="7"/>
                      </a:lnTo>
                      <a:lnTo>
                        <a:pt x="51" y="9"/>
                      </a:lnTo>
                      <a:lnTo>
                        <a:pt x="53" y="11"/>
                      </a:lnTo>
                      <a:lnTo>
                        <a:pt x="56" y="14"/>
                      </a:lnTo>
                      <a:lnTo>
                        <a:pt x="58" y="14"/>
                      </a:lnTo>
                      <a:lnTo>
                        <a:pt x="58" y="16"/>
                      </a:lnTo>
                      <a:lnTo>
                        <a:pt x="58" y="19"/>
                      </a:lnTo>
                      <a:lnTo>
                        <a:pt x="61" y="21"/>
                      </a:lnTo>
                      <a:lnTo>
                        <a:pt x="61" y="23"/>
                      </a:lnTo>
                      <a:lnTo>
                        <a:pt x="61" y="26"/>
                      </a:lnTo>
                      <a:lnTo>
                        <a:pt x="61" y="28"/>
                      </a:lnTo>
                      <a:lnTo>
                        <a:pt x="61" y="30"/>
                      </a:lnTo>
                      <a:lnTo>
                        <a:pt x="61" y="33"/>
                      </a:lnTo>
                      <a:lnTo>
                        <a:pt x="61" y="35"/>
                      </a:lnTo>
                      <a:lnTo>
                        <a:pt x="58" y="38"/>
                      </a:lnTo>
                      <a:lnTo>
                        <a:pt x="58" y="40"/>
                      </a:lnTo>
                      <a:lnTo>
                        <a:pt x="58" y="42"/>
                      </a:lnTo>
                      <a:lnTo>
                        <a:pt x="56" y="42"/>
                      </a:lnTo>
                      <a:lnTo>
                        <a:pt x="53" y="45"/>
                      </a:lnTo>
                      <a:lnTo>
                        <a:pt x="51" y="47"/>
                      </a:lnTo>
                      <a:lnTo>
                        <a:pt x="51" y="49"/>
                      </a:lnTo>
                      <a:lnTo>
                        <a:pt x="49" y="52"/>
                      </a:lnTo>
                      <a:lnTo>
                        <a:pt x="46" y="52"/>
                      </a:lnTo>
                      <a:lnTo>
                        <a:pt x="44" y="54"/>
                      </a:lnTo>
                      <a:lnTo>
                        <a:pt x="42" y="54"/>
                      </a:lnTo>
                      <a:lnTo>
                        <a:pt x="39" y="57"/>
                      </a:lnTo>
                      <a:lnTo>
                        <a:pt x="37" y="57"/>
                      </a:lnTo>
                      <a:lnTo>
                        <a:pt x="35" y="57"/>
                      </a:lnTo>
                      <a:lnTo>
                        <a:pt x="32" y="57"/>
                      </a:lnTo>
                      <a:lnTo>
                        <a:pt x="30" y="57"/>
                      </a:lnTo>
                      <a:lnTo>
                        <a:pt x="28" y="57"/>
                      </a:lnTo>
                      <a:lnTo>
                        <a:pt x="25" y="57"/>
                      </a:lnTo>
                      <a:lnTo>
                        <a:pt x="23" y="57"/>
                      </a:lnTo>
                      <a:lnTo>
                        <a:pt x="21" y="57"/>
                      </a:lnTo>
                      <a:lnTo>
                        <a:pt x="18" y="54"/>
                      </a:lnTo>
                      <a:lnTo>
                        <a:pt x="16" y="54"/>
                      </a:lnTo>
                      <a:lnTo>
                        <a:pt x="14" y="52"/>
                      </a:lnTo>
                      <a:lnTo>
                        <a:pt x="11" y="52"/>
                      </a:lnTo>
                      <a:lnTo>
                        <a:pt x="9" y="49"/>
                      </a:lnTo>
                      <a:lnTo>
                        <a:pt x="9" y="47"/>
                      </a:lnTo>
                      <a:lnTo>
                        <a:pt x="7" y="45"/>
                      </a:lnTo>
                      <a:lnTo>
                        <a:pt x="4" y="42"/>
                      </a:lnTo>
                      <a:lnTo>
                        <a:pt x="2" y="42"/>
                      </a:lnTo>
                      <a:lnTo>
                        <a:pt x="2" y="40"/>
                      </a:lnTo>
                      <a:lnTo>
                        <a:pt x="2" y="38"/>
                      </a:lnTo>
                      <a:lnTo>
                        <a:pt x="2" y="35"/>
                      </a:lnTo>
                      <a:lnTo>
                        <a:pt x="0" y="35"/>
                      </a:lnTo>
                      <a:lnTo>
                        <a:pt x="0" y="33"/>
                      </a:lnTo>
                      <a:lnTo>
                        <a:pt x="0" y="30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3"/>
                      </a:lnTo>
                      <a:lnTo>
                        <a:pt x="2" y="21"/>
                      </a:lnTo>
                      <a:lnTo>
                        <a:pt x="2" y="19"/>
                      </a:lnTo>
                      <a:lnTo>
                        <a:pt x="2" y="16"/>
                      </a:lnTo>
                      <a:lnTo>
                        <a:pt x="2" y="14"/>
                      </a:lnTo>
                      <a:lnTo>
                        <a:pt x="4" y="14"/>
                      </a:lnTo>
                      <a:lnTo>
                        <a:pt x="7" y="11"/>
                      </a:lnTo>
                      <a:lnTo>
                        <a:pt x="9" y="9"/>
                      </a:lnTo>
                      <a:lnTo>
                        <a:pt x="9" y="7"/>
                      </a:lnTo>
                      <a:lnTo>
                        <a:pt x="11" y="7"/>
                      </a:lnTo>
                      <a:lnTo>
                        <a:pt x="11" y="4"/>
                      </a:lnTo>
                      <a:lnTo>
                        <a:pt x="14" y="4"/>
                      </a:lnTo>
                      <a:lnTo>
                        <a:pt x="16" y="4"/>
                      </a:lnTo>
                      <a:lnTo>
                        <a:pt x="16" y="2"/>
                      </a:lnTo>
                      <a:lnTo>
                        <a:pt x="18" y="2"/>
                      </a:lnTo>
                      <a:lnTo>
                        <a:pt x="21" y="2"/>
                      </a:lnTo>
                      <a:lnTo>
                        <a:pt x="23" y="2"/>
                      </a:lnTo>
                      <a:lnTo>
                        <a:pt x="25" y="0"/>
                      </a:lnTo>
                      <a:lnTo>
                        <a:pt x="28" y="0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6" name="Freeform 48">
                  <a:extLst>
                    <a:ext uri="{FF2B5EF4-FFF2-40B4-BE49-F238E27FC236}">
                      <a16:creationId xmlns:a16="http://schemas.microsoft.com/office/drawing/2014/main" id="{8CBCB2AB-3BDF-4C8E-B531-F81419571D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2" y="3720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7" name="Line 49">
                  <a:extLst>
                    <a:ext uri="{FF2B5EF4-FFF2-40B4-BE49-F238E27FC236}">
                      <a16:creationId xmlns:a16="http://schemas.microsoft.com/office/drawing/2014/main" id="{580BD182-5117-4208-A96F-8F65247669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75" y="3703"/>
                  <a:ext cx="15" cy="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28" name="Line 50">
                  <a:extLst>
                    <a:ext uri="{FF2B5EF4-FFF2-40B4-BE49-F238E27FC236}">
                      <a16:creationId xmlns:a16="http://schemas.microsoft.com/office/drawing/2014/main" id="{596B4753-1101-40D8-AB36-C538CCBA2F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26" y="3703"/>
                  <a:ext cx="16" cy="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29" name="Line 51">
                  <a:extLst>
                    <a:ext uri="{FF2B5EF4-FFF2-40B4-BE49-F238E27FC236}">
                      <a16:creationId xmlns:a16="http://schemas.microsoft.com/office/drawing/2014/main" id="{16B05070-59A1-4C40-8306-0480DC4616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75" y="3805"/>
                  <a:ext cx="15" cy="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30" name="AutoShape 52">
                  <a:extLst>
                    <a:ext uri="{FF2B5EF4-FFF2-40B4-BE49-F238E27FC236}">
                      <a16:creationId xmlns:a16="http://schemas.microsoft.com/office/drawing/2014/main" id="{A437D01A-0359-4A1A-BF0E-A13CB7D6FC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1" y="3625"/>
                  <a:ext cx="428" cy="74"/>
                </a:xfrm>
                <a:prstGeom prst="parallelogram">
                  <a:avLst>
                    <a:gd name="adj" fmla="val 144568"/>
                  </a:avLst>
                </a:prstGeom>
                <a:solidFill>
                  <a:srgbClr val="EAEC5E"/>
                </a:solidFill>
                <a:ln w="12700">
                  <a:solidFill>
                    <a:srgbClr val="5F5F5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31" name="Freeform 53">
                  <a:extLst>
                    <a:ext uri="{FF2B5EF4-FFF2-40B4-BE49-F238E27FC236}">
                      <a16:creationId xmlns:a16="http://schemas.microsoft.com/office/drawing/2014/main" id="{C5B5FDD3-838B-4242-95A6-A64BF34AD6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5" y="3621"/>
                  <a:ext cx="119" cy="185"/>
                </a:xfrm>
                <a:custGeom>
                  <a:avLst/>
                  <a:gdLst>
                    <a:gd name="T0" fmla="*/ 0 w 119"/>
                    <a:gd name="T1" fmla="*/ 184 h 185"/>
                    <a:gd name="T2" fmla="*/ 118 w 119"/>
                    <a:gd name="T3" fmla="*/ 82 h 185"/>
                    <a:gd name="T4" fmla="*/ 115 w 119"/>
                    <a:gd name="T5" fmla="*/ 0 h 185"/>
                    <a:gd name="T6" fmla="*/ 6 w 119"/>
                    <a:gd name="T7" fmla="*/ 87 h 18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9" h="185">
                      <a:moveTo>
                        <a:pt x="0" y="184"/>
                      </a:moveTo>
                      <a:lnTo>
                        <a:pt x="118" y="82"/>
                      </a:lnTo>
                      <a:lnTo>
                        <a:pt x="115" y="0"/>
                      </a:lnTo>
                      <a:lnTo>
                        <a:pt x="6" y="87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32" name="Line 54">
                  <a:extLst>
                    <a:ext uri="{FF2B5EF4-FFF2-40B4-BE49-F238E27FC236}">
                      <a16:creationId xmlns:a16="http://schemas.microsoft.com/office/drawing/2014/main" id="{7BBF4245-D88A-42D1-877A-06C957D868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83" y="3710"/>
                  <a:ext cx="0" cy="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191" name="Freeform 55">
                <a:extLst>
                  <a:ext uri="{FF2B5EF4-FFF2-40B4-BE49-F238E27FC236}">
                    <a16:creationId xmlns:a16="http://schemas.microsoft.com/office/drawing/2014/main" id="{BC87048E-4BD4-42DE-8EB4-CF6FFB48F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9" y="3107"/>
                <a:ext cx="418" cy="551"/>
              </a:xfrm>
              <a:custGeom>
                <a:avLst/>
                <a:gdLst>
                  <a:gd name="T0" fmla="*/ 417 w 418"/>
                  <a:gd name="T1" fmla="*/ 0 h 551"/>
                  <a:gd name="T2" fmla="*/ 304 w 418"/>
                  <a:gd name="T3" fmla="*/ 85 h 551"/>
                  <a:gd name="T4" fmla="*/ 251 w 418"/>
                  <a:gd name="T5" fmla="*/ 197 h 551"/>
                  <a:gd name="T6" fmla="*/ 242 w 418"/>
                  <a:gd name="T7" fmla="*/ 292 h 551"/>
                  <a:gd name="T8" fmla="*/ 242 w 418"/>
                  <a:gd name="T9" fmla="*/ 378 h 551"/>
                  <a:gd name="T10" fmla="*/ 225 w 418"/>
                  <a:gd name="T11" fmla="*/ 455 h 551"/>
                  <a:gd name="T12" fmla="*/ 173 w 418"/>
                  <a:gd name="T13" fmla="*/ 489 h 551"/>
                  <a:gd name="T14" fmla="*/ 104 w 418"/>
                  <a:gd name="T15" fmla="*/ 506 h 551"/>
                  <a:gd name="T16" fmla="*/ 25 w 418"/>
                  <a:gd name="T17" fmla="*/ 541 h 551"/>
                  <a:gd name="T18" fmla="*/ 0 w 418"/>
                  <a:gd name="T19" fmla="*/ 550 h 55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18" h="551">
                    <a:moveTo>
                      <a:pt x="417" y="0"/>
                    </a:moveTo>
                    <a:lnTo>
                      <a:pt x="304" y="85"/>
                    </a:lnTo>
                    <a:lnTo>
                      <a:pt x="251" y="197"/>
                    </a:lnTo>
                    <a:lnTo>
                      <a:pt x="242" y="292"/>
                    </a:lnTo>
                    <a:lnTo>
                      <a:pt x="242" y="378"/>
                    </a:lnTo>
                    <a:lnTo>
                      <a:pt x="225" y="455"/>
                    </a:lnTo>
                    <a:lnTo>
                      <a:pt x="173" y="489"/>
                    </a:lnTo>
                    <a:lnTo>
                      <a:pt x="104" y="506"/>
                    </a:lnTo>
                    <a:lnTo>
                      <a:pt x="25" y="541"/>
                    </a:lnTo>
                    <a:lnTo>
                      <a:pt x="0" y="55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51" name="Group 56">
              <a:extLst>
                <a:ext uri="{FF2B5EF4-FFF2-40B4-BE49-F238E27FC236}">
                  <a16:creationId xmlns:a16="http://schemas.microsoft.com/office/drawing/2014/main" id="{C338C7AD-C619-4E89-A3B0-FC65B4E1D0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974"/>
              <a:ext cx="695" cy="423"/>
              <a:chOff x="1008" y="1974"/>
              <a:chExt cx="695" cy="423"/>
            </a:xfrm>
          </p:grpSpPr>
          <p:sp>
            <p:nvSpPr>
              <p:cNvPr id="6181" name="Freeform 57">
                <a:extLst>
                  <a:ext uri="{FF2B5EF4-FFF2-40B4-BE49-F238E27FC236}">
                    <a16:creationId xmlns:a16="http://schemas.microsoft.com/office/drawing/2014/main" id="{737437D5-2F0D-4BA0-BF9E-2991907E5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1" y="2120"/>
                <a:ext cx="232" cy="242"/>
              </a:xfrm>
              <a:custGeom>
                <a:avLst/>
                <a:gdLst>
                  <a:gd name="T0" fmla="*/ 38 w 232"/>
                  <a:gd name="T1" fmla="*/ 4 h 242"/>
                  <a:gd name="T2" fmla="*/ 33 w 232"/>
                  <a:gd name="T3" fmla="*/ 4 h 242"/>
                  <a:gd name="T4" fmla="*/ 28 w 232"/>
                  <a:gd name="T5" fmla="*/ 8 h 242"/>
                  <a:gd name="T6" fmla="*/ 19 w 232"/>
                  <a:gd name="T7" fmla="*/ 13 h 242"/>
                  <a:gd name="T8" fmla="*/ 14 w 232"/>
                  <a:gd name="T9" fmla="*/ 13 h 242"/>
                  <a:gd name="T10" fmla="*/ 9 w 232"/>
                  <a:gd name="T11" fmla="*/ 17 h 242"/>
                  <a:gd name="T12" fmla="*/ 9 w 232"/>
                  <a:gd name="T13" fmla="*/ 26 h 242"/>
                  <a:gd name="T14" fmla="*/ 4 w 232"/>
                  <a:gd name="T15" fmla="*/ 35 h 242"/>
                  <a:gd name="T16" fmla="*/ 0 w 232"/>
                  <a:gd name="T17" fmla="*/ 40 h 242"/>
                  <a:gd name="T18" fmla="*/ 4 w 232"/>
                  <a:gd name="T19" fmla="*/ 44 h 242"/>
                  <a:gd name="T20" fmla="*/ 0 w 232"/>
                  <a:gd name="T21" fmla="*/ 49 h 242"/>
                  <a:gd name="T22" fmla="*/ 19 w 232"/>
                  <a:gd name="T23" fmla="*/ 200 h 242"/>
                  <a:gd name="T24" fmla="*/ 19 w 232"/>
                  <a:gd name="T25" fmla="*/ 205 h 242"/>
                  <a:gd name="T26" fmla="*/ 19 w 232"/>
                  <a:gd name="T27" fmla="*/ 209 h 242"/>
                  <a:gd name="T28" fmla="*/ 24 w 232"/>
                  <a:gd name="T29" fmla="*/ 218 h 242"/>
                  <a:gd name="T30" fmla="*/ 28 w 232"/>
                  <a:gd name="T31" fmla="*/ 218 h 242"/>
                  <a:gd name="T32" fmla="*/ 28 w 232"/>
                  <a:gd name="T33" fmla="*/ 227 h 242"/>
                  <a:gd name="T34" fmla="*/ 38 w 232"/>
                  <a:gd name="T35" fmla="*/ 232 h 242"/>
                  <a:gd name="T36" fmla="*/ 43 w 232"/>
                  <a:gd name="T37" fmla="*/ 236 h 242"/>
                  <a:gd name="T38" fmla="*/ 48 w 232"/>
                  <a:gd name="T39" fmla="*/ 241 h 242"/>
                  <a:gd name="T40" fmla="*/ 57 w 232"/>
                  <a:gd name="T41" fmla="*/ 241 h 242"/>
                  <a:gd name="T42" fmla="*/ 62 w 232"/>
                  <a:gd name="T43" fmla="*/ 241 h 242"/>
                  <a:gd name="T44" fmla="*/ 192 w 232"/>
                  <a:gd name="T45" fmla="*/ 236 h 242"/>
                  <a:gd name="T46" fmla="*/ 197 w 232"/>
                  <a:gd name="T47" fmla="*/ 232 h 242"/>
                  <a:gd name="T48" fmla="*/ 206 w 232"/>
                  <a:gd name="T49" fmla="*/ 232 h 242"/>
                  <a:gd name="T50" fmla="*/ 206 w 232"/>
                  <a:gd name="T51" fmla="*/ 227 h 242"/>
                  <a:gd name="T52" fmla="*/ 216 w 232"/>
                  <a:gd name="T53" fmla="*/ 223 h 242"/>
                  <a:gd name="T54" fmla="*/ 221 w 232"/>
                  <a:gd name="T55" fmla="*/ 218 h 242"/>
                  <a:gd name="T56" fmla="*/ 221 w 232"/>
                  <a:gd name="T57" fmla="*/ 214 h 242"/>
                  <a:gd name="T58" fmla="*/ 226 w 232"/>
                  <a:gd name="T59" fmla="*/ 209 h 242"/>
                  <a:gd name="T60" fmla="*/ 226 w 232"/>
                  <a:gd name="T61" fmla="*/ 200 h 242"/>
                  <a:gd name="T62" fmla="*/ 231 w 232"/>
                  <a:gd name="T63" fmla="*/ 196 h 242"/>
                  <a:gd name="T64" fmla="*/ 231 w 232"/>
                  <a:gd name="T65" fmla="*/ 187 h 242"/>
                  <a:gd name="T66" fmla="*/ 216 w 232"/>
                  <a:gd name="T67" fmla="*/ 44 h 242"/>
                  <a:gd name="T68" fmla="*/ 216 w 232"/>
                  <a:gd name="T69" fmla="*/ 35 h 242"/>
                  <a:gd name="T70" fmla="*/ 211 w 232"/>
                  <a:gd name="T71" fmla="*/ 31 h 242"/>
                  <a:gd name="T72" fmla="*/ 206 w 232"/>
                  <a:gd name="T73" fmla="*/ 22 h 242"/>
                  <a:gd name="T74" fmla="*/ 202 w 232"/>
                  <a:gd name="T75" fmla="*/ 17 h 242"/>
                  <a:gd name="T76" fmla="*/ 197 w 232"/>
                  <a:gd name="T77" fmla="*/ 13 h 242"/>
                  <a:gd name="T78" fmla="*/ 192 w 232"/>
                  <a:gd name="T79" fmla="*/ 8 h 242"/>
                  <a:gd name="T80" fmla="*/ 187 w 232"/>
                  <a:gd name="T81" fmla="*/ 4 h 242"/>
                  <a:gd name="T82" fmla="*/ 182 w 232"/>
                  <a:gd name="T83" fmla="*/ 4 h 242"/>
                  <a:gd name="T84" fmla="*/ 173 w 232"/>
                  <a:gd name="T85" fmla="*/ 4 h 242"/>
                  <a:gd name="T86" fmla="*/ 168 w 232"/>
                  <a:gd name="T87" fmla="*/ 0 h 24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32" h="242">
                    <a:moveTo>
                      <a:pt x="168" y="0"/>
                    </a:moveTo>
                    <a:lnTo>
                      <a:pt x="38" y="4"/>
                    </a:lnTo>
                    <a:lnTo>
                      <a:pt x="33" y="8"/>
                    </a:lnTo>
                    <a:lnTo>
                      <a:pt x="33" y="4"/>
                    </a:lnTo>
                    <a:lnTo>
                      <a:pt x="28" y="4"/>
                    </a:lnTo>
                    <a:lnTo>
                      <a:pt x="28" y="8"/>
                    </a:lnTo>
                    <a:lnTo>
                      <a:pt x="24" y="8"/>
                    </a:lnTo>
                    <a:lnTo>
                      <a:pt x="19" y="13"/>
                    </a:lnTo>
                    <a:lnTo>
                      <a:pt x="14" y="13"/>
                    </a:lnTo>
                    <a:lnTo>
                      <a:pt x="14" y="17"/>
                    </a:lnTo>
                    <a:lnTo>
                      <a:pt x="9" y="17"/>
                    </a:lnTo>
                    <a:lnTo>
                      <a:pt x="9" y="22"/>
                    </a:lnTo>
                    <a:lnTo>
                      <a:pt x="9" y="26"/>
                    </a:lnTo>
                    <a:lnTo>
                      <a:pt x="4" y="31"/>
                    </a:lnTo>
                    <a:lnTo>
                      <a:pt x="4" y="35"/>
                    </a:lnTo>
                    <a:lnTo>
                      <a:pt x="0" y="40"/>
                    </a:lnTo>
                    <a:lnTo>
                      <a:pt x="4" y="40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0" y="49"/>
                    </a:lnTo>
                    <a:lnTo>
                      <a:pt x="0" y="58"/>
                    </a:lnTo>
                    <a:lnTo>
                      <a:pt x="14" y="196"/>
                    </a:lnTo>
                    <a:lnTo>
                      <a:pt x="19" y="200"/>
                    </a:lnTo>
                    <a:lnTo>
                      <a:pt x="19" y="196"/>
                    </a:lnTo>
                    <a:lnTo>
                      <a:pt x="19" y="200"/>
                    </a:lnTo>
                    <a:lnTo>
                      <a:pt x="19" y="205"/>
                    </a:lnTo>
                    <a:lnTo>
                      <a:pt x="19" y="209"/>
                    </a:lnTo>
                    <a:lnTo>
                      <a:pt x="24" y="214"/>
                    </a:lnTo>
                    <a:lnTo>
                      <a:pt x="24" y="218"/>
                    </a:lnTo>
                    <a:lnTo>
                      <a:pt x="24" y="223"/>
                    </a:lnTo>
                    <a:lnTo>
                      <a:pt x="28" y="218"/>
                    </a:lnTo>
                    <a:lnTo>
                      <a:pt x="28" y="223"/>
                    </a:lnTo>
                    <a:lnTo>
                      <a:pt x="28" y="227"/>
                    </a:lnTo>
                    <a:lnTo>
                      <a:pt x="33" y="232"/>
                    </a:lnTo>
                    <a:lnTo>
                      <a:pt x="38" y="232"/>
                    </a:lnTo>
                    <a:lnTo>
                      <a:pt x="38" y="236"/>
                    </a:lnTo>
                    <a:lnTo>
                      <a:pt x="43" y="236"/>
                    </a:lnTo>
                    <a:lnTo>
                      <a:pt x="48" y="241"/>
                    </a:lnTo>
                    <a:lnTo>
                      <a:pt x="52" y="241"/>
                    </a:lnTo>
                    <a:lnTo>
                      <a:pt x="57" y="241"/>
                    </a:lnTo>
                    <a:lnTo>
                      <a:pt x="62" y="241"/>
                    </a:lnTo>
                    <a:lnTo>
                      <a:pt x="187" y="236"/>
                    </a:lnTo>
                    <a:lnTo>
                      <a:pt x="192" y="236"/>
                    </a:lnTo>
                    <a:lnTo>
                      <a:pt x="197" y="232"/>
                    </a:lnTo>
                    <a:lnTo>
                      <a:pt x="202" y="232"/>
                    </a:lnTo>
                    <a:lnTo>
                      <a:pt x="206" y="232"/>
                    </a:lnTo>
                    <a:lnTo>
                      <a:pt x="206" y="227"/>
                    </a:lnTo>
                    <a:lnTo>
                      <a:pt x="211" y="227"/>
                    </a:lnTo>
                    <a:lnTo>
                      <a:pt x="216" y="227"/>
                    </a:lnTo>
                    <a:lnTo>
                      <a:pt x="216" y="223"/>
                    </a:lnTo>
                    <a:lnTo>
                      <a:pt x="221" y="223"/>
                    </a:lnTo>
                    <a:lnTo>
                      <a:pt x="221" y="218"/>
                    </a:lnTo>
                    <a:lnTo>
                      <a:pt x="221" y="223"/>
                    </a:lnTo>
                    <a:lnTo>
                      <a:pt x="221" y="218"/>
                    </a:lnTo>
                    <a:lnTo>
                      <a:pt x="221" y="214"/>
                    </a:lnTo>
                    <a:lnTo>
                      <a:pt x="226" y="209"/>
                    </a:lnTo>
                    <a:lnTo>
                      <a:pt x="226" y="205"/>
                    </a:lnTo>
                    <a:lnTo>
                      <a:pt x="226" y="200"/>
                    </a:lnTo>
                    <a:lnTo>
                      <a:pt x="231" y="200"/>
                    </a:lnTo>
                    <a:lnTo>
                      <a:pt x="231" y="196"/>
                    </a:lnTo>
                    <a:lnTo>
                      <a:pt x="231" y="191"/>
                    </a:lnTo>
                    <a:lnTo>
                      <a:pt x="231" y="187"/>
                    </a:lnTo>
                    <a:lnTo>
                      <a:pt x="211" y="49"/>
                    </a:lnTo>
                    <a:lnTo>
                      <a:pt x="216" y="44"/>
                    </a:lnTo>
                    <a:lnTo>
                      <a:pt x="211" y="44"/>
                    </a:lnTo>
                    <a:lnTo>
                      <a:pt x="211" y="40"/>
                    </a:lnTo>
                    <a:lnTo>
                      <a:pt x="216" y="35"/>
                    </a:lnTo>
                    <a:lnTo>
                      <a:pt x="211" y="35"/>
                    </a:lnTo>
                    <a:lnTo>
                      <a:pt x="211" y="31"/>
                    </a:lnTo>
                    <a:lnTo>
                      <a:pt x="211" y="26"/>
                    </a:lnTo>
                    <a:lnTo>
                      <a:pt x="206" y="22"/>
                    </a:lnTo>
                    <a:lnTo>
                      <a:pt x="202" y="17"/>
                    </a:lnTo>
                    <a:lnTo>
                      <a:pt x="197" y="13"/>
                    </a:lnTo>
                    <a:lnTo>
                      <a:pt x="197" y="8"/>
                    </a:lnTo>
                    <a:lnTo>
                      <a:pt x="192" y="8"/>
                    </a:lnTo>
                    <a:lnTo>
                      <a:pt x="187" y="4"/>
                    </a:lnTo>
                    <a:lnTo>
                      <a:pt x="182" y="4"/>
                    </a:lnTo>
                    <a:lnTo>
                      <a:pt x="178" y="0"/>
                    </a:lnTo>
                    <a:lnTo>
                      <a:pt x="173" y="4"/>
                    </a:lnTo>
                    <a:lnTo>
                      <a:pt x="173" y="0"/>
                    </a:lnTo>
                    <a:lnTo>
                      <a:pt x="168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2" name="Freeform 58">
                <a:extLst>
                  <a:ext uri="{FF2B5EF4-FFF2-40B4-BE49-F238E27FC236}">
                    <a16:creationId xmlns:a16="http://schemas.microsoft.com/office/drawing/2014/main" id="{6B290CC4-29AC-4148-BE71-3B578CD2B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" y="1974"/>
                <a:ext cx="229" cy="406"/>
              </a:xfrm>
              <a:custGeom>
                <a:avLst/>
                <a:gdLst>
                  <a:gd name="T0" fmla="*/ 189 w 229"/>
                  <a:gd name="T1" fmla="*/ 0 h 406"/>
                  <a:gd name="T2" fmla="*/ 0 w 229"/>
                  <a:gd name="T3" fmla="*/ 4 h 406"/>
                  <a:gd name="T4" fmla="*/ 38 w 229"/>
                  <a:gd name="T5" fmla="*/ 405 h 406"/>
                  <a:gd name="T6" fmla="*/ 228 w 229"/>
                  <a:gd name="T7" fmla="*/ 396 h 406"/>
                  <a:gd name="T8" fmla="*/ 189 w 229"/>
                  <a:gd name="T9" fmla="*/ 0 h 4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9" h="406">
                    <a:moveTo>
                      <a:pt x="189" y="0"/>
                    </a:moveTo>
                    <a:lnTo>
                      <a:pt x="0" y="4"/>
                    </a:lnTo>
                    <a:lnTo>
                      <a:pt x="38" y="405"/>
                    </a:lnTo>
                    <a:lnTo>
                      <a:pt x="228" y="396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3" name="Freeform 59">
                <a:extLst>
                  <a:ext uri="{FF2B5EF4-FFF2-40B4-BE49-F238E27FC236}">
                    <a16:creationId xmlns:a16="http://schemas.microsoft.com/office/drawing/2014/main" id="{9A927B6B-9534-45CC-8961-B1CC50494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1992"/>
                <a:ext cx="228" cy="405"/>
              </a:xfrm>
              <a:custGeom>
                <a:avLst/>
                <a:gdLst>
                  <a:gd name="T0" fmla="*/ 193 w 228"/>
                  <a:gd name="T1" fmla="*/ 0 h 405"/>
                  <a:gd name="T2" fmla="*/ 0 w 228"/>
                  <a:gd name="T3" fmla="*/ 4 h 405"/>
                  <a:gd name="T4" fmla="*/ 43 w 228"/>
                  <a:gd name="T5" fmla="*/ 404 h 405"/>
                  <a:gd name="T6" fmla="*/ 227 w 228"/>
                  <a:gd name="T7" fmla="*/ 395 h 405"/>
                  <a:gd name="T8" fmla="*/ 193 w 228"/>
                  <a:gd name="T9" fmla="*/ 0 h 4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8" h="405">
                    <a:moveTo>
                      <a:pt x="193" y="0"/>
                    </a:moveTo>
                    <a:lnTo>
                      <a:pt x="0" y="4"/>
                    </a:lnTo>
                    <a:lnTo>
                      <a:pt x="43" y="404"/>
                    </a:lnTo>
                    <a:lnTo>
                      <a:pt x="227" y="395"/>
                    </a:lnTo>
                    <a:lnTo>
                      <a:pt x="193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4" name="Freeform 60">
                <a:extLst>
                  <a:ext uri="{FF2B5EF4-FFF2-40B4-BE49-F238E27FC236}">
                    <a16:creationId xmlns:a16="http://schemas.microsoft.com/office/drawing/2014/main" id="{A936D1B9-6E2C-4A9F-B2DD-6FB043C7D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" y="2077"/>
                <a:ext cx="141" cy="72"/>
              </a:xfrm>
              <a:custGeom>
                <a:avLst/>
                <a:gdLst>
                  <a:gd name="T0" fmla="*/ 140 w 141"/>
                  <a:gd name="T1" fmla="*/ 0 h 72"/>
                  <a:gd name="T2" fmla="*/ 24 w 141"/>
                  <a:gd name="T3" fmla="*/ 8 h 72"/>
                  <a:gd name="T4" fmla="*/ 24 w 141"/>
                  <a:gd name="T5" fmla="*/ 8 h 72"/>
                  <a:gd name="T6" fmla="*/ 24 w 141"/>
                  <a:gd name="T7" fmla="*/ 17 h 72"/>
                  <a:gd name="T8" fmla="*/ 24 w 141"/>
                  <a:gd name="T9" fmla="*/ 17 h 72"/>
                  <a:gd name="T10" fmla="*/ 24 w 141"/>
                  <a:gd name="T11" fmla="*/ 17 h 72"/>
                  <a:gd name="T12" fmla="*/ 19 w 141"/>
                  <a:gd name="T13" fmla="*/ 26 h 72"/>
                  <a:gd name="T14" fmla="*/ 19 w 141"/>
                  <a:gd name="T15" fmla="*/ 26 h 72"/>
                  <a:gd name="T16" fmla="*/ 19 w 141"/>
                  <a:gd name="T17" fmla="*/ 31 h 72"/>
                  <a:gd name="T18" fmla="*/ 19 w 141"/>
                  <a:gd name="T19" fmla="*/ 35 h 72"/>
                  <a:gd name="T20" fmla="*/ 19 w 141"/>
                  <a:gd name="T21" fmla="*/ 35 h 72"/>
                  <a:gd name="T22" fmla="*/ 14 w 141"/>
                  <a:gd name="T23" fmla="*/ 17 h 72"/>
                  <a:gd name="T24" fmla="*/ 14 w 141"/>
                  <a:gd name="T25" fmla="*/ 31 h 72"/>
                  <a:gd name="T26" fmla="*/ 14 w 141"/>
                  <a:gd name="T27" fmla="*/ 31 h 72"/>
                  <a:gd name="T28" fmla="*/ 14 w 141"/>
                  <a:gd name="T29" fmla="*/ 35 h 72"/>
                  <a:gd name="T30" fmla="*/ 14 w 141"/>
                  <a:gd name="T31" fmla="*/ 39 h 72"/>
                  <a:gd name="T32" fmla="*/ 9 w 141"/>
                  <a:gd name="T33" fmla="*/ 39 h 72"/>
                  <a:gd name="T34" fmla="*/ 9 w 141"/>
                  <a:gd name="T35" fmla="*/ 44 h 72"/>
                  <a:gd name="T36" fmla="*/ 9 w 141"/>
                  <a:gd name="T37" fmla="*/ 44 h 72"/>
                  <a:gd name="T38" fmla="*/ 9 w 141"/>
                  <a:gd name="T39" fmla="*/ 44 h 72"/>
                  <a:gd name="T40" fmla="*/ 9 w 141"/>
                  <a:gd name="T41" fmla="*/ 53 h 72"/>
                  <a:gd name="T42" fmla="*/ 4 w 141"/>
                  <a:gd name="T43" fmla="*/ 53 h 72"/>
                  <a:gd name="T44" fmla="*/ 4 w 141"/>
                  <a:gd name="T45" fmla="*/ 57 h 72"/>
                  <a:gd name="T46" fmla="*/ 4 w 141"/>
                  <a:gd name="T47" fmla="*/ 66 h 72"/>
                  <a:gd name="T48" fmla="*/ 4 w 141"/>
                  <a:gd name="T49" fmla="*/ 66 h 72"/>
                  <a:gd name="T50" fmla="*/ 4 w 141"/>
                  <a:gd name="T51" fmla="*/ 57 h 72"/>
                  <a:gd name="T52" fmla="*/ 4 w 141"/>
                  <a:gd name="T53" fmla="*/ 71 h 72"/>
                  <a:gd name="T54" fmla="*/ 4 w 141"/>
                  <a:gd name="T55" fmla="*/ 71 h 72"/>
                  <a:gd name="T56" fmla="*/ 0 w 141"/>
                  <a:gd name="T57" fmla="*/ 71 h 72"/>
                  <a:gd name="T58" fmla="*/ 0 w 141"/>
                  <a:gd name="T59" fmla="*/ 71 h 7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41" h="72">
                    <a:moveTo>
                      <a:pt x="140" y="0"/>
                    </a:moveTo>
                    <a:lnTo>
                      <a:pt x="24" y="8"/>
                    </a:lnTo>
                    <a:lnTo>
                      <a:pt x="24" y="17"/>
                    </a:lnTo>
                    <a:lnTo>
                      <a:pt x="19" y="26"/>
                    </a:lnTo>
                    <a:lnTo>
                      <a:pt x="19" y="31"/>
                    </a:lnTo>
                    <a:lnTo>
                      <a:pt x="19" y="35"/>
                    </a:lnTo>
                    <a:lnTo>
                      <a:pt x="14" y="17"/>
                    </a:lnTo>
                    <a:lnTo>
                      <a:pt x="14" y="31"/>
                    </a:lnTo>
                    <a:lnTo>
                      <a:pt x="14" y="35"/>
                    </a:lnTo>
                    <a:lnTo>
                      <a:pt x="14" y="39"/>
                    </a:lnTo>
                    <a:lnTo>
                      <a:pt x="9" y="39"/>
                    </a:lnTo>
                    <a:lnTo>
                      <a:pt x="9" y="44"/>
                    </a:lnTo>
                    <a:lnTo>
                      <a:pt x="9" y="53"/>
                    </a:lnTo>
                    <a:lnTo>
                      <a:pt x="4" y="53"/>
                    </a:lnTo>
                    <a:lnTo>
                      <a:pt x="4" y="57"/>
                    </a:lnTo>
                    <a:lnTo>
                      <a:pt x="4" y="66"/>
                    </a:lnTo>
                    <a:lnTo>
                      <a:pt x="4" y="57"/>
                    </a:lnTo>
                    <a:lnTo>
                      <a:pt x="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5" name="Freeform 61">
                <a:extLst>
                  <a:ext uri="{FF2B5EF4-FFF2-40B4-BE49-F238E27FC236}">
                    <a16:creationId xmlns:a16="http://schemas.microsoft.com/office/drawing/2014/main" id="{3772A9C7-03CF-4531-ADF8-E293AAC1F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" y="2205"/>
                <a:ext cx="96" cy="104"/>
              </a:xfrm>
              <a:custGeom>
                <a:avLst/>
                <a:gdLst>
                  <a:gd name="T0" fmla="*/ 95 w 96"/>
                  <a:gd name="T1" fmla="*/ 8 h 104"/>
                  <a:gd name="T2" fmla="*/ 90 w 96"/>
                  <a:gd name="T3" fmla="*/ 4 h 104"/>
                  <a:gd name="T4" fmla="*/ 90 w 96"/>
                  <a:gd name="T5" fmla="*/ 8 h 104"/>
                  <a:gd name="T6" fmla="*/ 90 w 96"/>
                  <a:gd name="T7" fmla="*/ 4 h 104"/>
                  <a:gd name="T8" fmla="*/ 85 w 96"/>
                  <a:gd name="T9" fmla="*/ 4 h 104"/>
                  <a:gd name="T10" fmla="*/ 80 w 96"/>
                  <a:gd name="T11" fmla="*/ 4 h 104"/>
                  <a:gd name="T12" fmla="*/ 80 w 96"/>
                  <a:gd name="T13" fmla="*/ 0 h 104"/>
                  <a:gd name="T14" fmla="*/ 80 w 96"/>
                  <a:gd name="T15" fmla="*/ 0 h 104"/>
                  <a:gd name="T16" fmla="*/ 80 w 96"/>
                  <a:gd name="T17" fmla="*/ 0 h 104"/>
                  <a:gd name="T18" fmla="*/ 75 w 96"/>
                  <a:gd name="T19" fmla="*/ 0 h 104"/>
                  <a:gd name="T20" fmla="*/ 75 w 96"/>
                  <a:gd name="T21" fmla="*/ 0 h 104"/>
                  <a:gd name="T22" fmla="*/ 70 w 96"/>
                  <a:gd name="T23" fmla="*/ 0 h 104"/>
                  <a:gd name="T24" fmla="*/ 65 w 96"/>
                  <a:gd name="T25" fmla="*/ 0 h 104"/>
                  <a:gd name="T26" fmla="*/ 65 w 96"/>
                  <a:gd name="T27" fmla="*/ 0 h 104"/>
                  <a:gd name="T28" fmla="*/ 60 w 96"/>
                  <a:gd name="T29" fmla="*/ 0 h 104"/>
                  <a:gd name="T30" fmla="*/ 60 w 96"/>
                  <a:gd name="T31" fmla="*/ 0 h 104"/>
                  <a:gd name="T32" fmla="*/ 55 w 96"/>
                  <a:gd name="T33" fmla="*/ 0 h 104"/>
                  <a:gd name="T34" fmla="*/ 45 w 96"/>
                  <a:gd name="T35" fmla="*/ 0 h 104"/>
                  <a:gd name="T36" fmla="*/ 40 w 96"/>
                  <a:gd name="T37" fmla="*/ 0 h 104"/>
                  <a:gd name="T38" fmla="*/ 35 w 96"/>
                  <a:gd name="T39" fmla="*/ 8 h 104"/>
                  <a:gd name="T40" fmla="*/ 30 w 96"/>
                  <a:gd name="T41" fmla="*/ 8 h 104"/>
                  <a:gd name="T42" fmla="*/ 25 w 96"/>
                  <a:gd name="T43" fmla="*/ 8 h 104"/>
                  <a:gd name="T44" fmla="*/ 25 w 96"/>
                  <a:gd name="T45" fmla="*/ 17 h 104"/>
                  <a:gd name="T46" fmla="*/ 20 w 96"/>
                  <a:gd name="T47" fmla="*/ 17 h 104"/>
                  <a:gd name="T48" fmla="*/ 15 w 96"/>
                  <a:gd name="T49" fmla="*/ 22 h 104"/>
                  <a:gd name="T50" fmla="*/ 10 w 96"/>
                  <a:gd name="T51" fmla="*/ 31 h 104"/>
                  <a:gd name="T52" fmla="*/ 10 w 96"/>
                  <a:gd name="T53" fmla="*/ 35 h 104"/>
                  <a:gd name="T54" fmla="*/ 10 w 96"/>
                  <a:gd name="T55" fmla="*/ 40 h 104"/>
                  <a:gd name="T56" fmla="*/ 5 w 96"/>
                  <a:gd name="T57" fmla="*/ 44 h 104"/>
                  <a:gd name="T58" fmla="*/ 5 w 96"/>
                  <a:gd name="T59" fmla="*/ 53 h 104"/>
                  <a:gd name="T60" fmla="*/ 5 w 96"/>
                  <a:gd name="T61" fmla="*/ 58 h 104"/>
                  <a:gd name="T62" fmla="*/ 5 w 96"/>
                  <a:gd name="T63" fmla="*/ 62 h 104"/>
                  <a:gd name="T64" fmla="*/ 5 w 96"/>
                  <a:gd name="T65" fmla="*/ 67 h 104"/>
                  <a:gd name="T66" fmla="*/ 5 w 96"/>
                  <a:gd name="T67" fmla="*/ 71 h 104"/>
                  <a:gd name="T68" fmla="*/ 5 w 96"/>
                  <a:gd name="T69" fmla="*/ 71 h 104"/>
                  <a:gd name="T70" fmla="*/ 5 w 96"/>
                  <a:gd name="T71" fmla="*/ 76 h 104"/>
                  <a:gd name="T72" fmla="*/ 5 w 96"/>
                  <a:gd name="T73" fmla="*/ 80 h 104"/>
                  <a:gd name="T74" fmla="*/ 10 w 96"/>
                  <a:gd name="T75" fmla="*/ 80 h 104"/>
                  <a:gd name="T76" fmla="*/ 10 w 96"/>
                  <a:gd name="T77" fmla="*/ 85 h 104"/>
                  <a:gd name="T78" fmla="*/ 10 w 96"/>
                  <a:gd name="T79" fmla="*/ 85 h 104"/>
                  <a:gd name="T80" fmla="*/ 10 w 96"/>
                  <a:gd name="T81" fmla="*/ 85 h 104"/>
                  <a:gd name="T82" fmla="*/ 15 w 96"/>
                  <a:gd name="T83" fmla="*/ 89 h 104"/>
                  <a:gd name="T84" fmla="*/ 15 w 96"/>
                  <a:gd name="T85" fmla="*/ 94 h 104"/>
                  <a:gd name="T86" fmla="*/ 15 w 96"/>
                  <a:gd name="T87" fmla="*/ 94 h 104"/>
                  <a:gd name="T88" fmla="*/ 20 w 96"/>
                  <a:gd name="T89" fmla="*/ 98 h 104"/>
                  <a:gd name="T90" fmla="*/ 20 w 96"/>
                  <a:gd name="T91" fmla="*/ 98 h 104"/>
                  <a:gd name="T92" fmla="*/ 20 w 96"/>
                  <a:gd name="T93" fmla="*/ 98 h 10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96" h="104">
                    <a:moveTo>
                      <a:pt x="95" y="8"/>
                    </a:moveTo>
                    <a:lnTo>
                      <a:pt x="95" y="8"/>
                    </a:lnTo>
                    <a:lnTo>
                      <a:pt x="90" y="4"/>
                    </a:lnTo>
                    <a:lnTo>
                      <a:pt x="90" y="8"/>
                    </a:lnTo>
                    <a:lnTo>
                      <a:pt x="90" y="4"/>
                    </a:lnTo>
                    <a:lnTo>
                      <a:pt x="85" y="4"/>
                    </a:lnTo>
                    <a:lnTo>
                      <a:pt x="80" y="4"/>
                    </a:lnTo>
                    <a:lnTo>
                      <a:pt x="80" y="0"/>
                    </a:lnTo>
                    <a:lnTo>
                      <a:pt x="75" y="0"/>
                    </a:lnTo>
                    <a:lnTo>
                      <a:pt x="70" y="0"/>
                    </a:lnTo>
                    <a:lnTo>
                      <a:pt x="75" y="0"/>
                    </a:lnTo>
                    <a:lnTo>
                      <a:pt x="70" y="0"/>
                    </a:lnTo>
                    <a:lnTo>
                      <a:pt x="65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5" y="0"/>
                    </a:lnTo>
                    <a:lnTo>
                      <a:pt x="40" y="0"/>
                    </a:lnTo>
                    <a:lnTo>
                      <a:pt x="35" y="4"/>
                    </a:lnTo>
                    <a:lnTo>
                      <a:pt x="35" y="8"/>
                    </a:lnTo>
                    <a:lnTo>
                      <a:pt x="35" y="4"/>
                    </a:lnTo>
                    <a:lnTo>
                      <a:pt x="30" y="8"/>
                    </a:lnTo>
                    <a:lnTo>
                      <a:pt x="30" y="4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7"/>
                    </a:lnTo>
                    <a:lnTo>
                      <a:pt x="20" y="17"/>
                    </a:lnTo>
                    <a:lnTo>
                      <a:pt x="15" y="22"/>
                    </a:lnTo>
                    <a:lnTo>
                      <a:pt x="15" y="26"/>
                    </a:lnTo>
                    <a:lnTo>
                      <a:pt x="10" y="31"/>
                    </a:lnTo>
                    <a:lnTo>
                      <a:pt x="10" y="35"/>
                    </a:lnTo>
                    <a:lnTo>
                      <a:pt x="10" y="40"/>
                    </a:lnTo>
                    <a:lnTo>
                      <a:pt x="5" y="40"/>
                    </a:lnTo>
                    <a:lnTo>
                      <a:pt x="5" y="44"/>
                    </a:lnTo>
                    <a:lnTo>
                      <a:pt x="0" y="49"/>
                    </a:lnTo>
                    <a:lnTo>
                      <a:pt x="5" y="53"/>
                    </a:lnTo>
                    <a:lnTo>
                      <a:pt x="5" y="58"/>
                    </a:lnTo>
                    <a:lnTo>
                      <a:pt x="5" y="62"/>
                    </a:lnTo>
                    <a:lnTo>
                      <a:pt x="5" y="67"/>
                    </a:lnTo>
                    <a:lnTo>
                      <a:pt x="5" y="71"/>
                    </a:lnTo>
                    <a:lnTo>
                      <a:pt x="5" y="76"/>
                    </a:lnTo>
                    <a:lnTo>
                      <a:pt x="10" y="76"/>
                    </a:lnTo>
                    <a:lnTo>
                      <a:pt x="5" y="80"/>
                    </a:lnTo>
                    <a:lnTo>
                      <a:pt x="10" y="80"/>
                    </a:lnTo>
                    <a:lnTo>
                      <a:pt x="10" y="85"/>
                    </a:lnTo>
                    <a:lnTo>
                      <a:pt x="15" y="89"/>
                    </a:lnTo>
                    <a:lnTo>
                      <a:pt x="15" y="94"/>
                    </a:lnTo>
                    <a:lnTo>
                      <a:pt x="15" y="98"/>
                    </a:lnTo>
                    <a:lnTo>
                      <a:pt x="20" y="98"/>
                    </a:lnTo>
                    <a:lnTo>
                      <a:pt x="20" y="103"/>
                    </a:lnTo>
                    <a:lnTo>
                      <a:pt x="20" y="98"/>
                    </a:lnTo>
                  </a:path>
                </a:pathLst>
              </a:custGeom>
              <a:noFill/>
              <a:ln w="127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6" name="Line 62">
                <a:extLst>
                  <a:ext uri="{FF2B5EF4-FFF2-40B4-BE49-F238E27FC236}">
                    <a16:creationId xmlns:a16="http://schemas.microsoft.com/office/drawing/2014/main" id="{93DF7BF8-7F61-4F17-940E-90E4265E0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26" y="2169"/>
                <a:ext cx="12" cy="57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7" name="Line 63">
                <a:extLst>
                  <a:ext uri="{FF2B5EF4-FFF2-40B4-BE49-F238E27FC236}">
                    <a16:creationId xmlns:a16="http://schemas.microsoft.com/office/drawing/2014/main" id="{E558D8E8-32EF-40B8-9D44-D6934C0C0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8" y="2258"/>
                <a:ext cx="4" cy="1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52" name="Line 64">
              <a:extLst>
                <a:ext uri="{FF2B5EF4-FFF2-40B4-BE49-F238E27FC236}">
                  <a16:creationId xmlns:a16="http://schemas.microsoft.com/office/drawing/2014/main" id="{9891225A-DFD0-4CF2-9696-30F792BF9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5" y="2485"/>
              <a:ext cx="1160" cy="48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lgDash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53" name="Group 65">
              <a:extLst>
                <a:ext uri="{FF2B5EF4-FFF2-40B4-BE49-F238E27FC236}">
                  <a16:creationId xmlns:a16="http://schemas.microsoft.com/office/drawing/2014/main" id="{3E29C7A1-ACCF-49CA-813F-039BF1364E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8" y="1690"/>
              <a:ext cx="274" cy="150"/>
              <a:chOff x="1918" y="1690"/>
              <a:chExt cx="274" cy="150"/>
            </a:xfrm>
          </p:grpSpPr>
          <p:sp>
            <p:nvSpPr>
              <p:cNvPr id="6174" name="Freeform 66">
                <a:extLst>
                  <a:ext uri="{FF2B5EF4-FFF2-40B4-BE49-F238E27FC236}">
                    <a16:creationId xmlns:a16="http://schemas.microsoft.com/office/drawing/2014/main" id="{DE825E69-5035-4DCA-8F6E-33D9EA510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3" y="1743"/>
                <a:ext cx="92" cy="83"/>
              </a:xfrm>
              <a:custGeom>
                <a:avLst/>
                <a:gdLst>
                  <a:gd name="T0" fmla="*/ 15 w 92"/>
                  <a:gd name="T1" fmla="*/ 1 h 83"/>
                  <a:gd name="T2" fmla="*/ 13 w 92"/>
                  <a:gd name="T3" fmla="*/ 1 h 83"/>
                  <a:gd name="T4" fmla="*/ 11 w 92"/>
                  <a:gd name="T5" fmla="*/ 3 h 83"/>
                  <a:gd name="T6" fmla="*/ 7 w 92"/>
                  <a:gd name="T7" fmla="*/ 4 h 83"/>
                  <a:gd name="T8" fmla="*/ 5 w 92"/>
                  <a:gd name="T9" fmla="*/ 4 h 83"/>
                  <a:gd name="T10" fmla="*/ 3 w 92"/>
                  <a:gd name="T11" fmla="*/ 6 h 83"/>
                  <a:gd name="T12" fmla="*/ 3 w 92"/>
                  <a:gd name="T13" fmla="*/ 9 h 83"/>
                  <a:gd name="T14" fmla="*/ 1 w 92"/>
                  <a:gd name="T15" fmla="*/ 12 h 83"/>
                  <a:gd name="T16" fmla="*/ 0 w 92"/>
                  <a:gd name="T17" fmla="*/ 13 h 83"/>
                  <a:gd name="T18" fmla="*/ 1 w 92"/>
                  <a:gd name="T19" fmla="*/ 15 h 83"/>
                  <a:gd name="T20" fmla="*/ 0 w 92"/>
                  <a:gd name="T21" fmla="*/ 16 h 83"/>
                  <a:gd name="T22" fmla="*/ 7 w 92"/>
                  <a:gd name="T23" fmla="*/ 68 h 83"/>
                  <a:gd name="T24" fmla="*/ 7 w 92"/>
                  <a:gd name="T25" fmla="*/ 69 h 83"/>
                  <a:gd name="T26" fmla="*/ 7 w 92"/>
                  <a:gd name="T27" fmla="*/ 71 h 83"/>
                  <a:gd name="T28" fmla="*/ 9 w 92"/>
                  <a:gd name="T29" fmla="*/ 74 h 83"/>
                  <a:gd name="T30" fmla="*/ 11 w 92"/>
                  <a:gd name="T31" fmla="*/ 74 h 83"/>
                  <a:gd name="T32" fmla="*/ 11 w 92"/>
                  <a:gd name="T33" fmla="*/ 77 h 83"/>
                  <a:gd name="T34" fmla="*/ 15 w 92"/>
                  <a:gd name="T35" fmla="*/ 78 h 83"/>
                  <a:gd name="T36" fmla="*/ 17 w 92"/>
                  <a:gd name="T37" fmla="*/ 80 h 83"/>
                  <a:gd name="T38" fmla="*/ 18 w 92"/>
                  <a:gd name="T39" fmla="*/ 82 h 83"/>
                  <a:gd name="T40" fmla="*/ 22 w 92"/>
                  <a:gd name="T41" fmla="*/ 82 h 83"/>
                  <a:gd name="T42" fmla="*/ 24 w 92"/>
                  <a:gd name="T43" fmla="*/ 82 h 83"/>
                  <a:gd name="T44" fmla="*/ 75 w 92"/>
                  <a:gd name="T45" fmla="*/ 80 h 83"/>
                  <a:gd name="T46" fmla="*/ 77 w 92"/>
                  <a:gd name="T47" fmla="*/ 78 h 83"/>
                  <a:gd name="T48" fmla="*/ 81 w 92"/>
                  <a:gd name="T49" fmla="*/ 78 h 83"/>
                  <a:gd name="T50" fmla="*/ 81 w 92"/>
                  <a:gd name="T51" fmla="*/ 77 h 83"/>
                  <a:gd name="T52" fmla="*/ 85 w 92"/>
                  <a:gd name="T53" fmla="*/ 75 h 83"/>
                  <a:gd name="T54" fmla="*/ 87 w 92"/>
                  <a:gd name="T55" fmla="*/ 74 h 83"/>
                  <a:gd name="T56" fmla="*/ 87 w 92"/>
                  <a:gd name="T57" fmla="*/ 72 h 83"/>
                  <a:gd name="T58" fmla="*/ 89 w 92"/>
                  <a:gd name="T59" fmla="*/ 71 h 83"/>
                  <a:gd name="T60" fmla="*/ 89 w 92"/>
                  <a:gd name="T61" fmla="*/ 68 h 83"/>
                  <a:gd name="T62" fmla="*/ 91 w 92"/>
                  <a:gd name="T63" fmla="*/ 66 h 83"/>
                  <a:gd name="T64" fmla="*/ 91 w 92"/>
                  <a:gd name="T65" fmla="*/ 63 h 83"/>
                  <a:gd name="T66" fmla="*/ 85 w 92"/>
                  <a:gd name="T67" fmla="*/ 15 h 83"/>
                  <a:gd name="T68" fmla="*/ 85 w 92"/>
                  <a:gd name="T69" fmla="*/ 12 h 83"/>
                  <a:gd name="T70" fmla="*/ 83 w 92"/>
                  <a:gd name="T71" fmla="*/ 10 h 83"/>
                  <a:gd name="T72" fmla="*/ 81 w 92"/>
                  <a:gd name="T73" fmla="*/ 7 h 83"/>
                  <a:gd name="T74" fmla="*/ 79 w 92"/>
                  <a:gd name="T75" fmla="*/ 6 h 83"/>
                  <a:gd name="T76" fmla="*/ 77 w 92"/>
                  <a:gd name="T77" fmla="*/ 4 h 83"/>
                  <a:gd name="T78" fmla="*/ 75 w 92"/>
                  <a:gd name="T79" fmla="*/ 3 h 83"/>
                  <a:gd name="T80" fmla="*/ 73 w 92"/>
                  <a:gd name="T81" fmla="*/ 1 h 83"/>
                  <a:gd name="T82" fmla="*/ 72 w 92"/>
                  <a:gd name="T83" fmla="*/ 1 h 83"/>
                  <a:gd name="T84" fmla="*/ 68 w 92"/>
                  <a:gd name="T85" fmla="*/ 1 h 83"/>
                  <a:gd name="T86" fmla="*/ 66 w 92"/>
                  <a:gd name="T87" fmla="*/ 0 h 8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92" h="83">
                    <a:moveTo>
                      <a:pt x="66" y="0"/>
                    </a:moveTo>
                    <a:lnTo>
                      <a:pt x="15" y="1"/>
                    </a:lnTo>
                    <a:lnTo>
                      <a:pt x="13" y="3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11" y="3"/>
                    </a:lnTo>
                    <a:lnTo>
                      <a:pt x="9" y="3"/>
                    </a:lnTo>
                    <a:lnTo>
                      <a:pt x="7" y="4"/>
                    </a:lnTo>
                    <a:lnTo>
                      <a:pt x="5" y="4"/>
                    </a:lnTo>
                    <a:lnTo>
                      <a:pt x="5" y="6"/>
                    </a:lnTo>
                    <a:lnTo>
                      <a:pt x="3" y="6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3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5" y="66"/>
                    </a:lnTo>
                    <a:lnTo>
                      <a:pt x="7" y="68"/>
                    </a:lnTo>
                    <a:lnTo>
                      <a:pt x="7" y="66"/>
                    </a:lnTo>
                    <a:lnTo>
                      <a:pt x="7" y="68"/>
                    </a:lnTo>
                    <a:lnTo>
                      <a:pt x="7" y="69"/>
                    </a:lnTo>
                    <a:lnTo>
                      <a:pt x="7" y="71"/>
                    </a:lnTo>
                    <a:lnTo>
                      <a:pt x="9" y="72"/>
                    </a:lnTo>
                    <a:lnTo>
                      <a:pt x="9" y="74"/>
                    </a:lnTo>
                    <a:lnTo>
                      <a:pt x="9" y="75"/>
                    </a:lnTo>
                    <a:lnTo>
                      <a:pt x="11" y="74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13" y="78"/>
                    </a:lnTo>
                    <a:lnTo>
                      <a:pt x="15" y="78"/>
                    </a:lnTo>
                    <a:lnTo>
                      <a:pt x="15" y="80"/>
                    </a:lnTo>
                    <a:lnTo>
                      <a:pt x="17" y="80"/>
                    </a:lnTo>
                    <a:lnTo>
                      <a:pt x="18" y="82"/>
                    </a:lnTo>
                    <a:lnTo>
                      <a:pt x="20" y="82"/>
                    </a:lnTo>
                    <a:lnTo>
                      <a:pt x="22" y="82"/>
                    </a:lnTo>
                    <a:lnTo>
                      <a:pt x="24" y="82"/>
                    </a:lnTo>
                    <a:lnTo>
                      <a:pt x="73" y="80"/>
                    </a:lnTo>
                    <a:lnTo>
                      <a:pt x="75" y="80"/>
                    </a:lnTo>
                    <a:lnTo>
                      <a:pt x="77" y="78"/>
                    </a:lnTo>
                    <a:lnTo>
                      <a:pt x="79" y="78"/>
                    </a:lnTo>
                    <a:lnTo>
                      <a:pt x="81" y="78"/>
                    </a:lnTo>
                    <a:lnTo>
                      <a:pt x="81" y="77"/>
                    </a:lnTo>
                    <a:lnTo>
                      <a:pt x="83" y="77"/>
                    </a:lnTo>
                    <a:lnTo>
                      <a:pt x="85" y="77"/>
                    </a:lnTo>
                    <a:lnTo>
                      <a:pt x="85" y="75"/>
                    </a:lnTo>
                    <a:lnTo>
                      <a:pt x="87" y="75"/>
                    </a:lnTo>
                    <a:lnTo>
                      <a:pt x="87" y="74"/>
                    </a:lnTo>
                    <a:lnTo>
                      <a:pt x="87" y="75"/>
                    </a:lnTo>
                    <a:lnTo>
                      <a:pt x="87" y="74"/>
                    </a:lnTo>
                    <a:lnTo>
                      <a:pt x="87" y="72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89" y="68"/>
                    </a:lnTo>
                    <a:lnTo>
                      <a:pt x="91" y="68"/>
                    </a:lnTo>
                    <a:lnTo>
                      <a:pt x="91" y="66"/>
                    </a:lnTo>
                    <a:lnTo>
                      <a:pt x="91" y="65"/>
                    </a:lnTo>
                    <a:lnTo>
                      <a:pt x="91" y="63"/>
                    </a:lnTo>
                    <a:lnTo>
                      <a:pt x="83" y="16"/>
                    </a:lnTo>
                    <a:lnTo>
                      <a:pt x="85" y="15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2"/>
                    </a:lnTo>
                    <a:lnTo>
                      <a:pt x="83" y="12"/>
                    </a:lnTo>
                    <a:lnTo>
                      <a:pt x="83" y="10"/>
                    </a:lnTo>
                    <a:lnTo>
                      <a:pt x="83" y="9"/>
                    </a:lnTo>
                    <a:lnTo>
                      <a:pt x="81" y="7"/>
                    </a:lnTo>
                    <a:lnTo>
                      <a:pt x="79" y="6"/>
                    </a:lnTo>
                    <a:lnTo>
                      <a:pt x="77" y="4"/>
                    </a:lnTo>
                    <a:lnTo>
                      <a:pt x="77" y="3"/>
                    </a:lnTo>
                    <a:lnTo>
                      <a:pt x="75" y="3"/>
                    </a:lnTo>
                    <a:lnTo>
                      <a:pt x="73" y="1"/>
                    </a:lnTo>
                    <a:lnTo>
                      <a:pt x="72" y="1"/>
                    </a:lnTo>
                    <a:lnTo>
                      <a:pt x="70" y="0"/>
                    </a:lnTo>
                    <a:lnTo>
                      <a:pt x="68" y="1"/>
                    </a:lnTo>
                    <a:lnTo>
                      <a:pt x="68" y="0"/>
                    </a:lnTo>
                    <a:lnTo>
                      <a:pt x="66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5" name="Freeform 67">
                <a:extLst>
                  <a:ext uri="{FF2B5EF4-FFF2-40B4-BE49-F238E27FC236}">
                    <a16:creationId xmlns:a16="http://schemas.microsoft.com/office/drawing/2014/main" id="{6DF66582-4086-4AC4-BC7D-B11712E8E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" y="1690"/>
                <a:ext cx="92" cy="143"/>
              </a:xfrm>
              <a:custGeom>
                <a:avLst/>
                <a:gdLst>
                  <a:gd name="T0" fmla="*/ 75 w 92"/>
                  <a:gd name="T1" fmla="*/ 0 h 143"/>
                  <a:gd name="T2" fmla="*/ 0 w 92"/>
                  <a:gd name="T3" fmla="*/ 1 h 143"/>
                  <a:gd name="T4" fmla="*/ 15 w 92"/>
                  <a:gd name="T5" fmla="*/ 142 h 143"/>
                  <a:gd name="T6" fmla="*/ 91 w 92"/>
                  <a:gd name="T7" fmla="*/ 138 h 143"/>
                  <a:gd name="T8" fmla="*/ 75 w 92"/>
                  <a:gd name="T9" fmla="*/ 0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" h="143">
                    <a:moveTo>
                      <a:pt x="75" y="0"/>
                    </a:moveTo>
                    <a:lnTo>
                      <a:pt x="0" y="1"/>
                    </a:lnTo>
                    <a:lnTo>
                      <a:pt x="15" y="142"/>
                    </a:lnTo>
                    <a:lnTo>
                      <a:pt x="91" y="138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6" name="Freeform 68">
                <a:extLst>
                  <a:ext uri="{FF2B5EF4-FFF2-40B4-BE49-F238E27FC236}">
                    <a16:creationId xmlns:a16="http://schemas.microsoft.com/office/drawing/2014/main" id="{B4D90EF8-1F5C-4500-B553-7E8FE3322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697"/>
                <a:ext cx="88" cy="143"/>
              </a:xfrm>
              <a:custGeom>
                <a:avLst/>
                <a:gdLst>
                  <a:gd name="T0" fmla="*/ 74 w 88"/>
                  <a:gd name="T1" fmla="*/ 0 h 143"/>
                  <a:gd name="T2" fmla="*/ 0 w 88"/>
                  <a:gd name="T3" fmla="*/ 1 h 143"/>
                  <a:gd name="T4" fmla="*/ 16 w 88"/>
                  <a:gd name="T5" fmla="*/ 142 h 143"/>
                  <a:gd name="T6" fmla="*/ 87 w 88"/>
                  <a:gd name="T7" fmla="*/ 138 h 143"/>
                  <a:gd name="T8" fmla="*/ 74 w 88"/>
                  <a:gd name="T9" fmla="*/ 0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8" h="143">
                    <a:moveTo>
                      <a:pt x="74" y="0"/>
                    </a:moveTo>
                    <a:lnTo>
                      <a:pt x="0" y="1"/>
                    </a:lnTo>
                    <a:lnTo>
                      <a:pt x="16" y="142"/>
                    </a:lnTo>
                    <a:lnTo>
                      <a:pt x="87" y="138"/>
                    </a:lnTo>
                    <a:lnTo>
                      <a:pt x="74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7" name="Freeform 69">
                <a:extLst>
                  <a:ext uri="{FF2B5EF4-FFF2-40B4-BE49-F238E27FC236}">
                    <a16:creationId xmlns:a16="http://schemas.microsoft.com/office/drawing/2014/main" id="{7BD62CDD-275A-4F91-B8D2-48D8B245D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1726"/>
                <a:ext cx="62" cy="58"/>
              </a:xfrm>
              <a:custGeom>
                <a:avLst/>
                <a:gdLst>
                  <a:gd name="T0" fmla="*/ 61 w 62"/>
                  <a:gd name="T1" fmla="*/ 0 h 58"/>
                  <a:gd name="T2" fmla="*/ 10 w 62"/>
                  <a:gd name="T3" fmla="*/ 7 h 58"/>
                  <a:gd name="T4" fmla="*/ 10 w 62"/>
                  <a:gd name="T5" fmla="*/ 7 h 58"/>
                  <a:gd name="T6" fmla="*/ 10 w 62"/>
                  <a:gd name="T7" fmla="*/ 14 h 58"/>
                  <a:gd name="T8" fmla="*/ 10 w 62"/>
                  <a:gd name="T9" fmla="*/ 14 h 58"/>
                  <a:gd name="T10" fmla="*/ 10 w 62"/>
                  <a:gd name="T11" fmla="*/ 14 h 58"/>
                  <a:gd name="T12" fmla="*/ 8 w 62"/>
                  <a:gd name="T13" fmla="*/ 21 h 58"/>
                  <a:gd name="T14" fmla="*/ 8 w 62"/>
                  <a:gd name="T15" fmla="*/ 21 h 58"/>
                  <a:gd name="T16" fmla="*/ 8 w 62"/>
                  <a:gd name="T17" fmla="*/ 24 h 58"/>
                  <a:gd name="T18" fmla="*/ 8 w 62"/>
                  <a:gd name="T19" fmla="*/ 28 h 58"/>
                  <a:gd name="T20" fmla="*/ 8 w 62"/>
                  <a:gd name="T21" fmla="*/ 28 h 58"/>
                  <a:gd name="T22" fmla="*/ 6 w 62"/>
                  <a:gd name="T23" fmla="*/ 14 h 58"/>
                  <a:gd name="T24" fmla="*/ 6 w 62"/>
                  <a:gd name="T25" fmla="*/ 24 h 58"/>
                  <a:gd name="T26" fmla="*/ 6 w 62"/>
                  <a:gd name="T27" fmla="*/ 24 h 58"/>
                  <a:gd name="T28" fmla="*/ 6 w 62"/>
                  <a:gd name="T29" fmla="*/ 28 h 58"/>
                  <a:gd name="T30" fmla="*/ 6 w 62"/>
                  <a:gd name="T31" fmla="*/ 32 h 58"/>
                  <a:gd name="T32" fmla="*/ 4 w 62"/>
                  <a:gd name="T33" fmla="*/ 32 h 58"/>
                  <a:gd name="T34" fmla="*/ 4 w 62"/>
                  <a:gd name="T35" fmla="*/ 35 h 58"/>
                  <a:gd name="T36" fmla="*/ 4 w 62"/>
                  <a:gd name="T37" fmla="*/ 35 h 58"/>
                  <a:gd name="T38" fmla="*/ 4 w 62"/>
                  <a:gd name="T39" fmla="*/ 35 h 58"/>
                  <a:gd name="T40" fmla="*/ 4 w 62"/>
                  <a:gd name="T41" fmla="*/ 42 h 58"/>
                  <a:gd name="T42" fmla="*/ 2 w 62"/>
                  <a:gd name="T43" fmla="*/ 42 h 58"/>
                  <a:gd name="T44" fmla="*/ 2 w 62"/>
                  <a:gd name="T45" fmla="*/ 46 h 58"/>
                  <a:gd name="T46" fmla="*/ 2 w 62"/>
                  <a:gd name="T47" fmla="*/ 53 h 58"/>
                  <a:gd name="T48" fmla="*/ 2 w 62"/>
                  <a:gd name="T49" fmla="*/ 53 h 58"/>
                  <a:gd name="T50" fmla="*/ 2 w 62"/>
                  <a:gd name="T51" fmla="*/ 46 h 58"/>
                  <a:gd name="T52" fmla="*/ 2 w 62"/>
                  <a:gd name="T53" fmla="*/ 57 h 58"/>
                  <a:gd name="T54" fmla="*/ 2 w 62"/>
                  <a:gd name="T55" fmla="*/ 57 h 58"/>
                  <a:gd name="T56" fmla="*/ 0 w 62"/>
                  <a:gd name="T57" fmla="*/ 57 h 58"/>
                  <a:gd name="T58" fmla="*/ 0 w 62"/>
                  <a:gd name="T59" fmla="*/ 57 h 5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2" h="58">
                    <a:moveTo>
                      <a:pt x="61" y="0"/>
                    </a:moveTo>
                    <a:lnTo>
                      <a:pt x="10" y="7"/>
                    </a:lnTo>
                    <a:lnTo>
                      <a:pt x="10" y="14"/>
                    </a:lnTo>
                    <a:lnTo>
                      <a:pt x="8" y="21"/>
                    </a:lnTo>
                    <a:lnTo>
                      <a:pt x="8" y="24"/>
                    </a:lnTo>
                    <a:lnTo>
                      <a:pt x="8" y="28"/>
                    </a:lnTo>
                    <a:lnTo>
                      <a:pt x="6" y="14"/>
                    </a:lnTo>
                    <a:lnTo>
                      <a:pt x="6" y="24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4" y="32"/>
                    </a:lnTo>
                    <a:lnTo>
                      <a:pt x="4" y="35"/>
                    </a:lnTo>
                    <a:lnTo>
                      <a:pt x="4" y="42"/>
                    </a:lnTo>
                    <a:lnTo>
                      <a:pt x="2" y="42"/>
                    </a:lnTo>
                    <a:lnTo>
                      <a:pt x="2" y="46"/>
                    </a:lnTo>
                    <a:lnTo>
                      <a:pt x="2" y="53"/>
                    </a:lnTo>
                    <a:lnTo>
                      <a:pt x="2" y="46"/>
                    </a:lnTo>
                    <a:lnTo>
                      <a:pt x="2" y="57"/>
                    </a:lnTo>
                    <a:lnTo>
                      <a:pt x="0" y="57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8" name="Freeform 70">
                <a:extLst>
                  <a:ext uri="{FF2B5EF4-FFF2-40B4-BE49-F238E27FC236}">
                    <a16:creationId xmlns:a16="http://schemas.microsoft.com/office/drawing/2014/main" id="{27483715-5B37-4DC6-BEF1-C798801FF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2" y="1771"/>
                <a:ext cx="61" cy="58"/>
              </a:xfrm>
              <a:custGeom>
                <a:avLst/>
                <a:gdLst>
                  <a:gd name="T0" fmla="*/ 60 w 61"/>
                  <a:gd name="T1" fmla="*/ 4 h 58"/>
                  <a:gd name="T2" fmla="*/ 56 w 61"/>
                  <a:gd name="T3" fmla="*/ 2 h 58"/>
                  <a:gd name="T4" fmla="*/ 56 w 61"/>
                  <a:gd name="T5" fmla="*/ 4 h 58"/>
                  <a:gd name="T6" fmla="*/ 56 w 61"/>
                  <a:gd name="T7" fmla="*/ 2 h 58"/>
                  <a:gd name="T8" fmla="*/ 53 w 61"/>
                  <a:gd name="T9" fmla="*/ 2 h 58"/>
                  <a:gd name="T10" fmla="*/ 50 w 61"/>
                  <a:gd name="T11" fmla="*/ 2 h 58"/>
                  <a:gd name="T12" fmla="*/ 50 w 61"/>
                  <a:gd name="T13" fmla="*/ 0 h 58"/>
                  <a:gd name="T14" fmla="*/ 50 w 61"/>
                  <a:gd name="T15" fmla="*/ 0 h 58"/>
                  <a:gd name="T16" fmla="*/ 50 w 61"/>
                  <a:gd name="T17" fmla="*/ 0 h 58"/>
                  <a:gd name="T18" fmla="*/ 47 w 61"/>
                  <a:gd name="T19" fmla="*/ 0 h 58"/>
                  <a:gd name="T20" fmla="*/ 47 w 61"/>
                  <a:gd name="T21" fmla="*/ 0 h 58"/>
                  <a:gd name="T22" fmla="*/ 44 w 61"/>
                  <a:gd name="T23" fmla="*/ 0 h 58"/>
                  <a:gd name="T24" fmla="*/ 41 w 61"/>
                  <a:gd name="T25" fmla="*/ 0 h 58"/>
                  <a:gd name="T26" fmla="*/ 41 w 61"/>
                  <a:gd name="T27" fmla="*/ 0 h 58"/>
                  <a:gd name="T28" fmla="*/ 37 w 61"/>
                  <a:gd name="T29" fmla="*/ 0 h 58"/>
                  <a:gd name="T30" fmla="*/ 37 w 61"/>
                  <a:gd name="T31" fmla="*/ 0 h 58"/>
                  <a:gd name="T32" fmla="*/ 34 w 61"/>
                  <a:gd name="T33" fmla="*/ 0 h 58"/>
                  <a:gd name="T34" fmla="*/ 28 w 61"/>
                  <a:gd name="T35" fmla="*/ 0 h 58"/>
                  <a:gd name="T36" fmla="*/ 25 w 61"/>
                  <a:gd name="T37" fmla="*/ 0 h 58"/>
                  <a:gd name="T38" fmla="*/ 22 w 61"/>
                  <a:gd name="T39" fmla="*/ 4 h 58"/>
                  <a:gd name="T40" fmla="*/ 18 w 61"/>
                  <a:gd name="T41" fmla="*/ 4 h 58"/>
                  <a:gd name="T42" fmla="*/ 15 w 61"/>
                  <a:gd name="T43" fmla="*/ 4 h 58"/>
                  <a:gd name="T44" fmla="*/ 15 w 61"/>
                  <a:gd name="T45" fmla="*/ 9 h 58"/>
                  <a:gd name="T46" fmla="*/ 12 w 61"/>
                  <a:gd name="T47" fmla="*/ 9 h 58"/>
                  <a:gd name="T48" fmla="*/ 9 w 61"/>
                  <a:gd name="T49" fmla="*/ 12 h 58"/>
                  <a:gd name="T50" fmla="*/ 6 w 61"/>
                  <a:gd name="T51" fmla="*/ 17 h 58"/>
                  <a:gd name="T52" fmla="*/ 6 w 61"/>
                  <a:gd name="T53" fmla="*/ 19 h 58"/>
                  <a:gd name="T54" fmla="*/ 6 w 61"/>
                  <a:gd name="T55" fmla="*/ 22 h 58"/>
                  <a:gd name="T56" fmla="*/ 3 w 61"/>
                  <a:gd name="T57" fmla="*/ 24 h 58"/>
                  <a:gd name="T58" fmla="*/ 3 w 61"/>
                  <a:gd name="T59" fmla="*/ 29 h 58"/>
                  <a:gd name="T60" fmla="*/ 3 w 61"/>
                  <a:gd name="T61" fmla="*/ 32 h 58"/>
                  <a:gd name="T62" fmla="*/ 3 w 61"/>
                  <a:gd name="T63" fmla="*/ 34 h 58"/>
                  <a:gd name="T64" fmla="*/ 3 w 61"/>
                  <a:gd name="T65" fmla="*/ 37 h 58"/>
                  <a:gd name="T66" fmla="*/ 3 w 61"/>
                  <a:gd name="T67" fmla="*/ 39 h 58"/>
                  <a:gd name="T68" fmla="*/ 3 w 61"/>
                  <a:gd name="T69" fmla="*/ 39 h 58"/>
                  <a:gd name="T70" fmla="*/ 3 w 61"/>
                  <a:gd name="T71" fmla="*/ 42 h 58"/>
                  <a:gd name="T72" fmla="*/ 3 w 61"/>
                  <a:gd name="T73" fmla="*/ 44 h 58"/>
                  <a:gd name="T74" fmla="*/ 6 w 61"/>
                  <a:gd name="T75" fmla="*/ 44 h 58"/>
                  <a:gd name="T76" fmla="*/ 6 w 61"/>
                  <a:gd name="T77" fmla="*/ 47 h 58"/>
                  <a:gd name="T78" fmla="*/ 6 w 61"/>
                  <a:gd name="T79" fmla="*/ 47 h 58"/>
                  <a:gd name="T80" fmla="*/ 6 w 61"/>
                  <a:gd name="T81" fmla="*/ 47 h 58"/>
                  <a:gd name="T82" fmla="*/ 9 w 61"/>
                  <a:gd name="T83" fmla="*/ 49 h 58"/>
                  <a:gd name="T84" fmla="*/ 9 w 61"/>
                  <a:gd name="T85" fmla="*/ 52 h 58"/>
                  <a:gd name="T86" fmla="*/ 9 w 61"/>
                  <a:gd name="T87" fmla="*/ 52 h 58"/>
                  <a:gd name="T88" fmla="*/ 12 w 61"/>
                  <a:gd name="T89" fmla="*/ 54 h 58"/>
                  <a:gd name="T90" fmla="*/ 12 w 61"/>
                  <a:gd name="T91" fmla="*/ 54 h 58"/>
                  <a:gd name="T92" fmla="*/ 12 w 61"/>
                  <a:gd name="T93" fmla="*/ 54 h 5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61" h="58">
                    <a:moveTo>
                      <a:pt x="60" y="4"/>
                    </a:moveTo>
                    <a:lnTo>
                      <a:pt x="60" y="4"/>
                    </a:lnTo>
                    <a:lnTo>
                      <a:pt x="56" y="2"/>
                    </a:lnTo>
                    <a:lnTo>
                      <a:pt x="56" y="4"/>
                    </a:lnTo>
                    <a:lnTo>
                      <a:pt x="56" y="2"/>
                    </a:lnTo>
                    <a:lnTo>
                      <a:pt x="53" y="2"/>
                    </a:lnTo>
                    <a:lnTo>
                      <a:pt x="50" y="2"/>
                    </a:lnTo>
                    <a:lnTo>
                      <a:pt x="50" y="0"/>
                    </a:lnTo>
                    <a:lnTo>
                      <a:pt x="47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44" y="0"/>
                    </a:lnTo>
                    <a:lnTo>
                      <a:pt x="41" y="0"/>
                    </a:lnTo>
                    <a:lnTo>
                      <a:pt x="37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2" y="2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5" y="4"/>
                    </a:lnTo>
                    <a:lnTo>
                      <a:pt x="15" y="7"/>
                    </a:lnTo>
                    <a:lnTo>
                      <a:pt x="15" y="9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6" y="17"/>
                    </a:lnTo>
                    <a:lnTo>
                      <a:pt x="6" y="19"/>
                    </a:lnTo>
                    <a:lnTo>
                      <a:pt x="6" y="22"/>
                    </a:lnTo>
                    <a:lnTo>
                      <a:pt x="3" y="22"/>
                    </a:lnTo>
                    <a:lnTo>
                      <a:pt x="3" y="24"/>
                    </a:lnTo>
                    <a:lnTo>
                      <a:pt x="0" y="27"/>
                    </a:lnTo>
                    <a:lnTo>
                      <a:pt x="3" y="29"/>
                    </a:lnTo>
                    <a:lnTo>
                      <a:pt x="3" y="32"/>
                    </a:lnTo>
                    <a:lnTo>
                      <a:pt x="3" y="34"/>
                    </a:lnTo>
                    <a:lnTo>
                      <a:pt x="3" y="37"/>
                    </a:lnTo>
                    <a:lnTo>
                      <a:pt x="3" y="39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3" y="44"/>
                    </a:lnTo>
                    <a:lnTo>
                      <a:pt x="6" y="44"/>
                    </a:lnTo>
                    <a:lnTo>
                      <a:pt x="6" y="47"/>
                    </a:lnTo>
                    <a:lnTo>
                      <a:pt x="9" y="49"/>
                    </a:lnTo>
                    <a:lnTo>
                      <a:pt x="9" y="52"/>
                    </a:lnTo>
                    <a:lnTo>
                      <a:pt x="9" y="54"/>
                    </a:lnTo>
                    <a:lnTo>
                      <a:pt x="12" y="54"/>
                    </a:lnTo>
                    <a:lnTo>
                      <a:pt x="12" y="57"/>
                    </a:lnTo>
                    <a:lnTo>
                      <a:pt x="12" y="54"/>
                    </a:lnTo>
                  </a:path>
                </a:pathLst>
              </a:custGeom>
              <a:noFill/>
              <a:ln w="127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9" name="Line 71">
                <a:extLst>
                  <a:ext uri="{FF2B5EF4-FFF2-40B4-BE49-F238E27FC236}">
                    <a16:creationId xmlns:a16="http://schemas.microsoft.com/office/drawing/2014/main" id="{938DF34B-AF80-4D6B-A573-05030B5AA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43" y="1757"/>
                <a:ext cx="4" cy="2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0" name="Line 72">
                <a:extLst>
                  <a:ext uri="{FF2B5EF4-FFF2-40B4-BE49-F238E27FC236}">
                    <a16:creationId xmlns:a16="http://schemas.microsoft.com/office/drawing/2014/main" id="{BE6B875C-E74A-4791-B4E1-6197CA99A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58" y="1789"/>
                <a:ext cx="4" cy="4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54" name="Line 73">
              <a:extLst>
                <a:ext uri="{FF2B5EF4-FFF2-40B4-BE49-F238E27FC236}">
                  <a16:creationId xmlns:a16="http://schemas.microsoft.com/office/drawing/2014/main" id="{9FD5D2BD-6632-4028-996E-4FE280BC5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1" y="1882"/>
              <a:ext cx="713" cy="9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55" name="Group 74">
              <a:extLst>
                <a:ext uri="{FF2B5EF4-FFF2-40B4-BE49-F238E27FC236}">
                  <a16:creationId xmlns:a16="http://schemas.microsoft.com/office/drawing/2014/main" id="{CD57847D-4113-4E18-A67A-52526ADEC6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1" y="1669"/>
              <a:ext cx="228" cy="150"/>
              <a:chOff x="4011" y="1669"/>
              <a:chExt cx="228" cy="150"/>
            </a:xfrm>
          </p:grpSpPr>
          <p:sp>
            <p:nvSpPr>
              <p:cNvPr id="6167" name="Freeform 75">
                <a:extLst>
                  <a:ext uri="{FF2B5EF4-FFF2-40B4-BE49-F238E27FC236}">
                    <a16:creationId xmlns:a16="http://schemas.microsoft.com/office/drawing/2014/main" id="{DEDFDE68-B4F8-4101-8BF5-F6DCF93885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3" y="1718"/>
                <a:ext cx="76" cy="86"/>
              </a:xfrm>
              <a:custGeom>
                <a:avLst/>
                <a:gdLst>
                  <a:gd name="T0" fmla="*/ 62 w 76"/>
                  <a:gd name="T1" fmla="*/ 1 h 86"/>
                  <a:gd name="T2" fmla="*/ 64 w 76"/>
                  <a:gd name="T3" fmla="*/ 1 h 86"/>
                  <a:gd name="T4" fmla="*/ 65 w 76"/>
                  <a:gd name="T5" fmla="*/ 3 h 86"/>
                  <a:gd name="T6" fmla="*/ 68 w 76"/>
                  <a:gd name="T7" fmla="*/ 4 h 86"/>
                  <a:gd name="T8" fmla="*/ 70 w 76"/>
                  <a:gd name="T9" fmla="*/ 4 h 86"/>
                  <a:gd name="T10" fmla="*/ 72 w 76"/>
                  <a:gd name="T11" fmla="*/ 6 h 86"/>
                  <a:gd name="T12" fmla="*/ 72 w 76"/>
                  <a:gd name="T13" fmla="*/ 9 h 86"/>
                  <a:gd name="T14" fmla="*/ 73 w 76"/>
                  <a:gd name="T15" fmla="*/ 12 h 86"/>
                  <a:gd name="T16" fmla="*/ 75 w 76"/>
                  <a:gd name="T17" fmla="*/ 14 h 86"/>
                  <a:gd name="T18" fmla="*/ 73 w 76"/>
                  <a:gd name="T19" fmla="*/ 15 h 86"/>
                  <a:gd name="T20" fmla="*/ 75 w 76"/>
                  <a:gd name="T21" fmla="*/ 17 h 86"/>
                  <a:gd name="T22" fmla="*/ 68 w 76"/>
                  <a:gd name="T23" fmla="*/ 70 h 86"/>
                  <a:gd name="T24" fmla="*/ 68 w 76"/>
                  <a:gd name="T25" fmla="*/ 72 h 86"/>
                  <a:gd name="T26" fmla="*/ 68 w 76"/>
                  <a:gd name="T27" fmla="*/ 73 h 86"/>
                  <a:gd name="T28" fmla="*/ 67 w 76"/>
                  <a:gd name="T29" fmla="*/ 77 h 86"/>
                  <a:gd name="T30" fmla="*/ 65 w 76"/>
                  <a:gd name="T31" fmla="*/ 77 h 86"/>
                  <a:gd name="T32" fmla="*/ 65 w 76"/>
                  <a:gd name="T33" fmla="*/ 80 h 86"/>
                  <a:gd name="T34" fmla="*/ 62 w 76"/>
                  <a:gd name="T35" fmla="*/ 81 h 86"/>
                  <a:gd name="T36" fmla="*/ 60 w 76"/>
                  <a:gd name="T37" fmla="*/ 83 h 86"/>
                  <a:gd name="T38" fmla="*/ 59 w 76"/>
                  <a:gd name="T39" fmla="*/ 85 h 86"/>
                  <a:gd name="T40" fmla="*/ 56 w 76"/>
                  <a:gd name="T41" fmla="*/ 85 h 86"/>
                  <a:gd name="T42" fmla="*/ 54 w 76"/>
                  <a:gd name="T43" fmla="*/ 85 h 86"/>
                  <a:gd name="T44" fmla="*/ 12 w 76"/>
                  <a:gd name="T45" fmla="*/ 83 h 86"/>
                  <a:gd name="T46" fmla="*/ 10 w 76"/>
                  <a:gd name="T47" fmla="*/ 81 h 86"/>
                  <a:gd name="T48" fmla="*/ 7 w 76"/>
                  <a:gd name="T49" fmla="*/ 81 h 86"/>
                  <a:gd name="T50" fmla="*/ 7 w 76"/>
                  <a:gd name="T51" fmla="*/ 80 h 86"/>
                  <a:gd name="T52" fmla="*/ 4 w 76"/>
                  <a:gd name="T53" fmla="*/ 78 h 86"/>
                  <a:gd name="T54" fmla="*/ 3 w 76"/>
                  <a:gd name="T55" fmla="*/ 77 h 86"/>
                  <a:gd name="T56" fmla="*/ 3 w 76"/>
                  <a:gd name="T57" fmla="*/ 75 h 86"/>
                  <a:gd name="T58" fmla="*/ 1 w 76"/>
                  <a:gd name="T59" fmla="*/ 73 h 86"/>
                  <a:gd name="T60" fmla="*/ 1 w 76"/>
                  <a:gd name="T61" fmla="*/ 70 h 86"/>
                  <a:gd name="T62" fmla="*/ 0 w 76"/>
                  <a:gd name="T63" fmla="*/ 69 h 86"/>
                  <a:gd name="T64" fmla="*/ 0 w 76"/>
                  <a:gd name="T65" fmla="*/ 66 h 86"/>
                  <a:gd name="T66" fmla="*/ 4 w 76"/>
                  <a:gd name="T67" fmla="*/ 15 h 86"/>
                  <a:gd name="T68" fmla="*/ 4 w 76"/>
                  <a:gd name="T69" fmla="*/ 12 h 86"/>
                  <a:gd name="T70" fmla="*/ 6 w 76"/>
                  <a:gd name="T71" fmla="*/ 11 h 86"/>
                  <a:gd name="T72" fmla="*/ 7 w 76"/>
                  <a:gd name="T73" fmla="*/ 7 h 86"/>
                  <a:gd name="T74" fmla="*/ 9 w 76"/>
                  <a:gd name="T75" fmla="*/ 6 h 86"/>
                  <a:gd name="T76" fmla="*/ 10 w 76"/>
                  <a:gd name="T77" fmla="*/ 4 h 86"/>
                  <a:gd name="T78" fmla="*/ 12 w 76"/>
                  <a:gd name="T79" fmla="*/ 3 h 86"/>
                  <a:gd name="T80" fmla="*/ 13 w 76"/>
                  <a:gd name="T81" fmla="*/ 1 h 86"/>
                  <a:gd name="T82" fmla="*/ 15 w 76"/>
                  <a:gd name="T83" fmla="*/ 1 h 86"/>
                  <a:gd name="T84" fmla="*/ 18 w 76"/>
                  <a:gd name="T85" fmla="*/ 1 h 86"/>
                  <a:gd name="T86" fmla="*/ 20 w 76"/>
                  <a:gd name="T87" fmla="*/ 0 h 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76" h="86">
                    <a:moveTo>
                      <a:pt x="20" y="0"/>
                    </a:moveTo>
                    <a:lnTo>
                      <a:pt x="62" y="1"/>
                    </a:lnTo>
                    <a:lnTo>
                      <a:pt x="64" y="3"/>
                    </a:lnTo>
                    <a:lnTo>
                      <a:pt x="64" y="1"/>
                    </a:lnTo>
                    <a:lnTo>
                      <a:pt x="65" y="1"/>
                    </a:lnTo>
                    <a:lnTo>
                      <a:pt x="65" y="3"/>
                    </a:lnTo>
                    <a:lnTo>
                      <a:pt x="67" y="3"/>
                    </a:lnTo>
                    <a:lnTo>
                      <a:pt x="68" y="4"/>
                    </a:lnTo>
                    <a:lnTo>
                      <a:pt x="70" y="4"/>
                    </a:lnTo>
                    <a:lnTo>
                      <a:pt x="70" y="6"/>
                    </a:lnTo>
                    <a:lnTo>
                      <a:pt x="72" y="6"/>
                    </a:lnTo>
                    <a:lnTo>
                      <a:pt x="72" y="7"/>
                    </a:lnTo>
                    <a:lnTo>
                      <a:pt x="72" y="9"/>
                    </a:lnTo>
                    <a:lnTo>
                      <a:pt x="73" y="11"/>
                    </a:lnTo>
                    <a:lnTo>
                      <a:pt x="73" y="12"/>
                    </a:lnTo>
                    <a:lnTo>
                      <a:pt x="75" y="14"/>
                    </a:lnTo>
                    <a:lnTo>
                      <a:pt x="73" y="14"/>
                    </a:lnTo>
                    <a:lnTo>
                      <a:pt x="75" y="15"/>
                    </a:lnTo>
                    <a:lnTo>
                      <a:pt x="73" y="15"/>
                    </a:lnTo>
                    <a:lnTo>
                      <a:pt x="75" y="17"/>
                    </a:lnTo>
                    <a:lnTo>
                      <a:pt x="75" y="20"/>
                    </a:lnTo>
                    <a:lnTo>
                      <a:pt x="70" y="69"/>
                    </a:lnTo>
                    <a:lnTo>
                      <a:pt x="68" y="70"/>
                    </a:lnTo>
                    <a:lnTo>
                      <a:pt x="68" y="69"/>
                    </a:lnTo>
                    <a:lnTo>
                      <a:pt x="68" y="70"/>
                    </a:lnTo>
                    <a:lnTo>
                      <a:pt x="68" y="72"/>
                    </a:lnTo>
                    <a:lnTo>
                      <a:pt x="68" y="73"/>
                    </a:lnTo>
                    <a:lnTo>
                      <a:pt x="67" y="75"/>
                    </a:lnTo>
                    <a:lnTo>
                      <a:pt x="67" y="77"/>
                    </a:lnTo>
                    <a:lnTo>
                      <a:pt x="67" y="78"/>
                    </a:lnTo>
                    <a:lnTo>
                      <a:pt x="65" y="77"/>
                    </a:lnTo>
                    <a:lnTo>
                      <a:pt x="65" y="78"/>
                    </a:lnTo>
                    <a:lnTo>
                      <a:pt x="65" y="80"/>
                    </a:lnTo>
                    <a:lnTo>
                      <a:pt x="64" y="81"/>
                    </a:lnTo>
                    <a:lnTo>
                      <a:pt x="62" y="81"/>
                    </a:lnTo>
                    <a:lnTo>
                      <a:pt x="62" y="83"/>
                    </a:lnTo>
                    <a:lnTo>
                      <a:pt x="60" y="83"/>
                    </a:lnTo>
                    <a:lnTo>
                      <a:pt x="59" y="85"/>
                    </a:lnTo>
                    <a:lnTo>
                      <a:pt x="57" y="85"/>
                    </a:lnTo>
                    <a:lnTo>
                      <a:pt x="56" y="85"/>
                    </a:lnTo>
                    <a:lnTo>
                      <a:pt x="54" y="85"/>
                    </a:lnTo>
                    <a:lnTo>
                      <a:pt x="13" y="83"/>
                    </a:lnTo>
                    <a:lnTo>
                      <a:pt x="12" y="83"/>
                    </a:lnTo>
                    <a:lnTo>
                      <a:pt x="10" y="81"/>
                    </a:lnTo>
                    <a:lnTo>
                      <a:pt x="9" y="81"/>
                    </a:lnTo>
                    <a:lnTo>
                      <a:pt x="7" y="81"/>
                    </a:lnTo>
                    <a:lnTo>
                      <a:pt x="7" y="80"/>
                    </a:lnTo>
                    <a:lnTo>
                      <a:pt x="6" y="80"/>
                    </a:lnTo>
                    <a:lnTo>
                      <a:pt x="4" y="80"/>
                    </a:lnTo>
                    <a:lnTo>
                      <a:pt x="4" y="78"/>
                    </a:lnTo>
                    <a:lnTo>
                      <a:pt x="3" y="78"/>
                    </a:lnTo>
                    <a:lnTo>
                      <a:pt x="3" y="77"/>
                    </a:lnTo>
                    <a:lnTo>
                      <a:pt x="3" y="78"/>
                    </a:lnTo>
                    <a:lnTo>
                      <a:pt x="3" y="77"/>
                    </a:lnTo>
                    <a:lnTo>
                      <a:pt x="3" y="75"/>
                    </a:lnTo>
                    <a:lnTo>
                      <a:pt x="1" y="73"/>
                    </a:lnTo>
                    <a:lnTo>
                      <a:pt x="1" y="72"/>
                    </a:lnTo>
                    <a:lnTo>
                      <a:pt x="1" y="70"/>
                    </a:lnTo>
                    <a:lnTo>
                      <a:pt x="0" y="70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0" y="66"/>
                    </a:lnTo>
                    <a:lnTo>
                      <a:pt x="6" y="17"/>
                    </a:lnTo>
                    <a:lnTo>
                      <a:pt x="4" y="15"/>
                    </a:lnTo>
                    <a:lnTo>
                      <a:pt x="6" y="15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10" y="4"/>
                    </a:lnTo>
                    <a:lnTo>
                      <a:pt x="10" y="3"/>
                    </a:lnTo>
                    <a:lnTo>
                      <a:pt x="12" y="3"/>
                    </a:lnTo>
                    <a:lnTo>
                      <a:pt x="13" y="1"/>
                    </a:lnTo>
                    <a:lnTo>
                      <a:pt x="15" y="1"/>
                    </a:lnTo>
                    <a:lnTo>
                      <a:pt x="17" y="0"/>
                    </a:lnTo>
                    <a:lnTo>
                      <a:pt x="18" y="1"/>
                    </a:lnTo>
                    <a:lnTo>
                      <a:pt x="18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8" name="Freeform 76">
                <a:extLst>
                  <a:ext uri="{FF2B5EF4-FFF2-40B4-BE49-F238E27FC236}">
                    <a16:creationId xmlns:a16="http://schemas.microsoft.com/office/drawing/2014/main" id="{F1447DD5-B7E0-4F97-8673-829357955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1" y="1669"/>
                <a:ext cx="73" cy="143"/>
              </a:xfrm>
              <a:custGeom>
                <a:avLst/>
                <a:gdLst>
                  <a:gd name="T0" fmla="*/ 12 w 73"/>
                  <a:gd name="T1" fmla="*/ 0 h 143"/>
                  <a:gd name="T2" fmla="*/ 72 w 73"/>
                  <a:gd name="T3" fmla="*/ 1 h 143"/>
                  <a:gd name="T4" fmla="*/ 59 w 73"/>
                  <a:gd name="T5" fmla="*/ 142 h 143"/>
                  <a:gd name="T6" fmla="*/ 0 w 73"/>
                  <a:gd name="T7" fmla="*/ 139 h 143"/>
                  <a:gd name="T8" fmla="*/ 12 w 73"/>
                  <a:gd name="T9" fmla="*/ 0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" h="143">
                    <a:moveTo>
                      <a:pt x="12" y="0"/>
                    </a:moveTo>
                    <a:lnTo>
                      <a:pt x="72" y="1"/>
                    </a:lnTo>
                    <a:lnTo>
                      <a:pt x="59" y="142"/>
                    </a:lnTo>
                    <a:lnTo>
                      <a:pt x="0" y="139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9" name="Freeform 77">
                <a:extLst>
                  <a:ext uri="{FF2B5EF4-FFF2-40B4-BE49-F238E27FC236}">
                    <a16:creationId xmlns:a16="http://schemas.microsoft.com/office/drawing/2014/main" id="{51A7ABF2-29E9-43A6-B932-0F7AAAD4B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" y="1676"/>
                <a:ext cx="77" cy="143"/>
              </a:xfrm>
              <a:custGeom>
                <a:avLst/>
                <a:gdLst>
                  <a:gd name="T0" fmla="*/ 11 w 77"/>
                  <a:gd name="T1" fmla="*/ 0 h 143"/>
                  <a:gd name="T2" fmla="*/ 76 w 77"/>
                  <a:gd name="T3" fmla="*/ 1 h 143"/>
                  <a:gd name="T4" fmla="*/ 61 w 77"/>
                  <a:gd name="T5" fmla="*/ 142 h 143"/>
                  <a:gd name="T6" fmla="*/ 0 w 77"/>
                  <a:gd name="T7" fmla="*/ 139 h 143"/>
                  <a:gd name="T8" fmla="*/ 11 w 77"/>
                  <a:gd name="T9" fmla="*/ 0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7" h="143">
                    <a:moveTo>
                      <a:pt x="11" y="0"/>
                    </a:moveTo>
                    <a:lnTo>
                      <a:pt x="76" y="1"/>
                    </a:lnTo>
                    <a:lnTo>
                      <a:pt x="61" y="142"/>
                    </a:lnTo>
                    <a:lnTo>
                      <a:pt x="0" y="139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0" name="Freeform 78">
                <a:extLst>
                  <a:ext uri="{FF2B5EF4-FFF2-40B4-BE49-F238E27FC236}">
                    <a16:creationId xmlns:a16="http://schemas.microsoft.com/office/drawing/2014/main" id="{E187659B-D3FF-4E0D-A27E-B4BFB3292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1" y="1704"/>
                <a:ext cx="61" cy="58"/>
              </a:xfrm>
              <a:custGeom>
                <a:avLst/>
                <a:gdLst>
                  <a:gd name="T0" fmla="*/ 0 w 61"/>
                  <a:gd name="T1" fmla="*/ 0 h 58"/>
                  <a:gd name="T2" fmla="*/ 49 w 61"/>
                  <a:gd name="T3" fmla="*/ 6 h 58"/>
                  <a:gd name="T4" fmla="*/ 49 w 61"/>
                  <a:gd name="T5" fmla="*/ 6 h 58"/>
                  <a:gd name="T6" fmla="*/ 49 w 61"/>
                  <a:gd name="T7" fmla="*/ 13 h 58"/>
                  <a:gd name="T8" fmla="*/ 49 w 61"/>
                  <a:gd name="T9" fmla="*/ 13 h 58"/>
                  <a:gd name="T10" fmla="*/ 49 w 61"/>
                  <a:gd name="T11" fmla="*/ 13 h 58"/>
                  <a:gd name="T12" fmla="*/ 51 w 61"/>
                  <a:gd name="T13" fmla="*/ 21 h 58"/>
                  <a:gd name="T14" fmla="*/ 51 w 61"/>
                  <a:gd name="T15" fmla="*/ 21 h 58"/>
                  <a:gd name="T16" fmla="*/ 51 w 61"/>
                  <a:gd name="T17" fmla="*/ 24 h 58"/>
                  <a:gd name="T18" fmla="*/ 51 w 61"/>
                  <a:gd name="T19" fmla="*/ 28 h 58"/>
                  <a:gd name="T20" fmla="*/ 51 w 61"/>
                  <a:gd name="T21" fmla="*/ 28 h 58"/>
                  <a:gd name="T22" fmla="*/ 53 w 61"/>
                  <a:gd name="T23" fmla="*/ 13 h 58"/>
                  <a:gd name="T24" fmla="*/ 53 w 61"/>
                  <a:gd name="T25" fmla="*/ 24 h 58"/>
                  <a:gd name="T26" fmla="*/ 53 w 61"/>
                  <a:gd name="T27" fmla="*/ 24 h 58"/>
                  <a:gd name="T28" fmla="*/ 53 w 61"/>
                  <a:gd name="T29" fmla="*/ 28 h 58"/>
                  <a:gd name="T30" fmla="*/ 53 w 61"/>
                  <a:gd name="T31" fmla="*/ 32 h 58"/>
                  <a:gd name="T32" fmla="*/ 55 w 61"/>
                  <a:gd name="T33" fmla="*/ 32 h 58"/>
                  <a:gd name="T34" fmla="*/ 55 w 61"/>
                  <a:gd name="T35" fmla="*/ 35 h 58"/>
                  <a:gd name="T36" fmla="*/ 55 w 61"/>
                  <a:gd name="T37" fmla="*/ 35 h 58"/>
                  <a:gd name="T38" fmla="*/ 55 w 61"/>
                  <a:gd name="T39" fmla="*/ 35 h 58"/>
                  <a:gd name="T40" fmla="*/ 55 w 61"/>
                  <a:gd name="T41" fmla="*/ 42 h 58"/>
                  <a:gd name="T42" fmla="*/ 58 w 61"/>
                  <a:gd name="T43" fmla="*/ 42 h 58"/>
                  <a:gd name="T44" fmla="*/ 58 w 61"/>
                  <a:gd name="T45" fmla="*/ 46 h 58"/>
                  <a:gd name="T46" fmla="*/ 58 w 61"/>
                  <a:gd name="T47" fmla="*/ 53 h 58"/>
                  <a:gd name="T48" fmla="*/ 58 w 61"/>
                  <a:gd name="T49" fmla="*/ 53 h 58"/>
                  <a:gd name="T50" fmla="*/ 58 w 61"/>
                  <a:gd name="T51" fmla="*/ 46 h 58"/>
                  <a:gd name="T52" fmla="*/ 58 w 61"/>
                  <a:gd name="T53" fmla="*/ 57 h 58"/>
                  <a:gd name="T54" fmla="*/ 58 w 61"/>
                  <a:gd name="T55" fmla="*/ 57 h 58"/>
                  <a:gd name="T56" fmla="*/ 60 w 61"/>
                  <a:gd name="T57" fmla="*/ 57 h 58"/>
                  <a:gd name="T58" fmla="*/ 60 w 61"/>
                  <a:gd name="T59" fmla="*/ 57 h 5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1" h="58">
                    <a:moveTo>
                      <a:pt x="0" y="0"/>
                    </a:moveTo>
                    <a:lnTo>
                      <a:pt x="49" y="6"/>
                    </a:lnTo>
                    <a:lnTo>
                      <a:pt x="49" y="13"/>
                    </a:lnTo>
                    <a:lnTo>
                      <a:pt x="51" y="21"/>
                    </a:lnTo>
                    <a:lnTo>
                      <a:pt x="51" y="24"/>
                    </a:lnTo>
                    <a:lnTo>
                      <a:pt x="51" y="28"/>
                    </a:lnTo>
                    <a:lnTo>
                      <a:pt x="53" y="13"/>
                    </a:lnTo>
                    <a:lnTo>
                      <a:pt x="53" y="24"/>
                    </a:lnTo>
                    <a:lnTo>
                      <a:pt x="53" y="28"/>
                    </a:lnTo>
                    <a:lnTo>
                      <a:pt x="53" y="32"/>
                    </a:lnTo>
                    <a:lnTo>
                      <a:pt x="55" y="32"/>
                    </a:lnTo>
                    <a:lnTo>
                      <a:pt x="55" y="35"/>
                    </a:lnTo>
                    <a:lnTo>
                      <a:pt x="55" y="42"/>
                    </a:lnTo>
                    <a:lnTo>
                      <a:pt x="58" y="42"/>
                    </a:lnTo>
                    <a:lnTo>
                      <a:pt x="58" y="46"/>
                    </a:lnTo>
                    <a:lnTo>
                      <a:pt x="58" y="53"/>
                    </a:lnTo>
                    <a:lnTo>
                      <a:pt x="58" y="46"/>
                    </a:lnTo>
                    <a:lnTo>
                      <a:pt x="58" y="57"/>
                    </a:lnTo>
                    <a:lnTo>
                      <a:pt x="60" y="57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1" name="Freeform 79">
                <a:extLst>
                  <a:ext uri="{FF2B5EF4-FFF2-40B4-BE49-F238E27FC236}">
                    <a16:creationId xmlns:a16="http://schemas.microsoft.com/office/drawing/2014/main" id="{6D641137-DE13-4D2F-90A3-33034D066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9" y="1750"/>
                <a:ext cx="62" cy="58"/>
              </a:xfrm>
              <a:custGeom>
                <a:avLst/>
                <a:gdLst>
                  <a:gd name="T0" fmla="*/ 0 w 62"/>
                  <a:gd name="T1" fmla="*/ 5 h 58"/>
                  <a:gd name="T2" fmla="*/ 3 w 62"/>
                  <a:gd name="T3" fmla="*/ 2 h 58"/>
                  <a:gd name="T4" fmla="*/ 3 w 62"/>
                  <a:gd name="T5" fmla="*/ 5 h 58"/>
                  <a:gd name="T6" fmla="*/ 3 w 62"/>
                  <a:gd name="T7" fmla="*/ 2 h 58"/>
                  <a:gd name="T8" fmla="*/ 6 w 62"/>
                  <a:gd name="T9" fmla="*/ 2 h 58"/>
                  <a:gd name="T10" fmla="*/ 9 w 62"/>
                  <a:gd name="T11" fmla="*/ 2 h 58"/>
                  <a:gd name="T12" fmla="*/ 9 w 62"/>
                  <a:gd name="T13" fmla="*/ 0 h 58"/>
                  <a:gd name="T14" fmla="*/ 9 w 62"/>
                  <a:gd name="T15" fmla="*/ 0 h 58"/>
                  <a:gd name="T16" fmla="*/ 9 w 62"/>
                  <a:gd name="T17" fmla="*/ 0 h 58"/>
                  <a:gd name="T18" fmla="*/ 12 w 62"/>
                  <a:gd name="T19" fmla="*/ 0 h 58"/>
                  <a:gd name="T20" fmla="*/ 12 w 62"/>
                  <a:gd name="T21" fmla="*/ 0 h 58"/>
                  <a:gd name="T22" fmla="*/ 16 w 62"/>
                  <a:gd name="T23" fmla="*/ 0 h 58"/>
                  <a:gd name="T24" fmla="*/ 19 w 62"/>
                  <a:gd name="T25" fmla="*/ 0 h 58"/>
                  <a:gd name="T26" fmla="*/ 19 w 62"/>
                  <a:gd name="T27" fmla="*/ 0 h 58"/>
                  <a:gd name="T28" fmla="*/ 22 w 62"/>
                  <a:gd name="T29" fmla="*/ 0 h 58"/>
                  <a:gd name="T30" fmla="*/ 22 w 62"/>
                  <a:gd name="T31" fmla="*/ 0 h 58"/>
                  <a:gd name="T32" fmla="*/ 25 w 62"/>
                  <a:gd name="T33" fmla="*/ 0 h 58"/>
                  <a:gd name="T34" fmla="*/ 32 w 62"/>
                  <a:gd name="T35" fmla="*/ 0 h 58"/>
                  <a:gd name="T36" fmla="*/ 35 w 62"/>
                  <a:gd name="T37" fmla="*/ 0 h 58"/>
                  <a:gd name="T38" fmla="*/ 38 w 62"/>
                  <a:gd name="T39" fmla="*/ 5 h 58"/>
                  <a:gd name="T40" fmla="*/ 41 w 62"/>
                  <a:gd name="T41" fmla="*/ 5 h 58"/>
                  <a:gd name="T42" fmla="*/ 44 w 62"/>
                  <a:gd name="T43" fmla="*/ 5 h 58"/>
                  <a:gd name="T44" fmla="*/ 44 w 62"/>
                  <a:gd name="T45" fmla="*/ 10 h 58"/>
                  <a:gd name="T46" fmla="*/ 48 w 62"/>
                  <a:gd name="T47" fmla="*/ 10 h 58"/>
                  <a:gd name="T48" fmla="*/ 51 w 62"/>
                  <a:gd name="T49" fmla="*/ 12 h 58"/>
                  <a:gd name="T50" fmla="*/ 54 w 62"/>
                  <a:gd name="T51" fmla="*/ 17 h 58"/>
                  <a:gd name="T52" fmla="*/ 54 w 62"/>
                  <a:gd name="T53" fmla="*/ 19 h 58"/>
                  <a:gd name="T54" fmla="*/ 54 w 62"/>
                  <a:gd name="T55" fmla="*/ 22 h 58"/>
                  <a:gd name="T56" fmla="*/ 57 w 62"/>
                  <a:gd name="T57" fmla="*/ 24 h 58"/>
                  <a:gd name="T58" fmla="*/ 57 w 62"/>
                  <a:gd name="T59" fmla="*/ 30 h 58"/>
                  <a:gd name="T60" fmla="*/ 57 w 62"/>
                  <a:gd name="T61" fmla="*/ 32 h 58"/>
                  <a:gd name="T62" fmla="*/ 57 w 62"/>
                  <a:gd name="T63" fmla="*/ 35 h 58"/>
                  <a:gd name="T64" fmla="*/ 57 w 62"/>
                  <a:gd name="T65" fmla="*/ 37 h 58"/>
                  <a:gd name="T66" fmla="*/ 57 w 62"/>
                  <a:gd name="T67" fmla="*/ 39 h 58"/>
                  <a:gd name="T68" fmla="*/ 57 w 62"/>
                  <a:gd name="T69" fmla="*/ 39 h 58"/>
                  <a:gd name="T70" fmla="*/ 57 w 62"/>
                  <a:gd name="T71" fmla="*/ 42 h 58"/>
                  <a:gd name="T72" fmla="*/ 57 w 62"/>
                  <a:gd name="T73" fmla="*/ 44 h 58"/>
                  <a:gd name="T74" fmla="*/ 54 w 62"/>
                  <a:gd name="T75" fmla="*/ 44 h 58"/>
                  <a:gd name="T76" fmla="*/ 54 w 62"/>
                  <a:gd name="T77" fmla="*/ 47 h 58"/>
                  <a:gd name="T78" fmla="*/ 54 w 62"/>
                  <a:gd name="T79" fmla="*/ 47 h 58"/>
                  <a:gd name="T80" fmla="*/ 54 w 62"/>
                  <a:gd name="T81" fmla="*/ 47 h 58"/>
                  <a:gd name="T82" fmla="*/ 51 w 62"/>
                  <a:gd name="T83" fmla="*/ 49 h 58"/>
                  <a:gd name="T84" fmla="*/ 51 w 62"/>
                  <a:gd name="T85" fmla="*/ 52 h 58"/>
                  <a:gd name="T86" fmla="*/ 51 w 62"/>
                  <a:gd name="T87" fmla="*/ 52 h 58"/>
                  <a:gd name="T88" fmla="*/ 48 w 62"/>
                  <a:gd name="T89" fmla="*/ 54 h 58"/>
                  <a:gd name="T90" fmla="*/ 48 w 62"/>
                  <a:gd name="T91" fmla="*/ 54 h 58"/>
                  <a:gd name="T92" fmla="*/ 48 w 62"/>
                  <a:gd name="T93" fmla="*/ 54 h 5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62" h="58">
                    <a:moveTo>
                      <a:pt x="0" y="5"/>
                    </a:moveTo>
                    <a:lnTo>
                      <a:pt x="0" y="5"/>
                    </a:lnTo>
                    <a:lnTo>
                      <a:pt x="3" y="2"/>
                    </a:lnTo>
                    <a:lnTo>
                      <a:pt x="3" y="5"/>
                    </a:lnTo>
                    <a:lnTo>
                      <a:pt x="3" y="2"/>
                    </a:lnTo>
                    <a:lnTo>
                      <a:pt x="6" y="2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38" y="2"/>
                    </a:lnTo>
                    <a:lnTo>
                      <a:pt x="38" y="5"/>
                    </a:lnTo>
                    <a:lnTo>
                      <a:pt x="38" y="2"/>
                    </a:lnTo>
                    <a:lnTo>
                      <a:pt x="41" y="5"/>
                    </a:lnTo>
                    <a:lnTo>
                      <a:pt x="41" y="2"/>
                    </a:lnTo>
                    <a:lnTo>
                      <a:pt x="44" y="5"/>
                    </a:lnTo>
                    <a:lnTo>
                      <a:pt x="44" y="7"/>
                    </a:lnTo>
                    <a:lnTo>
                      <a:pt x="44" y="10"/>
                    </a:lnTo>
                    <a:lnTo>
                      <a:pt x="48" y="10"/>
                    </a:lnTo>
                    <a:lnTo>
                      <a:pt x="51" y="12"/>
                    </a:lnTo>
                    <a:lnTo>
                      <a:pt x="51" y="15"/>
                    </a:lnTo>
                    <a:lnTo>
                      <a:pt x="54" y="17"/>
                    </a:lnTo>
                    <a:lnTo>
                      <a:pt x="54" y="19"/>
                    </a:lnTo>
                    <a:lnTo>
                      <a:pt x="54" y="22"/>
                    </a:lnTo>
                    <a:lnTo>
                      <a:pt x="57" y="22"/>
                    </a:lnTo>
                    <a:lnTo>
                      <a:pt x="57" y="24"/>
                    </a:lnTo>
                    <a:lnTo>
                      <a:pt x="61" y="27"/>
                    </a:lnTo>
                    <a:lnTo>
                      <a:pt x="57" y="30"/>
                    </a:lnTo>
                    <a:lnTo>
                      <a:pt x="57" y="32"/>
                    </a:lnTo>
                    <a:lnTo>
                      <a:pt x="57" y="35"/>
                    </a:lnTo>
                    <a:lnTo>
                      <a:pt x="57" y="37"/>
                    </a:lnTo>
                    <a:lnTo>
                      <a:pt x="57" y="39"/>
                    </a:lnTo>
                    <a:lnTo>
                      <a:pt x="57" y="42"/>
                    </a:lnTo>
                    <a:lnTo>
                      <a:pt x="54" y="42"/>
                    </a:lnTo>
                    <a:lnTo>
                      <a:pt x="57" y="44"/>
                    </a:lnTo>
                    <a:lnTo>
                      <a:pt x="54" y="44"/>
                    </a:lnTo>
                    <a:lnTo>
                      <a:pt x="54" y="47"/>
                    </a:lnTo>
                    <a:lnTo>
                      <a:pt x="51" y="49"/>
                    </a:lnTo>
                    <a:lnTo>
                      <a:pt x="51" y="52"/>
                    </a:lnTo>
                    <a:lnTo>
                      <a:pt x="51" y="54"/>
                    </a:lnTo>
                    <a:lnTo>
                      <a:pt x="48" y="54"/>
                    </a:lnTo>
                    <a:lnTo>
                      <a:pt x="48" y="57"/>
                    </a:lnTo>
                    <a:lnTo>
                      <a:pt x="48" y="54"/>
                    </a:lnTo>
                  </a:path>
                </a:pathLst>
              </a:custGeom>
              <a:noFill/>
              <a:ln w="127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2" name="Line 80">
                <a:extLst>
                  <a:ext uri="{FF2B5EF4-FFF2-40B4-BE49-F238E27FC236}">
                    <a16:creationId xmlns:a16="http://schemas.microsoft.com/office/drawing/2014/main" id="{C6EA19CF-5D75-4C06-BEFF-6331EE4655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736"/>
                <a:ext cx="8" cy="21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3" name="Line 81">
                <a:extLst>
                  <a:ext uri="{FF2B5EF4-FFF2-40B4-BE49-F238E27FC236}">
                    <a16:creationId xmlns:a16="http://schemas.microsoft.com/office/drawing/2014/main" id="{862251B2-526E-4710-B190-5ADB171A5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17" y="1768"/>
                <a:ext cx="4" cy="3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56" name="Line 82">
              <a:extLst>
                <a:ext uri="{FF2B5EF4-FFF2-40B4-BE49-F238E27FC236}">
                  <a16:creationId xmlns:a16="http://schemas.microsoft.com/office/drawing/2014/main" id="{36D93FA4-53CC-486B-A25C-08A5BC341D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0" y="1871"/>
              <a:ext cx="781" cy="98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57" name="Group 83">
              <a:extLst>
                <a:ext uri="{FF2B5EF4-FFF2-40B4-BE49-F238E27FC236}">
                  <a16:creationId xmlns:a16="http://schemas.microsoft.com/office/drawing/2014/main" id="{1EAE1A0E-7904-40AA-9478-BD2B8441A9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9" y="2748"/>
              <a:ext cx="570" cy="331"/>
              <a:chOff x="4579" y="2748"/>
              <a:chExt cx="570" cy="331"/>
            </a:xfrm>
          </p:grpSpPr>
          <p:sp>
            <p:nvSpPr>
              <p:cNvPr id="6160" name="Freeform 84">
                <a:extLst>
                  <a:ext uri="{FF2B5EF4-FFF2-40B4-BE49-F238E27FC236}">
                    <a16:creationId xmlns:a16="http://schemas.microsoft.com/office/drawing/2014/main" id="{C66E0901-AD64-40E6-9308-A49B981AB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" y="2862"/>
                <a:ext cx="191" cy="189"/>
              </a:xfrm>
              <a:custGeom>
                <a:avLst/>
                <a:gdLst>
                  <a:gd name="T0" fmla="*/ 158 w 191"/>
                  <a:gd name="T1" fmla="*/ 3 h 189"/>
                  <a:gd name="T2" fmla="*/ 162 w 191"/>
                  <a:gd name="T3" fmla="*/ 3 h 189"/>
                  <a:gd name="T4" fmla="*/ 166 w 191"/>
                  <a:gd name="T5" fmla="*/ 6 h 189"/>
                  <a:gd name="T6" fmla="*/ 173 w 191"/>
                  <a:gd name="T7" fmla="*/ 10 h 189"/>
                  <a:gd name="T8" fmla="*/ 178 w 191"/>
                  <a:gd name="T9" fmla="*/ 10 h 189"/>
                  <a:gd name="T10" fmla="*/ 182 w 191"/>
                  <a:gd name="T11" fmla="*/ 14 h 189"/>
                  <a:gd name="T12" fmla="*/ 182 w 191"/>
                  <a:gd name="T13" fmla="*/ 20 h 189"/>
                  <a:gd name="T14" fmla="*/ 186 w 191"/>
                  <a:gd name="T15" fmla="*/ 27 h 189"/>
                  <a:gd name="T16" fmla="*/ 190 w 191"/>
                  <a:gd name="T17" fmla="*/ 31 h 189"/>
                  <a:gd name="T18" fmla="*/ 186 w 191"/>
                  <a:gd name="T19" fmla="*/ 35 h 189"/>
                  <a:gd name="T20" fmla="*/ 190 w 191"/>
                  <a:gd name="T21" fmla="*/ 37 h 189"/>
                  <a:gd name="T22" fmla="*/ 173 w 191"/>
                  <a:gd name="T23" fmla="*/ 156 h 189"/>
                  <a:gd name="T24" fmla="*/ 173 w 191"/>
                  <a:gd name="T25" fmla="*/ 160 h 189"/>
                  <a:gd name="T26" fmla="*/ 173 w 191"/>
                  <a:gd name="T27" fmla="*/ 163 h 189"/>
                  <a:gd name="T28" fmla="*/ 170 w 191"/>
                  <a:gd name="T29" fmla="*/ 170 h 189"/>
                  <a:gd name="T30" fmla="*/ 166 w 191"/>
                  <a:gd name="T31" fmla="*/ 170 h 189"/>
                  <a:gd name="T32" fmla="*/ 166 w 191"/>
                  <a:gd name="T33" fmla="*/ 177 h 189"/>
                  <a:gd name="T34" fmla="*/ 158 w 191"/>
                  <a:gd name="T35" fmla="*/ 181 h 189"/>
                  <a:gd name="T36" fmla="*/ 154 w 191"/>
                  <a:gd name="T37" fmla="*/ 184 h 189"/>
                  <a:gd name="T38" fmla="*/ 150 w 191"/>
                  <a:gd name="T39" fmla="*/ 188 h 189"/>
                  <a:gd name="T40" fmla="*/ 142 w 191"/>
                  <a:gd name="T41" fmla="*/ 188 h 189"/>
                  <a:gd name="T42" fmla="*/ 138 w 191"/>
                  <a:gd name="T43" fmla="*/ 188 h 189"/>
                  <a:gd name="T44" fmla="*/ 31 w 191"/>
                  <a:gd name="T45" fmla="*/ 184 h 189"/>
                  <a:gd name="T46" fmla="*/ 27 w 191"/>
                  <a:gd name="T47" fmla="*/ 181 h 189"/>
                  <a:gd name="T48" fmla="*/ 19 w 191"/>
                  <a:gd name="T49" fmla="*/ 181 h 189"/>
                  <a:gd name="T50" fmla="*/ 19 w 191"/>
                  <a:gd name="T51" fmla="*/ 177 h 189"/>
                  <a:gd name="T52" fmla="*/ 12 w 191"/>
                  <a:gd name="T53" fmla="*/ 173 h 189"/>
                  <a:gd name="T54" fmla="*/ 7 w 191"/>
                  <a:gd name="T55" fmla="*/ 170 h 189"/>
                  <a:gd name="T56" fmla="*/ 7 w 191"/>
                  <a:gd name="T57" fmla="*/ 167 h 189"/>
                  <a:gd name="T58" fmla="*/ 3 w 191"/>
                  <a:gd name="T59" fmla="*/ 163 h 189"/>
                  <a:gd name="T60" fmla="*/ 3 w 191"/>
                  <a:gd name="T61" fmla="*/ 156 h 189"/>
                  <a:gd name="T62" fmla="*/ 0 w 191"/>
                  <a:gd name="T63" fmla="*/ 152 h 189"/>
                  <a:gd name="T64" fmla="*/ 0 w 191"/>
                  <a:gd name="T65" fmla="*/ 146 h 189"/>
                  <a:gd name="T66" fmla="*/ 12 w 191"/>
                  <a:gd name="T67" fmla="*/ 35 h 189"/>
                  <a:gd name="T68" fmla="*/ 12 w 191"/>
                  <a:gd name="T69" fmla="*/ 27 h 189"/>
                  <a:gd name="T70" fmla="*/ 16 w 191"/>
                  <a:gd name="T71" fmla="*/ 24 h 189"/>
                  <a:gd name="T72" fmla="*/ 19 w 191"/>
                  <a:gd name="T73" fmla="*/ 17 h 189"/>
                  <a:gd name="T74" fmla="*/ 23 w 191"/>
                  <a:gd name="T75" fmla="*/ 14 h 189"/>
                  <a:gd name="T76" fmla="*/ 27 w 191"/>
                  <a:gd name="T77" fmla="*/ 10 h 189"/>
                  <a:gd name="T78" fmla="*/ 31 w 191"/>
                  <a:gd name="T79" fmla="*/ 6 h 189"/>
                  <a:gd name="T80" fmla="*/ 36 w 191"/>
                  <a:gd name="T81" fmla="*/ 3 h 189"/>
                  <a:gd name="T82" fmla="*/ 39 w 191"/>
                  <a:gd name="T83" fmla="*/ 3 h 189"/>
                  <a:gd name="T84" fmla="*/ 47 w 191"/>
                  <a:gd name="T85" fmla="*/ 3 h 189"/>
                  <a:gd name="T86" fmla="*/ 51 w 191"/>
                  <a:gd name="T87" fmla="*/ 0 h 18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91" h="189">
                    <a:moveTo>
                      <a:pt x="51" y="0"/>
                    </a:moveTo>
                    <a:lnTo>
                      <a:pt x="158" y="3"/>
                    </a:lnTo>
                    <a:lnTo>
                      <a:pt x="162" y="6"/>
                    </a:lnTo>
                    <a:lnTo>
                      <a:pt x="162" y="3"/>
                    </a:lnTo>
                    <a:lnTo>
                      <a:pt x="166" y="3"/>
                    </a:lnTo>
                    <a:lnTo>
                      <a:pt x="166" y="6"/>
                    </a:lnTo>
                    <a:lnTo>
                      <a:pt x="170" y="6"/>
                    </a:lnTo>
                    <a:lnTo>
                      <a:pt x="173" y="10"/>
                    </a:lnTo>
                    <a:lnTo>
                      <a:pt x="178" y="10"/>
                    </a:lnTo>
                    <a:lnTo>
                      <a:pt x="178" y="14"/>
                    </a:lnTo>
                    <a:lnTo>
                      <a:pt x="182" y="14"/>
                    </a:lnTo>
                    <a:lnTo>
                      <a:pt x="182" y="17"/>
                    </a:lnTo>
                    <a:lnTo>
                      <a:pt x="182" y="20"/>
                    </a:lnTo>
                    <a:lnTo>
                      <a:pt x="186" y="24"/>
                    </a:lnTo>
                    <a:lnTo>
                      <a:pt x="186" y="27"/>
                    </a:lnTo>
                    <a:lnTo>
                      <a:pt x="190" y="31"/>
                    </a:lnTo>
                    <a:lnTo>
                      <a:pt x="186" y="31"/>
                    </a:lnTo>
                    <a:lnTo>
                      <a:pt x="190" y="35"/>
                    </a:lnTo>
                    <a:lnTo>
                      <a:pt x="186" y="35"/>
                    </a:lnTo>
                    <a:lnTo>
                      <a:pt x="190" y="37"/>
                    </a:lnTo>
                    <a:lnTo>
                      <a:pt x="190" y="45"/>
                    </a:lnTo>
                    <a:lnTo>
                      <a:pt x="178" y="152"/>
                    </a:lnTo>
                    <a:lnTo>
                      <a:pt x="173" y="156"/>
                    </a:lnTo>
                    <a:lnTo>
                      <a:pt x="173" y="152"/>
                    </a:lnTo>
                    <a:lnTo>
                      <a:pt x="173" y="156"/>
                    </a:lnTo>
                    <a:lnTo>
                      <a:pt x="173" y="160"/>
                    </a:lnTo>
                    <a:lnTo>
                      <a:pt x="173" y="163"/>
                    </a:lnTo>
                    <a:lnTo>
                      <a:pt x="170" y="167"/>
                    </a:lnTo>
                    <a:lnTo>
                      <a:pt x="170" y="170"/>
                    </a:lnTo>
                    <a:lnTo>
                      <a:pt x="170" y="173"/>
                    </a:lnTo>
                    <a:lnTo>
                      <a:pt x="166" y="170"/>
                    </a:lnTo>
                    <a:lnTo>
                      <a:pt x="166" y="173"/>
                    </a:lnTo>
                    <a:lnTo>
                      <a:pt x="166" y="177"/>
                    </a:lnTo>
                    <a:lnTo>
                      <a:pt x="162" y="181"/>
                    </a:lnTo>
                    <a:lnTo>
                      <a:pt x="158" y="181"/>
                    </a:lnTo>
                    <a:lnTo>
                      <a:pt x="158" y="184"/>
                    </a:lnTo>
                    <a:lnTo>
                      <a:pt x="154" y="184"/>
                    </a:lnTo>
                    <a:lnTo>
                      <a:pt x="150" y="188"/>
                    </a:lnTo>
                    <a:lnTo>
                      <a:pt x="146" y="188"/>
                    </a:lnTo>
                    <a:lnTo>
                      <a:pt x="142" y="188"/>
                    </a:lnTo>
                    <a:lnTo>
                      <a:pt x="138" y="188"/>
                    </a:lnTo>
                    <a:lnTo>
                      <a:pt x="36" y="184"/>
                    </a:lnTo>
                    <a:lnTo>
                      <a:pt x="31" y="184"/>
                    </a:lnTo>
                    <a:lnTo>
                      <a:pt x="27" y="181"/>
                    </a:lnTo>
                    <a:lnTo>
                      <a:pt x="23" y="181"/>
                    </a:lnTo>
                    <a:lnTo>
                      <a:pt x="19" y="181"/>
                    </a:lnTo>
                    <a:lnTo>
                      <a:pt x="19" y="177"/>
                    </a:lnTo>
                    <a:lnTo>
                      <a:pt x="16" y="177"/>
                    </a:lnTo>
                    <a:lnTo>
                      <a:pt x="12" y="177"/>
                    </a:lnTo>
                    <a:lnTo>
                      <a:pt x="12" y="173"/>
                    </a:lnTo>
                    <a:lnTo>
                      <a:pt x="7" y="173"/>
                    </a:lnTo>
                    <a:lnTo>
                      <a:pt x="7" y="170"/>
                    </a:lnTo>
                    <a:lnTo>
                      <a:pt x="7" y="173"/>
                    </a:lnTo>
                    <a:lnTo>
                      <a:pt x="7" y="170"/>
                    </a:lnTo>
                    <a:lnTo>
                      <a:pt x="7" y="167"/>
                    </a:lnTo>
                    <a:lnTo>
                      <a:pt x="3" y="163"/>
                    </a:lnTo>
                    <a:lnTo>
                      <a:pt x="3" y="160"/>
                    </a:lnTo>
                    <a:lnTo>
                      <a:pt x="3" y="156"/>
                    </a:lnTo>
                    <a:lnTo>
                      <a:pt x="0" y="156"/>
                    </a:lnTo>
                    <a:lnTo>
                      <a:pt x="0" y="152"/>
                    </a:lnTo>
                    <a:lnTo>
                      <a:pt x="0" y="150"/>
                    </a:lnTo>
                    <a:lnTo>
                      <a:pt x="0" y="146"/>
                    </a:lnTo>
                    <a:lnTo>
                      <a:pt x="16" y="37"/>
                    </a:lnTo>
                    <a:lnTo>
                      <a:pt x="12" y="35"/>
                    </a:lnTo>
                    <a:lnTo>
                      <a:pt x="16" y="35"/>
                    </a:lnTo>
                    <a:lnTo>
                      <a:pt x="16" y="31"/>
                    </a:lnTo>
                    <a:lnTo>
                      <a:pt x="12" y="27"/>
                    </a:lnTo>
                    <a:lnTo>
                      <a:pt x="16" y="27"/>
                    </a:lnTo>
                    <a:lnTo>
                      <a:pt x="16" y="24"/>
                    </a:lnTo>
                    <a:lnTo>
                      <a:pt x="16" y="20"/>
                    </a:lnTo>
                    <a:lnTo>
                      <a:pt x="19" y="17"/>
                    </a:lnTo>
                    <a:lnTo>
                      <a:pt x="23" y="14"/>
                    </a:lnTo>
                    <a:lnTo>
                      <a:pt x="27" y="10"/>
                    </a:lnTo>
                    <a:lnTo>
                      <a:pt x="27" y="6"/>
                    </a:lnTo>
                    <a:lnTo>
                      <a:pt x="31" y="6"/>
                    </a:lnTo>
                    <a:lnTo>
                      <a:pt x="36" y="3"/>
                    </a:lnTo>
                    <a:lnTo>
                      <a:pt x="39" y="3"/>
                    </a:lnTo>
                    <a:lnTo>
                      <a:pt x="43" y="0"/>
                    </a:lnTo>
                    <a:lnTo>
                      <a:pt x="47" y="3"/>
                    </a:lnTo>
                    <a:lnTo>
                      <a:pt x="47" y="0"/>
                    </a:lnTo>
                    <a:lnTo>
                      <a:pt x="51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1" name="Freeform 85">
                <a:extLst>
                  <a:ext uri="{FF2B5EF4-FFF2-40B4-BE49-F238E27FC236}">
                    <a16:creationId xmlns:a16="http://schemas.microsoft.com/office/drawing/2014/main" id="{15E23E69-7D04-475C-8237-64B52413B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9" y="2748"/>
                <a:ext cx="187" cy="317"/>
              </a:xfrm>
              <a:custGeom>
                <a:avLst/>
                <a:gdLst>
                  <a:gd name="T0" fmla="*/ 31 w 187"/>
                  <a:gd name="T1" fmla="*/ 0 h 317"/>
                  <a:gd name="T2" fmla="*/ 186 w 187"/>
                  <a:gd name="T3" fmla="*/ 2 h 317"/>
                  <a:gd name="T4" fmla="*/ 154 w 187"/>
                  <a:gd name="T5" fmla="*/ 316 h 317"/>
                  <a:gd name="T6" fmla="*/ 0 w 187"/>
                  <a:gd name="T7" fmla="*/ 309 h 317"/>
                  <a:gd name="T8" fmla="*/ 31 w 187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7" h="317">
                    <a:moveTo>
                      <a:pt x="31" y="0"/>
                    </a:moveTo>
                    <a:lnTo>
                      <a:pt x="186" y="2"/>
                    </a:lnTo>
                    <a:lnTo>
                      <a:pt x="154" y="316"/>
                    </a:lnTo>
                    <a:lnTo>
                      <a:pt x="0" y="309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2" name="Freeform 86">
                <a:extLst>
                  <a:ext uri="{FF2B5EF4-FFF2-40B4-BE49-F238E27FC236}">
                    <a16:creationId xmlns:a16="http://schemas.microsoft.com/office/drawing/2014/main" id="{7DD8DEBC-C778-4BC6-BFF2-566C23B35C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2" y="2762"/>
                <a:ext cx="187" cy="317"/>
              </a:xfrm>
              <a:custGeom>
                <a:avLst/>
                <a:gdLst>
                  <a:gd name="T0" fmla="*/ 27 w 187"/>
                  <a:gd name="T1" fmla="*/ 0 h 317"/>
                  <a:gd name="T2" fmla="*/ 186 w 187"/>
                  <a:gd name="T3" fmla="*/ 2 h 317"/>
                  <a:gd name="T4" fmla="*/ 149 w 187"/>
                  <a:gd name="T5" fmla="*/ 316 h 317"/>
                  <a:gd name="T6" fmla="*/ 0 w 187"/>
                  <a:gd name="T7" fmla="*/ 309 h 317"/>
                  <a:gd name="T8" fmla="*/ 27 w 187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7" h="317">
                    <a:moveTo>
                      <a:pt x="27" y="0"/>
                    </a:moveTo>
                    <a:lnTo>
                      <a:pt x="186" y="2"/>
                    </a:lnTo>
                    <a:lnTo>
                      <a:pt x="149" y="316"/>
                    </a:lnTo>
                    <a:lnTo>
                      <a:pt x="0" y="309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Freeform 87">
                <a:extLst>
                  <a:ext uri="{FF2B5EF4-FFF2-40B4-BE49-F238E27FC236}">
                    <a16:creationId xmlns:a16="http://schemas.microsoft.com/office/drawing/2014/main" id="{4A2A84A0-C432-409A-813C-3F4AA21EE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" y="2826"/>
                <a:ext cx="119" cy="57"/>
              </a:xfrm>
              <a:custGeom>
                <a:avLst/>
                <a:gdLst>
                  <a:gd name="T0" fmla="*/ 0 w 119"/>
                  <a:gd name="T1" fmla="*/ 0 h 57"/>
                  <a:gd name="T2" fmla="*/ 97 w 119"/>
                  <a:gd name="T3" fmla="*/ 6 h 57"/>
                  <a:gd name="T4" fmla="*/ 97 w 119"/>
                  <a:gd name="T5" fmla="*/ 6 h 57"/>
                  <a:gd name="T6" fmla="*/ 97 w 119"/>
                  <a:gd name="T7" fmla="*/ 14 h 57"/>
                  <a:gd name="T8" fmla="*/ 97 w 119"/>
                  <a:gd name="T9" fmla="*/ 14 h 57"/>
                  <a:gd name="T10" fmla="*/ 97 w 119"/>
                  <a:gd name="T11" fmla="*/ 14 h 57"/>
                  <a:gd name="T12" fmla="*/ 101 w 119"/>
                  <a:gd name="T13" fmla="*/ 21 h 57"/>
                  <a:gd name="T14" fmla="*/ 101 w 119"/>
                  <a:gd name="T15" fmla="*/ 21 h 57"/>
                  <a:gd name="T16" fmla="*/ 101 w 119"/>
                  <a:gd name="T17" fmla="*/ 24 h 57"/>
                  <a:gd name="T18" fmla="*/ 101 w 119"/>
                  <a:gd name="T19" fmla="*/ 28 h 57"/>
                  <a:gd name="T20" fmla="*/ 101 w 119"/>
                  <a:gd name="T21" fmla="*/ 28 h 57"/>
                  <a:gd name="T22" fmla="*/ 105 w 119"/>
                  <a:gd name="T23" fmla="*/ 14 h 57"/>
                  <a:gd name="T24" fmla="*/ 105 w 119"/>
                  <a:gd name="T25" fmla="*/ 24 h 57"/>
                  <a:gd name="T26" fmla="*/ 105 w 119"/>
                  <a:gd name="T27" fmla="*/ 24 h 57"/>
                  <a:gd name="T28" fmla="*/ 105 w 119"/>
                  <a:gd name="T29" fmla="*/ 28 h 57"/>
                  <a:gd name="T30" fmla="*/ 105 w 119"/>
                  <a:gd name="T31" fmla="*/ 31 h 57"/>
                  <a:gd name="T32" fmla="*/ 109 w 119"/>
                  <a:gd name="T33" fmla="*/ 31 h 57"/>
                  <a:gd name="T34" fmla="*/ 109 w 119"/>
                  <a:gd name="T35" fmla="*/ 34 h 57"/>
                  <a:gd name="T36" fmla="*/ 109 w 119"/>
                  <a:gd name="T37" fmla="*/ 34 h 57"/>
                  <a:gd name="T38" fmla="*/ 109 w 119"/>
                  <a:gd name="T39" fmla="*/ 34 h 57"/>
                  <a:gd name="T40" fmla="*/ 109 w 119"/>
                  <a:gd name="T41" fmla="*/ 42 h 57"/>
                  <a:gd name="T42" fmla="*/ 114 w 119"/>
                  <a:gd name="T43" fmla="*/ 42 h 57"/>
                  <a:gd name="T44" fmla="*/ 114 w 119"/>
                  <a:gd name="T45" fmla="*/ 45 h 57"/>
                  <a:gd name="T46" fmla="*/ 114 w 119"/>
                  <a:gd name="T47" fmla="*/ 52 h 57"/>
                  <a:gd name="T48" fmla="*/ 114 w 119"/>
                  <a:gd name="T49" fmla="*/ 52 h 57"/>
                  <a:gd name="T50" fmla="*/ 114 w 119"/>
                  <a:gd name="T51" fmla="*/ 45 h 57"/>
                  <a:gd name="T52" fmla="*/ 114 w 119"/>
                  <a:gd name="T53" fmla="*/ 56 h 57"/>
                  <a:gd name="T54" fmla="*/ 114 w 119"/>
                  <a:gd name="T55" fmla="*/ 56 h 57"/>
                  <a:gd name="T56" fmla="*/ 118 w 119"/>
                  <a:gd name="T57" fmla="*/ 56 h 57"/>
                  <a:gd name="T58" fmla="*/ 118 w 119"/>
                  <a:gd name="T59" fmla="*/ 56 h 57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19" h="57">
                    <a:moveTo>
                      <a:pt x="0" y="0"/>
                    </a:moveTo>
                    <a:lnTo>
                      <a:pt x="97" y="6"/>
                    </a:lnTo>
                    <a:lnTo>
                      <a:pt x="97" y="14"/>
                    </a:lnTo>
                    <a:lnTo>
                      <a:pt x="101" y="21"/>
                    </a:lnTo>
                    <a:lnTo>
                      <a:pt x="101" y="24"/>
                    </a:lnTo>
                    <a:lnTo>
                      <a:pt x="101" y="28"/>
                    </a:lnTo>
                    <a:lnTo>
                      <a:pt x="105" y="14"/>
                    </a:lnTo>
                    <a:lnTo>
                      <a:pt x="105" y="24"/>
                    </a:lnTo>
                    <a:lnTo>
                      <a:pt x="105" y="28"/>
                    </a:lnTo>
                    <a:lnTo>
                      <a:pt x="105" y="31"/>
                    </a:lnTo>
                    <a:lnTo>
                      <a:pt x="109" y="31"/>
                    </a:lnTo>
                    <a:lnTo>
                      <a:pt x="109" y="34"/>
                    </a:lnTo>
                    <a:lnTo>
                      <a:pt x="109" y="42"/>
                    </a:lnTo>
                    <a:lnTo>
                      <a:pt x="114" y="42"/>
                    </a:lnTo>
                    <a:lnTo>
                      <a:pt x="114" y="45"/>
                    </a:lnTo>
                    <a:lnTo>
                      <a:pt x="114" y="52"/>
                    </a:lnTo>
                    <a:lnTo>
                      <a:pt x="114" y="45"/>
                    </a:lnTo>
                    <a:lnTo>
                      <a:pt x="114" y="56"/>
                    </a:lnTo>
                    <a:lnTo>
                      <a:pt x="118" y="5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4" name="Freeform 88">
                <a:extLst>
                  <a:ext uri="{FF2B5EF4-FFF2-40B4-BE49-F238E27FC236}">
                    <a16:creationId xmlns:a16="http://schemas.microsoft.com/office/drawing/2014/main" id="{8836B6B1-5535-4843-A1B8-6B3390A35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" y="2929"/>
                <a:ext cx="76" cy="79"/>
              </a:xfrm>
              <a:custGeom>
                <a:avLst/>
                <a:gdLst>
                  <a:gd name="T0" fmla="*/ 0 w 76"/>
                  <a:gd name="T1" fmla="*/ 7 h 79"/>
                  <a:gd name="T2" fmla="*/ 3 w 76"/>
                  <a:gd name="T3" fmla="*/ 3 h 79"/>
                  <a:gd name="T4" fmla="*/ 3 w 76"/>
                  <a:gd name="T5" fmla="*/ 7 h 79"/>
                  <a:gd name="T6" fmla="*/ 3 w 76"/>
                  <a:gd name="T7" fmla="*/ 3 h 79"/>
                  <a:gd name="T8" fmla="*/ 7 w 76"/>
                  <a:gd name="T9" fmla="*/ 3 h 79"/>
                  <a:gd name="T10" fmla="*/ 12 w 76"/>
                  <a:gd name="T11" fmla="*/ 3 h 79"/>
                  <a:gd name="T12" fmla="*/ 12 w 76"/>
                  <a:gd name="T13" fmla="*/ 0 h 79"/>
                  <a:gd name="T14" fmla="*/ 12 w 76"/>
                  <a:gd name="T15" fmla="*/ 0 h 79"/>
                  <a:gd name="T16" fmla="*/ 12 w 76"/>
                  <a:gd name="T17" fmla="*/ 0 h 79"/>
                  <a:gd name="T18" fmla="*/ 15 w 76"/>
                  <a:gd name="T19" fmla="*/ 0 h 79"/>
                  <a:gd name="T20" fmla="*/ 15 w 76"/>
                  <a:gd name="T21" fmla="*/ 0 h 79"/>
                  <a:gd name="T22" fmla="*/ 19 w 76"/>
                  <a:gd name="T23" fmla="*/ 0 h 79"/>
                  <a:gd name="T24" fmla="*/ 23 w 76"/>
                  <a:gd name="T25" fmla="*/ 0 h 79"/>
                  <a:gd name="T26" fmla="*/ 23 w 76"/>
                  <a:gd name="T27" fmla="*/ 0 h 79"/>
                  <a:gd name="T28" fmla="*/ 27 w 76"/>
                  <a:gd name="T29" fmla="*/ 0 h 79"/>
                  <a:gd name="T30" fmla="*/ 27 w 76"/>
                  <a:gd name="T31" fmla="*/ 0 h 79"/>
                  <a:gd name="T32" fmla="*/ 31 w 76"/>
                  <a:gd name="T33" fmla="*/ 0 h 79"/>
                  <a:gd name="T34" fmla="*/ 39 w 76"/>
                  <a:gd name="T35" fmla="*/ 0 h 79"/>
                  <a:gd name="T36" fmla="*/ 43 w 76"/>
                  <a:gd name="T37" fmla="*/ 0 h 79"/>
                  <a:gd name="T38" fmla="*/ 46 w 76"/>
                  <a:gd name="T39" fmla="*/ 7 h 79"/>
                  <a:gd name="T40" fmla="*/ 51 w 76"/>
                  <a:gd name="T41" fmla="*/ 7 h 79"/>
                  <a:gd name="T42" fmla="*/ 55 w 76"/>
                  <a:gd name="T43" fmla="*/ 7 h 79"/>
                  <a:gd name="T44" fmla="*/ 55 w 76"/>
                  <a:gd name="T45" fmla="*/ 14 h 79"/>
                  <a:gd name="T46" fmla="*/ 59 w 76"/>
                  <a:gd name="T47" fmla="*/ 14 h 79"/>
                  <a:gd name="T48" fmla="*/ 62 w 76"/>
                  <a:gd name="T49" fmla="*/ 16 h 79"/>
                  <a:gd name="T50" fmla="*/ 66 w 76"/>
                  <a:gd name="T51" fmla="*/ 24 h 79"/>
                  <a:gd name="T52" fmla="*/ 66 w 76"/>
                  <a:gd name="T53" fmla="*/ 27 h 79"/>
                  <a:gd name="T54" fmla="*/ 66 w 76"/>
                  <a:gd name="T55" fmla="*/ 31 h 79"/>
                  <a:gd name="T56" fmla="*/ 71 w 76"/>
                  <a:gd name="T57" fmla="*/ 33 h 79"/>
                  <a:gd name="T58" fmla="*/ 71 w 76"/>
                  <a:gd name="T59" fmla="*/ 41 h 79"/>
                  <a:gd name="T60" fmla="*/ 71 w 76"/>
                  <a:gd name="T61" fmla="*/ 44 h 79"/>
                  <a:gd name="T62" fmla="*/ 71 w 76"/>
                  <a:gd name="T63" fmla="*/ 47 h 79"/>
                  <a:gd name="T64" fmla="*/ 71 w 76"/>
                  <a:gd name="T65" fmla="*/ 50 h 79"/>
                  <a:gd name="T66" fmla="*/ 71 w 76"/>
                  <a:gd name="T67" fmla="*/ 54 h 79"/>
                  <a:gd name="T68" fmla="*/ 71 w 76"/>
                  <a:gd name="T69" fmla="*/ 54 h 79"/>
                  <a:gd name="T70" fmla="*/ 71 w 76"/>
                  <a:gd name="T71" fmla="*/ 58 h 79"/>
                  <a:gd name="T72" fmla="*/ 71 w 76"/>
                  <a:gd name="T73" fmla="*/ 61 h 79"/>
                  <a:gd name="T74" fmla="*/ 66 w 76"/>
                  <a:gd name="T75" fmla="*/ 61 h 79"/>
                  <a:gd name="T76" fmla="*/ 66 w 76"/>
                  <a:gd name="T77" fmla="*/ 64 h 79"/>
                  <a:gd name="T78" fmla="*/ 66 w 76"/>
                  <a:gd name="T79" fmla="*/ 64 h 79"/>
                  <a:gd name="T80" fmla="*/ 66 w 76"/>
                  <a:gd name="T81" fmla="*/ 64 h 79"/>
                  <a:gd name="T82" fmla="*/ 62 w 76"/>
                  <a:gd name="T83" fmla="*/ 67 h 79"/>
                  <a:gd name="T84" fmla="*/ 62 w 76"/>
                  <a:gd name="T85" fmla="*/ 71 h 79"/>
                  <a:gd name="T86" fmla="*/ 62 w 76"/>
                  <a:gd name="T87" fmla="*/ 71 h 79"/>
                  <a:gd name="T88" fmla="*/ 59 w 76"/>
                  <a:gd name="T89" fmla="*/ 75 h 79"/>
                  <a:gd name="T90" fmla="*/ 59 w 76"/>
                  <a:gd name="T91" fmla="*/ 75 h 79"/>
                  <a:gd name="T92" fmla="*/ 59 w 76"/>
                  <a:gd name="T93" fmla="*/ 75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76" h="79">
                    <a:moveTo>
                      <a:pt x="0" y="7"/>
                    </a:moveTo>
                    <a:lnTo>
                      <a:pt x="0" y="7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3" y="3"/>
                    </a:lnTo>
                    <a:lnTo>
                      <a:pt x="7" y="3"/>
                    </a:lnTo>
                    <a:lnTo>
                      <a:pt x="12" y="3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3"/>
                    </a:lnTo>
                    <a:lnTo>
                      <a:pt x="46" y="7"/>
                    </a:lnTo>
                    <a:lnTo>
                      <a:pt x="46" y="3"/>
                    </a:lnTo>
                    <a:lnTo>
                      <a:pt x="51" y="7"/>
                    </a:lnTo>
                    <a:lnTo>
                      <a:pt x="51" y="3"/>
                    </a:lnTo>
                    <a:lnTo>
                      <a:pt x="55" y="7"/>
                    </a:lnTo>
                    <a:lnTo>
                      <a:pt x="55" y="10"/>
                    </a:lnTo>
                    <a:lnTo>
                      <a:pt x="55" y="14"/>
                    </a:lnTo>
                    <a:lnTo>
                      <a:pt x="59" y="14"/>
                    </a:lnTo>
                    <a:lnTo>
                      <a:pt x="62" y="16"/>
                    </a:lnTo>
                    <a:lnTo>
                      <a:pt x="62" y="20"/>
                    </a:lnTo>
                    <a:lnTo>
                      <a:pt x="66" y="24"/>
                    </a:lnTo>
                    <a:lnTo>
                      <a:pt x="66" y="27"/>
                    </a:lnTo>
                    <a:lnTo>
                      <a:pt x="66" y="31"/>
                    </a:lnTo>
                    <a:lnTo>
                      <a:pt x="71" y="31"/>
                    </a:lnTo>
                    <a:lnTo>
                      <a:pt x="71" y="33"/>
                    </a:lnTo>
                    <a:lnTo>
                      <a:pt x="75" y="37"/>
                    </a:lnTo>
                    <a:lnTo>
                      <a:pt x="71" y="41"/>
                    </a:lnTo>
                    <a:lnTo>
                      <a:pt x="71" y="44"/>
                    </a:lnTo>
                    <a:lnTo>
                      <a:pt x="71" y="47"/>
                    </a:lnTo>
                    <a:lnTo>
                      <a:pt x="71" y="50"/>
                    </a:lnTo>
                    <a:lnTo>
                      <a:pt x="71" y="54"/>
                    </a:lnTo>
                    <a:lnTo>
                      <a:pt x="71" y="58"/>
                    </a:lnTo>
                    <a:lnTo>
                      <a:pt x="66" y="58"/>
                    </a:lnTo>
                    <a:lnTo>
                      <a:pt x="71" y="61"/>
                    </a:lnTo>
                    <a:lnTo>
                      <a:pt x="66" y="61"/>
                    </a:lnTo>
                    <a:lnTo>
                      <a:pt x="66" y="64"/>
                    </a:lnTo>
                    <a:lnTo>
                      <a:pt x="62" y="67"/>
                    </a:lnTo>
                    <a:lnTo>
                      <a:pt x="62" y="71"/>
                    </a:lnTo>
                    <a:lnTo>
                      <a:pt x="62" y="75"/>
                    </a:lnTo>
                    <a:lnTo>
                      <a:pt x="59" y="75"/>
                    </a:lnTo>
                    <a:lnTo>
                      <a:pt x="59" y="78"/>
                    </a:lnTo>
                    <a:lnTo>
                      <a:pt x="59" y="75"/>
                    </a:lnTo>
                  </a:path>
                </a:pathLst>
              </a:custGeom>
              <a:noFill/>
              <a:ln w="127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5" name="Line 89">
                <a:extLst>
                  <a:ext uri="{FF2B5EF4-FFF2-40B4-BE49-F238E27FC236}">
                    <a16:creationId xmlns:a16="http://schemas.microsoft.com/office/drawing/2014/main" id="{2BB8C099-8000-4F68-B946-E9D76C85E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5" y="2900"/>
                <a:ext cx="11" cy="43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6" name="Line 90">
                <a:extLst>
                  <a:ext uri="{FF2B5EF4-FFF2-40B4-BE49-F238E27FC236}">
                    <a16:creationId xmlns:a16="http://schemas.microsoft.com/office/drawing/2014/main" id="{1C977F93-9CCB-482C-B333-55A9455CB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48" y="2968"/>
                <a:ext cx="4" cy="11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58" name="Line 91">
              <a:extLst>
                <a:ext uri="{FF2B5EF4-FFF2-40B4-BE49-F238E27FC236}">
                  <a16:creationId xmlns:a16="http://schemas.microsoft.com/office/drawing/2014/main" id="{C822AF7E-9AAC-4026-B4AA-7827DC3CE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4" y="3024"/>
              <a:ext cx="1145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AutoShape 92">
              <a:extLst>
                <a:ext uri="{FF2B5EF4-FFF2-40B4-BE49-F238E27FC236}">
                  <a16:creationId xmlns:a16="http://schemas.microsoft.com/office/drawing/2014/main" id="{F51D498E-939A-4AD8-ACD9-7C37A9CC0E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23" y="2752"/>
              <a:ext cx="1579" cy="703"/>
            </a:xfrm>
            <a:prstGeom prst="wedgeRoundRectCallout">
              <a:avLst>
                <a:gd name="adj1" fmla="val -24380"/>
                <a:gd name="adj2" fmla="val 66667"/>
                <a:gd name="adj3" fmla="val 16667"/>
              </a:avLst>
            </a:prstGeom>
            <a:solidFill>
              <a:schemeClr val="tx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250" tIns="44450" rIns="95250" bIns="4445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Your Location is: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26.067901</a:t>
              </a:r>
              <a:r>
                <a:rPr lang="en-US" altLang="zh-CN" sz="1000" b="1" baseline="40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</a:t>
              </a:r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119.171071</a:t>
              </a:r>
              <a:r>
                <a:rPr lang="en-US" altLang="zh-CN" sz="1000" b="1" baseline="40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</a:t>
              </a:r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880"/>
                            </p:stCondLst>
                            <p:childTnLst>
                              <p:par>
                                <p:cTn id="1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40"/>
                            </p:stCondLst>
                            <p:childTnLst>
                              <p:par>
                                <p:cTn id="2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20"/>
                            </p:stCondLst>
                            <p:childTnLst>
                              <p:par>
                                <p:cTn id="3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80"/>
                            </p:stCondLst>
                            <p:childTnLst>
                              <p:par>
                                <p:cTn id="4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5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CFE5589-2FDA-4B97-993A-3D5B046BB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单点定位的解算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EEB2AEB-42F8-4484-96D1-6F0A435670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1219200"/>
            <a:ext cx="7239000" cy="48768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分为</a:t>
            </a:r>
            <a:r>
              <a:rPr lang="en-US" altLang="zh-CN" sz="2800" dirty="0"/>
              <a:t>:</a:t>
            </a:r>
            <a:endParaRPr lang="zh-CN" altLang="en-US" sz="2800" dirty="0"/>
          </a:p>
          <a:p>
            <a:pPr lvl="1" eaLnBrk="1" hangingPunct="1"/>
            <a:r>
              <a:rPr lang="zh-CN" altLang="en-US" sz="2400" dirty="0"/>
              <a:t>静态绝对定位</a:t>
            </a:r>
          </a:p>
          <a:p>
            <a:pPr lvl="1" eaLnBrk="1" hangingPunct="1"/>
            <a:r>
              <a:rPr lang="zh-CN" altLang="en-US" sz="2400" dirty="0"/>
              <a:t>动态绝对定位</a:t>
            </a:r>
          </a:p>
          <a:p>
            <a:pPr eaLnBrk="1" hangingPunct="1"/>
            <a:r>
              <a:rPr lang="zh-CN" altLang="en-US" sz="2800" dirty="0"/>
              <a:t>静态绝对定位用户位置的解算</a:t>
            </a:r>
            <a:r>
              <a:rPr lang="en-US" altLang="zh-CN" sz="2800" dirty="0"/>
              <a:t>(</a:t>
            </a:r>
            <a:r>
              <a:rPr lang="zh-CN" altLang="en-US" sz="2800" dirty="0"/>
              <a:t>以伪距为例</a:t>
            </a:r>
            <a:r>
              <a:rPr lang="en-US" altLang="zh-CN" sz="28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2" name="Object 7">
                <a:extLst>
                  <a:ext uri="{FF2B5EF4-FFF2-40B4-BE49-F238E27FC236}">
                    <a16:creationId xmlns:a16="http://schemas.microsoft.com/office/drawing/2014/main" id="{052C3C9C-E4F2-4A7A-BB37-9983444B7D67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429000" y="3276600"/>
                <a:ext cx="7010400" cy="28829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伪距观测方程：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即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zh-CN" alt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zh-CN" alt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zh-CN" altLang="en-US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zh-CN" altLang="en-US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zh-CN" altLang="en-US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zh-CN" altLang="en-US" i="1">
                                              <a:solidFill>
                                                <a:srgbClr val="FFFF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p>
                                      </m:sSubSup>
                                      <m:r>
                                        <a:rPr lang="zh-CN" alt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zh-CN" altLang="en-US" i="1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zh-CN" alt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bSup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5−8</m:t>
                      </m:r>
                      <m:r>
                        <a:rPr lang="zh-CN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7172" name="Object 7">
                <a:extLst>
                  <a:ext uri="{FF2B5EF4-FFF2-40B4-BE49-F238E27FC236}">
                    <a16:creationId xmlns:a16="http://schemas.microsoft.com/office/drawing/2014/main" id="{052C3C9C-E4F2-4A7A-BB37-9983444B7D6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429000" y="3276600"/>
                <a:ext cx="7010400" cy="2882900"/>
              </a:xfrm>
              <a:prstGeom prst="rect">
                <a:avLst/>
              </a:prstGeom>
              <a:blipFill>
                <a:blip r:embed="rId2"/>
                <a:stretch>
                  <a:fillRect l="-69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1" name="Rectangle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FB8876-09C3-42E8-8DFC-CC1738782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5713" y="64008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">
            <a:extLst>
              <a:ext uri="{FF2B5EF4-FFF2-40B4-BE49-F238E27FC236}">
                <a16:creationId xmlns:a16="http://schemas.microsoft.com/office/drawing/2014/main" id="{2B070E95-2897-45C0-93FE-CAB657F55359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981200" y="1143000"/>
          <a:ext cx="64770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公式" r:id="rId3" imgW="3322462" imgH="784781" progId="Equation.3">
                  <p:embed/>
                </p:oleObj>
              </mc:Choice>
              <mc:Fallback>
                <p:oleObj name="公式" r:id="rId3" imgW="3322462" imgH="78478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143000"/>
                        <a:ext cx="6477000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7">
            <a:extLst>
              <a:ext uri="{FF2B5EF4-FFF2-40B4-BE49-F238E27FC236}">
                <a16:creationId xmlns:a16="http://schemas.microsoft.com/office/drawing/2014/main" id="{13AEB3AA-DA48-4A80-A259-6AE840F2FB44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28800" y="304801"/>
          <a:ext cx="82296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公式" r:id="rId5" imgW="4099489" imgH="198104" progId="Equation.3">
                  <p:embed/>
                </p:oleObj>
              </mc:Choice>
              <mc:Fallback>
                <p:oleObj name="公式" r:id="rId5" imgW="4099489" imgH="19810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1"/>
                        <a:ext cx="82296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>
            <a:extLst>
              <a:ext uri="{FF2B5EF4-FFF2-40B4-BE49-F238E27FC236}">
                <a16:creationId xmlns:a16="http://schemas.microsoft.com/office/drawing/2014/main" id="{180B90A1-B92C-4B17-92DE-90E60186DFA2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715000" y="2209801"/>
          <a:ext cx="411480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公式" r:id="rId7" imgW="1981058" imgH="1036336" progId="Equation.3">
                  <p:embed/>
                </p:oleObj>
              </mc:Choice>
              <mc:Fallback>
                <p:oleObj name="公式" r:id="rId7" imgW="1981058" imgH="10363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09801"/>
                        <a:ext cx="4114800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>
            <a:extLst>
              <a:ext uri="{FF2B5EF4-FFF2-40B4-BE49-F238E27FC236}">
                <a16:creationId xmlns:a16="http://schemas.microsoft.com/office/drawing/2014/main" id="{D273879A-5F56-4B86-938C-50D07C81A114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3733800" y="4683125"/>
          <a:ext cx="69342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公式" r:id="rId9" imgW="3429213" imgH="914589" progId="Equation.3">
                  <p:embed/>
                </p:oleObj>
              </mc:Choice>
              <mc:Fallback>
                <p:oleObj name="公式" r:id="rId9" imgW="3429213" imgH="91458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683125"/>
                        <a:ext cx="6934200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Rectangle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0E570A-790F-439F-A521-9AE24FEB7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5713" y="64008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F718E54-A751-47AE-B920-6556D0D2D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宋体" panose="02010600030101010101" pitchFamily="2" charset="-122"/>
              </a:rPr>
              <a:t>台劳级数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CBCC36C-4BBF-4EE0-A799-964BB3CC4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7600" y="1752600"/>
            <a:ext cx="9855200" cy="43434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设函数在含有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的某个区间（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）上有直到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阶导数，则对于区间（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）内的任一点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，级数 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>
              <a:buFontTx/>
              <a:buNone/>
            </a:pPr>
            <a:r>
              <a:rPr lang="zh-CN" altLang="en-US" dirty="0"/>
              <a:t> 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的台劳级数。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220" name="Rectangle 5">
            <a:extLst>
              <a:ext uri="{FF2B5EF4-FFF2-40B4-BE49-F238E27FC236}">
                <a16:creationId xmlns:a16="http://schemas.microsoft.com/office/drawing/2014/main" id="{3E915361-7ABF-4D37-A6AE-6D655C90A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95051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21" name="Object 4">
            <a:extLst>
              <a:ext uri="{FF2B5EF4-FFF2-40B4-BE49-F238E27FC236}">
                <a16:creationId xmlns:a16="http://schemas.microsoft.com/office/drawing/2014/main" id="{A192458F-3154-48AE-A875-FEA2D0086A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48308"/>
              </p:ext>
            </p:extLst>
          </p:nvPr>
        </p:nvGraphicFramePr>
        <p:xfrm>
          <a:off x="1591785" y="2932759"/>
          <a:ext cx="9144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公式" r:id="rId3" imgW="4457594" imgH="396209" progId="Equation.3">
                  <p:embed/>
                </p:oleObj>
              </mc:Choice>
              <mc:Fallback>
                <p:oleObj name="公式" r:id="rId3" imgW="4457594" imgH="39620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1785" y="2932759"/>
                        <a:ext cx="91440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37A9F4EF-0ABB-4477-9B3A-D6D037F95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4600" y="6477000"/>
            <a:ext cx="3810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1535E74-B2F5-45F1-AE62-678060E43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ea typeface="宋体" panose="02010600030101010101" pitchFamily="2" charset="-122"/>
              </a:rPr>
              <a:t>同步观测</a:t>
            </a:r>
            <a:r>
              <a:rPr lang="en-US" altLang="zh-CN" sz="4000">
                <a:ea typeface="宋体" panose="02010600030101010101" pitchFamily="2" charset="-122"/>
              </a:rPr>
              <a:t>4</a:t>
            </a:r>
            <a:r>
              <a:rPr lang="zh-CN" altLang="en-US" sz="4000">
                <a:ea typeface="宋体" panose="02010600030101010101" pitchFamily="2" charset="-122"/>
              </a:rPr>
              <a:t>颗卫星，列出</a:t>
            </a:r>
            <a:r>
              <a:rPr lang="en-US" altLang="zh-CN" sz="4000">
                <a:ea typeface="宋体" panose="02010600030101010101" pitchFamily="2" charset="-122"/>
              </a:rPr>
              <a:t>4</a:t>
            </a:r>
            <a:r>
              <a:rPr lang="zh-CN" altLang="en-US" sz="4000">
                <a:ea typeface="宋体" panose="02010600030101010101" pitchFamily="2" charset="-122"/>
              </a:rPr>
              <a:t>个观测方程组成方程组</a:t>
            </a:r>
          </a:p>
        </p:txBody>
      </p:sp>
      <p:graphicFrame>
        <p:nvGraphicFramePr>
          <p:cNvPr id="10243" name="Object 4">
            <a:extLst>
              <a:ext uri="{FF2B5EF4-FFF2-40B4-BE49-F238E27FC236}">
                <a16:creationId xmlns:a16="http://schemas.microsoft.com/office/drawing/2014/main" id="{B5718CFF-C8E7-4D0C-95C7-9FD5ED900788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209800" y="1447801"/>
          <a:ext cx="8458200" cy="284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公式" r:id="rId3" imgW="3596782" imgH="1196261" progId="Equation.3">
                  <p:embed/>
                </p:oleObj>
              </mc:Choice>
              <mc:Fallback>
                <p:oleObj name="公式" r:id="rId3" imgW="3596782" imgH="119626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47801"/>
                        <a:ext cx="8458200" cy="284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543F920C-4FF2-4888-9EAD-688809C70100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191000" y="4419600"/>
          <a:ext cx="57150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公式" r:id="rId5" imgW="3009865" imgH="1165719" progId="Equation.3">
                  <p:embed/>
                </p:oleObj>
              </mc:Choice>
              <mc:Fallback>
                <p:oleObj name="公式" r:id="rId5" imgW="3009865" imgH="11657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419600"/>
                        <a:ext cx="5715000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98126B60-E897-4DDB-A718-8BE2D96FD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050" y="6400800"/>
            <a:ext cx="2012950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解算步骤总结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82B1E9D-8403-4074-BB65-200BEB25A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单点定位的解算步骤总结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0CC1F6A-48DF-4635-B3A6-975AA5F3E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219200"/>
            <a:ext cx="8915400" cy="4876800"/>
          </a:xfrm>
        </p:spPr>
        <p:txBody>
          <a:bodyPr/>
          <a:lstStyle/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dirty="0"/>
              <a:t>列出定位的观测方程</a:t>
            </a:r>
          </a:p>
          <a:p>
            <a:pPr marL="514350" indent="-514350" eaLnBrk="1" hangingPunct="1">
              <a:buFont typeface="+mj-ea"/>
              <a:buAutoNum type="circleNumDbPlain"/>
            </a:pPr>
            <a:endParaRPr lang="zh-CN" altLang="en-US" dirty="0"/>
          </a:p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dirty="0"/>
              <a:t>按台劳级数展开</a:t>
            </a:r>
            <a:r>
              <a:rPr lang="en-US" altLang="zh-CN" dirty="0"/>
              <a:t>,</a:t>
            </a:r>
            <a:r>
              <a:rPr lang="zh-CN" altLang="en-US" dirty="0"/>
              <a:t>线性化观测方程</a:t>
            </a:r>
          </a:p>
          <a:p>
            <a:pPr marL="514350" indent="-514350" eaLnBrk="1" hangingPunct="1">
              <a:buFont typeface="+mj-ea"/>
              <a:buAutoNum type="circleNumDbPlain"/>
            </a:pPr>
            <a:endParaRPr lang="zh-CN" altLang="en-US" dirty="0"/>
          </a:p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dirty="0"/>
              <a:t>线性化观测方程组成方程组</a:t>
            </a:r>
          </a:p>
          <a:p>
            <a:pPr marL="514350" indent="-514350" eaLnBrk="1" hangingPunct="1">
              <a:buFont typeface="+mj-ea"/>
              <a:buAutoNum type="circleNumDbPlain"/>
            </a:pPr>
            <a:endParaRPr lang="zh-CN" altLang="en-US" dirty="0"/>
          </a:p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dirty="0"/>
              <a:t>解算方程组</a:t>
            </a:r>
            <a:r>
              <a:rPr lang="en-US" altLang="zh-CN" dirty="0"/>
              <a:t>,</a:t>
            </a:r>
            <a:r>
              <a:rPr lang="zh-CN" altLang="en-US" dirty="0"/>
              <a:t>求出未知参数</a:t>
            </a:r>
          </a:p>
        </p:txBody>
      </p:sp>
      <p:sp>
        <p:nvSpPr>
          <p:cNvPr id="24580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F8C44D30-3C75-4C7A-9458-283E7B68F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050" y="6400800"/>
            <a:ext cx="2012950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精密单点定位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C77685E-926E-4AEA-9983-34771933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精密单点定位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D92BD47-76A0-4A3B-A98F-0F49B4A90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219200"/>
            <a:ext cx="8915400" cy="4876800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PPP – Precise Point Positioning</a:t>
            </a:r>
          </a:p>
          <a:p>
            <a:pPr eaLnBrk="1" hangingPunct="1"/>
            <a:r>
              <a:rPr lang="zh-CN" altLang="en-US" sz="2800" dirty="0"/>
              <a:t>特点</a:t>
            </a:r>
          </a:p>
          <a:p>
            <a:pPr lvl="1" eaLnBrk="1" hangingPunct="1"/>
            <a:r>
              <a:rPr lang="zh-CN" altLang="en-US" sz="2400" dirty="0"/>
              <a:t>主要观测值为载波相位</a:t>
            </a:r>
          </a:p>
          <a:p>
            <a:pPr lvl="1" eaLnBrk="1" hangingPunct="1"/>
            <a:r>
              <a:rPr lang="zh-CN" altLang="en-US" sz="2400" dirty="0"/>
              <a:t>采用精密的卫星轨道和钟数据</a:t>
            </a:r>
          </a:p>
          <a:p>
            <a:pPr lvl="1" eaLnBrk="1" hangingPunct="1"/>
            <a:r>
              <a:rPr lang="zh-CN" altLang="en-US" sz="2400" dirty="0"/>
              <a:t>采用的模型较复杂</a:t>
            </a:r>
          </a:p>
          <a:p>
            <a:pPr eaLnBrk="1" hangingPunct="1"/>
            <a:r>
              <a:rPr lang="zh-CN" altLang="en-US" sz="2800" dirty="0"/>
              <a:t>定位精度</a:t>
            </a:r>
          </a:p>
          <a:p>
            <a:pPr lvl="1" eaLnBrk="1" hangingPunct="1"/>
            <a:r>
              <a:rPr lang="zh-CN" altLang="en-US" sz="2400" dirty="0"/>
              <a:t>亚分米级→厘米</a:t>
            </a:r>
          </a:p>
          <a:p>
            <a:pPr eaLnBrk="1" hangingPunct="1"/>
            <a:r>
              <a:rPr lang="zh-CN" altLang="en-US" sz="2800" dirty="0"/>
              <a:t>用途</a:t>
            </a:r>
          </a:p>
          <a:p>
            <a:pPr lvl="1" eaLnBrk="1" hangingPunct="1"/>
            <a:r>
              <a:rPr lang="zh-CN" altLang="en-US" sz="2400" dirty="0"/>
              <a:t>全球高精度测量</a:t>
            </a:r>
          </a:p>
          <a:p>
            <a:pPr lvl="1" eaLnBrk="1" hangingPunct="1"/>
            <a:r>
              <a:rPr lang="zh-CN" altLang="en-US" sz="2400" dirty="0"/>
              <a:t>卫星定轨</a:t>
            </a:r>
          </a:p>
        </p:txBody>
      </p:sp>
      <p:sp>
        <p:nvSpPr>
          <p:cNvPr id="12292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775F9739-01AB-471F-9A8A-4626E42F8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050" y="6400800"/>
            <a:ext cx="2012950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静态相对定位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FFFF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FF00"/>
      </a:hlink>
      <a:folHlink>
        <a:srgbClr val="CCFF66"/>
      </a:folHlink>
    </a:clrScheme>
    <a:fontScheme name="Default Design">
      <a:majorFont>
        <a:latin typeface="Arial Black"/>
        <a:ea typeface="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00"/>
        </a:hlink>
        <a:folHlink>
          <a:srgbClr val="CC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FFFF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00"/>
        </a:hlink>
        <a:folHlink>
          <a:srgbClr val="CCFF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Satellite in the sky-S</Template>
  <TotalTime>303</TotalTime>
  <Words>884</Words>
  <Application>Microsoft Office PowerPoint</Application>
  <PresentationFormat>宽屏</PresentationFormat>
  <Paragraphs>149</Paragraphs>
  <Slides>21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 Black</vt:lpstr>
      <vt:lpstr>Cambria Math</vt:lpstr>
      <vt:lpstr>Calibri</vt:lpstr>
      <vt:lpstr>华文细黑</vt:lpstr>
      <vt:lpstr>Arial</vt:lpstr>
      <vt:lpstr>Times New Roman</vt:lpstr>
      <vt:lpstr>Default Design</vt:lpstr>
      <vt:lpstr>公式</vt:lpstr>
      <vt:lpstr>第五章 卫星定位基本原理</vt:lpstr>
      <vt:lpstr>GNSS测量定位方法分类</vt:lpstr>
      <vt:lpstr>单点定位简介</vt:lpstr>
      <vt:lpstr>单点定位的解算</vt:lpstr>
      <vt:lpstr>PowerPoint 演示文稿</vt:lpstr>
      <vt:lpstr>台劳级数 </vt:lpstr>
      <vt:lpstr>同步观测4颗卫星，列出4个观测方程组成方程组</vt:lpstr>
      <vt:lpstr>单点定位的解算步骤总结</vt:lpstr>
      <vt:lpstr>精密单点定位</vt:lpstr>
      <vt:lpstr>5.5.2 静态相对定位</vt:lpstr>
      <vt:lpstr>同步观测量求差方式</vt:lpstr>
      <vt:lpstr>单差</vt:lpstr>
      <vt:lpstr>双差</vt:lpstr>
      <vt:lpstr>三差</vt:lpstr>
      <vt:lpstr>差分方程的解算</vt:lpstr>
      <vt:lpstr>采用差分观测值的缺陷（求差法的缺陷）</vt:lpstr>
      <vt:lpstr>相对定位的类型</vt:lpstr>
      <vt:lpstr>GPS动态定位</vt:lpstr>
      <vt:lpstr>GNSS动态定位分类</vt:lpstr>
      <vt:lpstr>导航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hwl</dc:creator>
  <cp:lastModifiedBy>hwl</cp:lastModifiedBy>
  <cp:revision>38</cp:revision>
  <cp:lastPrinted>1601-01-01T00:00:00Z</cp:lastPrinted>
  <dcterms:created xsi:type="dcterms:W3CDTF">1601-01-01T00:00:00Z</dcterms:created>
  <dcterms:modified xsi:type="dcterms:W3CDTF">2025-03-17T06:47:30Z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