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9"/>
  </p:notesMasterIdLst>
  <p:sldIdLst>
    <p:sldId id="314" r:id="rId2"/>
    <p:sldId id="351" r:id="rId3"/>
    <p:sldId id="318" r:id="rId4"/>
    <p:sldId id="322" r:id="rId5"/>
    <p:sldId id="320" r:id="rId6"/>
    <p:sldId id="356" r:id="rId7"/>
    <p:sldId id="352" r:id="rId8"/>
    <p:sldId id="355" r:id="rId9"/>
    <p:sldId id="357" r:id="rId10"/>
    <p:sldId id="358" r:id="rId11"/>
    <p:sldId id="359" r:id="rId12"/>
    <p:sldId id="310" r:id="rId13"/>
    <p:sldId id="311" r:id="rId14"/>
    <p:sldId id="312" r:id="rId15"/>
    <p:sldId id="316" r:id="rId16"/>
    <p:sldId id="353" r:id="rId17"/>
    <p:sldId id="354" r:id="rId18"/>
  </p:sldIdLst>
  <p:sldSz cx="12192000" cy="6858000"/>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25" autoAdjust="0"/>
  </p:normalViewPr>
  <p:slideViewPr>
    <p:cSldViewPr>
      <p:cViewPr varScale="1">
        <p:scale>
          <a:sx n="71" d="100"/>
          <a:sy n="71" d="100"/>
        </p:scale>
        <p:origin x="312"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zh-CN" altLang="en-US"/>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B537C74A-0A3F-489B-9E22-7BBD370DE712}" type="slidenum">
              <a:rPr lang="zh-CN" altLang="en-US"/>
              <a:pPr>
                <a:defRPr/>
              </a:pPr>
              <a:t>‹#›</a:t>
            </a:fld>
            <a:endParaRPr lang="en-US" altLang="zh-CN"/>
          </a:p>
        </p:txBody>
      </p:sp>
    </p:spTree>
    <p:extLst>
      <p:ext uri="{BB962C8B-B14F-4D97-AF65-F5344CB8AC3E}">
        <p14:creationId xmlns:p14="http://schemas.microsoft.com/office/powerpoint/2010/main" val="3614846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00D83E4-1433-465F-AFC4-14B06D1D6858}" type="slidenum">
              <a:rPr lang="zh-CN" altLang="en-US">
                <a:latin typeface="Times New Roman" pitchFamily="18" charset="0"/>
              </a:rPr>
              <a:pPr eaLnBrk="1" hangingPunct="1"/>
              <a:t>1</a:t>
            </a:fld>
            <a:endParaRPr lang="en-US" altLang="zh-CN">
              <a:latin typeface="Times New Roman" pitchFamily="18" charset="0"/>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8D59A63-F422-4D9E-863E-8D537659C01E}" type="slidenum">
              <a:rPr lang="zh-CN" altLang="en-US">
                <a:latin typeface="Times New Roman" pitchFamily="18" charset="0"/>
              </a:rPr>
              <a:pPr eaLnBrk="1" hangingPunct="1"/>
              <a:t>14</a:t>
            </a:fld>
            <a:endParaRPr lang="en-US" altLang="zh-CN">
              <a:latin typeface="Times New Roman" pitchFamily="18" charset="0"/>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4835B08-B3E2-43C8-8232-998E797D0876}" type="slidenum">
              <a:rPr lang="zh-CN" altLang="en-US">
                <a:latin typeface="Times New Roman" pitchFamily="18" charset="0"/>
              </a:rPr>
              <a:pPr eaLnBrk="1" hangingPunct="1"/>
              <a:t>15</a:t>
            </a:fld>
            <a:endParaRPr lang="en-US" altLang="zh-CN">
              <a:latin typeface="Times New Roman" pitchFamily="18" charset="0"/>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A3A93-A6D7-476E-ABCB-2E05FB305B42}" type="slidenum">
              <a:rPr lang="zh-CN" altLang="en-US"/>
              <a:pPr/>
              <a:t>16</a:t>
            </a:fld>
            <a:endParaRPr lang="en-US" altLang="zh-CN"/>
          </a:p>
        </p:txBody>
      </p:sp>
      <p:sp>
        <p:nvSpPr>
          <p:cNvPr id="1131522" name="Rectangle 2"/>
          <p:cNvSpPr>
            <a:spLocks noGrp="1" noRot="1" noChangeAspect="1" noChangeArrowheads="1" noTextEdit="1"/>
          </p:cNvSpPr>
          <p:nvPr>
            <p:ph type="sldImg"/>
          </p:nvPr>
        </p:nvSpPr>
        <p:spPr>
          <a:xfrm>
            <a:off x="381000" y="685800"/>
            <a:ext cx="6096000" cy="3429000"/>
          </a:xfrm>
          <a:ln/>
        </p:spPr>
      </p:sp>
      <p:sp>
        <p:nvSpPr>
          <p:cNvPr id="1131523" name="Rectangle 3"/>
          <p:cNvSpPr>
            <a:spLocks noGrp="1" noChangeArrowheads="1"/>
          </p:cNvSpPr>
          <p:nvPr>
            <p:ph type="body" idx="1"/>
          </p:nvPr>
        </p:nvSpPr>
        <p:spPr>
          <a:xfrm>
            <a:off x="914400" y="4343400"/>
            <a:ext cx="5029200" cy="4114800"/>
          </a:xfrm>
        </p:spPr>
        <p:txBody>
          <a:bodyPr/>
          <a:lstStyle/>
          <a:p>
            <a:pPr>
              <a:spcBef>
                <a:spcPct val="0"/>
              </a:spcBef>
            </a:pPr>
            <a:r>
              <a:rPr lang="zh-CN" altLang="en-US" sz="2400" dirty="0"/>
              <a:t>思考讨论</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7C7C2-0031-4703-AC33-2EC15684E792}" type="slidenum">
              <a:rPr lang="zh-CN" altLang="en-US"/>
              <a:pPr/>
              <a:t>17</a:t>
            </a:fld>
            <a:endParaRPr lang="en-US" altLang="zh-CN"/>
          </a:p>
        </p:txBody>
      </p:sp>
      <p:sp>
        <p:nvSpPr>
          <p:cNvPr id="1133570" name="Rectangle 2"/>
          <p:cNvSpPr>
            <a:spLocks noGrp="1" noRot="1" noChangeAspect="1" noChangeArrowheads="1" noTextEdit="1"/>
          </p:cNvSpPr>
          <p:nvPr>
            <p:ph type="sldImg"/>
          </p:nvPr>
        </p:nvSpPr>
        <p:spPr>
          <a:xfrm>
            <a:off x="381000" y="685800"/>
            <a:ext cx="6096000" cy="3429000"/>
          </a:xfrm>
          <a:ln/>
        </p:spPr>
      </p:sp>
      <p:sp>
        <p:nvSpPr>
          <p:cNvPr id="1133571" name="Rectangle 3"/>
          <p:cNvSpPr>
            <a:spLocks noGrp="1" noChangeArrowheads="1"/>
          </p:cNvSpPr>
          <p:nvPr>
            <p:ph type="body" idx="1"/>
          </p:nvPr>
        </p:nvSpPr>
        <p:spPr>
          <a:xfrm>
            <a:off x="914400" y="4343400"/>
            <a:ext cx="5029200" cy="4114800"/>
          </a:xfrm>
        </p:spPr>
        <p:txBody>
          <a:bodyPr/>
          <a:lstStyle/>
          <a:p>
            <a:pPr>
              <a:spcBef>
                <a:spcPct val="0"/>
              </a:spcBef>
            </a:pPr>
            <a:r>
              <a:rPr lang="zh-CN" altLang="en-US" sz="2400"/>
              <a:t>思考讨论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D2801E8-F630-42E5-B1FC-079FC4015C4B}" type="slidenum">
              <a:rPr lang="zh-CN" altLang="en-US">
                <a:latin typeface="Times New Roman" pitchFamily="18" charset="0"/>
              </a:rPr>
              <a:pPr eaLnBrk="1" hangingPunct="1"/>
              <a:t>2</a:t>
            </a:fld>
            <a:endParaRPr lang="en-US" altLang="zh-CN">
              <a:latin typeface="Times New Roman" pitchFamily="18" charset="0"/>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2FC2CDE-57BB-403F-B1B6-35FECEF7040B}" type="slidenum">
              <a:rPr lang="zh-CN" altLang="en-US">
                <a:latin typeface="Times New Roman" pitchFamily="18" charset="0"/>
              </a:rPr>
              <a:pPr eaLnBrk="1" hangingPunct="1"/>
              <a:t>3</a:t>
            </a:fld>
            <a:endParaRPr lang="en-US" altLang="zh-CN">
              <a:latin typeface="Times New Roman" pitchFamily="18" charset="0"/>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66166ED-BB33-4BCD-A42B-F5508BA4EA0B}" type="slidenum">
              <a:rPr lang="zh-CN" altLang="en-US">
                <a:latin typeface="Times New Roman" pitchFamily="18" charset="0"/>
              </a:rPr>
              <a:pPr eaLnBrk="1" hangingPunct="1"/>
              <a:t>4</a:t>
            </a:fld>
            <a:endParaRPr lang="en-US" altLang="zh-CN">
              <a:latin typeface="Times New Roman" pitchFamily="18"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99AF6E7-5041-4F6D-A161-F01B8CC67097}" type="slidenum">
              <a:rPr lang="zh-CN" altLang="en-US">
                <a:latin typeface="Times New Roman" pitchFamily="18" charset="0"/>
              </a:rPr>
              <a:pPr eaLnBrk="1" hangingPunct="1"/>
              <a:t>5</a:t>
            </a:fld>
            <a:endParaRPr lang="en-US" altLang="zh-CN">
              <a:latin typeface="Times New Roman" pitchFamily="18" charset="0"/>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设置适当的基线解算条件（参数）：卫星高度角、采样间隔、有效历元等参数</a:t>
            </a:r>
          </a:p>
          <a:p>
            <a:r>
              <a:rPr lang="zh-CN" altLang="en-US" dirty="0"/>
              <a:t>高度截止角的影响</a:t>
            </a:r>
          </a:p>
          <a:p>
            <a:r>
              <a:rPr lang="zh-CN" altLang="en-US" dirty="0"/>
              <a:t>观测较低仰角的卫星有时会因为卫星信号强度太弱、信噪比较低而导致信号失锁，或者信号在传输路径上受到较大的大气折射影响，而导致整周模糊度搜索的失败。但选择较大的卫星高度角可能出现观测卫星数的不足或卫星图形强度欠佳，因此同样不能解算出最佳基线。</a:t>
            </a:r>
          </a:p>
          <a:p>
            <a:r>
              <a:rPr lang="zh-CN" altLang="en-US" dirty="0"/>
              <a:t>采样间隔</a:t>
            </a:r>
            <a:endParaRPr lang="en-US" altLang="zh-CN" dirty="0"/>
          </a:p>
          <a:p>
            <a:r>
              <a:rPr lang="zh-CN" altLang="en-US" dirty="0"/>
              <a:t>接收机数据采集采样间隔（</a:t>
            </a:r>
            <a:r>
              <a:rPr lang="en-US" altLang="zh-CN" dirty="0"/>
              <a:t>1</a:t>
            </a:r>
            <a:r>
              <a:rPr lang="zh-CN" altLang="en-US" dirty="0"/>
              <a:t>秒</a:t>
            </a:r>
            <a:r>
              <a:rPr lang="en-US" altLang="zh-CN" dirty="0"/>
              <a:t>-</a:t>
            </a:r>
            <a:r>
              <a:rPr lang="zh-CN" altLang="en-US" dirty="0"/>
              <a:t>几分钟）</a:t>
            </a:r>
          </a:p>
          <a:p>
            <a:r>
              <a:rPr lang="zh-CN" altLang="en-US" dirty="0"/>
              <a:t>基线处理时可从中选取部分数据采样处理；</a:t>
            </a:r>
          </a:p>
          <a:p>
            <a:r>
              <a:rPr lang="zh-CN" altLang="en-US" dirty="0"/>
              <a:t>观测时间较短的基线，可适当缩短采样间隔；</a:t>
            </a:r>
          </a:p>
        </p:txBody>
      </p:sp>
      <p:sp>
        <p:nvSpPr>
          <p:cNvPr id="4" name="灯片编号占位符 3"/>
          <p:cNvSpPr>
            <a:spLocks noGrp="1"/>
          </p:cNvSpPr>
          <p:nvPr>
            <p:ph type="sldNum" sz="quarter" idx="5"/>
          </p:nvPr>
        </p:nvSpPr>
        <p:spPr/>
        <p:txBody>
          <a:bodyPr/>
          <a:lstStyle/>
          <a:p>
            <a:pPr>
              <a:defRPr/>
            </a:pPr>
            <a:fld id="{B537C74A-0A3F-489B-9E22-7BBD370DE712}" type="slidenum">
              <a:rPr lang="zh-CN" altLang="en-US" smtClean="0"/>
              <a:pPr>
                <a:defRPr/>
              </a:pPr>
              <a:t>6</a:t>
            </a:fld>
            <a:endParaRPr lang="en-US" altLang="zh-CN"/>
          </a:p>
        </p:txBody>
      </p:sp>
    </p:spTree>
    <p:extLst>
      <p:ext uri="{BB962C8B-B14F-4D97-AF65-F5344CB8AC3E}">
        <p14:creationId xmlns:p14="http://schemas.microsoft.com/office/powerpoint/2010/main" val="217044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BCFBE0C-79F5-4A3F-8E49-DAC74CD68910}" type="slidenum">
              <a:rPr lang="zh-CN" altLang="en-US">
                <a:latin typeface="Times New Roman" pitchFamily="18" charset="0"/>
              </a:rPr>
              <a:pPr eaLnBrk="1" hangingPunct="1"/>
              <a:t>7</a:t>
            </a:fld>
            <a:endParaRPr lang="en-US" altLang="zh-CN">
              <a:latin typeface="Times New Roman" pitchFamily="18" charset="0"/>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野外观测资料检查</a:t>
            </a:r>
          </a:p>
          <a:p>
            <a:pPr eaLnBrk="1" hangingPunct="1"/>
            <a:endParaRPr lang="zh-CN" altLang="en-US" dirty="0"/>
          </a:p>
        </p:txBody>
      </p:sp>
    </p:spTree>
    <p:extLst>
      <p:ext uri="{BB962C8B-B14F-4D97-AF65-F5344CB8AC3E}">
        <p14:creationId xmlns:p14="http://schemas.microsoft.com/office/powerpoint/2010/main" val="151612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8ADA278-83E3-46AA-A215-95DE84968CCB}" type="slidenum">
              <a:rPr lang="zh-CN" altLang="en-US">
                <a:latin typeface="Times New Roman" pitchFamily="18" charset="0"/>
              </a:rPr>
              <a:pPr eaLnBrk="1" hangingPunct="1"/>
              <a:t>12</a:t>
            </a:fld>
            <a:endParaRPr lang="en-US" altLang="zh-CN">
              <a:latin typeface="Times New Roman" pitchFamily="18" charset="0"/>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0355043-4180-4868-AFEF-32AA80A07D87}" type="slidenum">
              <a:rPr lang="zh-CN" altLang="en-US">
                <a:latin typeface="Times New Roman" pitchFamily="18" charset="0"/>
              </a:rPr>
              <a:pPr eaLnBrk="1" hangingPunct="1"/>
              <a:t>13</a:t>
            </a:fld>
            <a:endParaRPr lang="en-US" altLang="zh-CN">
              <a:latin typeface="Times New Roman" pitchFamily="18" charset="0"/>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
            <a:ext cx="12187767"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3" name="Picture 16" descr="gps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7758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descr="GPSsy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91851" y="5978526"/>
            <a:ext cx="1200149"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zh-CN" altLang="en-US" noProof="0"/>
              <a:t>单击此处编辑母版标题样式</a:t>
            </a:r>
          </a:p>
        </p:txBody>
      </p:sp>
      <p:sp>
        <p:nvSpPr>
          <p:cNvPr id="24588"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5" name="Rectangle 13"/>
          <p:cNvSpPr>
            <a:spLocks noGrp="1" noChangeArrowheads="1"/>
          </p:cNvSpPr>
          <p:nvPr>
            <p:ph type="dt" sz="quarter" idx="10"/>
          </p:nvPr>
        </p:nvSpPr>
        <p:spPr>
          <a:xfrm>
            <a:off x="609600" y="6248400"/>
            <a:ext cx="2844800" cy="476250"/>
          </a:xfrm>
        </p:spPr>
        <p:txBody>
          <a:bodyPr/>
          <a:lstStyle>
            <a:lvl1pPr>
              <a:defRPr smtClean="0"/>
            </a:lvl1pPr>
          </a:lstStyle>
          <a:p>
            <a:pPr>
              <a:defRPr/>
            </a:pPr>
            <a:endParaRPr lang="en-US" altLang="zh-CN"/>
          </a:p>
        </p:txBody>
      </p:sp>
      <p:sp>
        <p:nvSpPr>
          <p:cNvPr id="16" name="Rectangle 14"/>
          <p:cNvSpPr>
            <a:spLocks noGrp="1" noChangeArrowheads="1"/>
          </p:cNvSpPr>
          <p:nvPr>
            <p:ph type="ftr" sz="quarter" idx="11"/>
          </p:nvPr>
        </p:nvSpPr>
        <p:spPr>
          <a:xfrm>
            <a:off x="4165600" y="6251575"/>
            <a:ext cx="3860800" cy="476250"/>
          </a:xfrm>
        </p:spPr>
        <p:txBody>
          <a:bodyPr/>
          <a:lstStyle>
            <a:lvl1pPr>
              <a:defRPr smtClean="0"/>
            </a:lvl1pPr>
          </a:lstStyle>
          <a:p>
            <a:pPr>
              <a:defRPr/>
            </a:pPr>
            <a:endParaRPr lang="en-US" altLang="zh-CN"/>
          </a:p>
        </p:txBody>
      </p:sp>
      <p:sp>
        <p:nvSpPr>
          <p:cNvPr id="17" name="Rectangle 15"/>
          <p:cNvSpPr>
            <a:spLocks noGrp="1" noChangeArrowheads="1"/>
          </p:cNvSpPr>
          <p:nvPr>
            <p:ph type="sldNum" sz="quarter" idx="12"/>
          </p:nvPr>
        </p:nvSpPr>
        <p:spPr>
          <a:xfrm>
            <a:off x="8737600" y="6254750"/>
            <a:ext cx="2844800" cy="476250"/>
          </a:xfrm>
        </p:spPr>
        <p:txBody>
          <a:bodyPr/>
          <a:lstStyle>
            <a:lvl1pPr>
              <a:defRPr smtClean="0"/>
            </a:lvl1pPr>
          </a:lstStyle>
          <a:p>
            <a:pPr>
              <a:defRPr/>
            </a:pPr>
            <a:fld id="{D09BF36B-055B-4B66-80A0-B3C9A7ECA484}" type="slidenum">
              <a:rPr lang="zh-CN" altLang="en-US"/>
              <a:pPr>
                <a:defRPr/>
              </a:pPr>
              <a:t>‹#›</a:t>
            </a:fld>
            <a:endParaRPr lang="en-US" altLang="zh-CN"/>
          </a:p>
        </p:txBody>
      </p:sp>
    </p:spTree>
    <p:extLst>
      <p:ext uri="{BB962C8B-B14F-4D97-AF65-F5344CB8AC3E}">
        <p14:creationId xmlns:p14="http://schemas.microsoft.com/office/powerpoint/2010/main" val="81479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7D46ECD-0212-408D-A07A-2B8070D8B718}"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846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9DF6CE56-2CEF-4073-AC5C-B8CB17C68D7D}"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14502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19E3F50-E91D-4E4D-A790-80173556B033}"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0580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F0999B1-CA2F-4EB3-B2AA-AB63D54EC1DE}"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2057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3B4FFAF-B6F5-413C-AFC7-41E953C9C34D}"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8545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2605221-5B37-4D9D-AB10-2432B3AE7EC9}"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151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90C5EF9D-6EEF-400B-9DCC-4E8A20AD4713}"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322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0D5DB1D1-3772-497F-9453-9D060F2C309B}" type="slidenum">
              <a:rPr lang="zh-CN" altLang="en-US"/>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97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DF909AA-B653-480A-9EC6-E4A923065D68}" type="slidenum">
              <a:rPr lang="zh-CN" altLang="en-US"/>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791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FC39548-6A40-43C5-83EE-D245D2E13790}"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0972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74DEE67-8CD9-48BF-9166-4D248972A550}"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750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C279060B-8671-4EB7-8798-72AA21390F91}" type="slidenum">
              <a:rPr lang="zh-CN" altLang="en-US"/>
              <a:pPr>
                <a:defRPr/>
              </a:pPr>
              <a:t>‹#›</a:t>
            </a:fld>
            <a:endParaRPr lang="en-US" altLang="zh-CN"/>
          </a:p>
        </p:txBody>
      </p:sp>
      <p:grpSp>
        <p:nvGrpSpPr>
          <p:cNvPr id="1030" name="Group 4"/>
          <p:cNvGrpSpPr>
            <a:grpSpLocks/>
          </p:cNvGrpSpPr>
          <p:nvPr/>
        </p:nvGrpSpPr>
        <p:grpSpPr bwMode="auto">
          <a:xfrm>
            <a:off x="1" y="1"/>
            <a:ext cx="12187767" cy="6850063"/>
            <a:chOff x="0" y="0"/>
            <a:chExt cx="5758" cy="4315"/>
          </a:xfrm>
        </p:grpSpPr>
        <p:grpSp>
          <p:nvGrpSpPr>
            <p:cNvPr id="1036" name="Group 5"/>
            <p:cNvGrpSpPr>
              <a:grpSpLocks/>
            </p:cNvGrpSpPr>
            <p:nvPr userDrawn="1"/>
          </p:nvGrpSpPr>
          <p:grpSpPr bwMode="auto">
            <a:xfrm>
              <a:off x="1728" y="2230"/>
              <a:ext cx="4027" cy="2085"/>
              <a:chOff x="1728" y="2230"/>
              <a:chExt cx="4027" cy="2085"/>
            </a:xfrm>
          </p:grpSpPr>
          <p:sp>
            <p:nvSpPr>
              <p:cNvPr id="23558"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3559"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3560"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62"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23563"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8" name="Freeform 12"/>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565"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3566"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Arial" charset="0"/>
              </a:defRPr>
            </a:lvl1pPr>
          </a:lstStyle>
          <a:p>
            <a:pPr>
              <a:defRPr/>
            </a:pPr>
            <a:endParaRPr lang="en-US" altLang="zh-CN"/>
          </a:p>
        </p:txBody>
      </p:sp>
      <p:sp>
        <p:nvSpPr>
          <p:cNvPr id="23567"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4" name="Picture 16" descr="gps0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7758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GPSsys"/>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91851" y="5978526"/>
            <a:ext cx="1200149"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90" r:id="rId1"/>
    <p:sldLayoutId id="2147483689" r:id="rId2"/>
    <p:sldLayoutId id="2147483688" r:id="rId3"/>
    <p:sldLayoutId id="2147483687" r:id="rId4"/>
    <p:sldLayoutId id="2147483686" r:id="rId5"/>
    <p:sldLayoutId id="2147483685" r:id="rId6"/>
    <p:sldLayoutId id="2147483684" r:id="rId7"/>
    <p:sldLayoutId id="2147483683" r:id="rId8"/>
    <p:sldLayoutId id="2147483682" r:id="rId9"/>
    <p:sldLayoutId id="2147483681" r:id="rId10"/>
    <p:sldLayoutId id="2147483680" r:id="rId11"/>
    <p:sldLayoutId id="2147483679" r:id="rId12"/>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5.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jpeg"/><Relationship Id="rId5" Type="http://schemas.openxmlformats.org/officeDocument/2006/relationships/image" Target="../media/image17.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p:txBody>
          <a:bodyPr/>
          <a:lstStyle/>
          <a:p>
            <a:pPr eaLnBrk="1" hangingPunct="1">
              <a:defRPr/>
            </a:pPr>
            <a:r>
              <a:rPr lang="zh-CN" altLang="en-US" dirty="0"/>
              <a:t>静态相对定位数据处理流程</a:t>
            </a:r>
          </a:p>
        </p:txBody>
      </p:sp>
      <p:sp>
        <p:nvSpPr>
          <p:cNvPr id="110596" name="AutoShape 4"/>
          <p:cNvSpPr>
            <a:spLocks noChangeArrowheads="1"/>
          </p:cNvSpPr>
          <p:nvPr/>
        </p:nvSpPr>
        <p:spPr bwMode="auto">
          <a:xfrm>
            <a:off x="2495550" y="2420938"/>
            <a:ext cx="1944688" cy="792162"/>
          </a:xfrm>
          <a:prstGeom prst="homePlate">
            <a:avLst>
              <a:gd name="adj" fmla="val 61373"/>
            </a:avLst>
          </a:prstGeom>
          <a:solidFill>
            <a:srgbClr val="0000FF"/>
          </a:solidFill>
          <a:ln w="349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3200" b="1">
                <a:ea typeface="华文细黑" pitchFamily="2" charset="-122"/>
              </a:rPr>
              <a:t>数据采集</a:t>
            </a:r>
          </a:p>
        </p:txBody>
      </p:sp>
      <p:sp>
        <p:nvSpPr>
          <p:cNvPr id="110598" name="AutoShape 6"/>
          <p:cNvSpPr>
            <a:spLocks noChangeArrowheads="1"/>
          </p:cNvSpPr>
          <p:nvPr/>
        </p:nvSpPr>
        <p:spPr bwMode="auto">
          <a:xfrm>
            <a:off x="4511675" y="2420938"/>
            <a:ext cx="1944688" cy="792162"/>
          </a:xfrm>
          <a:prstGeom prst="homePlate">
            <a:avLst>
              <a:gd name="adj" fmla="val 61373"/>
            </a:avLst>
          </a:prstGeom>
          <a:solidFill>
            <a:srgbClr val="0000FF"/>
          </a:solidFill>
          <a:ln w="349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3200" b="1">
                <a:ea typeface="华文细黑" pitchFamily="2" charset="-122"/>
              </a:rPr>
              <a:t>数据传输</a:t>
            </a:r>
          </a:p>
        </p:txBody>
      </p:sp>
      <p:sp>
        <p:nvSpPr>
          <p:cNvPr id="110599" name="AutoShape 7">
            <a:hlinkClick r:id="rId3" action="ppaction://hlinksldjump"/>
          </p:cNvPr>
          <p:cNvSpPr>
            <a:spLocks noChangeArrowheads="1"/>
          </p:cNvSpPr>
          <p:nvPr/>
        </p:nvSpPr>
        <p:spPr bwMode="auto">
          <a:xfrm>
            <a:off x="6527800" y="2420938"/>
            <a:ext cx="1944688" cy="792162"/>
          </a:xfrm>
          <a:prstGeom prst="homePlate">
            <a:avLst>
              <a:gd name="adj" fmla="val 61373"/>
            </a:avLst>
          </a:prstGeom>
          <a:solidFill>
            <a:srgbClr val="0000FF"/>
          </a:solidFill>
          <a:ln w="349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3200" b="1">
                <a:ea typeface="华文细黑" pitchFamily="2" charset="-122"/>
              </a:rPr>
              <a:t>预处理</a:t>
            </a:r>
          </a:p>
        </p:txBody>
      </p:sp>
      <p:sp>
        <p:nvSpPr>
          <p:cNvPr id="110600" name="AutoShape 8"/>
          <p:cNvSpPr>
            <a:spLocks noChangeArrowheads="1"/>
          </p:cNvSpPr>
          <p:nvPr/>
        </p:nvSpPr>
        <p:spPr bwMode="auto">
          <a:xfrm>
            <a:off x="8543926" y="2636838"/>
            <a:ext cx="792163" cy="1943100"/>
          </a:xfrm>
          <a:prstGeom prst="curvedLeftArrow">
            <a:avLst>
              <a:gd name="adj1" fmla="val 49058"/>
              <a:gd name="adj2" fmla="val 98116"/>
              <a:gd name="adj3" fmla="val 33333"/>
            </a:avLst>
          </a:prstGeom>
          <a:noFill/>
          <a:ln w="34925">
            <a:solidFill>
              <a:srgbClr val="FF0000"/>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110602" name="AutoShape 10">
            <a:hlinkClick r:id="rId4" action="ppaction://hlinksldjump"/>
          </p:cNvPr>
          <p:cNvSpPr>
            <a:spLocks noChangeArrowheads="1"/>
          </p:cNvSpPr>
          <p:nvPr/>
        </p:nvSpPr>
        <p:spPr bwMode="auto">
          <a:xfrm>
            <a:off x="6240464" y="3716338"/>
            <a:ext cx="2232025" cy="1225550"/>
          </a:xfrm>
          <a:prstGeom prst="leftArrow">
            <a:avLst>
              <a:gd name="adj1" fmla="val 50000"/>
              <a:gd name="adj2" fmla="val 45531"/>
            </a:avLst>
          </a:prstGeom>
          <a:noFill/>
          <a:ln w="34925">
            <a:solidFill>
              <a:srgbClr val="FF0000"/>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3200" b="1">
                <a:ea typeface="华文细黑" pitchFamily="2" charset="-122"/>
              </a:rPr>
              <a:t>基线解算</a:t>
            </a:r>
          </a:p>
        </p:txBody>
      </p:sp>
      <p:sp>
        <p:nvSpPr>
          <p:cNvPr id="110603" name="AutoShape 11">
            <a:hlinkClick r:id="rId5" action="ppaction://hlinksldjump"/>
          </p:cNvPr>
          <p:cNvSpPr>
            <a:spLocks noChangeArrowheads="1"/>
          </p:cNvSpPr>
          <p:nvPr/>
        </p:nvSpPr>
        <p:spPr bwMode="auto">
          <a:xfrm>
            <a:off x="3935414" y="3716338"/>
            <a:ext cx="2232025" cy="1225550"/>
          </a:xfrm>
          <a:prstGeom prst="leftArrow">
            <a:avLst>
              <a:gd name="adj1" fmla="val 50000"/>
              <a:gd name="adj2" fmla="val 45531"/>
            </a:avLst>
          </a:prstGeom>
          <a:noFill/>
          <a:ln w="34925">
            <a:solidFill>
              <a:srgbClr val="FF0000"/>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3200" b="1" dirty="0">
                <a:ea typeface="华文细黑" pitchFamily="2" charset="-122"/>
              </a:rPr>
              <a:t>网平差</a:t>
            </a:r>
          </a:p>
        </p:txBody>
      </p:sp>
      <p:sp>
        <p:nvSpPr>
          <p:cNvPr id="110604" name="Rectangle 12"/>
          <p:cNvSpPr>
            <a:spLocks noChangeArrowheads="1"/>
          </p:cNvSpPr>
          <p:nvPr/>
        </p:nvSpPr>
        <p:spPr bwMode="auto">
          <a:xfrm>
            <a:off x="4367214" y="2133600"/>
            <a:ext cx="4105275" cy="1366838"/>
          </a:xfrm>
          <a:prstGeom prst="rect">
            <a:avLst/>
          </a:prstGeom>
          <a:noFill/>
          <a:ln w="34925">
            <a:solidFill>
              <a:srgbClr val="FF0000"/>
            </a:solidFill>
            <a:prstDash val="dash"/>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C1A84-0E06-453E-8407-B9E1834F59DC}"/>
              </a:ext>
            </a:extLst>
          </p:cNvPr>
          <p:cNvSpPr>
            <a:spLocks noGrp="1"/>
          </p:cNvSpPr>
          <p:nvPr>
            <p:ph type="title"/>
          </p:nvPr>
        </p:nvSpPr>
        <p:spPr/>
        <p:txBody>
          <a:bodyPr/>
          <a:lstStyle/>
          <a:p>
            <a:r>
              <a:rPr lang="zh-CN" altLang="en-US" dirty="0"/>
              <a:t>异步环、附合线路闭合差</a:t>
            </a:r>
          </a:p>
        </p:txBody>
      </p:sp>
      <p:pic>
        <p:nvPicPr>
          <p:cNvPr id="5" name="图片 4">
            <a:extLst>
              <a:ext uri="{FF2B5EF4-FFF2-40B4-BE49-F238E27FC236}">
                <a16:creationId xmlns:a16="http://schemas.microsoft.com/office/drawing/2014/main" id="{A42A33C5-EC6D-4A6B-A96C-1EDD4D57C951}"/>
              </a:ext>
            </a:extLst>
          </p:cNvPr>
          <p:cNvPicPr>
            <a:picLocks noChangeAspect="1"/>
          </p:cNvPicPr>
          <p:nvPr/>
        </p:nvPicPr>
        <p:blipFill>
          <a:blip r:embed="rId2"/>
          <a:stretch>
            <a:fillRect/>
          </a:stretch>
        </p:blipFill>
        <p:spPr>
          <a:xfrm>
            <a:off x="888944" y="1417638"/>
            <a:ext cx="1771897" cy="1695687"/>
          </a:xfrm>
          <a:prstGeom prst="rect">
            <a:avLst/>
          </a:prstGeom>
        </p:spPr>
      </p:pic>
      <p:sp>
        <p:nvSpPr>
          <p:cNvPr id="11" name="文本框 10">
            <a:extLst>
              <a:ext uri="{FF2B5EF4-FFF2-40B4-BE49-F238E27FC236}">
                <a16:creationId xmlns:a16="http://schemas.microsoft.com/office/drawing/2014/main" id="{D0BF8B27-C0A4-4518-89CE-A0CDE1AAB68E}"/>
              </a:ext>
            </a:extLst>
          </p:cNvPr>
          <p:cNvSpPr txBox="1"/>
          <p:nvPr/>
        </p:nvSpPr>
        <p:spPr>
          <a:xfrm>
            <a:off x="3143672" y="2492896"/>
            <a:ext cx="7416823" cy="707886"/>
          </a:xfrm>
          <a:prstGeom prst="rect">
            <a:avLst/>
          </a:prstGeom>
          <a:noFill/>
        </p:spPr>
        <p:txBody>
          <a:bodyPr wrap="square">
            <a:spAutoFit/>
          </a:bodyPr>
          <a:lstStyle/>
          <a:p>
            <a:r>
              <a:rPr lang="en-US" altLang="zh-CN" sz="2000" dirty="0"/>
              <a:t>n</a:t>
            </a:r>
            <a:r>
              <a:rPr lang="zh-CN" altLang="en-US" sz="2000" dirty="0"/>
              <a:t> ——闭合环中的边数；</a:t>
            </a:r>
            <a:endParaRPr lang="en-US" altLang="zh-CN" sz="2000" dirty="0"/>
          </a:p>
          <a:p>
            <a:r>
              <a:rPr lang="zh-CN" altLang="en-US" sz="2000" dirty="0"/>
              <a:t>𝜎——相应级别规定的基线向量的测量中误差（</a:t>
            </a:r>
            <a:r>
              <a:rPr lang="en-US" altLang="zh-CN" sz="2000" dirty="0"/>
              <a:t>d</a:t>
            </a:r>
            <a:r>
              <a:rPr lang="zh-CN" altLang="en-US" sz="2000" dirty="0"/>
              <a:t>按平均边长计算） </a:t>
            </a:r>
          </a:p>
        </p:txBody>
      </p:sp>
      <p:pic>
        <p:nvPicPr>
          <p:cNvPr id="6" name="图片 5">
            <a:extLst>
              <a:ext uri="{FF2B5EF4-FFF2-40B4-BE49-F238E27FC236}">
                <a16:creationId xmlns:a16="http://schemas.microsoft.com/office/drawing/2014/main" id="{294400BD-5531-4506-BCE8-229428A121BC}"/>
              </a:ext>
            </a:extLst>
          </p:cNvPr>
          <p:cNvPicPr>
            <a:picLocks noChangeAspect="1"/>
          </p:cNvPicPr>
          <p:nvPr/>
        </p:nvPicPr>
        <p:blipFill>
          <a:blip r:embed="rId3"/>
          <a:stretch>
            <a:fillRect/>
          </a:stretch>
        </p:blipFill>
        <p:spPr>
          <a:xfrm>
            <a:off x="0" y="4102065"/>
            <a:ext cx="12192000" cy="2429933"/>
          </a:xfrm>
          <a:prstGeom prst="rect">
            <a:avLst/>
          </a:prstGeom>
        </p:spPr>
      </p:pic>
      <p:sp>
        <p:nvSpPr>
          <p:cNvPr id="3" name="文本框 2">
            <a:extLst>
              <a:ext uri="{FF2B5EF4-FFF2-40B4-BE49-F238E27FC236}">
                <a16:creationId xmlns:a16="http://schemas.microsoft.com/office/drawing/2014/main" id="{67EB4540-EF37-4B21-87AA-20666F3C812C}"/>
              </a:ext>
            </a:extLst>
          </p:cNvPr>
          <p:cNvSpPr txBox="1"/>
          <p:nvPr/>
        </p:nvSpPr>
        <p:spPr>
          <a:xfrm>
            <a:off x="344688" y="1619664"/>
            <a:ext cx="461665" cy="1230465"/>
          </a:xfrm>
          <a:prstGeom prst="rect">
            <a:avLst/>
          </a:prstGeom>
          <a:noFill/>
        </p:spPr>
        <p:txBody>
          <a:bodyPr vert="eaVert" wrap="none" rtlCol="0">
            <a:spAutoFit/>
          </a:bodyPr>
          <a:lstStyle/>
          <a:p>
            <a:r>
              <a:rPr lang="zh-CN" altLang="en-US" b="1" dirty="0"/>
              <a:t>分量闭合差</a:t>
            </a:r>
          </a:p>
        </p:txBody>
      </p:sp>
      <p:sp>
        <p:nvSpPr>
          <p:cNvPr id="8" name="文本框 7">
            <a:extLst>
              <a:ext uri="{FF2B5EF4-FFF2-40B4-BE49-F238E27FC236}">
                <a16:creationId xmlns:a16="http://schemas.microsoft.com/office/drawing/2014/main" id="{37CA4FB2-E406-4F3B-A5B4-E897D249B44D}"/>
              </a:ext>
            </a:extLst>
          </p:cNvPr>
          <p:cNvSpPr txBox="1"/>
          <p:nvPr/>
        </p:nvSpPr>
        <p:spPr>
          <a:xfrm>
            <a:off x="2814795" y="1427022"/>
            <a:ext cx="461665" cy="1002839"/>
          </a:xfrm>
          <a:prstGeom prst="rect">
            <a:avLst/>
          </a:prstGeom>
          <a:noFill/>
        </p:spPr>
        <p:txBody>
          <a:bodyPr vert="eaVert" wrap="none" rtlCol="0">
            <a:spAutoFit/>
          </a:bodyPr>
          <a:lstStyle/>
          <a:p>
            <a:r>
              <a:rPr lang="zh-CN" altLang="en-US" b="1" dirty="0"/>
              <a:t>总闭合差</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72AC035-304A-4B0B-90AA-688DB532A21C}"/>
                  </a:ext>
                </a:extLst>
              </p:cNvPr>
              <p:cNvSpPr txBox="1"/>
              <p:nvPr/>
            </p:nvSpPr>
            <p:spPr>
              <a:xfrm>
                <a:off x="3047104" y="3103683"/>
                <a:ext cx="6094206"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𝝈</m:t>
                      </m:r>
                      <m:r>
                        <a:rPr lang="en-US" altLang="zh-CN" b="1" i="1" dirty="0" smtClean="0">
                          <a:latin typeface="Cambria Math" panose="02040503050406030204" pitchFamily="18" charset="0"/>
                        </a:rPr>
                        <m:t>=</m:t>
                      </m:r>
                      <m:rad>
                        <m:radPr>
                          <m:degHide m:val="on"/>
                          <m:ctrlPr>
                            <a:rPr lang="en-US" altLang="zh-CN" b="1" i="1" dirty="0" smtClean="0">
                              <a:latin typeface="Cambria Math" panose="02040503050406030204" pitchFamily="18" charset="0"/>
                            </a:rPr>
                          </m:ctrlPr>
                        </m:radPr>
                        <m:deg/>
                        <m:e>
                          <m:sSup>
                            <m:sSupPr>
                              <m:ctrlPr>
                                <a:rPr lang="en-US" altLang="zh-CN" b="1" i="1" dirty="0" smtClean="0">
                                  <a:latin typeface="Cambria Math" panose="02040503050406030204" pitchFamily="18" charset="0"/>
                                </a:rPr>
                              </m:ctrlPr>
                            </m:sSupPr>
                            <m:e>
                              <m:r>
                                <m:rPr>
                                  <m:sty m:val="p"/>
                                </m:rPr>
                                <a:rPr lang="en-US" altLang="zh-CN" i="1" dirty="0">
                                  <a:latin typeface="Cambria Math" panose="02040503050406030204" pitchFamily="18" charset="0"/>
                                </a:rPr>
                                <m:t>a</m:t>
                              </m:r>
                            </m:e>
                            <m:sup>
                              <m:r>
                                <a:rPr lang="en-US" altLang="zh-CN" b="1" i="1" dirty="0" smtClean="0">
                                  <a:latin typeface="Cambria Math" panose="02040503050406030204" pitchFamily="18" charset="0"/>
                                </a:rPr>
                                <m:t>𝟐</m:t>
                              </m:r>
                            </m:sup>
                          </m:sSup>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𝒃</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𝒅</m:t>
                              </m:r>
                              <m:r>
                                <a:rPr lang="en-US" altLang="zh-CN" b="1" i="1" dirty="0" smtClean="0">
                                  <a:latin typeface="Cambria Math" panose="02040503050406030204" pitchFamily="18" charset="0"/>
                                  <a:ea typeface="Cambria Math" panose="02040503050406030204" pitchFamily="18" charset="0"/>
                                </a:rPr>
                                <m:t>)</m:t>
                              </m:r>
                            </m:e>
                            <m:sup>
                              <m:r>
                                <a:rPr lang="en-US" altLang="zh-CN" b="1" i="1" dirty="0" smtClean="0">
                                  <a:latin typeface="Cambria Math" panose="02040503050406030204" pitchFamily="18" charset="0"/>
                                </a:rPr>
                                <m:t>𝟐</m:t>
                              </m:r>
                            </m:sup>
                          </m:sSup>
                        </m:e>
                      </m:rad>
                    </m:oMath>
                  </m:oMathPara>
                </a14:m>
                <a:endParaRPr lang="zh-CN" altLang="en-US" dirty="0"/>
              </a:p>
            </p:txBody>
          </p:sp>
        </mc:Choice>
        <mc:Fallback>
          <p:sp>
            <p:nvSpPr>
              <p:cNvPr id="10" name="文本框 9">
                <a:extLst>
                  <a:ext uri="{FF2B5EF4-FFF2-40B4-BE49-F238E27FC236}">
                    <a16:creationId xmlns:a16="http://schemas.microsoft.com/office/drawing/2014/main" id="{A72AC035-304A-4B0B-90AA-688DB532A21C}"/>
                  </a:ext>
                </a:extLst>
              </p:cNvPr>
              <p:cNvSpPr txBox="1">
                <a:spLocks noRot="1" noChangeAspect="1" noMove="1" noResize="1" noEditPoints="1" noAdjustHandles="1" noChangeArrowheads="1" noChangeShapeType="1" noTextEdit="1"/>
              </p:cNvSpPr>
              <p:nvPr/>
            </p:nvSpPr>
            <p:spPr>
              <a:xfrm>
                <a:off x="3047104" y="3103683"/>
                <a:ext cx="6094206" cy="656013"/>
              </a:xfrm>
              <a:prstGeom prst="rect">
                <a:avLst/>
              </a:prstGeom>
              <a:blipFill>
                <a:blip r:embed="rId4"/>
                <a:stretch>
                  <a:fillRect/>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D6874455-42E0-41DE-BB2F-F9E809A934A5}"/>
              </a:ext>
            </a:extLst>
          </p:cNvPr>
          <p:cNvGrpSpPr/>
          <p:nvPr/>
        </p:nvGrpSpPr>
        <p:grpSpPr>
          <a:xfrm>
            <a:off x="3287688" y="1418846"/>
            <a:ext cx="4620270" cy="885949"/>
            <a:chOff x="3287688" y="1418846"/>
            <a:chExt cx="4620270" cy="885949"/>
          </a:xfrm>
        </p:grpSpPr>
        <p:pic>
          <p:nvPicPr>
            <p:cNvPr id="7" name="图片 6">
              <a:extLst>
                <a:ext uri="{FF2B5EF4-FFF2-40B4-BE49-F238E27FC236}">
                  <a16:creationId xmlns:a16="http://schemas.microsoft.com/office/drawing/2014/main" id="{500C9A83-5C48-4BF1-AA8A-F8B305E9E48B}"/>
                </a:ext>
              </a:extLst>
            </p:cNvPr>
            <p:cNvPicPr>
              <a:picLocks noChangeAspect="1"/>
            </p:cNvPicPr>
            <p:nvPr/>
          </p:nvPicPr>
          <p:blipFill>
            <a:blip r:embed="rId5"/>
            <a:stretch>
              <a:fillRect/>
            </a:stretch>
          </p:blipFill>
          <p:spPr>
            <a:xfrm>
              <a:off x="3287688" y="1418846"/>
              <a:ext cx="4620270" cy="885949"/>
            </a:xfrm>
            <a:prstGeom prst="rect">
              <a:avLst/>
            </a:prstGeom>
          </p:spPr>
        </p:pic>
        <p:sp>
          <p:nvSpPr>
            <p:cNvPr id="12" name="文本框 11">
              <a:extLst>
                <a:ext uri="{FF2B5EF4-FFF2-40B4-BE49-F238E27FC236}">
                  <a16:creationId xmlns:a16="http://schemas.microsoft.com/office/drawing/2014/main" id="{AA585A2C-6208-4377-8396-334DC885228A}"/>
                </a:ext>
              </a:extLst>
            </p:cNvPr>
            <p:cNvSpPr txBox="1"/>
            <p:nvPr/>
          </p:nvSpPr>
          <p:spPr>
            <a:xfrm>
              <a:off x="3719736" y="1774552"/>
              <a:ext cx="291583" cy="316908"/>
            </a:xfrm>
            <a:prstGeom prst="rect">
              <a:avLst/>
            </a:prstGeom>
            <a:solidFill>
              <a:schemeClr val="tx1"/>
            </a:solidFill>
          </p:spPr>
          <p:txBody>
            <a:bodyPr wrap="square" lIns="0" tIns="0" rIns="0" bIns="0">
              <a:spAutoFit/>
            </a:bodyPr>
            <a:lstStyle/>
            <a:p>
              <a:r>
                <a:rPr lang="en-US" altLang="zh-CN" sz="2000" b="1" dirty="0">
                  <a:solidFill>
                    <a:schemeClr val="bg2"/>
                  </a:solidFill>
                </a:rPr>
                <a:t> =</a:t>
              </a:r>
              <a:endParaRPr lang="zh-CN" altLang="en-US" sz="2000" b="1" dirty="0">
                <a:solidFill>
                  <a:schemeClr val="bg2"/>
                </a:solidFill>
              </a:endParaRPr>
            </a:p>
          </p:txBody>
        </p:sp>
      </p:grpSp>
    </p:spTree>
    <p:extLst>
      <p:ext uri="{BB962C8B-B14F-4D97-AF65-F5344CB8AC3E}">
        <p14:creationId xmlns:p14="http://schemas.microsoft.com/office/powerpoint/2010/main" val="293374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C1A84-0E06-453E-8407-B9E1834F59DC}"/>
              </a:ext>
            </a:extLst>
          </p:cNvPr>
          <p:cNvSpPr>
            <a:spLocks noGrp="1"/>
          </p:cNvSpPr>
          <p:nvPr>
            <p:ph type="title"/>
          </p:nvPr>
        </p:nvSpPr>
        <p:spPr/>
        <p:txBody>
          <a:bodyPr/>
          <a:lstStyle/>
          <a:p>
            <a:r>
              <a:rPr lang="zh-CN" altLang="en-US" dirty="0"/>
              <a:t>同步环闭合差</a:t>
            </a:r>
          </a:p>
        </p:txBody>
      </p:sp>
      <p:pic>
        <p:nvPicPr>
          <p:cNvPr id="7" name="图片 6">
            <a:extLst>
              <a:ext uri="{FF2B5EF4-FFF2-40B4-BE49-F238E27FC236}">
                <a16:creationId xmlns:a16="http://schemas.microsoft.com/office/drawing/2014/main" id="{500C9A83-5C48-4BF1-AA8A-F8B305E9E48B}"/>
              </a:ext>
            </a:extLst>
          </p:cNvPr>
          <p:cNvPicPr>
            <a:picLocks noChangeAspect="1"/>
          </p:cNvPicPr>
          <p:nvPr/>
        </p:nvPicPr>
        <p:blipFill rotWithShape="1">
          <a:blip r:embed="rId2"/>
          <a:srcRect r="254"/>
          <a:stretch/>
        </p:blipFill>
        <p:spPr>
          <a:xfrm>
            <a:off x="3287688" y="1418846"/>
            <a:ext cx="4608512" cy="885949"/>
          </a:xfrm>
          <a:prstGeom prst="rect">
            <a:avLst/>
          </a:prstGeom>
        </p:spPr>
      </p:pic>
      <p:sp>
        <p:nvSpPr>
          <p:cNvPr id="11" name="文本框 10">
            <a:extLst>
              <a:ext uri="{FF2B5EF4-FFF2-40B4-BE49-F238E27FC236}">
                <a16:creationId xmlns:a16="http://schemas.microsoft.com/office/drawing/2014/main" id="{D0BF8B27-C0A4-4518-89CE-A0CDE1AAB68E}"/>
              </a:ext>
            </a:extLst>
          </p:cNvPr>
          <p:cNvSpPr txBox="1"/>
          <p:nvPr/>
        </p:nvSpPr>
        <p:spPr>
          <a:xfrm>
            <a:off x="3143672" y="2492896"/>
            <a:ext cx="7416823" cy="707886"/>
          </a:xfrm>
          <a:prstGeom prst="rect">
            <a:avLst/>
          </a:prstGeom>
          <a:noFill/>
        </p:spPr>
        <p:txBody>
          <a:bodyPr wrap="square">
            <a:spAutoFit/>
          </a:bodyPr>
          <a:lstStyle/>
          <a:p>
            <a:r>
              <a:rPr lang="en-US" altLang="zh-CN" sz="2000" dirty="0"/>
              <a:t>n</a:t>
            </a:r>
            <a:r>
              <a:rPr lang="zh-CN" altLang="en-US" sz="2000" dirty="0"/>
              <a:t> ——闭合环中的边数；</a:t>
            </a:r>
            <a:endParaRPr lang="en-US" altLang="zh-CN" sz="2000" dirty="0"/>
          </a:p>
          <a:p>
            <a:r>
              <a:rPr lang="zh-CN" altLang="en-US" sz="2000" dirty="0"/>
              <a:t>𝜎——相应级别规定的基线向量的测量中误差（</a:t>
            </a:r>
            <a:r>
              <a:rPr lang="en-US" altLang="zh-CN" sz="2000" dirty="0"/>
              <a:t>d</a:t>
            </a:r>
            <a:r>
              <a:rPr lang="zh-CN" altLang="en-US" sz="2000" dirty="0"/>
              <a:t>按平均边长计算） </a:t>
            </a:r>
          </a:p>
        </p:txBody>
      </p:sp>
      <p:pic>
        <p:nvPicPr>
          <p:cNvPr id="6" name="图片 5">
            <a:extLst>
              <a:ext uri="{FF2B5EF4-FFF2-40B4-BE49-F238E27FC236}">
                <a16:creationId xmlns:a16="http://schemas.microsoft.com/office/drawing/2014/main" id="{294400BD-5531-4506-BCE8-229428A121BC}"/>
              </a:ext>
            </a:extLst>
          </p:cNvPr>
          <p:cNvPicPr>
            <a:picLocks noChangeAspect="1"/>
          </p:cNvPicPr>
          <p:nvPr/>
        </p:nvPicPr>
        <p:blipFill>
          <a:blip r:embed="rId3"/>
          <a:stretch>
            <a:fillRect/>
          </a:stretch>
        </p:blipFill>
        <p:spPr>
          <a:xfrm>
            <a:off x="0" y="4102065"/>
            <a:ext cx="12192000" cy="2429933"/>
          </a:xfrm>
          <a:prstGeom prst="rect">
            <a:avLst/>
          </a:prstGeom>
        </p:spPr>
      </p:pic>
      <p:sp>
        <p:nvSpPr>
          <p:cNvPr id="3" name="文本框 2">
            <a:extLst>
              <a:ext uri="{FF2B5EF4-FFF2-40B4-BE49-F238E27FC236}">
                <a16:creationId xmlns:a16="http://schemas.microsoft.com/office/drawing/2014/main" id="{67EB4540-EF37-4B21-87AA-20666F3C812C}"/>
              </a:ext>
            </a:extLst>
          </p:cNvPr>
          <p:cNvSpPr txBox="1"/>
          <p:nvPr/>
        </p:nvSpPr>
        <p:spPr>
          <a:xfrm>
            <a:off x="271376" y="1959875"/>
            <a:ext cx="461665" cy="1230465"/>
          </a:xfrm>
          <a:prstGeom prst="rect">
            <a:avLst/>
          </a:prstGeom>
          <a:noFill/>
        </p:spPr>
        <p:txBody>
          <a:bodyPr vert="eaVert" wrap="none" rtlCol="0">
            <a:spAutoFit/>
          </a:bodyPr>
          <a:lstStyle/>
          <a:p>
            <a:r>
              <a:rPr lang="zh-CN" altLang="en-US" b="1" dirty="0"/>
              <a:t>分量闭合差</a:t>
            </a:r>
          </a:p>
        </p:txBody>
      </p:sp>
      <p:sp>
        <p:nvSpPr>
          <p:cNvPr id="8" name="文本框 7">
            <a:extLst>
              <a:ext uri="{FF2B5EF4-FFF2-40B4-BE49-F238E27FC236}">
                <a16:creationId xmlns:a16="http://schemas.microsoft.com/office/drawing/2014/main" id="{37CA4FB2-E406-4F3B-A5B4-E897D249B44D}"/>
              </a:ext>
            </a:extLst>
          </p:cNvPr>
          <p:cNvSpPr txBox="1"/>
          <p:nvPr/>
        </p:nvSpPr>
        <p:spPr>
          <a:xfrm>
            <a:off x="2814795" y="1427022"/>
            <a:ext cx="461665" cy="1002839"/>
          </a:xfrm>
          <a:prstGeom prst="rect">
            <a:avLst/>
          </a:prstGeom>
          <a:noFill/>
        </p:spPr>
        <p:txBody>
          <a:bodyPr vert="eaVert" wrap="none" rtlCol="0">
            <a:spAutoFit/>
          </a:bodyPr>
          <a:lstStyle/>
          <a:p>
            <a:r>
              <a:rPr lang="zh-CN" altLang="en-US" b="1" dirty="0"/>
              <a:t>总闭合差</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72AC035-304A-4B0B-90AA-688DB532A21C}"/>
                  </a:ext>
                </a:extLst>
              </p:cNvPr>
              <p:cNvSpPr txBox="1"/>
              <p:nvPr/>
            </p:nvSpPr>
            <p:spPr>
              <a:xfrm>
                <a:off x="3047104" y="3103683"/>
                <a:ext cx="6094206"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𝝈</m:t>
                      </m:r>
                      <m:r>
                        <a:rPr lang="en-US" altLang="zh-CN" b="1" i="1" dirty="0" smtClean="0">
                          <a:latin typeface="Cambria Math" panose="02040503050406030204" pitchFamily="18" charset="0"/>
                        </a:rPr>
                        <m:t>=</m:t>
                      </m:r>
                      <m:rad>
                        <m:radPr>
                          <m:degHide m:val="on"/>
                          <m:ctrlPr>
                            <a:rPr lang="en-US" altLang="zh-CN" b="1" i="1" dirty="0" smtClean="0">
                              <a:latin typeface="Cambria Math" panose="02040503050406030204" pitchFamily="18" charset="0"/>
                            </a:rPr>
                          </m:ctrlPr>
                        </m:radPr>
                        <m:deg/>
                        <m:e>
                          <m:sSup>
                            <m:sSupPr>
                              <m:ctrlPr>
                                <a:rPr lang="en-US" altLang="zh-CN" b="1" i="1" dirty="0" smtClean="0">
                                  <a:latin typeface="Cambria Math" panose="02040503050406030204" pitchFamily="18" charset="0"/>
                                </a:rPr>
                              </m:ctrlPr>
                            </m:sSupPr>
                            <m:e>
                              <m:r>
                                <m:rPr>
                                  <m:sty m:val="p"/>
                                </m:rPr>
                                <a:rPr lang="en-US" altLang="zh-CN" i="1" dirty="0">
                                  <a:latin typeface="Cambria Math" panose="02040503050406030204" pitchFamily="18" charset="0"/>
                                </a:rPr>
                                <m:t>a</m:t>
                              </m:r>
                            </m:e>
                            <m:sup>
                              <m:r>
                                <a:rPr lang="en-US" altLang="zh-CN" b="1" i="1" dirty="0" smtClean="0">
                                  <a:latin typeface="Cambria Math" panose="02040503050406030204" pitchFamily="18" charset="0"/>
                                </a:rPr>
                                <m:t>𝟐</m:t>
                              </m:r>
                            </m:sup>
                          </m:sSup>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𝒃</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𝒅</m:t>
                              </m:r>
                              <m:r>
                                <a:rPr lang="en-US" altLang="zh-CN" b="1" i="1" dirty="0" smtClean="0">
                                  <a:latin typeface="Cambria Math" panose="02040503050406030204" pitchFamily="18" charset="0"/>
                                  <a:ea typeface="Cambria Math" panose="02040503050406030204" pitchFamily="18" charset="0"/>
                                </a:rPr>
                                <m:t>)</m:t>
                              </m:r>
                            </m:e>
                            <m:sup>
                              <m:r>
                                <a:rPr lang="en-US" altLang="zh-CN" b="1" i="1" dirty="0" smtClean="0">
                                  <a:latin typeface="Cambria Math" panose="02040503050406030204" pitchFamily="18" charset="0"/>
                                </a:rPr>
                                <m:t>𝟐</m:t>
                              </m:r>
                            </m:sup>
                          </m:sSup>
                        </m:e>
                      </m:rad>
                    </m:oMath>
                  </m:oMathPara>
                </a14:m>
                <a:endParaRPr lang="zh-CN" altLang="en-US" dirty="0"/>
              </a:p>
            </p:txBody>
          </p:sp>
        </mc:Choice>
        <mc:Fallback>
          <p:sp>
            <p:nvSpPr>
              <p:cNvPr id="10" name="文本框 9">
                <a:extLst>
                  <a:ext uri="{FF2B5EF4-FFF2-40B4-BE49-F238E27FC236}">
                    <a16:creationId xmlns:a16="http://schemas.microsoft.com/office/drawing/2014/main" id="{A72AC035-304A-4B0B-90AA-688DB532A21C}"/>
                  </a:ext>
                </a:extLst>
              </p:cNvPr>
              <p:cNvSpPr txBox="1">
                <a:spLocks noRot="1" noChangeAspect="1" noMove="1" noResize="1" noEditPoints="1" noAdjustHandles="1" noChangeArrowheads="1" noChangeShapeType="1" noTextEdit="1"/>
              </p:cNvSpPr>
              <p:nvPr/>
            </p:nvSpPr>
            <p:spPr>
              <a:xfrm>
                <a:off x="3047104" y="3103683"/>
                <a:ext cx="6094206" cy="656013"/>
              </a:xfrm>
              <a:prstGeom prst="rect">
                <a:avLst/>
              </a:prstGeom>
              <a:blipFill>
                <a:blip r:embed="rId4"/>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E5CEC5F-D513-499B-B59D-5DF27E481967}"/>
              </a:ext>
            </a:extLst>
          </p:cNvPr>
          <p:cNvPicPr>
            <a:picLocks noChangeAspect="1"/>
          </p:cNvPicPr>
          <p:nvPr/>
        </p:nvPicPr>
        <p:blipFill>
          <a:blip r:embed="rId5"/>
          <a:stretch>
            <a:fillRect/>
          </a:stretch>
        </p:blipFill>
        <p:spPr>
          <a:xfrm>
            <a:off x="744269" y="1359131"/>
            <a:ext cx="1647825" cy="2571750"/>
          </a:xfrm>
          <a:prstGeom prst="rect">
            <a:avLst/>
          </a:prstGeom>
        </p:spPr>
      </p:pic>
      <p:sp>
        <p:nvSpPr>
          <p:cNvPr id="13" name="文本框 12">
            <a:extLst>
              <a:ext uri="{FF2B5EF4-FFF2-40B4-BE49-F238E27FC236}">
                <a16:creationId xmlns:a16="http://schemas.microsoft.com/office/drawing/2014/main" id="{D52AE90D-CBF8-43D5-A6EE-DBF36D7A2B88}"/>
              </a:ext>
            </a:extLst>
          </p:cNvPr>
          <p:cNvSpPr txBox="1"/>
          <p:nvPr/>
        </p:nvSpPr>
        <p:spPr>
          <a:xfrm>
            <a:off x="584992" y="801001"/>
            <a:ext cx="1536728" cy="369332"/>
          </a:xfrm>
          <a:prstGeom prst="rect">
            <a:avLst/>
          </a:prstGeom>
          <a:noFill/>
        </p:spPr>
        <p:txBody>
          <a:bodyPr wrap="square">
            <a:spAutoFit/>
          </a:bodyPr>
          <a:lstStyle/>
          <a:p>
            <a:r>
              <a:rPr lang="zh-CN" altLang="en-US" dirty="0"/>
              <a:t>三边同步环</a:t>
            </a:r>
          </a:p>
        </p:txBody>
      </p:sp>
      <p:sp>
        <p:nvSpPr>
          <p:cNvPr id="14" name="文本框 13">
            <a:extLst>
              <a:ext uri="{FF2B5EF4-FFF2-40B4-BE49-F238E27FC236}">
                <a16:creationId xmlns:a16="http://schemas.microsoft.com/office/drawing/2014/main" id="{125CFABB-7353-43C1-91AE-0F7CD79E7F47}"/>
              </a:ext>
            </a:extLst>
          </p:cNvPr>
          <p:cNvSpPr txBox="1"/>
          <p:nvPr/>
        </p:nvSpPr>
        <p:spPr>
          <a:xfrm>
            <a:off x="3719736" y="1774552"/>
            <a:ext cx="291583" cy="316908"/>
          </a:xfrm>
          <a:prstGeom prst="rect">
            <a:avLst/>
          </a:prstGeom>
          <a:solidFill>
            <a:schemeClr val="tx1"/>
          </a:solidFill>
        </p:spPr>
        <p:txBody>
          <a:bodyPr wrap="square" lIns="0" tIns="0" rIns="0" bIns="0">
            <a:spAutoFit/>
          </a:bodyPr>
          <a:lstStyle/>
          <a:p>
            <a:r>
              <a:rPr lang="en-US" altLang="zh-CN" sz="2000" b="1" dirty="0">
                <a:solidFill>
                  <a:schemeClr val="bg2"/>
                </a:solidFill>
              </a:rPr>
              <a:t> =</a:t>
            </a:r>
            <a:endParaRPr lang="zh-CN" altLang="en-US" sz="2000" b="1" dirty="0">
              <a:solidFill>
                <a:schemeClr val="bg2"/>
              </a:solidFill>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6F8EF88-F444-420C-9B98-4784318166A2}"/>
                  </a:ext>
                </a:extLst>
              </p:cNvPr>
              <p:cNvSpPr txBox="1"/>
              <p:nvPr/>
            </p:nvSpPr>
            <p:spPr>
              <a:xfrm>
                <a:off x="6852083" y="1483523"/>
                <a:ext cx="1044117" cy="739754"/>
              </a:xfrm>
              <a:prstGeom prst="rect">
                <a:avLst/>
              </a:prstGeom>
              <a:solidFill>
                <a:schemeClr val="tx1"/>
              </a:solid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altLang="zh-CN" sz="2000" i="1" smtClean="0">
                              <a:solidFill>
                                <a:schemeClr val="bg2"/>
                              </a:solidFill>
                              <a:latin typeface="Cambria Math" panose="02040503050406030204" pitchFamily="18" charset="0"/>
                            </a:rPr>
                          </m:ctrlPr>
                        </m:fPr>
                        <m:num>
                          <m:rad>
                            <m:radPr>
                              <m:degHide m:val="on"/>
                              <m:ctrlPr>
                                <a:rPr lang="en-US" altLang="zh-CN" sz="2000" i="1" smtClean="0">
                                  <a:solidFill>
                                    <a:schemeClr val="bg2"/>
                                  </a:solidFill>
                                  <a:latin typeface="Cambria Math" panose="02040503050406030204" pitchFamily="18" charset="0"/>
                                </a:rPr>
                              </m:ctrlPr>
                            </m:radPr>
                            <m:deg/>
                            <m:e>
                              <m:r>
                                <a:rPr lang="en-US" altLang="zh-CN" sz="2000" b="0" i="1" smtClean="0">
                                  <a:solidFill>
                                    <a:schemeClr val="bg2"/>
                                  </a:solidFill>
                                  <a:latin typeface="Cambria Math" panose="02040503050406030204" pitchFamily="18" charset="0"/>
                                </a:rPr>
                                <m:t>3</m:t>
                              </m:r>
                              <m:r>
                                <m:rPr>
                                  <m:sty m:val="p"/>
                                </m:rPr>
                                <a:rPr lang="en-US" altLang="zh-CN" sz="2000" i="1">
                                  <a:solidFill>
                                    <a:schemeClr val="bg2"/>
                                  </a:solidFill>
                                  <a:latin typeface="Cambria Math" panose="02040503050406030204" pitchFamily="18" charset="0"/>
                                </a:rPr>
                                <m:t>n</m:t>
                              </m:r>
                            </m:e>
                          </m:rad>
                          <m:r>
                            <a:rPr lang="zh-CN" altLang="en-US" sz="2000" i="1" smtClean="0">
                              <a:solidFill>
                                <a:schemeClr val="bg2"/>
                              </a:solidFill>
                              <a:latin typeface="Cambria Math" panose="02040503050406030204" pitchFamily="18" charset="0"/>
                            </a:rPr>
                            <m:t>𝜎</m:t>
                          </m:r>
                        </m:num>
                        <m:den>
                          <m:r>
                            <a:rPr lang="en-US" altLang="zh-CN" sz="2000" b="0" i="1" smtClean="0">
                              <a:solidFill>
                                <a:schemeClr val="bg2"/>
                              </a:solidFill>
                              <a:latin typeface="Cambria Math" panose="02040503050406030204" pitchFamily="18" charset="0"/>
                            </a:rPr>
                            <m:t>15</m:t>
                          </m:r>
                        </m:den>
                      </m:f>
                    </m:oMath>
                  </m:oMathPara>
                </a14:m>
                <a:endParaRPr lang="zh-CN" altLang="en-US" sz="2000" dirty="0">
                  <a:solidFill>
                    <a:schemeClr val="bg2"/>
                  </a:solidFill>
                </a:endParaRPr>
              </a:p>
            </p:txBody>
          </p:sp>
        </mc:Choice>
        <mc:Fallback>
          <p:sp>
            <p:nvSpPr>
              <p:cNvPr id="16" name="文本框 15">
                <a:extLst>
                  <a:ext uri="{FF2B5EF4-FFF2-40B4-BE49-F238E27FC236}">
                    <a16:creationId xmlns:a16="http://schemas.microsoft.com/office/drawing/2014/main" id="{46F8EF88-F444-420C-9B98-4784318166A2}"/>
                  </a:ext>
                </a:extLst>
              </p:cNvPr>
              <p:cNvSpPr txBox="1">
                <a:spLocks noRot="1" noChangeAspect="1" noMove="1" noResize="1" noEditPoints="1" noAdjustHandles="1" noChangeArrowheads="1" noChangeShapeType="1" noTextEdit="1"/>
              </p:cNvSpPr>
              <p:nvPr/>
            </p:nvSpPr>
            <p:spPr>
              <a:xfrm>
                <a:off x="6852083" y="1483523"/>
                <a:ext cx="1044117" cy="73975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374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defRPr/>
            </a:pPr>
            <a:r>
              <a:rPr lang="en-US" altLang="zh-CN" dirty="0">
                <a:solidFill>
                  <a:schemeClr val="tx1"/>
                </a:solidFill>
              </a:rPr>
              <a:t>GPS</a:t>
            </a:r>
            <a:r>
              <a:rPr lang="zh-CN" altLang="en-US" dirty="0">
                <a:solidFill>
                  <a:schemeClr val="tx1"/>
                </a:solidFill>
              </a:rPr>
              <a:t>网平差</a:t>
            </a:r>
          </a:p>
        </p:txBody>
      </p:sp>
      <p:sp>
        <p:nvSpPr>
          <p:cNvPr id="106499" name="Rectangle 3"/>
          <p:cNvSpPr>
            <a:spLocks noGrp="1" noChangeArrowheads="1"/>
          </p:cNvSpPr>
          <p:nvPr>
            <p:ph type="body" idx="1"/>
          </p:nvPr>
        </p:nvSpPr>
        <p:spPr>
          <a:xfrm>
            <a:off x="2209800" y="1600200"/>
            <a:ext cx="7772400" cy="4876800"/>
          </a:xfrm>
        </p:spPr>
        <p:txBody>
          <a:bodyPr/>
          <a:lstStyle/>
          <a:p>
            <a:pPr eaLnBrk="1" hangingPunct="1">
              <a:defRPr/>
            </a:pPr>
            <a:r>
              <a:rPr lang="zh-CN" altLang="en-US" sz="2800" dirty="0"/>
              <a:t>一、</a:t>
            </a:r>
            <a:r>
              <a:rPr lang="en-US" altLang="zh-CN" sz="2800" noProof="1"/>
              <a:t>GPS</a:t>
            </a:r>
            <a:r>
              <a:rPr lang="zh-CN" altLang="en-US" sz="2800" dirty="0"/>
              <a:t>网平差的类型</a:t>
            </a:r>
          </a:p>
          <a:p>
            <a:pPr eaLnBrk="1" hangingPunct="1">
              <a:defRPr/>
            </a:pPr>
            <a:endParaRPr lang="zh-CN" altLang="en-US" sz="2800" dirty="0"/>
          </a:p>
          <a:p>
            <a:pPr lvl="1" eaLnBrk="1" hangingPunct="1">
              <a:defRPr/>
            </a:pPr>
            <a:r>
              <a:rPr lang="zh-CN" altLang="en-US" dirty="0">
                <a:hlinkClick r:id="rId3" action="ppaction://hlinksldjump"/>
              </a:rPr>
              <a:t>无约束平差</a:t>
            </a:r>
            <a:r>
              <a:rPr lang="zh-CN" altLang="en-US" dirty="0"/>
              <a:t>、</a:t>
            </a:r>
            <a:r>
              <a:rPr lang="zh-CN" altLang="en-US" dirty="0">
                <a:hlinkClick r:id="rId4" action="ppaction://hlinksldjump"/>
              </a:rPr>
              <a:t>约束平差</a:t>
            </a:r>
            <a:r>
              <a:rPr lang="zh-CN" altLang="en-US" dirty="0"/>
              <a:t>和</a:t>
            </a:r>
            <a:r>
              <a:rPr lang="zh-CN" altLang="en-US" dirty="0">
                <a:hlinkClick r:id="rId4" action="ppaction://hlinksldjump"/>
              </a:rPr>
              <a:t>联合平差</a:t>
            </a:r>
            <a:endParaRPr lang="zh-CN" altLang="en-US" dirty="0"/>
          </a:p>
          <a:p>
            <a:pPr lvl="1" eaLnBrk="1" hangingPunct="1">
              <a:defRPr/>
            </a:pPr>
            <a:endParaRPr lang="zh-CN" altLang="en-US" dirty="0"/>
          </a:p>
          <a:p>
            <a:pPr lvl="1" eaLnBrk="1" hangingPunct="1">
              <a:defRPr/>
            </a:pPr>
            <a:r>
              <a:rPr lang="en-US" altLang="zh-CN" dirty="0"/>
              <a:t>GPS</a:t>
            </a:r>
            <a:r>
              <a:rPr lang="zh-CN" altLang="en-US" dirty="0">
                <a:hlinkClick r:id="rId5" action="ppaction://hlinksldjump"/>
              </a:rPr>
              <a:t>高程处理</a:t>
            </a:r>
            <a:endParaRPr lang="zh-CN" altLang="zh-CN" dirty="0"/>
          </a:p>
        </p:txBody>
      </p:sp>
      <p:sp>
        <p:nvSpPr>
          <p:cNvPr id="52228" name="AutoShape 4">
            <a:hlinkClick r:id="rId6" action="ppaction://hlinksldjump"/>
          </p:cNvPr>
          <p:cNvSpPr>
            <a:spLocks noChangeArrowheads="1"/>
          </p:cNvSpPr>
          <p:nvPr/>
        </p:nvSpPr>
        <p:spPr bwMode="auto">
          <a:xfrm>
            <a:off x="42178" y="6345237"/>
            <a:ext cx="576263" cy="476250"/>
          </a:xfrm>
          <a:prstGeom prst="moon">
            <a:avLst>
              <a:gd name="adj" fmla="val 50000"/>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ffectLst/>
          <a:extLst>
            <a:ext uri="{91240B29-F687-4F45-9708-019B960494DF}">
              <a14:hiddenLine xmlns:a14="http://schemas.microsoft.com/office/drawing/2010/main" w="603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p:txBody>
          <a:bodyPr/>
          <a:lstStyle/>
          <a:p>
            <a:pPr eaLnBrk="1" hangingPunct="1">
              <a:defRPr/>
            </a:pPr>
            <a:r>
              <a:rPr lang="zh-CN" altLang="en-US" sz="2800" dirty="0">
                <a:solidFill>
                  <a:schemeClr val="tx1"/>
                </a:solidFill>
              </a:rPr>
              <a:t>二、无约束平差、约束平差和联合平差</a:t>
            </a:r>
          </a:p>
        </p:txBody>
      </p:sp>
      <p:sp>
        <p:nvSpPr>
          <p:cNvPr id="53251" name="Rectangle 3"/>
          <p:cNvSpPr>
            <a:spLocks noGrp="1" noChangeArrowheads="1"/>
          </p:cNvSpPr>
          <p:nvPr>
            <p:ph type="body" idx="1"/>
          </p:nvPr>
        </p:nvSpPr>
        <p:spPr>
          <a:xfrm>
            <a:off x="609600" y="1340768"/>
            <a:ext cx="10670976" cy="5136232"/>
          </a:xfrm>
          <a:noFill/>
        </p:spPr>
        <p:txBody>
          <a:bodyPr/>
          <a:lstStyle/>
          <a:p>
            <a:pPr eaLnBrk="1" hangingPunct="1">
              <a:lnSpc>
                <a:spcPct val="150000"/>
              </a:lnSpc>
              <a:buFont typeface="Wingdings" pitchFamily="2" charset="2"/>
              <a:buNone/>
            </a:pPr>
            <a:r>
              <a:rPr lang="zh-CN" altLang="zh-CN" sz="2400" dirty="0">
                <a:effectLst/>
                <a:latin typeface="Times New Roman" panose="02020603050405020304" pitchFamily="18" charset="0"/>
                <a:ea typeface="华文细黑" pitchFamily="2" charset="-122"/>
                <a:cs typeface="Times New Roman" panose="02020603050405020304" pitchFamily="18" charset="0"/>
              </a:rPr>
              <a:t>1.	无约束平差</a:t>
            </a:r>
          </a:p>
          <a:p>
            <a:pPr eaLnBrk="1" hangingPunct="1">
              <a:lnSpc>
                <a:spcPct val="150000"/>
              </a:lnSpc>
              <a:buFont typeface="Wingdings" pitchFamily="2" charset="2"/>
              <a:buNone/>
            </a:pPr>
            <a:r>
              <a:rPr lang="zh-CN" altLang="zh-CN" sz="2400" dirty="0">
                <a:effectLst/>
                <a:latin typeface="Times New Roman" panose="02020603050405020304" pitchFamily="18" charset="0"/>
                <a:ea typeface="华文细黑" pitchFamily="2" charset="-122"/>
                <a:cs typeface="Times New Roman" panose="02020603050405020304" pitchFamily="18" charset="0"/>
              </a:rPr>
              <a:t>	</a:t>
            </a:r>
            <a:r>
              <a:rPr lang="zh-CN" altLang="zh-CN" sz="2400" dirty="0">
                <a:solidFill>
                  <a:schemeClr val="hlink"/>
                </a:solidFill>
                <a:effectLst/>
                <a:latin typeface="Times New Roman" panose="02020603050405020304" pitchFamily="18" charset="0"/>
                <a:ea typeface="华文细黑" pitchFamily="2" charset="-122"/>
                <a:cs typeface="Times New Roman" panose="02020603050405020304" pitchFamily="18" charset="0"/>
              </a:rPr>
              <a:t>定义：</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网的无约束平差指的是在平差时不引入会造成</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网产生由非观测量所引起的变形的外部起算数据。常见的</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网的无约束平差，一般是在平差时没有起算数据或没有多余的起算数据。</a:t>
            </a:r>
            <a:endParaRPr lang="en-US" altLang="zh-CN" sz="2400" dirty="0">
              <a:effectLst/>
              <a:latin typeface="Times New Roman" panose="02020603050405020304" pitchFamily="18" charset="0"/>
              <a:ea typeface="华文细黑" pitchFamily="2" charset="-122"/>
              <a:cs typeface="Times New Roman" panose="02020603050405020304" pitchFamily="18" charset="0"/>
            </a:endParaRPr>
          </a:p>
          <a:p>
            <a:pPr eaLnBrk="1" hangingPunct="1">
              <a:lnSpc>
                <a:spcPct val="150000"/>
              </a:lnSpc>
              <a:buFont typeface="Wingdings" pitchFamily="2" charset="2"/>
              <a:buNone/>
            </a:pPr>
            <a:endParaRPr lang="zh-CN" altLang="en-US" sz="2400" dirty="0">
              <a:effectLst/>
              <a:latin typeface="Times New Roman" panose="02020603050405020304" pitchFamily="18" charset="0"/>
              <a:ea typeface="华文细黑" pitchFamily="2" charset="-122"/>
              <a:cs typeface="Times New Roman" panose="02020603050405020304" pitchFamily="18" charset="0"/>
            </a:endParaRPr>
          </a:p>
          <a:p>
            <a:pPr eaLnBrk="1" hangingPunct="1">
              <a:lnSpc>
                <a:spcPct val="150000"/>
              </a:lnSpc>
              <a:buFont typeface="Wingdings" pitchFamily="2" charset="2"/>
              <a:buNone/>
            </a:pPr>
            <a:r>
              <a:rPr lang="zh-CN" altLang="en-US" sz="2400" dirty="0">
                <a:effectLst/>
                <a:latin typeface="Times New Roman" panose="02020603050405020304" pitchFamily="18" charset="0"/>
                <a:ea typeface="华文细黑" pitchFamily="2" charset="-122"/>
                <a:cs typeface="Times New Roman" panose="02020603050405020304" pitchFamily="18" charset="0"/>
              </a:rPr>
              <a:t>	</a:t>
            </a:r>
            <a:r>
              <a:rPr lang="zh-CN" altLang="en-US" sz="2400" dirty="0">
                <a:solidFill>
                  <a:schemeClr val="hlink"/>
                </a:solidFill>
                <a:effectLst/>
                <a:latin typeface="Times New Roman" panose="02020603050405020304" pitchFamily="18" charset="0"/>
                <a:ea typeface="华文细黑" pitchFamily="2" charset="-122"/>
                <a:cs typeface="Times New Roman" panose="02020603050405020304" pitchFamily="18" charset="0"/>
              </a:rPr>
              <a:t>作用：</a:t>
            </a:r>
            <a:r>
              <a:rPr lang="zh-CN" altLang="en-US" sz="2400" dirty="0">
                <a:effectLst/>
                <a:latin typeface="Times New Roman" panose="02020603050405020304" pitchFamily="18" charset="0"/>
                <a:ea typeface="华文细黑" pitchFamily="2" charset="-122"/>
                <a:cs typeface="Times New Roman" panose="02020603050405020304" pitchFamily="18" charset="0"/>
              </a:rPr>
              <a:t>评定</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网的内部符合精度，发现和剔除</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观测值中可能存在的粗差；得到</a:t>
            </a:r>
            <a:r>
              <a:rPr lang="en-US" altLang="zh-CN" sz="2400" dirty="0">
                <a:effectLst/>
                <a:latin typeface="Times New Roman" panose="02020603050405020304" pitchFamily="18" charset="0"/>
                <a:ea typeface="华文细黑" pitchFamily="2" charset="-122"/>
                <a:cs typeface="Times New Roman" panose="02020603050405020304" pitchFamily="18" charset="0"/>
              </a:rPr>
              <a:t>GPS</a:t>
            </a:r>
            <a:r>
              <a:rPr lang="zh-CN" altLang="en-US" sz="2400" dirty="0">
                <a:effectLst/>
                <a:latin typeface="Times New Roman" panose="02020603050405020304" pitchFamily="18" charset="0"/>
                <a:ea typeface="华文细黑" pitchFamily="2" charset="-122"/>
                <a:cs typeface="Times New Roman" panose="02020603050405020304" pitchFamily="18" charset="0"/>
              </a:rPr>
              <a:t>网中各个点在</a:t>
            </a:r>
            <a:r>
              <a:rPr lang="en-US" altLang="zh-CN" sz="2400" dirty="0">
                <a:effectLst/>
                <a:latin typeface="Times New Roman" panose="02020603050405020304" pitchFamily="18" charset="0"/>
                <a:ea typeface="华文细黑" pitchFamily="2" charset="-122"/>
                <a:cs typeface="Times New Roman" panose="02020603050405020304" pitchFamily="18" charset="0"/>
              </a:rPr>
              <a:t>WGS-84</a:t>
            </a:r>
            <a:r>
              <a:rPr lang="zh-CN" altLang="en-US" sz="2400" dirty="0">
                <a:effectLst/>
                <a:latin typeface="Times New Roman" panose="02020603050405020304" pitchFamily="18" charset="0"/>
                <a:ea typeface="华文细黑" pitchFamily="2" charset="-122"/>
                <a:cs typeface="Times New Roman" panose="02020603050405020304" pitchFamily="18" charset="0"/>
              </a:rPr>
              <a:t>系下经过了平差处理的三维空间直角坐标；为将来可能进行的高程拟合，提供经过了平差处理的大地高数据。</a:t>
            </a:r>
          </a:p>
        </p:txBody>
      </p:sp>
      <p:sp>
        <p:nvSpPr>
          <p:cNvPr id="53252" name="AutoShape 4">
            <a:hlinkClick r:id="rId3" action="ppaction://hlinksldjump"/>
          </p:cNvPr>
          <p:cNvSpPr>
            <a:spLocks noChangeArrowheads="1"/>
          </p:cNvSpPr>
          <p:nvPr/>
        </p:nvSpPr>
        <p:spPr bwMode="auto">
          <a:xfrm>
            <a:off x="33337" y="6345237"/>
            <a:ext cx="576263" cy="476250"/>
          </a:xfrm>
          <a:prstGeom prst="moon">
            <a:avLst>
              <a:gd name="adj" fmla="val 50000"/>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ffectLst/>
          <a:extLst>
            <a:ext uri="{91240B29-F687-4F45-9708-019B960494DF}">
              <a14:hiddenLine xmlns:a14="http://schemas.microsoft.com/office/drawing/2010/main" w="603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576263" y="980728"/>
            <a:ext cx="10488289" cy="5688632"/>
          </a:xfrm>
        </p:spPr>
        <p:txBody>
          <a:bodyPr/>
          <a:lstStyle/>
          <a:p>
            <a:pPr eaLnBrk="1" hangingPunct="1">
              <a:lnSpc>
                <a:spcPct val="150000"/>
              </a:lnSpc>
              <a:buFont typeface="Wingdings" pitchFamily="2" charset="2"/>
              <a:buNone/>
              <a:defRPr/>
            </a:pPr>
            <a:r>
              <a:rPr lang="en-US" altLang="zh-CN" sz="2400" dirty="0"/>
              <a:t>2.	</a:t>
            </a:r>
            <a:r>
              <a:rPr lang="zh-CN" altLang="en-US" sz="2400" dirty="0"/>
              <a:t>约束平差</a:t>
            </a:r>
          </a:p>
          <a:p>
            <a:pPr eaLnBrk="1" hangingPunct="1">
              <a:lnSpc>
                <a:spcPct val="150000"/>
              </a:lnSpc>
              <a:buFont typeface="Wingdings" pitchFamily="2" charset="2"/>
              <a:buNone/>
              <a:defRPr/>
            </a:pPr>
            <a:r>
              <a:rPr lang="zh-CN" altLang="en-US" sz="2400" dirty="0"/>
              <a:t>	</a:t>
            </a:r>
            <a:r>
              <a:rPr lang="zh-CN" altLang="en-US" sz="2400" dirty="0">
                <a:solidFill>
                  <a:schemeClr val="hlink"/>
                </a:solidFill>
              </a:rPr>
              <a:t>定义：</a:t>
            </a:r>
            <a:r>
              <a:rPr lang="en-US" altLang="zh-CN" sz="2400" dirty="0"/>
              <a:t>GPS</a:t>
            </a:r>
            <a:r>
              <a:rPr lang="zh-CN" altLang="en-US" sz="2400" dirty="0"/>
              <a:t>网的约束平差指的是平差时所采用的观测值完全是</a:t>
            </a:r>
            <a:r>
              <a:rPr lang="en-US" altLang="zh-CN" sz="2400" dirty="0"/>
              <a:t>GPS</a:t>
            </a:r>
            <a:r>
              <a:rPr lang="zh-CN" altLang="en-US" sz="2400" dirty="0"/>
              <a:t>观测值（即</a:t>
            </a:r>
            <a:r>
              <a:rPr lang="en-US" altLang="zh-CN" sz="2400" dirty="0"/>
              <a:t>GPS</a:t>
            </a:r>
            <a:r>
              <a:rPr lang="zh-CN" altLang="en-US" sz="2400" dirty="0"/>
              <a:t>基线向量），而且，在平差时引入了使得</a:t>
            </a:r>
            <a:r>
              <a:rPr lang="en-US" altLang="zh-CN" sz="2400" dirty="0"/>
              <a:t>GPS</a:t>
            </a:r>
            <a:r>
              <a:rPr lang="zh-CN" altLang="en-US" sz="2400" dirty="0"/>
              <a:t>网产生由非观测量所引起的变形的外部起算数据。</a:t>
            </a:r>
          </a:p>
          <a:p>
            <a:pPr eaLnBrk="1" hangingPunct="1">
              <a:lnSpc>
                <a:spcPct val="150000"/>
              </a:lnSpc>
              <a:buFont typeface="Wingdings" pitchFamily="2" charset="2"/>
              <a:buNone/>
              <a:defRPr/>
            </a:pPr>
            <a:r>
              <a:rPr lang="zh-CN" altLang="en-US" sz="2400" dirty="0"/>
              <a:t>	</a:t>
            </a:r>
            <a:r>
              <a:rPr lang="zh-CN" altLang="en-US" sz="2400" dirty="0">
                <a:solidFill>
                  <a:schemeClr val="hlink"/>
                </a:solidFill>
              </a:rPr>
              <a:t>作用：</a:t>
            </a:r>
            <a:r>
              <a:rPr lang="zh-CN" altLang="en-US" sz="2400" dirty="0"/>
              <a:t>确定所需坐标系下的坐标。</a:t>
            </a:r>
          </a:p>
          <a:p>
            <a:pPr eaLnBrk="1" hangingPunct="1">
              <a:lnSpc>
                <a:spcPct val="150000"/>
              </a:lnSpc>
              <a:buFont typeface="Wingdings" pitchFamily="2" charset="2"/>
              <a:buNone/>
              <a:defRPr/>
            </a:pPr>
            <a:r>
              <a:rPr lang="en-US" altLang="zh-CN" sz="2400" dirty="0"/>
              <a:t>3.	</a:t>
            </a:r>
            <a:r>
              <a:rPr lang="zh-CN" altLang="en-US" sz="2400" dirty="0"/>
              <a:t>联合平差</a:t>
            </a:r>
          </a:p>
          <a:p>
            <a:pPr eaLnBrk="1" hangingPunct="1">
              <a:lnSpc>
                <a:spcPct val="150000"/>
              </a:lnSpc>
              <a:buFont typeface="Wingdings" pitchFamily="2" charset="2"/>
              <a:buNone/>
              <a:defRPr/>
            </a:pPr>
            <a:r>
              <a:rPr lang="zh-CN" altLang="en-US" sz="2400" dirty="0"/>
              <a:t>	</a:t>
            </a:r>
            <a:r>
              <a:rPr lang="zh-CN" altLang="en-US" sz="2400" dirty="0">
                <a:solidFill>
                  <a:schemeClr val="hlink"/>
                </a:solidFill>
              </a:rPr>
              <a:t>定义：</a:t>
            </a:r>
            <a:r>
              <a:rPr lang="zh-CN" altLang="en-US" sz="2400" dirty="0"/>
              <a:t> </a:t>
            </a:r>
            <a:r>
              <a:rPr lang="en-US" altLang="zh-CN" sz="2400" dirty="0"/>
              <a:t>GPS</a:t>
            </a:r>
            <a:r>
              <a:rPr lang="zh-CN" altLang="en-US" sz="2400" dirty="0"/>
              <a:t>网的联合平差指的是平差时所采用的观测值除了</a:t>
            </a:r>
            <a:r>
              <a:rPr lang="en-US" altLang="zh-CN" sz="2400" dirty="0"/>
              <a:t>GPS</a:t>
            </a:r>
            <a:r>
              <a:rPr lang="zh-CN" altLang="en-US" sz="2400" dirty="0"/>
              <a:t>观测值以外，还采用了地面常规观测值，这些地面常规观测值包括边长、方向、角度等观测值等。</a:t>
            </a:r>
          </a:p>
          <a:p>
            <a:pPr eaLnBrk="1" hangingPunct="1">
              <a:lnSpc>
                <a:spcPct val="150000"/>
              </a:lnSpc>
              <a:buFont typeface="Wingdings" pitchFamily="2" charset="2"/>
              <a:buNone/>
              <a:defRPr/>
            </a:pPr>
            <a:r>
              <a:rPr lang="zh-CN" altLang="en-US" sz="2400" dirty="0"/>
              <a:t>	</a:t>
            </a:r>
            <a:r>
              <a:rPr lang="zh-CN" altLang="en-US" sz="2400" dirty="0">
                <a:solidFill>
                  <a:schemeClr val="hlink"/>
                </a:solidFill>
              </a:rPr>
              <a:t>作用：</a:t>
            </a:r>
            <a:r>
              <a:rPr lang="zh-CN" altLang="en-US" sz="2400" dirty="0"/>
              <a:t>确定所需坐标系下的坐标。</a:t>
            </a:r>
            <a:endParaRPr lang="zh-CN" altLang="zh-CN" sz="2400" dirty="0"/>
          </a:p>
        </p:txBody>
      </p:sp>
      <p:sp>
        <p:nvSpPr>
          <p:cNvPr id="54275" name="AutoShape 3">
            <a:hlinkClick r:id="rId3" action="ppaction://hlinksldjump"/>
          </p:cNvPr>
          <p:cNvSpPr>
            <a:spLocks noChangeArrowheads="1"/>
          </p:cNvSpPr>
          <p:nvPr/>
        </p:nvSpPr>
        <p:spPr bwMode="auto">
          <a:xfrm>
            <a:off x="0" y="6381750"/>
            <a:ext cx="576263" cy="476250"/>
          </a:xfrm>
          <a:prstGeom prst="moon">
            <a:avLst>
              <a:gd name="adj" fmla="val 50000"/>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a:noFill/>
          </a:ln>
          <a:effectLst/>
          <a:extLst>
            <a:ext uri="{91240B29-F687-4F45-9708-019B960494DF}">
              <a14:hiddenLine xmlns:a14="http://schemas.microsoft.com/office/drawing/2010/main" w="603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defRPr/>
            </a:pPr>
            <a:r>
              <a:rPr lang="en-US" altLang="zh-CN" sz="4200">
                <a:solidFill>
                  <a:schemeClr val="tx1"/>
                </a:solidFill>
              </a:rPr>
              <a:t>GPS</a:t>
            </a:r>
            <a:r>
              <a:rPr lang="zh-CN" altLang="en-US" sz="4200">
                <a:solidFill>
                  <a:schemeClr val="tx1"/>
                </a:solidFill>
              </a:rPr>
              <a:t>高程</a:t>
            </a:r>
          </a:p>
        </p:txBody>
      </p:sp>
      <p:sp>
        <p:nvSpPr>
          <p:cNvPr id="113667" name="Rectangle 3"/>
          <p:cNvSpPr>
            <a:spLocks noGrp="1" noChangeArrowheads="1"/>
          </p:cNvSpPr>
          <p:nvPr>
            <p:ph type="body" sz="half" idx="1"/>
          </p:nvPr>
        </p:nvSpPr>
        <p:spPr>
          <a:xfrm>
            <a:off x="609600" y="1874535"/>
            <a:ext cx="4316940" cy="4525963"/>
          </a:xfrm>
        </p:spPr>
        <p:txBody>
          <a:bodyPr/>
          <a:lstStyle/>
          <a:p>
            <a:pPr eaLnBrk="1" hangingPunct="1">
              <a:lnSpc>
                <a:spcPct val="150000"/>
              </a:lnSpc>
              <a:defRPr/>
            </a:pPr>
            <a:r>
              <a:rPr lang="zh-CN" dirty="0"/>
              <a:t>一、高程系统</a:t>
            </a:r>
            <a:endParaRPr lang="zh-CN" altLang="en-US" dirty="0"/>
          </a:p>
          <a:p>
            <a:pPr lvl="1" eaLnBrk="1" hangingPunct="1">
              <a:lnSpc>
                <a:spcPct val="150000"/>
              </a:lnSpc>
              <a:defRPr/>
            </a:pPr>
            <a:r>
              <a:rPr lang="zh-CN" altLang="en-US" dirty="0"/>
              <a:t>W</a:t>
            </a:r>
            <a:r>
              <a:rPr lang="en-US" altLang="zh-CN" dirty="0"/>
              <a:t>GS-84</a:t>
            </a:r>
            <a:r>
              <a:rPr lang="zh-CN" altLang="zh-CN" dirty="0"/>
              <a:t>大地高（H</a:t>
            </a:r>
            <a:r>
              <a:rPr lang="zh-CN" altLang="en-US" baseline="-25000" dirty="0"/>
              <a:t>8</a:t>
            </a:r>
            <a:r>
              <a:rPr lang="en-US" altLang="zh-CN" baseline="-25000" dirty="0"/>
              <a:t>4</a:t>
            </a:r>
            <a:r>
              <a:rPr lang="zh-CN" altLang="zh-CN" dirty="0"/>
              <a:t>）</a:t>
            </a:r>
          </a:p>
          <a:p>
            <a:pPr lvl="1" eaLnBrk="1" hangingPunct="1">
              <a:lnSpc>
                <a:spcPct val="150000"/>
              </a:lnSpc>
              <a:defRPr/>
            </a:pPr>
            <a:r>
              <a:rPr lang="zh-CN" altLang="zh-CN" dirty="0"/>
              <a:t>正常高（Hr）</a:t>
            </a:r>
            <a:endParaRPr lang="zh-CN" altLang="en-US" dirty="0"/>
          </a:p>
          <a:p>
            <a:pPr lvl="1" eaLnBrk="1" hangingPunct="1">
              <a:lnSpc>
                <a:spcPct val="150000"/>
              </a:lnSpc>
              <a:defRPr/>
            </a:pPr>
            <a:r>
              <a:rPr lang="el-GR" altLang="zh-CN" dirty="0"/>
              <a:t>ζ</a:t>
            </a:r>
            <a:r>
              <a:rPr lang="en-US" altLang="zh-CN" dirty="0"/>
              <a:t>=H</a:t>
            </a:r>
            <a:r>
              <a:rPr lang="en-US" altLang="zh-CN" baseline="-25000" dirty="0"/>
              <a:t>84 </a:t>
            </a:r>
            <a:r>
              <a:rPr lang="en-US" altLang="zh-CN" dirty="0"/>
              <a:t>- </a:t>
            </a:r>
            <a:r>
              <a:rPr lang="en-US" altLang="zh-CN" dirty="0" err="1"/>
              <a:t>Hr</a:t>
            </a:r>
            <a:endParaRPr lang="zh-CN" altLang="el-GR" dirty="0"/>
          </a:p>
        </p:txBody>
      </p:sp>
      <p:graphicFrame>
        <p:nvGraphicFramePr>
          <p:cNvPr id="55300" name="Object 5"/>
          <p:cNvGraphicFramePr>
            <a:graphicFrameLocks noChangeAspect="1"/>
          </p:cNvGraphicFramePr>
          <p:nvPr/>
        </p:nvGraphicFramePr>
        <p:xfrm>
          <a:off x="8229600" y="2971800"/>
          <a:ext cx="1536700" cy="482600"/>
        </p:xfrm>
        <a:graphic>
          <a:graphicData uri="http://schemas.openxmlformats.org/presentationml/2006/ole">
            <mc:AlternateContent xmlns:mc="http://schemas.openxmlformats.org/markup-compatibility/2006">
              <mc:Choice xmlns:v="urn:schemas-microsoft-com:vml" Requires="v">
                <p:oleObj spid="_x0000_s55431" name="公式" r:id="rId4" imgW="752595" imgH="228634" progId="Equation.3">
                  <p:embed/>
                </p:oleObj>
              </mc:Choice>
              <mc:Fallback>
                <p:oleObj name="公式" r:id="rId4" imgW="752595" imgH="22863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2971800"/>
                        <a:ext cx="15367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1" name="Object 6"/>
          <p:cNvGraphicFramePr>
            <a:graphicFrameLocks noChangeAspect="1"/>
          </p:cNvGraphicFramePr>
          <p:nvPr/>
        </p:nvGraphicFramePr>
        <p:xfrm>
          <a:off x="8229600" y="4038600"/>
          <a:ext cx="1608138" cy="482600"/>
        </p:xfrm>
        <a:graphic>
          <a:graphicData uri="http://schemas.openxmlformats.org/presentationml/2006/ole">
            <mc:AlternateContent xmlns:mc="http://schemas.openxmlformats.org/markup-compatibility/2006">
              <mc:Choice xmlns:v="urn:schemas-microsoft-com:vml" Requires="v">
                <p:oleObj spid="_x0000_s55432" name="公式" r:id="rId6" imgW="790657" imgH="228634" progId="Equation.3">
                  <p:embed/>
                </p:oleObj>
              </mc:Choice>
              <mc:Fallback>
                <p:oleObj name="公式" r:id="rId6" imgW="790657" imgH="22863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4038600"/>
                        <a:ext cx="160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Rectangle 18"/>
          <p:cNvSpPr>
            <a:spLocks noChangeArrowheads="1"/>
          </p:cNvSpPr>
          <p:nvPr/>
        </p:nvSpPr>
        <p:spPr bwMode="auto">
          <a:xfrm>
            <a:off x="4872038" y="1674813"/>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700">
                <a:solidFill>
                  <a:srgbClr val="000000"/>
                </a:solidFill>
                <a:latin typeface="Times New Roman" pitchFamily="18" charset="0"/>
              </a:rPr>
              <a:t> </a:t>
            </a:r>
            <a:endParaRPr lang="zh-CN" altLang="en-US"/>
          </a:p>
        </p:txBody>
      </p:sp>
      <p:sp>
        <p:nvSpPr>
          <p:cNvPr id="113683" name="Freeform 19"/>
          <p:cNvSpPr>
            <a:spLocks/>
          </p:cNvSpPr>
          <p:nvPr/>
        </p:nvSpPr>
        <p:spPr bwMode="auto">
          <a:xfrm>
            <a:off x="4872038" y="4124326"/>
            <a:ext cx="5486400" cy="315913"/>
          </a:xfrm>
          <a:custGeom>
            <a:avLst/>
            <a:gdLst>
              <a:gd name="T0" fmla="*/ 0 w 3456"/>
              <a:gd name="T1" fmla="*/ 315913 h 199"/>
              <a:gd name="T2" fmla="*/ 677863 w 3456"/>
              <a:gd name="T3" fmla="*/ 195263 h 199"/>
              <a:gd name="T4" fmla="*/ 1025525 w 3456"/>
              <a:gd name="T5" fmla="*/ 150813 h 199"/>
              <a:gd name="T6" fmla="*/ 1371600 w 3456"/>
              <a:gd name="T7" fmla="*/ 104775 h 199"/>
              <a:gd name="T8" fmla="*/ 1719263 w 3456"/>
              <a:gd name="T9" fmla="*/ 60325 h 199"/>
              <a:gd name="T10" fmla="*/ 2049463 w 3456"/>
              <a:gd name="T11" fmla="*/ 30163 h 199"/>
              <a:gd name="T12" fmla="*/ 2397125 w 3456"/>
              <a:gd name="T13" fmla="*/ 15875 h 199"/>
              <a:gd name="T14" fmla="*/ 2743200 w 3456"/>
              <a:gd name="T15" fmla="*/ 0 h 199"/>
              <a:gd name="T16" fmla="*/ 2924175 w 3456"/>
              <a:gd name="T17" fmla="*/ 0 h 199"/>
              <a:gd name="T18" fmla="*/ 3105150 w 3456"/>
              <a:gd name="T19" fmla="*/ 15875 h 199"/>
              <a:gd name="T20" fmla="*/ 3302000 w 3456"/>
              <a:gd name="T21" fmla="*/ 30163 h 199"/>
              <a:gd name="T22" fmla="*/ 3497263 w 3456"/>
              <a:gd name="T23" fmla="*/ 44450 h 199"/>
              <a:gd name="T24" fmla="*/ 3889375 w 3456"/>
              <a:gd name="T25" fmla="*/ 74613 h 199"/>
              <a:gd name="T26" fmla="*/ 4084638 w 3456"/>
              <a:gd name="T27" fmla="*/ 104775 h 199"/>
              <a:gd name="T28" fmla="*/ 4281488 w 3456"/>
              <a:gd name="T29" fmla="*/ 134938 h 199"/>
              <a:gd name="T30" fmla="*/ 4476750 w 3456"/>
              <a:gd name="T31" fmla="*/ 150813 h 199"/>
              <a:gd name="T32" fmla="*/ 4657725 w 3456"/>
              <a:gd name="T33" fmla="*/ 180975 h 199"/>
              <a:gd name="T34" fmla="*/ 4838700 w 3456"/>
              <a:gd name="T35" fmla="*/ 211138 h 199"/>
              <a:gd name="T36" fmla="*/ 4989513 w 3456"/>
              <a:gd name="T37" fmla="*/ 241300 h 199"/>
              <a:gd name="T38" fmla="*/ 5065713 w 3456"/>
              <a:gd name="T39" fmla="*/ 241300 h 199"/>
              <a:gd name="T40" fmla="*/ 5140325 w 3456"/>
              <a:gd name="T41" fmla="*/ 255588 h 199"/>
              <a:gd name="T42" fmla="*/ 5216525 w 3456"/>
              <a:gd name="T43" fmla="*/ 271463 h 199"/>
              <a:gd name="T44" fmla="*/ 5276850 w 3456"/>
              <a:gd name="T45" fmla="*/ 285750 h 199"/>
              <a:gd name="T46" fmla="*/ 5337175 w 3456"/>
              <a:gd name="T47" fmla="*/ 285750 h 199"/>
              <a:gd name="T48" fmla="*/ 5397500 w 3456"/>
              <a:gd name="T49" fmla="*/ 300038 h 199"/>
              <a:gd name="T50" fmla="*/ 5441950 w 3456"/>
              <a:gd name="T51" fmla="*/ 300038 h 199"/>
              <a:gd name="T52" fmla="*/ 5486400 w 3456"/>
              <a:gd name="T53" fmla="*/ 315913 h 1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456" h="199">
                <a:moveTo>
                  <a:pt x="0" y="199"/>
                </a:moveTo>
                <a:lnTo>
                  <a:pt x="427" y="123"/>
                </a:lnTo>
                <a:lnTo>
                  <a:pt x="646" y="95"/>
                </a:lnTo>
                <a:lnTo>
                  <a:pt x="864" y="66"/>
                </a:lnTo>
                <a:lnTo>
                  <a:pt x="1083" y="38"/>
                </a:lnTo>
                <a:lnTo>
                  <a:pt x="1291" y="19"/>
                </a:lnTo>
                <a:lnTo>
                  <a:pt x="1510" y="10"/>
                </a:lnTo>
                <a:lnTo>
                  <a:pt x="1728" y="0"/>
                </a:lnTo>
                <a:lnTo>
                  <a:pt x="1842" y="0"/>
                </a:lnTo>
                <a:lnTo>
                  <a:pt x="1956" y="10"/>
                </a:lnTo>
                <a:lnTo>
                  <a:pt x="2080" y="19"/>
                </a:lnTo>
                <a:lnTo>
                  <a:pt x="2203" y="28"/>
                </a:lnTo>
                <a:lnTo>
                  <a:pt x="2450" y="47"/>
                </a:lnTo>
                <a:lnTo>
                  <a:pt x="2573" y="66"/>
                </a:lnTo>
                <a:lnTo>
                  <a:pt x="2697" y="85"/>
                </a:lnTo>
                <a:lnTo>
                  <a:pt x="2820" y="95"/>
                </a:lnTo>
                <a:lnTo>
                  <a:pt x="2934" y="114"/>
                </a:lnTo>
                <a:lnTo>
                  <a:pt x="3048" y="133"/>
                </a:lnTo>
                <a:lnTo>
                  <a:pt x="3143" y="152"/>
                </a:lnTo>
                <a:lnTo>
                  <a:pt x="3191" y="152"/>
                </a:lnTo>
                <a:lnTo>
                  <a:pt x="3238" y="161"/>
                </a:lnTo>
                <a:lnTo>
                  <a:pt x="3286" y="171"/>
                </a:lnTo>
                <a:lnTo>
                  <a:pt x="3324" y="180"/>
                </a:lnTo>
                <a:lnTo>
                  <a:pt x="3362" y="180"/>
                </a:lnTo>
                <a:lnTo>
                  <a:pt x="3400" y="189"/>
                </a:lnTo>
                <a:lnTo>
                  <a:pt x="3428" y="189"/>
                </a:lnTo>
                <a:lnTo>
                  <a:pt x="3456" y="199"/>
                </a:lnTo>
              </a:path>
            </a:pathLst>
          </a:custGeom>
          <a:noFill/>
          <a:ln w="30226">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84" name="Freeform 20"/>
          <p:cNvSpPr>
            <a:spLocks noEditPoints="1"/>
          </p:cNvSpPr>
          <p:nvPr/>
        </p:nvSpPr>
        <p:spPr bwMode="auto">
          <a:xfrm>
            <a:off x="4872038" y="3794126"/>
            <a:ext cx="5441950" cy="346075"/>
          </a:xfrm>
          <a:custGeom>
            <a:avLst/>
            <a:gdLst>
              <a:gd name="T0" fmla="*/ 225425 w 3428"/>
              <a:gd name="T1" fmla="*/ 195263 h 218"/>
              <a:gd name="T2" fmla="*/ 0 w 3428"/>
              <a:gd name="T3" fmla="*/ 285750 h 218"/>
              <a:gd name="T4" fmla="*/ 346075 w 3428"/>
              <a:gd name="T5" fmla="*/ 165100 h 218"/>
              <a:gd name="T6" fmla="*/ 315913 w 3428"/>
              <a:gd name="T7" fmla="*/ 179388 h 218"/>
              <a:gd name="T8" fmla="*/ 436563 w 3428"/>
              <a:gd name="T9" fmla="*/ 179388 h 218"/>
              <a:gd name="T10" fmla="*/ 798513 w 3428"/>
              <a:gd name="T11" fmla="*/ 90488 h 218"/>
              <a:gd name="T12" fmla="*/ 557213 w 3428"/>
              <a:gd name="T13" fmla="*/ 134938 h 218"/>
              <a:gd name="T14" fmla="*/ 919163 w 3428"/>
              <a:gd name="T15" fmla="*/ 104775 h 218"/>
              <a:gd name="T16" fmla="*/ 995363 w 3428"/>
              <a:gd name="T17" fmla="*/ 44450 h 218"/>
              <a:gd name="T18" fmla="*/ 995363 w 3428"/>
              <a:gd name="T19" fmla="*/ 44450 h 218"/>
              <a:gd name="T20" fmla="*/ 1357313 w 3428"/>
              <a:gd name="T21" fmla="*/ 30163 h 218"/>
              <a:gd name="T22" fmla="*/ 1116013 w 3428"/>
              <a:gd name="T23" fmla="*/ 44450 h 218"/>
              <a:gd name="T24" fmla="*/ 1477963 w 3428"/>
              <a:gd name="T25" fmla="*/ 60325 h 218"/>
              <a:gd name="T26" fmla="*/ 1598613 w 3428"/>
              <a:gd name="T27" fmla="*/ 44450 h 218"/>
              <a:gd name="T28" fmla="*/ 1689100 w 3428"/>
              <a:gd name="T29" fmla="*/ 44450 h 218"/>
              <a:gd name="T30" fmla="*/ 1854200 w 3428"/>
              <a:gd name="T31" fmla="*/ 60325 h 218"/>
              <a:gd name="T32" fmla="*/ 1884363 w 3428"/>
              <a:gd name="T33" fmla="*/ 60325 h 218"/>
              <a:gd name="T34" fmla="*/ 1884363 w 3428"/>
              <a:gd name="T35" fmla="*/ 90488 h 218"/>
              <a:gd name="T36" fmla="*/ 1824038 w 3428"/>
              <a:gd name="T37" fmla="*/ 90488 h 218"/>
              <a:gd name="T38" fmla="*/ 1689100 w 3428"/>
              <a:gd name="T39" fmla="*/ 44450 h 218"/>
              <a:gd name="T40" fmla="*/ 2005013 w 3428"/>
              <a:gd name="T41" fmla="*/ 119063 h 218"/>
              <a:gd name="T42" fmla="*/ 2170113 w 3428"/>
              <a:gd name="T43" fmla="*/ 119063 h 218"/>
              <a:gd name="T44" fmla="*/ 2139950 w 3428"/>
              <a:gd name="T45" fmla="*/ 119063 h 218"/>
              <a:gd name="T46" fmla="*/ 2487613 w 3428"/>
              <a:gd name="T47" fmla="*/ 209550 h 218"/>
              <a:gd name="T48" fmla="*/ 2246313 w 3428"/>
              <a:gd name="T49" fmla="*/ 179388 h 218"/>
              <a:gd name="T50" fmla="*/ 2592388 w 3428"/>
              <a:gd name="T51" fmla="*/ 239713 h 218"/>
              <a:gd name="T52" fmla="*/ 2562225 w 3428"/>
              <a:gd name="T53" fmla="*/ 239713 h 218"/>
              <a:gd name="T54" fmla="*/ 2682875 w 3428"/>
              <a:gd name="T55" fmla="*/ 285750 h 218"/>
              <a:gd name="T56" fmla="*/ 2879725 w 3428"/>
              <a:gd name="T57" fmla="*/ 255588 h 218"/>
              <a:gd name="T58" fmla="*/ 3044825 w 3428"/>
              <a:gd name="T59" fmla="*/ 269875 h 218"/>
              <a:gd name="T60" fmla="*/ 2924175 w 3428"/>
              <a:gd name="T61" fmla="*/ 285750 h 218"/>
              <a:gd name="T62" fmla="*/ 2803525 w 3428"/>
              <a:gd name="T63" fmla="*/ 255588 h 218"/>
              <a:gd name="T64" fmla="*/ 3165475 w 3428"/>
              <a:gd name="T65" fmla="*/ 300038 h 218"/>
              <a:gd name="T66" fmla="*/ 3255963 w 3428"/>
              <a:gd name="T67" fmla="*/ 269875 h 218"/>
              <a:gd name="T68" fmla="*/ 3255963 w 3428"/>
              <a:gd name="T69" fmla="*/ 269875 h 218"/>
              <a:gd name="T70" fmla="*/ 3543300 w 3428"/>
              <a:gd name="T71" fmla="*/ 269875 h 218"/>
              <a:gd name="T72" fmla="*/ 3482975 w 3428"/>
              <a:gd name="T73" fmla="*/ 300038 h 218"/>
              <a:gd name="T74" fmla="*/ 3708400 w 3428"/>
              <a:gd name="T75" fmla="*/ 285750 h 218"/>
              <a:gd name="T76" fmla="*/ 3708400 w 3428"/>
              <a:gd name="T77" fmla="*/ 285750 h 218"/>
              <a:gd name="T78" fmla="*/ 3829050 w 3428"/>
              <a:gd name="T79" fmla="*/ 330200 h 218"/>
              <a:gd name="T80" fmla="*/ 4100513 w 3428"/>
              <a:gd name="T81" fmla="*/ 285750 h 218"/>
              <a:gd name="T82" fmla="*/ 3994150 w 3428"/>
              <a:gd name="T83" fmla="*/ 330200 h 218"/>
              <a:gd name="T84" fmla="*/ 4281488 w 3428"/>
              <a:gd name="T85" fmla="*/ 269875 h 218"/>
              <a:gd name="T86" fmla="*/ 4281488 w 3428"/>
              <a:gd name="T87" fmla="*/ 300038 h 218"/>
              <a:gd name="T88" fmla="*/ 4432300 w 3428"/>
              <a:gd name="T89" fmla="*/ 269875 h 218"/>
              <a:gd name="T90" fmla="*/ 4764088 w 3428"/>
              <a:gd name="T91" fmla="*/ 225425 h 218"/>
              <a:gd name="T92" fmla="*/ 4854575 w 3428"/>
              <a:gd name="T93" fmla="*/ 225425 h 218"/>
              <a:gd name="T94" fmla="*/ 4854575 w 3428"/>
              <a:gd name="T95" fmla="*/ 225425 h 218"/>
              <a:gd name="T96" fmla="*/ 4975225 w 3428"/>
              <a:gd name="T97" fmla="*/ 269875 h 218"/>
              <a:gd name="T98" fmla="*/ 5230813 w 3428"/>
              <a:gd name="T99" fmla="*/ 269875 h 218"/>
              <a:gd name="T100" fmla="*/ 5156200 w 3428"/>
              <a:gd name="T101" fmla="*/ 285750 h 218"/>
              <a:gd name="T102" fmla="*/ 5427663 w 3428"/>
              <a:gd name="T103" fmla="*/ 315913 h 218"/>
              <a:gd name="T104" fmla="*/ 5411788 w 3428"/>
              <a:gd name="T105" fmla="*/ 346075 h 21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28" h="218">
                <a:moveTo>
                  <a:pt x="0" y="161"/>
                </a:moveTo>
                <a:lnTo>
                  <a:pt x="47" y="142"/>
                </a:lnTo>
                <a:lnTo>
                  <a:pt x="104" y="132"/>
                </a:lnTo>
                <a:lnTo>
                  <a:pt x="142" y="123"/>
                </a:lnTo>
                <a:lnTo>
                  <a:pt x="152" y="142"/>
                </a:lnTo>
                <a:lnTo>
                  <a:pt x="114" y="151"/>
                </a:lnTo>
                <a:lnTo>
                  <a:pt x="57" y="161"/>
                </a:lnTo>
                <a:lnTo>
                  <a:pt x="0" y="180"/>
                </a:lnTo>
                <a:lnTo>
                  <a:pt x="0" y="161"/>
                </a:lnTo>
                <a:close/>
                <a:moveTo>
                  <a:pt x="199" y="113"/>
                </a:moveTo>
                <a:lnTo>
                  <a:pt x="218" y="104"/>
                </a:lnTo>
                <a:lnTo>
                  <a:pt x="218" y="123"/>
                </a:lnTo>
                <a:lnTo>
                  <a:pt x="199" y="132"/>
                </a:lnTo>
                <a:lnTo>
                  <a:pt x="199" y="113"/>
                </a:lnTo>
                <a:close/>
                <a:moveTo>
                  <a:pt x="275" y="94"/>
                </a:moveTo>
                <a:lnTo>
                  <a:pt x="294" y="94"/>
                </a:lnTo>
                <a:lnTo>
                  <a:pt x="294" y="113"/>
                </a:lnTo>
                <a:lnTo>
                  <a:pt x="275" y="113"/>
                </a:lnTo>
                <a:lnTo>
                  <a:pt x="275" y="94"/>
                </a:lnTo>
                <a:close/>
                <a:moveTo>
                  <a:pt x="351" y="85"/>
                </a:moveTo>
                <a:lnTo>
                  <a:pt x="437" y="75"/>
                </a:lnTo>
                <a:lnTo>
                  <a:pt x="503" y="57"/>
                </a:lnTo>
                <a:lnTo>
                  <a:pt x="503" y="75"/>
                </a:lnTo>
                <a:lnTo>
                  <a:pt x="446" y="94"/>
                </a:lnTo>
                <a:lnTo>
                  <a:pt x="351" y="104"/>
                </a:lnTo>
                <a:lnTo>
                  <a:pt x="351" y="85"/>
                </a:lnTo>
                <a:close/>
                <a:moveTo>
                  <a:pt x="551" y="47"/>
                </a:moveTo>
                <a:lnTo>
                  <a:pt x="560" y="47"/>
                </a:lnTo>
                <a:lnTo>
                  <a:pt x="570" y="47"/>
                </a:lnTo>
                <a:lnTo>
                  <a:pt x="579" y="66"/>
                </a:lnTo>
                <a:lnTo>
                  <a:pt x="570" y="66"/>
                </a:lnTo>
                <a:lnTo>
                  <a:pt x="560" y="66"/>
                </a:lnTo>
                <a:lnTo>
                  <a:pt x="551" y="47"/>
                </a:lnTo>
                <a:close/>
                <a:moveTo>
                  <a:pt x="627" y="28"/>
                </a:moveTo>
                <a:lnTo>
                  <a:pt x="646" y="28"/>
                </a:lnTo>
                <a:lnTo>
                  <a:pt x="655" y="47"/>
                </a:lnTo>
                <a:lnTo>
                  <a:pt x="636" y="47"/>
                </a:lnTo>
                <a:lnTo>
                  <a:pt x="627" y="28"/>
                </a:lnTo>
                <a:close/>
                <a:moveTo>
                  <a:pt x="703" y="9"/>
                </a:moveTo>
                <a:lnTo>
                  <a:pt x="731" y="0"/>
                </a:lnTo>
                <a:lnTo>
                  <a:pt x="855" y="19"/>
                </a:lnTo>
                <a:lnTo>
                  <a:pt x="855" y="38"/>
                </a:lnTo>
                <a:lnTo>
                  <a:pt x="731" y="19"/>
                </a:lnTo>
                <a:lnTo>
                  <a:pt x="703" y="28"/>
                </a:lnTo>
                <a:lnTo>
                  <a:pt x="703" y="9"/>
                </a:lnTo>
                <a:close/>
                <a:moveTo>
                  <a:pt x="912" y="19"/>
                </a:moveTo>
                <a:lnTo>
                  <a:pt x="931" y="19"/>
                </a:lnTo>
                <a:lnTo>
                  <a:pt x="931" y="38"/>
                </a:lnTo>
                <a:lnTo>
                  <a:pt x="912" y="38"/>
                </a:lnTo>
                <a:lnTo>
                  <a:pt x="912" y="19"/>
                </a:lnTo>
                <a:close/>
                <a:moveTo>
                  <a:pt x="988" y="28"/>
                </a:moveTo>
                <a:lnTo>
                  <a:pt x="1007" y="28"/>
                </a:lnTo>
                <a:lnTo>
                  <a:pt x="1007" y="47"/>
                </a:lnTo>
                <a:lnTo>
                  <a:pt x="988" y="47"/>
                </a:lnTo>
                <a:lnTo>
                  <a:pt x="988" y="28"/>
                </a:lnTo>
                <a:close/>
                <a:moveTo>
                  <a:pt x="1064" y="28"/>
                </a:moveTo>
                <a:lnTo>
                  <a:pt x="1064" y="28"/>
                </a:lnTo>
                <a:lnTo>
                  <a:pt x="1111" y="38"/>
                </a:lnTo>
                <a:lnTo>
                  <a:pt x="1149" y="38"/>
                </a:lnTo>
                <a:lnTo>
                  <a:pt x="1168" y="38"/>
                </a:lnTo>
                <a:lnTo>
                  <a:pt x="1177" y="38"/>
                </a:lnTo>
                <a:lnTo>
                  <a:pt x="1187" y="38"/>
                </a:lnTo>
                <a:lnTo>
                  <a:pt x="1215" y="47"/>
                </a:lnTo>
                <a:lnTo>
                  <a:pt x="1215" y="66"/>
                </a:lnTo>
                <a:lnTo>
                  <a:pt x="1177" y="57"/>
                </a:lnTo>
                <a:lnTo>
                  <a:pt x="1187" y="57"/>
                </a:lnTo>
                <a:lnTo>
                  <a:pt x="1177" y="57"/>
                </a:lnTo>
                <a:lnTo>
                  <a:pt x="1158" y="57"/>
                </a:lnTo>
                <a:lnTo>
                  <a:pt x="1149" y="57"/>
                </a:lnTo>
                <a:lnTo>
                  <a:pt x="1111" y="47"/>
                </a:lnTo>
                <a:lnTo>
                  <a:pt x="1064" y="47"/>
                </a:lnTo>
                <a:lnTo>
                  <a:pt x="1064" y="28"/>
                </a:lnTo>
                <a:close/>
                <a:moveTo>
                  <a:pt x="1272" y="57"/>
                </a:moveTo>
                <a:lnTo>
                  <a:pt x="1291" y="57"/>
                </a:lnTo>
                <a:lnTo>
                  <a:pt x="1282" y="75"/>
                </a:lnTo>
                <a:lnTo>
                  <a:pt x="1263" y="75"/>
                </a:lnTo>
                <a:lnTo>
                  <a:pt x="1272" y="57"/>
                </a:lnTo>
                <a:close/>
                <a:moveTo>
                  <a:pt x="1348" y="75"/>
                </a:moveTo>
                <a:lnTo>
                  <a:pt x="1358" y="75"/>
                </a:lnTo>
                <a:lnTo>
                  <a:pt x="1367" y="75"/>
                </a:lnTo>
                <a:lnTo>
                  <a:pt x="1358" y="94"/>
                </a:lnTo>
                <a:lnTo>
                  <a:pt x="1348" y="94"/>
                </a:lnTo>
                <a:lnTo>
                  <a:pt x="1339" y="94"/>
                </a:lnTo>
                <a:lnTo>
                  <a:pt x="1348" y="75"/>
                </a:lnTo>
                <a:close/>
                <a:moveTo>
                  <a:pt x="1415" y="94"/>
                </a:moveTo>
                <a:lnTo>
                  <a:pt x="1519" y="123"/>
                </a:lnTo>
                <a:lnTo>
                  <a:pt x="1548" y="132"/>
                </a:lnTo>
                <a:lnTo>
                  <a:pt x="1567" y="132"/>
                </a:lnTo>
                <a:lnTo>
                  <a:pt x="1557" y="151"/>
                </a:lnTo>
                <a:lnTo>
                  <a:pt x="1538" y="142"/>
                </a:lnTo>
                <a:lnTo>
                  <a:pt x="1519" y="132"/>
                </a:lnTo>
                <a:lnTo>
                  <a:pt x="1415" y="113"/>
                </a:lnTo>
                <a:lnTo>
                  <a:pt x="1415" y="94"/>
                </a:lnTo>
                <a:close/>
                <a:moveTo>
                  <a:pt x="1614" y="151"/>
                </a:moveTo>
                <a:lnTo>
                  <a:pt x="1624" y="151"/>
                </a:lnTo>
                <a:lnTo>
                  <a:pt x="1633" y="151"/>
                </a:lnTo>
                <a:lnTo>
                  <a:pt x="1633" y="170"/>
                </a:lnTo>
                <a:lnTo>
                  <a:pt x="1624" y="170"/>
                </a:lnTo>
                <a:lnTo>
                  <a:pt x="1614" y="170"/>
                </a:lnTo>
                <a:lnTo>
                  <a:pt x="1614" y="151"/>
                </a:lnTo>
                <a:close/>
                <a:moveTo>
                  <a:pt x="1690" y="161"/>
                </a:moveTo>
                <a:lnTo>
                  <a:pt x="1709" y="161"/>
                </a:lnTo>
                <a:lnTo>
                  <a:pt x="1709" y="180"/>
                </a:lnTo>
                <a:lnTo>
                  <a:pt x="1690" y="180"/>
                </a:lnTo>
                <a:lnTo>
                  <a:pt x="1690" y="161"/>
                </a:lnTo>
                <a:close/>
                <a:moveTo>
                  <a:pt x="1766" y="161"/>
                </a:moveTo>
                <a:lnTo>
                  <a:pt x="1785" y="161"/>
                </a:lnTo>
                <a:lnTo>
                  <a:pt x="1814" y="161"/>
                </a:lnTo>
                <a:lnTo>
                  <a:pt x="1842" y="161"/>
                </a:lnTo>
                <a:lnTo>
                  <a:pt x="1871" y="161"/>
                </a:lnTo>
                <a:lnTo>
                  <a:pt x="1909" y="170"/>
                </a:lnTo>
                <a:lnTo>
                  <a:pt x="1918" y="170"/>
                </a:lnTo>
                <a:lnTo>
                  <a:pt x="1918" y="189"/>
                </a:lnTo>
                <a:lnTo>
                  <a:pt x="1909" y="189"/>
                </a:lnTo>
                <a:lnTo>
                  <a:pt x="1871" y="180"/>
                </a:lnTo>
                <a:lnTo>
                  <a:pt x="1842" y="180"/>
                </a:lnTo>
                <a:lnTo>
                  <a:pt x="1814" y="180"/>
                </a:lnTo>
                <a:lnTo>
                  <a:pt x="1785" y="180"/>
                </a:lnTo>
                <a:lnTo>
                  <a:pt x="1766" y="180"/>
                </a:lnTo>
                <a:lnTo>
                  <a:pt x="1766" y="161"/>
                </a:lnTo>
                <a:close/>
                <a:moveTo>
                  <a:pt x="1975" y="170"/>
                </a:moveTo>
                <a:lnTo>
                  <a:pt x="1994" y="170"/>
                </a:lnTo>
                <a:lnTo>
                  <a:pt x="1994" y="189"/>
                </a:lnTo>
                <a:lnTo>
                  <a:pt x="1975" y="189"/>
                </a:lnTo>
                <a:lnTo>
                  <a:pt x="1975" y="170"/>
                </a:lnTo>
                <a:close/>
                <a:moveTo>
                  <a:pt x="2051" y="170"/>
                </a:moveTo>
                <a:lnTo>
                  <a:pt x="2070" y="170"/>
                </a:lnTo>
                <a:lnTo>
                  <a:pt x="2070" y="189"/>
                </a:lnTo>
                <a:lnTo>
                  <a:pt x="2051" y="189"/>
                </a:lnTo>
                <a:lnTo>
                  <a:pt x="2051" y="170"/>
                </a:lnTo>
                <a:close/>
                <a:moveTo>
                  <a:pt x="2127" y="170"/>
                </a:moveTo>
                <a:lnTo>
                  <a:pt x="2156" y="170"/>
                </a:lnTo>
                <a:lnTo>
                  <a:pt x="2194" y="170"/>
                </a:lnTo>
                <a:lnTo>
                  <a:pt x="2232" y="170"/>
                </a:lnTo>
                <a:lnTo>
                  <a:pt x="2279" y="170"/>
                </a:lnTo>
                <a:lnTo>
                  <a:pt x="2279" y="189"/>
                </a:lnTo>
                <a:lnTo>
                  <a:pt x="2232" y="189"/>
                </a:lnTo>
                <a:lnTo>
                  <a:pt x="2194" y="189"/>
                </a:lnTo>
                <a:lnTo>
                  <a:pt x="2156" y="189"/>
                </a:lnTo>
                <a:lnTo>
                  <a:pt x="2127" y="189"/>
                </a:lnTo>
                <a:lnTo>
                  <a:pt x="2127" y="170"/>
                </a:lnTo>
                <a:close/>
                <a:moveTo>
                  <a:pt x="2336" y="180"/>
                </a:moveTo>
                <a:lnTo>
                  <a:pt x="2355" y="180"/>
                </a:lnTo>
                <a:lnTo>
                  <a:pt x="2355" y="199"/>
                </a:lnTo>
                <a:lnTo>
                  <a:pt x="2336" y="199"/>
                </a:lnTo>
                <a:lnTo>
                  <a:pt x="2336" y="180"/>
                </a:lnTo>
                <a:close/>
                <a:moveTo>
                  <a:pt x="2412" y="189"/>
                </a:moveTo>
                <a:lnTo>
                  <a:pt x="2431" y="189"/>
                </a:lnTo>
                <a:lnTo>
                  <a:pt x="2431" y="208"/>
                </a:lnTo>
                <a:lnTo>
                  <a:pt x="2412" y="208"/>
                </a:lnTo>
                <a:lnTo>
                  <a:pt x="2412" y="189"/>
                </a:lnTo>
                <a:close/>
                <a:moveTo>
                  <a:pt x="2488" y="189"/>
                </a:moveTo>
                <a:lnTo>
                  <a:pt x="2516" y="189"/>
                </a:lnTo>
                <a:lnTo>
                  <a:pt x="2583" y="180"/>
                </a:lnTo>
                <a:lnTo>
                  <a:pt x="2640" y="180"/>
                </a:lnTo>
                <a:lnTo>
                  <a:pt x="2640" y="199"/>
                </a:lnTo>
                <a:lnTo>
                  <a:pt x="2583" y="199"/>
                </a:lnTo>
                <a:lnTo>
                  <a:pt x="2516" y="208"/>
                </a:lnTo>
                <a:lnTo>
                  <a:pt x="2488" y="208"/>
                </a:lnTo>
                <a:lnTo>
                  <a:pt x="2488" y="189"/>
                </a:lnTo>
                <a:close/>
                <a:moveTo>
                  <a:pt x="2697" y="170"/>
                </a:moveTo>
                <a:lnTo>
                  <a:pt x="2697" y="170"/>
                </a:lnTo>
                <a:lnTo>
                  <a:pt x="2716" y="161"/>
                </a:lnTo>
                <a:lnTo>
                  <a:pt x="2716" y="180"/>
                </a:lnTo>
                <a:lnTo>
                  <a:pt x="2706" y="189"/>
                </a:lnTo>
                <a:lnTo>
                  <a:pt x="2697" y="189"/>
                </a:lnTo>
                <a:lnTo>
                  <a:pt x="2697" y="170"/>
                </a:lnTo>
                <a:close/>
                <a:moveTo>
                  <a:pt x="2773" y="151"/>
                </a:moveTo>
                <a:lnTo>
                  <a:pt x="2792" y="151"/>
                </a:lnTo>
                <a:lnTo>
                  <a:pt x="2792" y="170"/>
                </a:lnTo>
                <a:lnTo>
                  <a:pt x="2773" y="170"/>
                </a:lnTo>
                <a:lnTo>
                  <a:pt x="2773" y="151"/>
                </a:lnTo>
                <a:close/>
                <a:moveTo>
                  <a:pt x="2849" y="142"/>
                </a:moveTo>
                <a:lnTo>
                  <a:pt x="3001" y="142"/>
                </a:lnTo>
                <a:lnTo>
                  <a:pt x="3001" y="161"/>
                </a:lnTo>
                <a:lnTo>
                  <a:pt x="2849" y="161"/>
                </a:lnTo>
                <a:lnTo>
                  <a:pt x="2849" y="142"/>
                </a:lnTo>
                <a:close/>
                <a:moveTo>
                  <a:pt x="3058" y="142"/>
                </a:moveTo>
                <a:lnTo>
                  <a:pt x="3077" y="151"/>
                </a:lnTo>
                <a:lnTo>
                  <a:pt x="3077" y="170"/>
                </a:lnTo>
                <a:lnTo>
                  <a:pt x="3058" y="161"/>
                </a:lnTo>
                <a:lnTo>
                  <a:pt x="3058" y="142"/>
                </a:lnTo>
                <a:close/>
                <a:moveTo>
                  <a:pt x="3134" y="151"/>
                </a:moveTo>
                <a:lnTo>
                  <a:pt x="3153" y="151"/>
                </a:lnTo>
                <a:lnTo>
                  <a:pt x="3153" y="170"/>
                </a:lnTo>
                <a:lnTo>
                  <a:pt x="3134" y="170"/>
                </a:lnTo>
                <a:lnTo>
                  <a:pt x="3134" y="151"/>
                </a:lnTo>
                <a:close/>
                <a:moveTo>
                  <a:pt x="3210" y="151"/>
                </a:moveTo>
                <a:lnTo>
                  <a:pt x="3248" y="161"/>
                </a:lnTo>
                <a:lnTo>
                  <a:pt x="3295" y="170"/>
                </a:lnTo>
                <a:lnTo>
                  <a:pt x="3362" y="180"/>
                </a:lnTo>
                <a:lnTo>
                  <a:pt x="3352" y="199"/>
                </a:lnTo>
                <a:lnTo>
                  <a:pt x="3286" y="189"/>
                </a:lnTo>
                <a:lnTo>
                  <a:pt x="3248" y="180"/>
                </a:lnTo>
                <a:lnTo>
                  <a:pt x="3210" y="170"/>
                </a:lnTo>
                <a:lnTo>
                  <a:pt x="3210" y="151"/>
                </a:lnTo>
                <a:close/>
                <a:moveTo>
                  <a:pt x="3409" y="199"/>
                </a:moveTo>
                <a:lnTo>
                  <a:pt x="3419" y="199"/>
                </a:lnTo>
                <a:lnTo>
                  <a:pt x="3428" y="199"/>
                </a:lnTo>
                <a:lnTo>
                  <a:pt x="3428" y="218"/>
                </a:lnTo>
                <a:lnTo>
                  <a:pt x="3419" y="218"/>
                </a:lnTo>
                <a:lnTo>
                  <a:pt x="3409" y="218"/>
                </a:lnTo>
                <a:lnTo>
                  <a:pt x="3409" y="199"/>
                </a:lnTo>
                <a:close/>
              </a:path>
            </a:pathLst>
          </a:custGeom>
          <a:solidFill>
            <a:srgbClr val="000000"/>
          </a:solidFill>
          <a:ln w="14351">
            <a:solidFill>
              <a:schemeClr val="tx1"/>
            </a:solidFill>
            <a:prstDash val="solid"/>
            <a:round/>
            <a:headEnd/>
            <a:tailEnd/>
          </a:ln>
        </p:spPr>
        <p:txBody>
          <a:bodyPr/>
          <a:lstStyle/>
          <a:p>
            <a:endParaRPr lang="zh-CN" altLang="en-US"/>
          </a:p>
        </p:txBody>
      </p:sp>
      <p:sp>
        <p:nvSpPr>
          <p:cNvPr id="113685" name="Freeform 21"/>
          <p:cNvSpPr>
            <a:spLocks noEditPoints="1"/>
          </p:cNvSpPr>
          <p:nvPr/>
        </p:nvSpPr>
        <p:spPr bwMode="auto">
          <a:xfrm>
            <a:off x="9318626" y="4365626"/>
            <a:ext cx="754063" cy="855663"/>
          </a:xfrm>
          <a:custGeom>
            <a:avLst/>
            <a:gdLst>
              <a:gd name="T0" fmla="*/ 739775 w 475"/>
              <a:gd name="T1" fmla="*/ 30163 h 539"/>
              <a:gd name="T2" fmla="*/ 452438 w 475"/>
              <a:gd name="T3" fmla="*/ 841375 h 539"/>
              <a:gd name="T4" fmla="*/ 452438 w 475"/>
              <a:gd name="T5" fmla="*/ 855663 h 539"/>
              <a:gd name="T6" fmla="*/ 15875 w 475"/>
              <a:gd name="T7" fmla="*/ 855663 h 539"/>
              <a:gd name="T8" fmla="*/ 0 w 475"/>
              <a:gd name="T9" fmla="*/ 841375 h 539"/>
              <a:gd name="T10" fmla="*/ 0 w 475"/>
              <a:gd name="T11" fmla="*/ 841375 h 539"/>
              <a:gd name="T12" fmla="*/ 0 w 475"/>
              <a:gd name="T13" fmla="*/ 841375 h 539"/>
              <a:gd name="T14" fmla="*/ 15875 w 475"/>
              <a:gd name="T15" fmla="*/ 841375 h 539"/>
              <a:gd name="T16" fmla="*/ 452438 w 475"/>
              <a:gd name="T17" fmla="*/ 841375 h 539"/>
              <a:gd name="T18" fmla="*/ 438150 w 475"/>
              <a:gd name="T19" fmla="*/ 841375 h 539"/>
              <a:gd name="T20" fmla="*/ 723900 w 475"/>
              <a:gd name="T21" fmla="*/ 14288 h 539"/>
              <a:gd name="T22" fmla="*/ 723900 w 475"/>
              <a:gd name="T23" fmla="*/ 14288 h 539"/>
              <a:gd name="T24" fmla="*/ 723900 w 475"/>
              <a:gd name="T25" fmla="*/ 14288 h 539"/>
              <a:gd name="T26" fmla="*/ 739775 w 475"/>
              <a:gd name="T27" fmla="*/ 14288 h 539"/>
              <a:gd name="T28" fmla="*/ 739775 w 475"/>
              <a:gd name="T29" fmla="*/ 30163 h 539"/>
              <a:gd name="T30" fmla="*/ 739775 w 475"/>
              <a:gd name="T31" fmla="*/ 30163 h 539"/>
              <a:gd name="T32" fmla="*/ 663575 w 475"/>
              <a:gd name="T33" fmla="*/ 58738 h 539"/>
              <a:gd name="T34" fmla="*/ 739775 w 475"/>
              <a:gd name="T35" fmla="*/ 0 h 539"/>
              <a:gd name="T36" fmla="*/ 754063 w 475"/>
              <a:gd name="T37" fmla="*/ 88900 h 539"/>
              <a:gd name="T38" fmla="*/ 739775 w 475"/>
              <a:gd name="T39" fmla="*/ 88900 h 539"/>
              <a:gd name="T40" fmla="*/ 739775 w 475"/>
              <a:gd name="T41" fmla="*/ 88900 h 539"/>
              <a:gd name="T42" fmla="*/ 739775 w 475"/>
              <a:gd name="T43" fmla="*/ 88900 h 539"/>
              <a:gd name="T44" fmla="*/ 723900 w 475"/>
              <a:gd name="T45" fmla="*/ 30163 h 539"/>
              <a:gd name="T46" fmla="*/ 739775 w 475"/>
              <a:gd name="T47" fmla="*/ 30163 h 539"/>
              <a:gd name="T48" fmla="*/ 679450 w 475"/>
              <a:gd name="T49" fmla="*/ 74613 h 539"/>
              <a:gd name="T50" fmla="*/ 679450 w 475"/>
              <a:gd name="T51" fmla="*/ 74613 h 539"/>
              <a:gd name="T52" fmla="*/ 663575 w 475"/>
              <a:gd name="T53" fmla="*/ 74613 h 539"/>
              <a:gd name="T54" fmla="*/ 663575 w 475"/>
              <a:gd name="T55" fmla="*/ 58738 h 539"/>
              <a:gd name="T56" fmla="*/ 663575 w 475"/>
              <a:gd name="T57" fmla="*/ 58738 h 539"/>
              <a:gd name="T58" fmla="*/ 663575 w 475"/>
              <a:gd name="T59" fmla="*/ 58738 h 5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75" h="539">
                <a:moveTo>
                  <a:pt x="466" y="19"/>
                </a:moveTo>
                <a:lnTo>
                  <a:pt x="285" y="530"/>
                </a:lnTo>
                <a:lnTo>
                  <a:pt x="285" y="539"/>
                </a:lnTo>
                <a:lnTo>
                  <a:pt x="10" y="539"/>
                </a:lnTo>
                <a:lnTo>
                  <a:pt x="0" y="530"/>
                </a:lnTo>
                <a:lnTo>
                  <a:pt x="10" y="530"/>
                </a:lnTo>
                <a:lnTo>
                  <a:pt x="285" y="530"/>
                </a:lnTo>
                <a:lnTo>
                  <a:pt x="276" y="530"/>
                </a:lnTo>
                <a:lnTo>
                  <a:pt x="456" y="9"/>
                </a:lnTo>
                <a:lnTo>
                  <a:pt x="466" y="9"/>
                </a:lnTo>
                <a:lnTo>
                  <a:pt x="466" y="19"/>
                </a:lnTo>
                <a:close/>
                <a:moveTo>
                  <a:pt x="418" y="37"/>
                </a:moveTo>
                <a:lnTo>
                  <a:pt x="466" y="0"/>
                </a:lnTo>
                <a:lnTo>
                  <a:pt x="475" y="56"/>
                </a:lnTo>
                <a:lnTo>
                  <a:pt x="466" y="56"/>
                </a:lnTo>
                <a:lnTo>
                  <a:pt x="456" y="19"/>
                </a:lnTo>
                <a:lnTo>
                  <a:pt x="466" y="19"/>
                </a:lnTo>
                <a:lnTo>
                  <a:pt x="428" y="47"/>
                </a:lnTo>
                <a:lnTo>
                  <a:pt x="418" y="47"/>
                </a:lnTo>
                <a:lnTo>
                  <a:pt x="418" y="37"/>
                </a:lnTo>
                <a:close/>
              </a:path>
            </a:pathLst>
          </a:custGeom>
          <a:solidFill>
            <a:srgbClr val="000000"/>
          </a:solidFill>
          <a:ln w="14351">
            <a:solidFill>
              <a:srgbClr val="FFFF00"/>
            </a:solidFill>
            <a:prstDash val="solid"/>
            <a:round/>
            <a:headEnd/>
            <a:tailEnd/>
          </a:ln>
        </p:spPr>
        <p:txBody>
          <a:bodyPr/>
          <a:lstStyle/>
          <a:p>
            <a:endParaRPr lang="zh-CN" altLang="en-US"/>
          </a:p>
        </p:txBody>
      </p:sp>
      <p:sp>
        <p:nvSpPr>
          <p:cNvPr id="113686" name="Rectangle 22"/>
          <p:cNvSpPr>
            <a:spLocks noChangeArrowheads="1"/>
          </p:cNvSpPr>
          <p:nvPr/>
        </p:nvSpPr>
        <p:spPr bwMode="auto">
          <a:xfrm>
            <a:off x="7962900" y="5026025"/>
            <a:ext cx="1250950" cy="45085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113687" name="Rectangle 23"/>
          <p:cNvSpPr>
            <a:spLocks noChangeArrowheads="1"/>
          </p:cNvSpPr>
          <p:nvPr/>
        </p:nvSpPr>
        <p:spPr bwMode="auto">
          <a:xfrm>
            <a:off x="8143875" y="5176838"/>
            <a:ext cx="8976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solidFill>
                  <a:schemeClr val="hlink"/>
                </a:solidFill>
                <a:latin typeface="宋体" pitchFamily="2" charset="-122"/>
              </a:rPr>
              <a:t>参考椭球面</a:t>
            </a:r>
            <a:endParaRPr lang="zh-CN" altLang="en-US">
              <a:solidFill>
                <a:schemeClr val="hlink"/>
              </a:solidFill>
            </a:endParaRPr>
          </a:p>
        </p:txBody>
      </p:sp>
      <p:sp>
        <p:nvSpPr>
          <p:cNvPr id="55308" name="Rectangle 24"/>
          <p:cNvSpPr>
            <a:spLocks noChangeArrowheads="1"/>
          </p:cNvSpPr>
          <p:nvPr/>
        </p:nvSpPr>
        <p:spPr bwMode="auto">
          <a:xfrm>
            <a:off x="9047163" y="5146675"/>
            <a:ext cx="448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solidFill>
                  <a:srgbClr val="000000"/>
                </a:solidFill>
                <a:latin typeface="Times New Roman" pitchFamily="18" charset="0"/>
              </a:rPr>
              <a:t> </a:t>
            </a:r>
            <a:endParaRPr lang="zh-CN" altLang="en-US"/>
          </a:p>
        </p:txBody>
      </p:sp>
      <p:sp>
        <p:nvSpPr>
          <p:cNvPr id="113689" name="Freeform 25"/>
          <p:cNvSpPr>
            <a:spLocks noEditPoints="1"/>
          </p:cNvSpPr>
          <p:nvPr/>
        </p:nvSpPr>
        <p:spPr bwMode="auto">
          <a:xfrm>
            <a:off x="7283451" y="4110038"/>
            <a:ext cx="1116013" cy="825500"/>
          </a:xfrm>
          <a:custGeom>
            <a:avLst/>
            <a:gdLst>
              <a:gd name="T0" fmla="*/ 1116013 w 703"/>
              <a:gd name="T1" fmla="*/ 14288 h 520"/>
              <a:gd name="T2" fmla="*/ 573088 w 703"/>
              <a:gd name="T3" fmla="*/ 825500 h 520"/>
              <a:gd name="T4" fmla="*/ 558800 w 703"/>
              <a:gd name="T5" fmla="*/ 825500 h 520"/>
              <a:gd name="T6" fmla="*/ 15875 w 703"/>
              <a:gd name="T7" fmla="*/ 825500 h 520"/>
              <a:gd name="T8" fmla="*/ 0 w 703"/>
              <a:gd name="T9" fmla="*/ 825500 h 520"/>
              <a:gd name="T10" fmla="*/ 0 w 703"/>
              <a:gd name="T11" fmla="*/ 825500 h 520"/>
              <a:gd name="T12" fmla="*/ 0 w 703"/>
              <a:gd name="T13" fmla="*/ 811213 h 520"/>
              <a:gd name="T14" fmla="*/ 15875 w 703"/>
              <a:gd name="T15" fmla="*/ 811213 h 520"/>
              <a:gd name="T16" fmla="*/ 558800 w 703"/>
              <a:gd name="T17" fmla="*/ 811213 h 520"/>
              <a:gd name="T18" fmla="*/ 558800 w 703"/>
              <a:gd name="T19" fmla="*/ 811213 h 520"/>
              <a:gd name="T20" fmla="*/ 1101725 w 703"/>
              <a:gd name="T21" fmla="*/ 0 h 520"/>
              <a:gd name="T22" fmla="*/ 1116013 w 703"/>
              <a:gd name="T23" fmla="*/ 0 h 520"/>
              <a:gd name="T24" fmla="*/ 1116013 w 703"/>
              <a:gd name="T25" fmla="*/ 0 h 520"/>
              <a:gd name="T26" fmla="*/ 1116013 w 703"/>
              <a:gd name="T27" fmla="*/ 0 h 520"/>
              <a:gd name="T28" fmla="*/ 1116013 w 703"/>
              <a:gd name="T29" fmla="*/ 14288 h 520"/>
              <a:gd name="T30" fmla="*/ 1116013 w 703"/>
              <a:gd name="T31" fmla="*/ 14288 h 520"/>
              <a:gd name="T32" fmla="*/ 1055688 w 703"/>
              <a:gd name="T33" fmla="*/ 30163 h 520"/>
              <a:gd name="T34" fmla="*/ 1116013 w 703"/>
              <a:gd name="T35" fmla="*/ 0 h 520"/>
              <a:gd name="T36" fmla="*/ 1116013 w 703"/>
              <a:gd name="T37" fmla="*/ 74613 h 520"/>
              <a:gd name="T38" fmla="*/ 1116013 w 703"/>
              <a:gd name="T39" fmla="*/ 74613 h 520"/>
              <a:gd name="T40" fmla="*/ 1116013 w 703"/>
              <a:gd name="T41" fmla="*/ 88900 h 520"/>
              <a:gd name="T42" fmla="*/ 1101725 w 703"/>
              <a:gd name="T43" fmla="*/ 74613 h 520"/>
              <a:gd name="T44" fmla="*/ 1101725 w 703"/>
              <a:gd name="T45" fmla="*/ 74613 h 520"/>
              <a:gd name="T46" fmla="*/ 1101725 w 703"/>
              <a:gd name="T47" fmla="*/ 0 h 520"/>
              <a:gd name="T48" fmla="*/ 1116013 w 703"/>
              <a:gd name="T49" fmla="*/ 14288 h 520"/>
              <a:gd name="T50" fmla="*/ 1055688 w 703"/>
              <a:gd name="T51" fmla="*/ 44450 h 520"/>
              <a:gd name="T52" fmla="*/ 1055688 w 703"/>
              <a:gd name="T53" fmla="*/ 44450 h 520"/>
              <a:gd name="T54" fmla="*/ 1041400 w 703"/>
              <a:gd name="T55" fmla="*/ 44450 h 520"/>
              <a:gd name="T56" fmla="*/ 1041400 w 703"/>
              <a:gd name="T57" fmla="*/ 30163 h 520"/>
              <a:gd name="T58" fmla="*/ 1055688 w 703"/>
              <a:gd name="T59" fmla="*/ 30163 h 520"/>
              <a:gd name="T60" fmla="*/ 1055688 w 703"/>
              <a:gd name="T61" fmla="*/ 30163 h 5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03" h="520">
                <a:moveTo>
                  <a:pt x="703" y="9"/>
                </a:moveTo>
                <a:lnTo>
                  <a:pt x="361" y="520"/>
                </a:lnTo>
                <a:lnTo>
                  <a:pt x="352" y="520"/>
                </a:lnTo>
                <a:lnTo>
                  <a:pt x="10" y="520"/>
                </a:lnTo>
                <a:lnTo>
                  <a:pt x="0" y="520"/>
                </a:lnTo>
                <a:lnTo>
                  <a:pt x="0" y="511"/>
                </a:lnTo>
                <a:lnTo>
                  <a:pt x="10" y="511"/>
                </a:lnTo>
                <a:lnTo>
                  <a:pt x="352" y="511"/>
                </a:lnTo>
                <a:lnTo>
                  <a:pt x="694" y="0"/>
                </a:lnTo>
                <a:lnTo>
                  <a:pt x="703" y="0"/>
                </a:lnTo>
                <a:lnTo>
                  <a:pt x="703" y="9"/>
                </a:lnTo>
                <a:close/>
                <a:moveTo>
                  <a:pt x="665" y="19"/>
                </a:moveTo>
                <a:lnTo>
                  <a:pt x="703" y="0"/>
                </a:lnTo>
                <a:lnTo>
                  <a:pt x="703" y="47"/>
                </a:lnTo>
                <a:lnTo>
                  <a:pt x="703" y="56"/>
                </a:lnTo>
                <a:lnTo>
                  <a:pt x="694" y="47"/>
                </a:lnTo>
                <a:lnTo>
                  <a:pt x="694" y="0"/>
                </a:lnTo>
                <a:lnTo>
                  <a:pt x="703" y="9"/>
                </a:lnTo>
                <a:lnTo>
                  <a:pt x="665" y="28"/>
                </a:lnTo>
                <a:lnTo>
                  <a:pt x="656" y="28"/>
                </a:lnTo>
                <a:lnTo>
                  <a:pt x="656" y="19"/>
                </a:lnTo>
                <a:lnTo>
                  <a:pt x="665" y="19"/>
                </a:lnTo>
                <a:close/>
              </a:path>
            </a:pathLst>
          </a:custGeom>
          <a:solidFill>
            <a:srgbClr val="000000"/>
          </a:solidFill>
          <a:ln w="14351">
            <a:solidFill>
              <a:schemeClr val="tx1"/>
            </a:solidFill>
            <a:prstDash val="solid"/>
            <a:round/>
            <a:headEnd/>
            <a:tailEnd/>
          </a:ln>
        </p:spPr>
        <p:txBody>
          <a:bodyPr/>
          <a:lstStyle/>
          <a:p>
            <a:endParaRPr lang="zh-CN" altLang="en-US"/>
          </a:p>
        </p:txBody>
      </p:sp>
      <p:sp>
        <p:nvSpPr>
          <p:cNvPr id="113690" name="Rectangle 26"/>
          <p:cNvSpPr>
            <a:spLocks noChangeArrowheads="1"/>
          </p:cNvSpPr>
          <p:nvPr/>
        </p:nvSpPr>
        <p:spPr bwMode="auto">
          <a:xfrm>
            <a:off x="5610225" y="4756150"/>
            <a:ext cx="1568450" cy="465138"/>
          </a:xfrm>
          <a:prstGeom prst="rect">
            <a:avLst/>
          </a:prstGeom>
          <a:noFill/>
          <a:ln w="1435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113691" name="Rectangle 27"/>
          <p:cNvSpPr>
            <a:spLocks noChangeArrowheads="1"/>
          </p:cNvSpPr>
          <p:nvPr/>
        </p:nvSpPr>
        <p:spPr bwMode="auto">
          <a:xfrm>
            <a:off x="5851525" y="4905375"/>
            <a:ext cx="10772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latin typeface="宋体" pitchFamily="2" charset="-122"/>
              </a:rPr>
              <a:t>似大地水准面</a:t>
            </a:r>
            <a:endParaRPr lang="zh-CN" altLang="en-US"/>
          </a:p>
        </p:txBody>
      </p:sp>
      <p:sp>
        <p:nvSpPr>
          <p:cNvPr id="55312" name="Rectangle 28"/>
          <p:cNvSpPr>
            <a:spLocks noChangeArrowheads="1"/>
          </p:cNvSpPr>
          <p:nvPr/>
        </p:nvSpPr>
        <p:spPr bwMode="auto">
          <a:xfrm>
            <a:off x="6937375" y="4875213"/>
            <a:ext cx="448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solidFill>
                  <a:srgbClr val="000000"/>
                </a:solidFill>
                <a:latin typeface="Times New Roman" pitchFamily="18" charset="0"/>
              </a:rPr>
              <a:t> </a:t>
            </a:r>
            <a:endParaRPr lang="zh-CN" altLang="en-US"/>
          </a:p>
        </p:txBody>
      </p:sp>
      <p:sp>
        <p:nvSpPr>
          <p:cNvPr id="113693" name="Freeform 29"/>
          <p:cNvSpPr>
            <a:spLocks noEditPoints="1"/>
          </p:cNvSpPr>
          <p:nvPr/>
        </p:nvSpPr>
        <p:spPr bwMode="auto">
          <a:xfrm>
            <a:off x="4872039" y="2065338"/>
            <a:ext cx="5381625" cy="1096962"/>
          </a:xfrm>
          <a:custGeom>
            <a:avLst/>
            <a:gdLst>
              <a:gd name="T0" fmla="*/ 211138 w 3390"/>
              <a:gd name="T1" fmla="*/ 404812 h 691"/>
              <a:gd name="T2" fmla="*/ 271463 w 3390"/>
              <a:gd name="T3" fmla="*/ 330200 h 691"/>
              <a:gd name="T4" fmla="*/ 452438 w 3390"/>
              <a:gd name="T5" fmla="*/ 179387 h 691"/>
              <a:gd name="T6" fmla="*/ 331788 w 3390"/>
              <a:gd name="T7" fmla="*/ 315912 h 691"/>
              <a:gd name="T8" fmla="*/ 496888 w 3390"/>
              <a:gd name="T9" fmla="*/ 44450 h 691"/>
              <a:gd name="T10" fmla="*/ 677863 w 3390"/>
              <a:gd name="T11" fmla="*/ 30162 h 691"/>
              <a:gd name="T12" fmla="*/ 512763 w 3390"/>
              <a:gd name="T13" fmla="*/ 104775 h 691"/>
              <a:gd name="T14" fmla="*/ 965200 w 3390"/>
              <a:gd name="T15" fmla="*/ 30162 h 691"/>
              <a:gd name="T16" fmla="*/ 1009650 w 3390"/>
              <a:gd name="T17" fmla="*/ 44450 h 691"/>
              <a:gd name="T18" fmla="*/ 979488 w 3390"/>
              <a:gd name="T19" fmla="*/ 74612 h 691"/>
              <a:gd name="T20" fmla="*/ 768350 w 3390"/>
              <a:gd name="T21" fmla="*/ 0 h 691"/>
              <a:gd name="T22" fmla="*/ 1281113 w 3390"/>
              <a:gd name="T23" fmla="*/ 239712 h 691"/>
              <a:gd name="T24" fmla="*/ 1371600 w 3390"/>
              <a:gd name="T25" fmla="*/ 255587 h 691"/>
              <a:gd name="T26" fmla="*/ 1582738 w 3390"/>
              <a:gd name="T27" fmla="*/ 374650 h 691"/>
              <a:gd name="T28" fmla="*/ 1689100 w 3390"/>
              <a:gd name="T29" fmla="*/ 374650 h 691"/>
              <a:gd name="T30" fmla="*/ 1868488 w 3390"/>
              <a:gd name="T31" fmla="*/ 404812 h 691"/>
              <a:gd name="T32" fmla="*/ 1854200 w 3390"/>
              <a:gd name="T33" fmla="*/ 434975 h 691"/>
              <a:gd name="T34" fmla="*/ 1689100 w 3390"/>
              <a:gd name="T35" fmla="*/ 404812 h 691"/>
              <a:gd name="T36" fmla="*/ 2005013 w 3390"/>
              <a:gd name="T37" fmla="*/ 390525 h 691"/>
              <a:gd name="T38" fmla="*/ 2125663 w 3390"/>
              <a:gd name="T39" fmla="*/ 285750 h 691"/>
              <a:gd name="T40" fmla="*/ 2170113 w 3390"/>
              <a:gd name="T41" fmla="*/ 269875 h 691"/>
              <a:gd name="T42" fmla="*/ 2049463 w 3390"/>
              <a:gd name="T43" fmla="*/ 390525 h 691"/>
              <a:gd name="T44" fmla="*/ 2005013 w 3390"/>
              <a:gd name="T45" fmla="*/ 390525 h 691"/>
              <a:gd name="T46" fmla="*/ 2381250 w 3390"/>
              <a:gd name="T47" fmla="*/ 225425 h 691"/>
              <a:gd name="T48" fmla="*/ 2487613 w 3390"/>
              <a:gd name="T49" fmla="*/ 269875 h 691"/>
              <a:gd name="T50" fmla="*/ 2411413 w 3390"/>
              <a:gd name="T51" fmla="*/ 285750 h 691"/>
              <a:gd name="T52" fmla="*/ 2260600 w 3390"/>
              <a:gd name="T53" fmla="*/ 225425 h 691"/>
              <a:gd name="T54" fmla="*/ 2773363 w 3390"/>
              <a:gd name="T55" fmla="*/ 450850 h 691"/>
              <a:gd name="T56" fmla="*/ 2562225 w 3390"/>
              <a:gd name="T57" fmla="*/ 330200 h 691"/>
              <a:gd name="T58" fmla="*/ 3044825 w 3390"/>
              <a:gd name="T59" fmla="*/ 571500 h 691"/>
              <a:gd name="T60" fmla="*/ 3000375 w 3390"/>
              <a:gd name="T61" fmla="*/ 585787 h 691"/>
              <a:gd name="T62" fmla="*/ 3195638 w 3390"/>
              <a:gd name="T63" fmla="*/ 615950 h 691"/>
              <a:gd name="T64" fmla="*/ 3271838 w 3390"/>
              <a:gd name="T65" fmla="*/ 676275 h 691"/>
              <a:gd name="T66" fmla="*/ 3482975 w 3390"/>
              <a:gd name="T67" fmla="*/ 690562 h 691"/>
              <a:gd name="T68" fmla="*/ 3648075 w 3390"/>
              <a:gd name="T69" fmla="*/ 750887 h 691"/>
              <a:gd name="T70" fmla="*/ 3933825 w 3390"/>
              <a:gd name="T71" fmla="*/ 736600 h 691"/>
              <a:gd name="T72" fmla="*/ 3798888 w 3390"/>
              <a:gd name="T73" fmla="*/ 750887 h 691"/>
              <a:gd name="T74" fmla="*/ 4221163 w 3390"/>
              <a:gd name="T75" fmla="*/ 690562 h 691"/>
              <a:gd name="T76" fmla="*/ 4251325 w 3390"/>
              <a:gd name="T77" fmla="*/ 676275 h 691"/>
              <a:gd name="T78" fmla="*/ 4265613 w 3390"/>
              <a:gd name="T79" fmla="*/ 706437 h 691"/>
              <a:gd name="T80" fmla="*/ 4221163 w 3390"/>
              <a:gd name="T81" fmla="*/ 720725 h 691"/>
              <a:gd name="T82" fmla="*/ 4130675 w 3390"/>
              <a:gd name="T83" fmla="*/ 706437 h 691"/>
              <a:gd name="T84" fmla="*/ 4492625 w 3390"/>
              <a:gd name="T85" fmla="*/ 571500 h 691"/>
              <a:gd name="T86" fmla="*/ 4657725 w 3390"/>
              <a:gd name="T87" fmla="*/ 600075 h 691"/>
              <a:gd name="T88" fmla="*/ 4597400 w 3390"/>
              <a:gd name="T89" fmla="*/ 615950 h 691"/>
              <a:gd name="T90" fmla="*/ 4476750 w 3390"/>
              <a:gd name="T91" fmla="*/ 600075 h 691"/>
              <a:gd name="T92" fmla="*/ 4748213 w 3390"/>
              <a:gd name="T93" fmla="*/ 646112 h 691"/>
              <a:gd name="T94" fmla="*/ 4824413 w 3390"/>
              <a:gd name="T95" fmla="*/ 690562 h 691"/>
              <a:gd name="T96" fmla="*/ 4945063 w 3390"/>
              <a:gd name="T97" fmla="*/ 796925 h 691"/>
              <a:gd name="T98" fmla="*/ 4778375 w 3390"/>
              <a:gd name="T99" fmla="*/ 720725 h 691"/>
              <a:gd name="T100" fmla="*/ 4733925 w 3390"/>
              <a:gd name="T101" fmla="*/ 676275 h 691"/>
              <a:gd name="T102" fmla="*/ 5095875 w 3390"/>
              <a:gd name="T103" fmla="*/ 915987 h 691"/>
              <a:gd name="T104" fmla="*/ 5095875 w 3390"/>
              <a:gd name="T105" fmla="*/ 962025 h 691"/>
              <a:gd name="T106" fmla="*/ 5005388 w 3390"/>
              <a:gd name="T107" fmla="*/ 855662 h 691"/>
              <a:gd name="T108" fmla="*/ 5381625 w 3390"/>
              <a:gd name="T109" fmla="*/ 1066800 h 691"/>
              <a:gd name="T110" fmla="*/ 5276850 w 3390"/>
              <a:gd name="T111" fmla="*/ 1022350 h 6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390" h="691">
                <a:moveTo>
                  <a:pt x="0" y="312"/>
                </a:moveTo>
                <a:lnTo>
                  <a:pt x="38" y="284"/>
                </a:lnTo>
                <a:lnTo>
                  <a:pt x="76" y="255"/>
                </a:lnTo>
                <a:lnTo>
                  <a:pt x="123" y="236"/>
                </a:lnTo>
                <a:lnTo>
                  <a:pt x="133" y="255"/>
                </a:lnTo>
                <a:lnTo>
                  <a:pt x="85" y="274"/>
                </a:lnTo>
                <a:lnTo>
                  <a:pt x="47" y="303"/>
                </a:lnTo>
                <a:lnTo>
                  <a:pt x="0" y="331"/>
                </a:lnTo>
                <a:lnTo>
                  <a:pt x="0" y="312"/>
                </a:lnTo>
                <a:close/>
                <a:moveTo>
                  <a:pt x="171" y="208"/>
                </a:moveTo>
                <a:lnTo>
                  <a:pt x="199" y="180"/>
                </a:lnTo>
                <a:lnTo>
                  <a:pt x="256" y="142"/>
                </a:lnTo>
                <a:lnTo>
                  <a:pt x="275" y="132"/>
                </a:lnTo>
                <a:lnTo>
                  <a:pt x="285" y="113"/>
                </a:lnTo>
                <a:lnTo>
                  <a:pt x="304" y="123"/>
                </a:lnTo>
                <a:lnTo>
                  <a:pt x="285" y="142"/>
                </a:lnTo>
                <a:lnTo>
                  <a:pt x="266" y="161"/>
                </a:lnTo>
                <a:lnTo>
                  <a:pt x="209" y="199"/>
                </a:lnTo>
                <a:lnTo>
                  <a:pt x="180" y="217"/>
                </a:lnTo>
                <a:lnTo>
                  <a:pt x="171" y="208"/>
                </a:lnTo>
                <a:close/>
                <a:moveTo>
                  <a:pt x="304" y="66"/>
                </a:moveTo>
                <a:lnTo>
                  <a:pt x="313" y="56"/>
                </a:lnTo>
                <a:lnTo>
                  <a:pt x="313" y="28"/>
                </a:lnTo>
                <a:lnTo>
                  <a:pt x="323" y="9"/>
                </a:lnTo>
                <a:lnTo>
                  <a:pt x="332" y="0"/>
                </a:lnTo>
                <a:lnTo>
                  <a:pt x="427" y="0"/>
                </a:lnTo>
                <a:lnTo>
                  <a:pt x="427" y="19"/>
                </a:lnTo>
                <a:lnTo>
                  <a:pt x="332" y="19"/>
                </a:lnTo>
                <a:lnTo>
                  <a:pt x="342" y="9"/>
                </a:lnTo>
                <a:lnTo>
                  <a:pt x="332" y="38"/>
                </a:lnTo>
                <a:lnTo>
                  <a:pt x="332" y="66"/>
                </a:lnTo>
                <a:lnTo>
                  <a:pt x="323" y="66"/>
                </a:lnTo>
                <a:lnTo>
                  <a:pt x="304" y="66"/>
                </a:lnTo>
                <a:close/>
                <a:moveTo>
                  <a:pt x="484" y="0"/>
                </a:moveTo>
                <a:lnTo>
                  <a:pt x="560" y="9"/>
                </a:lnTo>
                <a:lnTo>
                  <a:pt x="579" y="9"/>
                </a:lnTo>
                <a:lnTo>
                  <a:pt x="608" y="19"/>
                </a:lnTo>
                <a:lnTo>
                  <a:pt x="617" y="28"/>
                </a:lnTo>
                <a:lnTo>
                  <a:pt x="627" y="28"/>
                </a:lnTo>
                <a:lnTo>
                  <a:pt x="636" y="28"/>
                </a:lnTo>
                <a:lnTo>
                  <a:pt x="627" y="47"/>
                </a:lnTo>
                <a:lnTo>
                  <a:pt x="617" y="47"/>
                </a:lnTo>
                <a:lnTo>
                  <a:pt x="627" y="47"/>
                </a:lnTo>
                <a:lnTo>
                  <a:pt x="617" y="47"/>
                </a:lnTo>
                <a:lnTo>
                  <a:pt x="598" y="38"/>
                </a:lnTo>
                <a:lnTo>
                  <a:pt x="579" y="28"/>
                </a:lnTo>
                <a:lnTo>
                  <a:pt x="560" y="28"/>
                </a:lnTo>
                <a:lnTo>
                  <a:pt x="484" y="19"/>
                </a:lnTo>
                <a:lnTo>
                  <a:pt x="484" y="0"/>
                </a:lnTo>
                <a:close/>
                <a:moveTo>
                  <a:pt x="684" y="66"/>
                </a:moveTo>
                <a:lnTo>
                  <a:pt x="712" y="85"/>
                </a:lnTo>
                <a:lnTo>
                  <a:pt x="807" y="132"/>
                </a:lnTo>
                <a:lnTo>
                  <a:pt x="817" y="132"/>
                </a:lnTo>
                <a:lnTo>
                  <a:pt x="807" y="151"/>
                </a:lnTo>
                <a:lnTo>
                  <a:pt x="798" y="151"/>
                </a:lnTo>
                <a:lnTo>
                  <a:pt x="703" y="104"/>
                </a:lnTo>
                <a:lnTo>
                  <a:pt x="674" y="75"/>
                </a:lnTo>
                <a:lnTo>
                  <a:pt x="684" y="66"/>
                </a:lnTo>
                <a:close/>
                <a:moveTo>
                  <a:pt x="864" y="161"/>
                </a:moveTo>
                <a:lnTo>
                  <a:pt x="902" y="180"/>
                </a:lnTo>
                <a:lnTo>
                  <a:pt x="1007" y="217"/>
                </a:lnTo>
                <a:lnTo>
                  <a:pt x="997" y="236"/>
                </a:lnTo>
                <a:lnTo>
                  <a:pt x="893" y="189"/>
                </a:lnTo>
                <a:lnTo>
                  <a:pt x="855" y="180"/>
                </a:lnTo>
                <a:lnTo>
                  <a:pt x="864" y="161"/>
                </a:lnTo>
                <a:close/>
                <a:moveTo>
                  <a:pt x="1054" y="227"/>
                </a:moveTo>
                <a:lnTo>
                  <a:pt x="1064" y="236"/>
                </a:lnTo>
                <a:lnTo>
                  <a:pt x="1130" y="246"/>
                </a:lnTo>
                <a:lnTo>
                  <a:pt x="1140" y="246"/>
                </a:lnTo>
                <a:lnTo>
                  <a:pt x="1158" y="246"/>
                </a:lnTo>
                <a:lnTo>
                  <a:pt x="1168" y="255"/>
                </a:lnTo>
                <a:lnTo>
                  <a:pt x="1177" y="255"/>
                </a:lnTo>
                <a:lnTo>
                  <a:pt x="1206" y="255"/>
                </a:lnTo>
                <a:lnTo>
                  <a:pt x="1206" y="274"/>
                </a:lnTo>
                <a:lnTo>
                  <a:pt x="1177" y="274"/>
                </a:lnTo>
                <a:lnTo>
                  <a:pt x="1168" y="274"/>
                </a:lnTo>
                <a:lnTo>
                  <a:pt x="1158" y="265"/>
                </a:lnTo>
                <a:lnTo>
                  <a:pt x="1140" y="265"/>
                </a:lnTo>
                <a:lnTo>
                  <a:pt x="1130" y="265"/>
                </a:lnTo>
                <a:lnTo>
                  <a:pt x="1064" y="255"/>
                </a:lnTo>
                <a:lnTo>
                  <a:pt x="1054" y="246"/>
                </a:lnTo>
                <a:lnTo>
                  <a:pt x="1054" y="227"/>
                </a:lnTo>
                <a:close/>
                <a:moveTo>
                  <a:pt x="1263" y="246"/>
                </a:moveTo>
                <a:lnTo>
                  <a:pt x="1263" y="246"/>
                </a:lnTo>
                <a:lnTo>
                  <a:pt x="1282" y="236"/>
                </a:lnTo>
                <a:lnTo>
                  <a:pt x="1301" y="217"/>
                </a:lnTo>
                <a:lnTo>
                  <a:pt x="1329" y="189"/>
                </a:lnTo>
                <a:lnTo>
                  <a:pt x="1339" y="180"/>
                </a:lnTo>
                <a:lnTo>
                  <a:pt x="1348" y="161"/>
                </a:lnTo>
                <a:lnTo>
                  <a:pt x="1358" y="142"/>
                </a:lnTo>
                <a:lnTo>
                  <a:pt x="1377" y="151"/>
                </a:lnTo>
                <a:lnTo>
                  <a:pt x="1367" y="170"/>
                </a:lnTo>
                <a:lnTo>
                  <a:pt x="1358" y="189"/>
                </a:lnTo>
                <a:lnTo>
                  <a:pt x="1348" y="208"/>
                </a:lnTo>
                <a:lnTo>
                  <a:pt x="1310" y="236"/>
                </a:lnTo>
                <a:lnTo>
                  <a:pt x="1291" y="246"/>
                </a:lnTo>
                <a:lnTo>
                  <a:pt x="1272" y="265"/>
                </a:lnTo>
                <a:lnTo>
                  <a:pt x="1263" y="265"/>
                </a:lnTo>
                <a:lnTo>
                  <a:pt x="1263" y="246"/>
                </a:lnTo>
                <a:close/>
                <a:moveTo>
                  <a:pt x="1415" y="123"/>
                </a:moveTo>
                <a:lnTo>
                  <a:pt x="1424" y="123"/>
                </a:lnTo>
                <a:lnTo>
                  <a:pt x="1434" y="123"/>
                </a:lnTo>
                <a:lnTo>
                  <a:pt x="1472" y="132"/>
                </a:lnTo>
                <a:lnTo>
                  <a:pt x="1500" y="142"/>
                </a:lnTo>
                <a:lnTo>
                  <a:pt x="1529" y="161"/>
                </a:lnTo>
                <a:lnTo>
                  <a:pt x="1538" y="161"/>
                </a:lnTo>
                <a:lnTo>
                  <a:pt x="1557" y="170"/>
                </a:lnTo>
                <a:lnTo>
                  <a:pt x="1567" y="170"/>
                </a:lnTo>
                <a:lnTo>
                  <a:pt x="1557" y="189"/>
                </a:lnTo>
                <a:lnTo>
                  <a:pt x="1538" y="180"/>
                </a:lnTo>
                <a:lnTo>
                  <a:pt x="1519" y="180"/>
                </a:lnTo>
                <a:lnTo>
                  <a:pt x="1491" y="161"/>
                </a:lnTo>
                <a:lnTo>
                  <a:pt x="1462" y="151"/>
                </a:lnTo>
                <a:lnTo>
                  <a:pt x="1424" y="142"/>
                </a:lnTo>
                <a:lnTo>
                  <a:pt x="1434" y="142"/>
                </a:lnTo>
                <a:lnTo>
                  <a:pt x="1424" y="142"/>
                </a:lnTo>
                <a:lnTo>
                  <a:pt x="1415" y="123"/>
                </a:lnTo>
                <a:close/>
                <a:moveTo>
                  <a:pt x="1614" y="208"/>
                </a:moveTo>
                <a:lnTo>
                  <a:pt x="1633" y="217"/>
                </a:lnTo>
                <a:lnTo>
                  <a:pt x="1709" y="265"/>
                </a:lnTo>
                <a:lnTo>
                  <a:pt x="1747" y="284"/>
                </a:lnTo>
                <a:lnTo>
                  <a:pt x="1738" y="293"/>
                </a:lnTo>
                <a:lnTo>
                  <a:pt x="1700" y="284"/>
                </a:lnTo>
                <a:lnTo>
                  <a:pt x="1624" y="236"/>
                </a:lnTo>
                <a:lnTo>
                  <a:pt x="1605" y="217"/>
                </a:lnTo>
                <a:lnTo>
                  <a:pt x="1614" y="208"/>
                </a:lnTo>
                <a:close/>
                <a:moveTo>
                  <a:pt x="1795" y="303"/>
                </a:moveTo>
                <a:lnTo>
                  <a:pt x="1880" y="341"/>
                </a:lnTo>
                <a:lnTo>
                  <a:pt x="1899" y="350"/>
                </a:lnTo>
                <a:lnTo>
                  <a:pt x="1928" y="360"/>
                </a:lnTo>
                <a:lnTo>
                  <a:pt x="1918" y="360"/>
                </a:lnTo>
                <a:lnTo>
                  <a:pt x="1937" y="360"/>
                </a:lnTo>
                <a:lnTo>
                  <a:pt x="1928" y="378"/>
                </a:lnTo>
                <a:lnTo>
                  <a:pt x="1918" y="378"/>
                </a:lnTo>
                <a:lnTo>
                  <a:pt x="1890" y="369"/>
                </a:lnTo>
                <a:lnTo>
                  <a:pt x="1871" y="360"/>
                </a:lnTo>
                <a:lnTo>
                  <a:pt x="1785" y="322"/>
                </a:lnTo>
                <a:lnTo>
                  <a:pt x="1795" y="303"/>
                </a:lnTo>
                <a:close/>
                <a:moveTo>
                  <a:pt x="1994" y="378"/>
                </a:moveTo>
                <a:lnTo>
                  <a:pt x="2013" y="388"/>
                </a:lnTo>
                <a:lnTo>
                  <a:pt x="2042" y="397"/>
                </a:lnTo>
                <a:lnTo>
                  <a:pt x="2061" y="407"/>
                </a:lnTo>
                <a:lnTo>
                  <a:pt x="2137" y="416"/>
                </a:lnTo>
                <a:lnTo>
                  <a:pt x="2127" y="435"/>
                </a:lnTo>
                <a:lnTo>
                  <a:pt x="2061" y="426"/>
                </a:lnTo>
                <a:lnTo>
                  <a:pt x="2032" y="416"/>
                </a:lnTo>
                <a:lnTo>
                  <a:pt x="2013" y="407"/>
                </a:lnTo>
                <a:lnTo>
                  <a:pt x="1985" y="397"/>
                </a:lnTo>
                <a:lnTo>
                  <a:pt x="1994" y="378"/>
                </a:lnTo>
                <a:close/>
                <a:moveTo>
                  <a:pt x="2194" y="435"/>
                </a:moveTo>
                <a:lnTo>
                  <a:pt x="2222" y="445"/>
                </a:lnTo>
                <a:lnTo>
                  <a:pt x="2307" y="454"/>
                </a:lnTo>
                <a:lnTo>
                  <a:pt x="2336" y="464"/>
                </a:lnTo>
                <a:lnTo>
                  <a:pt x="2336" y="483"/>
                </a:lnTo>
                <a:lnTo>
                  <a:pt x="2298" y="473"/>
                </a:lnTo>
                <a:lnTo>
                  <a:pt x="2222" y="464"/>
                </a:lnTo>
                <a:lnTo>
                  <a:pt x="2184" y="454"/>
                </a:lnTo>
                <a:lnTo>
                  <a:pt x="2194" y="435"/>
                </a:lnTo>
                <a:close/>
                <a:moveTo>
                  <a:pt x="2393" y="473"/>
                </a:moveTo>
                <a:lnTo>
                  <a:pt x="2478" y="464"/>
                </a:lnTo>
                <a:lnTo>
                  <a:pt x="2545" y="454"/>
                </a:lnTo>
                <a:lnTo>
                  <a:pt x="2545" y="473"/>
                </a:lnTo>
                <a:lnTo>
                  <a:pt x="2478" y="483"/>
                </a:lnTo>
                <a:lnTo>
                  <a:pt x="2393" y="492"/>
                </a:lnTo>
                <a:lnTo>
                  <a:pt x="2393" y="473"/>
                </a:lnTo>
                <a:close/>
                <a:moveTo>
                  <a:pt x="2602" y="445"/>
                </a:moveTo>
                <a:lnTo>
                  <a:pt x="2602" y="445"/>
                </a:lnTo>
                <a:lnTo>
                  <a:pt x="2630" y="445"/>
                </a:lnTo>
                <a:lnTo>
                  <a:pt x="2640" y="435"/>
                </a:lnTo>
                <a:lnTo>
                  <a:pt x="2659" y="435"/>
                </a:lnTo>
                <a:lnTo>
                  <a:pt x="2668" y="435"/>
                </a:lnTo>
                <a:lnTo>
                  <a:pt x="2659" y="435"/>
                </a:lnTo>
                <a:lnTo>
                  <a:pt x="2668" y="435"/>
                </a:lnTo>
                <a:lnTo>
                  <a:pt x="2678" y="426"/>
                </a:lnTo>
                <a:lnTo>
                  <a:pt x="2706" y="407"/>
                </a:lnTo>
                <a:lnTo>
                  <a:pt x="2735" y="388"/>
                </a:lnTo>
                <a:lnTo>
                  <a:pt x="2744" y="407"/>
                </a:lnTo>
                <a:lnTo>
                  <a:pt x="2716" y="426"/>
                </a:lnTo>
                <a:lnTo>
                  <a:pt x="2687" y="445"/>
                </a:lnTo>
                <a:lnTo>
                  <a:pt x="2678" y="445"/>
                </a:lnTo>
                <a:lnTo>
                  <a:pt x="2668" y="454"/>
                </a:lnTo>
                <a:lnTo>
                  <a:pt x="2659" y="454"/>
                </a:lnTo>
                <a:lnTo>
                  <a:pt x="2649" y="454"/>
                </a:lnTo>
                <a:lnTo>
                  <a:pt x="2630" y="464"/>
                </a:lnTo>
                <a:lnTo>
                  <a:pt x="2602" y="464"/>
                </a:lnTo>
                <a:lnTo>
                  <a:pt x="2602" y="445"/>
                </a:lnTo>
                <a:close/>
                <a:moveTo>
                  <a:pt x="2792" y="369"/>
                </a:moveTo>
                <a:lnTo>
                  <a:pt x="2801" y="369"/>
                </a:lnTo>
                <a:lnTo>
                  <a:pt x="2820" y="360"/>
                </a:lnTo>
                <a:lnTo>
                  <a:pt x="2830" y="360"/>
                </a:lnTo>
                <a:lnTo>
                  <a:pt x="2868" y="360"/>
                </a:lnTo>
                <a:lnTo>
                  <a:pt x="2906" y="369"/>
                </a:lnTo>
                <a:lnTo>
                  <a:pt x="2934" y="378"/>
                </a:lnTo>
                <a:lnTo>
                  <a:pt x="2944" y="378"/>
                </a:lnTo>
                <a:lnTo>
                  <a:pt x="2934" y="397"/>
                </a:lnTo>
                <a:lnTo>
                  <a:pt x="2896" y="388"/>
                </a:lnTo>
                <a:lnTo>
                  <a:pt x="2868" y="378"/>
                </a:lnTo>
                <a:lnTo>
                  <a:pt x="2830" y="378"/>
                </a:lnTo>
                <a:lnTo>
                  <a:pt x="2820" y="378"/>
                </a:lnTo>
                <a:lnTo>
                  <a:pt x="2801" y="378"/>
                </a:lnTo>
                <a:lnTo>
                  <a:pt x="2792" y="388"/>
                </a:lnTo>
                <a:lnTo>
                  <a:pt x="2792" y="369"/>
                </a:lnTo>
                <a:close/>
                <a:moveTo>
                  <a:pt x="2991" y="407"/>
                </a:moveTo>
                <a:lnTo>
                  <a:pt x="2991" y="407"/>
                </a:lnTo>
                <a:lnTo>
                  <a:pt x="3001" y="416"/>
                </a:lnTo>
                <a:lnTo>
                  <a:pt x="3020" y="426"/>
                </a:lnTo>
                <a:lnTo>
                  <a:pt x="3020" y="435"/>
                </a:lnTo>
                <a:lnTo>
                  <a:pt x="3039" y="435"/>
                </a:lnTo>
                <a:lnTo>
                  <a:pt x="3058" y="445"/>
                </a:lnTo>
                <a:lnTo>
                  <a:pt x="3077" y="464"/>
                </a:lnTo>
                <a:lnTo>
                  <a:pt x="3115" y="483"/>
                </a:lnTo>
                <a:lnTo>
                  <a:pt x="3124" y="483"/>
                </a:lnTo>
                <a:lnTo>
                  <a:pt x="3115" y="502"/>
                </a:lnTo>
                <a:lnTo>
                  <a:pt x="3105" y="502"/>
                </a:lnTo>
                <a:lnTo>
                  <a:pt x="3067" y="483"/>
                </a:lnTo>
                <a:lnTo>
                  <a:pt x="3048" y="464"/>
                </a:lnTo>
                <a:lnTo>
                  <a:pt x="3029" y="454"/>
                </a:lnTo>
                <a:lnTo>
                  <a:pt x="3010" y="454"/>
                </a:lnTo>
                <a:lnTo>
                  <a:pt x="3010" y="445"/>
                </a:lnTo>
                <a:lnTo>
                  <a:pt x="2991" y="435"/>
                </a:lnTo>
                <a:lnTo>
                  <a:pt x="2982" y="426"/>
                </a:lnTo>
                <a:lnTo>
                  <a:pt x="2991" y="407"/>
                </a:lnTo>
                <a:close/>
                <a:moveTo>
                  <a:pt x="3172" y="521"/>
                </a:moveTo>
                <a:lnTo>
                  <a:pt x="3200" y="558"/>
                </a:lnTo>
                <a:lnTo>
                  <a:pt x="3210" y="577"/>
                </a:lnTo>
                <a:lnTo>
                  <a:pt x="3219" y="587"/>
                </a:lnTo>
                <a:lnTo>
                  <a:pt x="3276" y="625"/>
                </a:lnTo>
                <a:lnTo>
                  <a:pt x="3267" y="634"/>
                </a:lnTo>
                <a:lnTo>
                  <a:pt x="3210" y="606"/>
                </a:lnTo>
                <a:lnTo>
                  <a:pt x="3191" y="587"/>
                </a:lnTo>
                <a:lnTo>
                  <a:pt x="3181" y="568"/>
                </a:lnTo>
                <a:lnTo>
                  <a:pt x="3153" y="539"/>
                </a:lnTo>
                <a:lnTo>
                  <a:pt x="3172" y="521"/>
                </a:lnTo>
                <a:close/>
                <a:moveTo>
                  <a:pt x="3324" y="644"/>
                </a:moveTo>
                <a:lnTo>
                  <a:pt x="3333" y="653"/>
                </a:lnTo>
                <a:lnTo>
                  <a:pt x="3362" y="663"/>
                </a:lnTo>
                <a:lnTo>
                  <a:pt x="3390" y="672"/>
                </a:lnTo>
                <a:lnTo>
                  <a:pt x="3390" y="691"/>
                </a:lnTo>
                <a:lnTo>
                  <a:pt x="3362" y="682"/>
                </a:lnTo>
                <a:lnTo>
                  <a:pt x="3324" y="672"/>
                </a:lnTo>
                <a:lnTo>
                  <a:pt x="3314" y="663"/>
                </a:lnTo>
                <a:lnTo>
                  <a:pt x="3324" y="644"/>
                </a:lnTo>
                <a:close/>
              </a:path>
            </a:pathLst>
          </a:custGeom>
          <a:solidFill>
            <a:schemeClr val="tx1"/>
          </a:solidFill>
          <a:ln w="14351">
            <a:solidFill>
              <a:schemeClr val="tx1"/>
            </a:solidFill>
            <a:prstDash val="solid"/>
            <a:round/>
            <a:headEnd/>
            <a:tailEnd/>
          </a:ln>
        </p:spPr>
        <p:txBody>
          <a:bodyPr/>
          <a:lstStyle/>
          <a:p>
            <a:endParaRPr lang="zh-CN" altLang="en-US"/>
          </a:p>
        </p:txBody>
      </p:sp>
      <p:sp>
        <p:nvSpPr>
          <p:cNvPr id="113694" name="Freeform 30"/>
          <p:cNvSpPr>
            <a:spLocks noEditPoints="1"/>
          </p:cNvSpPr>
          <p:nvPr/>
        </p:nvSpPr>
        <p:spPr bwMode="auto">
          <a:xfrm>
            <a:off x="8550276" y="1944689"/>
            <a:ext cx="346075" cy="871537"/>
          </a:xfrm>
          <a:custGeom>
            <a:avLst/>
            <a:gdLst>
              <a:gd name="T0" fmla="*/ 14288 w 218"/>
              <a:gd name="T1" fmla="*/ 857250 h 549"/>
              <a:gd name="T2" fmla="*/ 180975 w 218"/>
              <a:gd name="T3" fmla="*/ 14287 h 549"/>
              <a:gd name="T4" fmla="*/ 180975 w 218"/>
              <a:gd name="T5" fmla="*/ 0 h 549"/>
              <a:gd name="T6" fmla="*/ 346075 w 218"/>
              <a:gd name="T7" fmla="*/ 0 h 549"/>
              <a:gd name="T8" fmla="*/ 346075 w 218"/>
              <a:gd name="T9" fmla="*/ 14287 h 549"/>
              <a:gd name="T10" fmla="*/ 346075 w 218"/>
              <a:gd name="T11" fmla="*/ 14287 h 549"/>
              <a:gd name="T12" fmla="*/ 346075 w 218"/>
              <a:gd name="T13" fmla="*/ 14287 h 549"/>
              <a:gd name="T14" fmla="*/ 346075 w 218"/>
              <a:gd name="T15" fmla="*/ 14287 h 549"/>
              <a:gd name="T16" fmla="*/ 180975 w 218"/>
              <a:gd name="T17" fmla="*/ 14287 h 549"/>
              <a:gd name="T18" fmla="*/ 195263 w 218"/>
              <a:gd name="T19" fmla="*/ 14287 h 549"/>
              <a:gd name="T20" fmla="*/ 30163 w 218"/>
              <a:gd name="T21" fmla="*/ 857250 h 549"/>
              <a:gd name="T22" fmla="*/ 30163 w 218"/>
              <a:gd name="T23" fmla="*/ 857250 h 549"/>
              <a:gd name="T24" fmla="*/ 30163 w 218"/>
              <a:gd name="T25" fmla="*/ 857250 h 549"/>
              <a:gd name="T26" fmla="*/ 14288 w 218"/>
              <a:gd name="T27" fmla="*/ 857250 h 549"/>
              <a:gd name="T28" fmla="*/ 14288 w 218"/>
              <a:gd name="T29" fmla="*/ 857250 h 549"/>
              <a:gd name="T30" fmla="*/ 14288 w 218"/>
              <a:gd name="T31" fmla="*/ 857250 h 549"/>
              <a:gd name="T32" fmla="*/ 74613 w 218"/>
              <a:gd name="T33" fmla="*/ 796925 h 549"/>
              <a:gd name="T34" fmla="*/ 30163 w 218"/>
              <a:gd name="T35" fmla="*/ 871537 h 549"/>
              <a:gd name="T36" fmla="*/ 0 w 218"/>
              <a:gd name="T37" fmla="*/ 781050 h 549"/>
              <a:gd name="T38" fmla="*/ 0 w 218"/>
              <a:gd name="T39" fmla="*/ 781050 h 549"/>
              <a:gd name="T40" fmla="*/ 0 w 218"/>
              <a:gd name="T41" fmla="*/ 781050 h 549"/>
              <a:gd name="T42" fmla="*/ 14288 w 218"/>
              <a:gd name="T43" fmla="*/ 781050 h 549"/>
              <a:gd name="T44" fmla="*/ 14288 w 218"/>
              <a:gd name="T45" fmla="*/ 781050 h 549"/>
              <a:gd name="T46" fmla="*/ 30163 w 218"/>
              <a:gd name="T47" fmla="*/ 841375 h 549"/>
              <a:gd name="T48" fmla="*/ 14288 w 218"/>
              <a:gd name="T49" fmla="*/ 841375 h 549"/>
              <a:gd name="T50" fmla="*/ 74613 w 218"/>
              <a:gd name="T51" fmla="*/ 796925 h 549"/>
              <a:gd name="T52" fmla="*/ 74613 w 218"/>
              <a:gd name="T53" fmla="*/ 796925 h 549"/>
              <a:gd name="T54" fmla="*/ 74613 w 218"/>
              <a:gd name="T55" fmla="*/ 796925 h 549"/>
              <a:gd name="T56" fmla="*/ 74613 w 218"/>
              <a:gd name="T57" fmla="*/ 796925 h 549"/>
              <a:gd name="T58" fmla="*/ 74613 w 218"/>
              <a:gd name="T59" fmla="*/ 796925 h 549"/>
              <a:gd name="T60" fmla="*/ 74613 w 218"/>
              <a:gd name="T61" fmla="*/ 796925 h 5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8" h="549">
                <a:moveTo>
                  <a:pt x="9" y="540"/>
                </a:moveTo>
                <a:lnTo>
                  <a:pt x="114" y="9"/>
                </a:lnTo>
                <a:lnTo>
                  <a:pt x="114" y="0"/>
                </a:lnTo>
                <a:lnTo>
                  <a:pt x="218" y="0"/>
                </a:lnTo>
                <a:lnTo>
                  <a:pt x="218" y="9"/>
                </a:lnTo>
                <a:lnTo>
                  <a:pt x="114" y="9"/>
                </a:lnTo>
                <a:lnTo>
                  <a:pt x="123" y="9"/>
                </a:lnTo>
                <a:lnTo>
                  <a:pt x="19" y="540"/>
                </a:lnTo>
                <a:lnTo>
                  <a:pt x="9" y="540"/>
                </a:lnTo>
                <a:close/>
                <a:moveTo>
                  <a:pt x="47" y="502"/>
                </a:moveTo>
                <a:lnTo>
                  <a:pt x="19" y="549"/>
                </a:lnTo>
                <a:lnTo>
                  <a:pt x="0" y="492"/>
                </a:lnTo>
                <a:lnTo>
                  <a:pt x="9" y="492"/>
                </a:lnTo>
                <a:lnTo>
                  <a:pt x="19" y="530"/>
                </a:lnTo>
                <a:lnTo>
                  <a:pt x="9" y="530"/>
                </a:lnTo>
                <a:lnTo>
                  <a:pt x="47" y="502"/>
                </a:lnTo>
                <a:close/>
              </a:path>
            </a:pathLst>
          </a:custGeom>
          <a:solidFill>
            <a:schemeClr val="tx1"/>
          </a:solidFill>
          <a:ln w="14351">
            <a:solidFill>
              <a:schemeClr val="tx1"/>
            </a:solidFill>
            <a:prstDash val="solid"/>
            <a:round/>
            <a:headEnd/>
            <a:tailEnd/>
          </a:ln>
        </p:spPr>
        <p:txBody>
          <a:bodyPr/>
          <a:lstStyle/>
          <a:p>
            <a:endParaRPr lang="zh-CN" altLang="en-US"/>
          </a:p>
        </p:txBody>
      </p:sp>
      <p:sp>
        <p:nvSpPr>
          <p:cNvPr id="113695" name="Rectangle 31"/>
          <p:cNvSpPr>
            <a:spLocks noChangeArrowheads="1"/>
          </p:cNvSpPr>
          <p:nvPr/>
        </p:nvSpPr>
        <p:spPr bwMode="auto">
          <a:xfrm>
            <a:off x="9017000" y="1779589"/>
            <a:ext cx="1131888" cy="420687"/>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55316" name="Rectangle 32"/>
          <p:cNvSpPr>
            <a:spLocks noChangeArrowheads="1"/>
          </p:cNvSpPr>
          <p:nvPr/>
        </p:nvSpPr>
        <p:spPr bwMode="auto">
          <a:xfrm>
            <a:off x="9213851" y="1928813"/>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latin typeface="宋体" pitchFamily="2" charset="-122"/>
              </a:rPr>
              <a:t>地球表面</a:t>
            </a:r>
            <a:endParaRPr lang="zh-CN" altLang="en-US"/>
          </a:p>
        </p:txBody>
      </p:sp>
      <p:sp>
        <p:nvSpPr>
          <p:cNvPr id="55317" name="Rectangle 33"/>
          <p:cNvSpPr>
            <a:spLocks noChangeArrowheads="1"/>
          </p:cNvSpPr>
          <p:nvPr/>
        </p:nvSpPr>
        <p:spPr bwMode="auto">
          <a:xfrm>
            <a:off x="9937750" y="1898650"/>
            <a:ext cx="448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400">
                <a:solidFill>
                  <a:srgbClr val="000000"/>
                </a:solidFill>
                <a:latin typeface="Times New Roman" pitchFamily="18" charset="0"/>
              </a:rPr>
              <a:t> </a:t>
            </a:r>
            <a:endParaRPr lang="zh-CN" altLang="en-US"/>
          </a:p>
        </p:txBody>
      </p:sp>
      <p:grpSp>
        <p:nvGrpSpPr>
          <p:cNvPr id="113714" name="Group 50"/>
          <p:cNvGrpSpPr>
            <a:grpSpLocks/>
          </p:cNvGrpSpPr>
          <p:nvPr/>
        </p:nvGrpSpPr>
        <p:grpSpPr bwMode="auto">
          <a:xfrm>
            <a:off x="6394450" y="2351089"/>
            <a:ext cx="1949450" cy="1893887"/>
            <a:chOff x="3068" y="1481"/>
            <a:chExt cx="1228" cy="1193"/>
          </a:xfrm>
        </p:grpSpPr>
        <p:sp>
          <p:nvSpPr>
            <p:cNvPr id="55333" name="Freeform 34"/>
            <p:cNvSpPr>
              <a:spLocks noEditPoints="1"/>
            </p:cNvSpPr>
            <p:nvPr/>
          </p:nvSpPr>
          <p:spPr bwMode="auto">
            <a:xfrm>
              <a:off x="3068" y="1481"/>
              <a:ext cx="228" cy="1193"/>
            </a:xfrm>
            <a:custGeom>
              <a:avLst/>
              <a:gdLst>
                <a:gd name="T0" fmla="*/ 38 w 228"/>
                <a:gd name="T1" fmla="*/ 37 h 1193"/>
                <a:gd name="T2" fmla="*/ 190 w 228"/>
                <a:gd name="T3" fmla="*/ 1145 h 1193"/>
                <a:gd name="T4" fmla="*/ 190 w 228"/>
                <a:gd name="T5" fmla="*/ 1155 h 1193"/>
                <a:gd name="T6" fmla="*/ 190 w 228"/>
                <a:gd name="T7" fmla="*/ 1155 h 1193"/>
                <a:gd name="T8" fmla="*/ 181 w 228"/>
                <a:gd name="T9" fmla="*/ 1155 h 1193"/>
                <a:gd name="T10" fmla="*/ 181 w 228"/>
                <a:gd name="T11" fmla="*/ 1155 h 1193"/>
                <a:gd name="T12" fmla="*/ 29 w 228"/>
                <a:gd name="T13" fmla="*/ 37 h 1193"/>
                <a:gd name="T14" fmla="*/ 38 w 228"/>
                <a:gd name="T15" fmla="*/ 28 h 1193"/>
                <a:gd name="T16" fmla="*/ 38 w 228"/>
                <a:gd name="T17" fmla="*/ 28 h 1193"/>
                <a:gd name="T18" fmla="*/ 38 w 228"/>
                <a:gd name="T19" fmla="*/ 28 h 1193"/>
                <a:gd name="T20" fmla="*/ 38 w 228"/>
                <a:gd name="T21" fmla="*/ 37 h 1193"/>
                <a:gd name="T22" fmla="*/ 38 w 228"/>
                <a:gd name="T23" fmla="*/ 37 h 1193"/>
                <a:gd name="T24" fmla="*/ 0 w 228"/>
                <a:gd name="T25" fmla="*/ 37 h 1193"/>
                <a:gd name="T26" fmla="*/ 0 w 228"/>
                <a:gd name="T27" fmla="*/ 28 h 1193"/>
                <a:gd name="T28" fmla="*/ 10 w 228"/>
                <a:gd name="T29" fmla="*/ 9 h 1193"/>
                <a:gd name="T30" fmla="*/ 19 w 228"/>
                <a:gd name="T31" fmla="*/ 0 h 1193"/>
                <a:gd name="T32" fmla="*/ 29 w 228"/>
                <a:gd name="T33" fmla="*/ 0 h 1193"/>
                <a:gd name="T34" fmla="*/ 48 w 228"/>
                <a:gd name="T35" fmla="*/ 0 h 1193"/>
                <a:gd name="T36" fmla="*/ 57 w 228"/>
                <a:gd name="T37" fmla="*/ 9 h 1193"/>
                <a:gd name="T38" fmla="*/ 67 w 228"/>
                <a:gd name="T39" fmla="*/ 19 h 1193"/>
                <a:gd name="T40" fmla="*/ 76 w 228"/>
                <a:gd name="T41" fmla="*/ 28 h 1193"/>
                <a:gd name="T42" fmla="*/ 76 w 228"/>
                <a:gd name="T43" fmla="*/ 47 h 1193"/>
                <a:gd name="T44" fmla="*/ 67 w 228"/>
                <a:gd name="T45" fmla="*/ 56 h 1193"/>
                <a:gd name="T46" fmla="*/ 57 w 228"/>
                <a:gd name="T47" fmla="*/ 66 h 1193"/>
                <a:gd name="T48" fmla="*/ 38 w 228"/>
                <a:gd name="T49" fmla="*/ 75 h 1193"/>
                <a:gd name="T50" fmla="*/ 29 w 228"/>
                <a:gd name="T51" fmla="*/ 75 h 1193"/>
                <a:gd name="T52" fmla="*/ 19 w 228"/>
                <a:gd name="T53" fmla="*/ 66 h 1193"/>
                <a:gd name="T54" fmla="*/ 0 w 228"/>
                <a:gd name="T55" fmla="*/ 56 h 1193"/>
                <a:gd name="T56" fmla="*/ 0 w 228"/>
                <a:gd name="T57" fmla="*/ 37 h 1193"/>
                <a:gd name="T58" fmla="*/ 0 w 228"/>
                <a:gd name="T59" fmla="*/ 37 h 1193"/>
                <a:gd name="T60" fmla="*/ 228 w 228"/>
                <a:gd name="T61" fmla="*/ 1145 h 1193"/>
                <a:gd name="T62" fmla="*/ 218 w 228"/>
                <a:gd name="T63" fmla="*/ 1164 h 1193"/>
                <a:gd name="T64" fmla="*/ 218 w 228"/>
                <a:gd name="T65" fmla="*/ 1174 h 1193"/>
                <a:gd name="T66" fmla="*/ 209 w 228"/>
                <a:gd name="T67" fmla="*/ 1183 h 1193"/>
                <a:gd name="T68" fmla="*/ 190 w 228"/>
                <a:gd name="T69" fmla="*/ 1193 h 1193"/>
                <a:gd name="T70" fmla="*/ 181 w 228"/>
                <a:gd name="T71" fmla="*/ 1183 h 1193"/>
                <a:gd name="T72" fmla="*/ 162 w 228"/>
                <a:gd name="T73" fmla="*/ 1183 h 1193"/>
                <a:gd name="T74" fmla="*/ 152 w 228"/>
                <a:gd name="T75" fmla="*/ 1174 h 1193"/>
                <a:gd name="T76" fmla="*/ 152 w 228"/>
                <a:gd name="T77" fmla="*/ 1155 h 1193"/>
                <a:gd name="T78" fmla="*/ 152 w 228"/>
                <a:gd name="T79" fmla="*/ 1145 h 1193"/>
                <a:gd name="T80" fmla="*/ 152 w 228"/>
                <a:gd name="T81" fmla="*/ 1127 h 1193"/>
                <a:gd name="T82" fmla="*/ 171 w 228"/>
                <a:gd name="T83" fmla="*/ 1117 h 1193"/>
                <a:gd name="T84" fmla="*/ 181 w 228"/>
                <a:gd name="T85" fmla="*/ 1117 h 1193"/>
                <a:gd name="T86" fmla="*/ 199 w 228"/>
                <a:gd name="T87" fmla="*/ 1117 h 1193"/>
                <a:gd name="T88" fmla="*/ 209 w 228"/>
                <a:gd name="T89" fmla="*/ 1117 h 1193"/>
                <a:gd name="T90" fmla="*/ 218 w 228"/>
                <a:gd name="T91" fmla="*/ 1136 h 1193"/>
                <a:gd name="T92" fmla="*/ 228 w 228"/>
                <a:gd name="T93" fmla="*/ 1145 h 1193"/>
                <a:gd name="T94" fmla="*/ 228 w 228"/>
                <a:gd name="T95" fmla="*/ 1145 h 11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1193">
                  <a:moveTo>
                    <a:pt x="38" y="37"/>
                  </a:moveTo>
                  <a:lnTo>
                    <a:pt x="190" y="1145"/>
                  </a:lnTo>
                  <a:lnTo>
                    <a:pt x="190" y="1155"/>
                  </a:lnTo>
                  <a:lnTo>
                    <a:pt x="181" y="1155"/>
                  </a:lnTo>
                  <a:lnTo>
                    <a:pt x="29" y="37"/>
                  </a:lnTo>
                  <a:lnTo>
                    <a:pt x="38" y="28"/>
                  </a:lnTo>
                  <a:lnTo>
                    <a:pt x="38" y="37"/>
                  </a:lnTo>
                  <a:close/>
                  <a:moveTo>
                    <a:pt x="0" y="37"/>
                  </a:moveTo>
                  <a:lnTo>
                    <a:pt x="0" y="28"/>
                  </a:lnTo>
                  <a:lnTo>
                    <a:pt x="10" y="9"/>
                  </a:lnTo>
                  <a:lnTo>
                    <a:pt x="19" y="0"/>
                  </a:lnTo>
                  <a:lnTo>
                    <a:pt x="29" y="0"/>
                  </a:lnTo>
                  <a:lnTo>
                    <a:pt x="48" y="0"/>
                  </a:lnTo>
                  <a:lnTo>
                    <a:pt x="57" y="9"/>
                  </a:lnTo>
                  <a:lnTo>
                    <a:pt x="67" y="19"/>
                  </a:lnTo>
                  <a:lnTo>
                    <a:pt x="76" y="28"/>
                  </a:lnTo>
                  <a:lnTo>
                    <a:pt x="76" y="47"/>
                  </a:lnTo>
                  <a:lnTo>
                    <a:pt x="67" y="56"/>
                  </a:lnTo>
                  <a:lnTo>
                    <a:pt x="57" y="66"/>
                  </a:lnTo>
                  <a:lnTo>
                    <a:pt x="38" y="75"/>
                  </a:lnTo>
                  <a:lnTo>
                    <a:pt x="29" y="75"/>
                  </a:lnTo>
                  <a:lnTo>
                    <a:pt x="19" y="66"/>
                  </a:lnTo>
                  <a:lnTo>
                    <a:pt x="0" y="56"/>
                  </a:lnTo>
                  <a:lnTo>
                    <a:pt x="0" y="37"/>
                  </a:lnTo>
                  <a:close/>
                  <a:moveTo>
                    <a:pt x="228" y="1145"/>
                  </a:moveTo>
                  <a:lnTo>
                    <a:pt x="218" y="1164"/>
                  </a:lnTo>
                  <a:lnTo>
                    <a:pt x="218" y="1174"/>
                  </a:lnTo>
                  <a:lnTo>
                    <a:pt x="209" y="1183"/>
                  </a:lnTo>
                  <a:lnTo>
                    <a:pt x="190" y="1193"/>
                  </a:lnTo>
                  <a:lnTo>
                    <a:pt x="181" y="1183"/>
                  </a:lnTo>
                  <a:lnTo>
                    <a:pt x="162" y="1183"/>
                  </a:lnTo>
                  <a:lnTo>
                    <a:pt x="152" y="1174"/>
                  </a:lnTo>
                  <a:lnTo>
                    <a:pt x="152" y="1155"/>
                  </a:lnTo>
                  <a:lnTo>
                    <a:pt x="152" y="1145"/>
                  </a:lnTo>
                  <a:lnTo>
                    <a:pt x="152" y="1127"/>
                  </a:lnTo>
                  <a:lnTo>
                    <a:pt x="171" y="1117"/>
                  </a:lnTo>
                  <a:lnTo>
                    <a:pt x="181" y="1117"/>
                  </a:lnTo>
                  <a:lnTo>
                    <a:pt x="199" y="1117"/>
                  </a:lnTo>
                  <a:lnTo>
                    <a:pt x="209" y="1117"/>
                  </a:lnTo>
                  <a:lnTo>
                    <a:pt x="218" y="1136"/>
                  </a:lnTo>
                  <a:lnTo>
                    <a:pt x="228" y="1145"/>
                  </a:lnTo>
                  <a:close/>
                </a:path>
              </a:pathLst>
            </a:custGeom>
            <a:solidFill>
              <a:srgbClr val="000000"/>
            </a:solidFill>
            <a:ln w="14351">
              <a:solidFill>
                <a:srgbClr val="FFFF00"/>
              </a:solidFill>
              <a:prstDash val="solid"/>
              <a:round/>
              <a:headEnd/>
              <a:tailEnd/>
            </a:ln>
          </p:spPr>
          <p:txBody>
            <a:bodyPr/>
            <a:lstStyle/>
            <a:p>
              <a:endParaRPr lang="zh-CN" altLang="en-US"/>
            </a:p>
          </p:txBody>
        </p:sp>
        <p:sp>
          <p:nvSpPr>
            <p:cNvPr id="55334" name="Freeform 37"/>
            <p:cNvSpPr>
              <a:spLocks/>
            </p:cNvSpPr>
            <p:nvPr/>
          </p:nvSpPr>
          <p:spPr bwMode="auto">
            <a:xfrm>
              <a:off x="3154" y="1537"/>
              <a:ext cx="617" cy="1080"/>
            </a:xfrm>
            <a:custGeom>
              <a:avLst/>
              <a:gdLst>
                <a:gd name="T0" fmla="*/ 0 w 617"/>
                <a:gd name="T1" fmla="*/ 10 h 1080"/>
                <a:gd name="T2" fmla="*/ 47 w 617"/>
                <a:gd name="T3" fmla="*/ 0 h 1080"/>
                <a:gd name="T4" fmla="*/ 104 w 617"/>
                <a:gd name="T5" fmla="*/ 0 h 1080"/>
                <a:gd name="T6" fmla="*/ 151 w 617"/>
                <a:gd name="T7" fmla="*/ 0 h 1080"/>
                <a:gd name="T8" fmla="*/ 189 w 617"/>
                <a:gd name="T9" fmla="*/ 0 h 1080"/>
                <a:gd name="T10" fmla="*/ 227 w 617"/>
                <a:gd name="T11" fmla="*/ 10 h 1080"/>
                <a:gd name="T12" fmla="*/ 246 w 617"/>
                <a:gd name="T13" fmla="*/ 19 h 1080"/>
                <a:gd name="T14" fmla="*/ 265 w 617"/>
                <a:gd name="T15" fmla="*/ 29 h 1080"/>
                <a:gd name="T16" fmla="*/ 265 w 617"/>
                <a:gd name="T17" fmla="*/ 38 h 1080"/>
                <a:gd name="T18" fmla="*/ 275 w 617"/>
                <a:gd name="T19" fmla="*/ 48 h 1080"/>
                <a:gd name="T20" fmla="*/ 275 w 617"/>
                <a:gd name="T21" fmla="*/ 57 h 1080"/>
                <a:gd name="T22" fmla="*/ 332 w 617"/>
                <a:gd name="T23" fmla="*/ 408 h 1080"/>
                <a:gd name="T24" fmla="*/ 341 w 617"/>
                <a:gd name="T25" fmla="*/ 417 h 1080"/>
                <a:gd name="T26" fmla="*/ 341 w 617"/>
                <a:gd name="T27" fmla="*/ 427 h 1080"/>
                <a:gd name="T28" fmla="*/ 351 w 617"/>
                <a:gd name="T29" fmla="*/ 436 h 1080"/>
                <a:gd name="T30" fmla="*/ 360 w 617"/>
                <a:gd name="T31" fmla="*/ 436 h 1080"/>
                <a:gd name="T32" fmla="*/ 389 w 617"/>
                <a:gd name="T33" fmla="*/ 455 h 1080"/>
                <a:gd name="T34" fmla="*/ 427 w 617"/>
                <a:gd name="T35" fmla="*/ 455 h 1080"/>
                <a:gd name="T36" fmla="*/ 465 w 617"/>
                <a:gd name="T37" fmla="*/ 464 h 1080"/>
                <a:gd name="T38" fmla="*/ 512 w 617"/>
                <a:gd name="T39" fmla="*/ 464 h 1080"/>
                <a:gd name="T40" fmla="*/ 560 w 617"/>
                <a:gd name="T41" fmla="*/ 464 h 1080"/>
                <a:gd name="T42" fmla="*/ 617 w 617"/>
                <a:gd name="T43" fmla="*/ 455 h 1080"/>
                <a:gd name="T44" fmla="*/ 560 w 617"/>
                <a:gd name="T45" fmla="*/ 464 h 1080"/>
                <a:gd name="T46" fmla="*/ 512 w 617"/>
                <a:gd name="T47" fmla="*/ 483 h 1080"/>
                <a:gd name="T48" fmla="*/ 474 w 617"/>
                <a:gd name="T49" fmla="*/ 493 h 1080"/>
                <a:gd name="T50" fmla="*/ 436 w 617"/>
                <a:gd name="T51" fmla="*/ 512 h 1080"/>
                <a:gd name="T52" fmla="*/ 398 w 617"/>
                <a:gd name="T53" fmla="*/ 531 h 1080"/>
                <a:gd name="T54" fmla="*/ 379 w 617"/>
                <a:gd name="T55" fmla="*/ 550 h 1080"/>
                <a:gd name="T56" fmla="*/ 370 w 617"/>
                <a:gd name="T57" fmla="*/ 559 h 1080"/>
                <a:gd name="T58" fmla="*/ 370 w 617"/>
                <a:gd name="T59" fmla="*/ 569 h 1080"/>
                <a:gd name="T60" fmla="*/ 370 w 617"/>
                <a:gd name="T61" fmla="*/ 578 h 1080"/>
                <a:gd name="T62" fmla="*/ 370 w 617"/>
                <a:gd name="T63" fmla="*/ 588 h 1080"/>
                <a:gd name="T64" fmla="*/ 427 w 617"/>
                <a:gd name="T65" fmla="*/ 947 h 1080"/>
                <a:gd name="T66" fmla="*/ 427 w 617"/>
                <a:gd name="T67" fmla="*/ 957 h 1080"/>
                <a:gd name="T68" fmla="*/ 417 w 617"/>
                <a:gd name="T69" fmla="*/ 966 h 1080"/>
                <a:gd name="T70" fmla="*/ 417 w 617"/>
                <a:gd name="T71" fmla="*/ 976 h 1080"/>
                <a:gd name="T72" fmla="*/ 408 w 617"/>
                <a:gd name="T73" fmla="*/ 985 h 1080"/>
                <a:gd name="T74" fmla="*/ 389 w 617"/>
                <a:gd name="T75" fmla="*/ 1004 h 1080"/>
                <a:gd name="T76" fmla="*/ 360 w 617"/>
                <a:gd name="T77" fmla="*/ 1023 h 1080"/>
                <a:gd name="T78" fmla="*/ 322 w 617"/>
                <a:gd name="T79" fmla="*/ 1033 h 1080"/>
                <a:gd name="T80" fmla="*/ 275 w 617"/>
                <a:gd name="T81" fmla="*/ 1052 h 1080"/>
                <a:gd name="T82" fmla="*/ 227 w 617"/>
                <a:gd name="T83" fmla="*/ 1061 h 1080"/>
                <a:gd name="T84" fmla="*/ 170 w 617"/>
                <a:gd name="T85" fmla="*/ 1080 h 10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17" h="1080">
                  <a:moveTo>
                    <a:pt x="0" y="10"/>
                  </a:moveTo>
                  <a:lnTo>
                    <a:pt x="47" y="0"/>
                  </a:lnTo>
                  <a:lnTo>
                    <a:pt x="104" y="0"/>
                  </a:lnTo>
                  <a:lnTo>
                    <a:pt x="151" y="0"/>
                  </a:lnTo>
                  <a:lnTo>
                    <a:pt x="189" y="0"/>
                  </a:lnTo>
                  <a:lnTo>
                    <a:pt x="227" y="10"/>
                  </a:lnTo>
                  <a:lnTo>
                    <a:pt x="246" y="19"/>
                  </a:lnTo>
                  <a:lnTo>
                    <a:pt x="265" y="29"/>
                  </a:lnTo>
                  <a:lnTo>
                    <a:pt x="265" y="38"/>
                  </a:lnTo>
                  <a:lnTo>
                    <a:pt x="275" y="48"/>
                  </a:lnTo>
                  <a:lnTo>
                    <a:pt x="275" y="57"/>
                  </a:lnTo>
                  <a:lnTo>
                    <a:pt x="332" y="408"/>
                  </a:lnTo>
                  <a:lnTo>
                    <a:pt x="341" y="417"/>
                  </a:lnTo>
                  <a:lnTo>
                    <a:pt x="341" y="427"/>
                  </a:lnTo>
                  <a:lnTo>
                    <a:pt x="351" y="436"/>
                  </a:lnTo>
                  <a:lnTo>
                    <a:pt x="360" y="436"/>
                  </a:lnTo>
                  <a:lnTo>
                    <a:pt x="389" y="455"/>
                  </a:lnTo>
                  <a:lnTo>
                    <a:pt x="427" y="455"/>
                  </a:lnTo>
                  <a:lnTo>
                    <a:pt x="465" y="464"/>
                  </a:lnTo>
                  <a:lnTo>
                    <a:pt x="512" y="464"/>
                  </a:lnTo>
                  <a:lnTo>
                    <a:pt x="560" y="464"/>
                  </a:lnTo>
                  <a:lnTo>
                    <a:pt x="617" y="455"/>
                  </a:lnTo>
                  <a:lnTo>
                    <a:pt x="560" y="464"/>
                  </a:lnTo>
                  <a:lnTo>
                    <a:pt x="512" y="483"/>
                  </a:lnTo>
                  <a:lnTo>
                    <a:pt x="474" y="493"/>
                  </a:lnTo>
                  <a:lnTo>
                    <a:pt x="436" y="512"/>
                  </a:lnTo>
                  <a:lnTo>
                    <a:pt x="398" y="531"/>
                  </a:lnTo>
                  <a:lnTo>
                    <a:pt x="379" y="550"/>
                  </a:lnTo>
                  <a:lnTo>
                    <a:pt x="370" y="559"/>
                  </a:lnTo>
                  <a:lnTo>
                    <a:pt x="370" y="569"/>
                  </a:lnTo>
                  <a:lnTo>
                    <a:pt x="370" y="578"/>
                  </a:lnTo>
                  <a:lnTo>
                    <a:pt x="370" y="588"/>
                  </a:lnTo>
                  <a:lnTo>
                    <a:pt x="427" y="947"/>
                  </a:lnTo>
                  <a:lnTo>
                    <a:pt x="427" y="957"/>
                  </a:lnTo>
                  <a:lnTo>
                    <a:pt x="417" y="966"/>
                  </a:lnTo>
                  <a:lnTo>
                    <a:pt x="417" y="976"/>
                  </a:lnTo>
                  <a:lnTo>
                    <a:pt x="408" y="985"/>
                  </a:lnTo>
                  <a:lnTo>
                    <a:pt x="389" y="1004"/>
                  </a:lnTo>
                  <a:lnTo>
                    <a:pt x="360" y="1023"/>
                  </a:lnTo>
                  <a:lnTo>
                    <a:pt x="322" y="1033"/>
                  </a:lnTo>
                  <a:lnTo>
                    <a:pt x="275" y="1052"/>
                  </a:lnTo>
                  <a:lnTo>
                    <a:pt x="227" y="1061"/>
                  </a:lnTo>
                  <a:lnTo>
                    <a:pt x="170" y="1080"/>
                  </a:lnTo>
                </a:path>
              </a:pathLst>
            </a:custGeom>
            <a:noFill/>
            <a:ln w="14351">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35" name="Group 49"/>
            <p:cNvGrpSpPr>
              <a:grpSpLocks/>
            </p:cNvGrpSpPr>
            <p:nvPr/>
          </p:nvGrpSpPr>
          <p:grpSpPr bwMode="auto">
            <a:xfrm>
              <a:off x="4113" y="1992"/>
              <a:ext cx="183" cy="172"/>
              <a:chOff x="4113" y="1992"/>
              <a:chExt cx="183" cy="172"/>
            </a:xfrm>
          </p:grpSpPr>
          <p:sp>
            <p:nvSpPr>
              <p:cNvPr id="55336" name="Rectangle 40"/>
              <p:cNvSpPr>
                <a:spLocks noChangeArrowheads="1"/>
              </p:cNvSpPr>
              <p:nvPr/>
            </p:nvSpPr>
            <p:spPr bwMode="auto">
              <a:xfrm>
                <a:off x="4113" y="1992"/>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1700" i="1">
                    <a:solidFill>
                      <a:srgbClr val="FFFF00"/>
                    </a:solidFill>
                    <a:latin typeface="Times New Roman" pitchFamily="18" charset="0"/>
                  </a:rPr>
                  <a:t>H</a:t>
                </a:r>
                <a:endParaRPr lang="en-US" altLang="zh-CN">
                  <a:solidFill>
                    <a:srgbClr val="FFFF00"/>
                  </a:solidFill>
                </a:endParaRPr>
              </a:p>
            </p:txBody>
          </p:sp>
          <p:sp>
            <p:nvSpPr>
              <p:cNvPr id="55337" name="Rectangle 41"/>
              <p:cNvSpPr>
                <a:spLocks noChangeArrowheads="1"/>
              </p:cNvSpPr>
              <p:nvPr/>
            </p:nvSpPr>
            <p:spPr bwMode="auto">
              <a:xfrm>
                <a:off x="4208" y="2058"/>
                <a:ext cx="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1100" i="1">
                    <a:solidFill>
                      <a:srgbClr val="FFFF00"/>
                    </a:solidFill>
                    <a:latin typeface="Times New Roman" pitchFamily="18" charset="0"/>
                  </a:rPr>
                  <a:t>84</a:t>
                </a:r>
                <a:endParaRPr lang="en-US" altLang="zh-CN">
                  <a:solidFill>
                    <a:srgbClr val="FFFF00"/>
                  </a:solidFill>
                </a:endParaRPr>
              </a:p>
            </p:txBody>
          </p:sp>
        </p:grpSp>
      </p:grpSp>
      <p:sp>
        <p:nvSpPr>
          <p:cNvPr id="55319" name="Rectangle 42"/>
          <p:cNvSpPr>
            <a:spLocks noChangeArrowheads="1"/>
          </p:cNvSpPr>
          <p:nvPr/>
        </p:nvSpPr>
        <p:spPr bwMode="auto">
          <a:xfrm>
            <a:off x="8355013" y="3162300"/>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700" i="1">
                <a:solidFill>
                  <a:srgbClr val="000000"/>
                </a:solidFill>
                <a:latin typeface="Times New Roman" pitchFamily="18" charset="0"/>
              </a:rPr>
              <a:t> </a:t>
            </a:r>
            <a:endParaRPr lang="zh-CN" altLang="en-US"/>
          </a:p>
        </p:txBody>
      </p:sp>
      <p:grpSp>
        <p:nvGrpSpPr>
          <p:cNvPr id="113715" name="Group 51"/>
          <p:cNvGrpSpPr>
            <a:grpSpLocks/>
          </p:cNvGrpSpPr>
          <p:nvPr/>
        </p:nvGrpSpPr>
        <p:grpSpPr bwMode="auto">
          <a:xfrm>
            <a:off x="5716588" y="2351088"/>
            <a:ext cx="798512" cy="1517650"/>
            <a:chOff x="2641" y="1481"/>
            <a:chExt cx="503" cy="956"/>
          </a:xfrm>
        </p:grpSpPr>
        <p:sp>
          <p:nvSpPr>
            <p:cNvPr id="55328" name="Freeform 35"/>
            <p:cNvSpPr>
              <a:spLocks noEditPoints="1"/>
            </p:cNvSpPr>
            <p:nvPr/>
          </p:nvSpPr>
          <p:spPr bwMode="auto">
            <a:xfrm>
              <a:off x="3068" y="1481"/>
              <a:ext cx="76" cy="956"/>
            </a:xfrm>
            <a:custGeom>
              <a:avLst/>
              <a:gdLst>
                <a:gd name="T0" fmla="*/ 38 w 76"/>
                <a:gd name="T1" fmla="*/ 37 h 956"/>
                <a:gd name="T2" fmla="*/ 38 w 76"/>
                <a:gd name="T3" fmla="*/ 918 h 956"/>
                <a:gd name="T4" fmla="*/ 38 w 76"/>
                <a:gd name="T5" fmla="*/ 928 h 956"/>
                <a:gd name="T6" fmla="*/ 38 w 76"/>
                <a:gd name="T7" fmla="*/ 928 h 956"/>
                <a:gd name="T8" fmla="*/ 38 w 76"/>
                <a:gd name="T9" fmla="*/ 928 h 956"/>
                <a:gd name="T10" fmla="*/ 29 w 76"/>
                <a:gd name="T11" fmla="*/ 918 h 956"/>
                <a:gd name="T12" fmla="*/ 29 w 76"/>
                <a:gd name="T13" fmla="*/ 37 h 956"/>
                <a:gd name="T14" fmla="*/ 38 w 76"/>
                <a:gd name="T15" fmla="*/ 28 h 956"/>
                <a:gd name="T16" fmla="*/ 38 w 76"/>
                <a:gd name="T17" fmla="*/ 28 h 956"/>
                <a:gd name="T18" fmla="*/ 38 w 76"/>
                <a:gd name="T19" fmla="*/ 28 h 956"/>
                <a:gd name="T20" fmla="*/ 38 w 76"/>
                <a:gd name="T21" fmla="*/ 37 h 956"/>
                <a:gd name="T22" fmla="*/ 38 w 76"/>
                <a:gd name="T23" fmla="*/ 37 h 956"/>
                <a:gd name="T24" fmla="*/ 0 w 76"/>
                <a:gd name="T25" fmla="*/ 37 h 956"/>
                <a:gd name="T26" fmla="*/ 0 w 76"/>
                <a:gd name="T27" fmla="*/ 19 h 956"/>
                <a:gd name="T28" fmla="*/ 10 w 76"/>
                <a:gd name="T29" fmla="*/ 9 h 956"/>
                <a:gd name="T30" fmla="*/ 19 w 76"/>
                <a:gd name="T31" fmla="*/ 0 h 956"/>
                <a:gd name="T32" fmla="*/ 38 w 76"/>
                <a:gd name="T33" fmla="*/ 0 h 956"/>
                <a:gd name="T34" fmla="*/ 57 w 76"/>
                <a:gd name="T35" fmla="*/ 0 h 956"/>
                <a:gd name="T36" fmla="*/ 67 w 76"/>
                <a:gd name="T37" fmla="*/ 9 h 956"/>
                <a:gd name="T38" fmla="*/ 76 w 76"/>
                <a:gd name="T39" fmla="*/ 19 h 956"/>
                <a:gd name="T40" fmla="*/ 76 w 76"/>
                <a:gd name="T41" fmla="*/ 37 h 956"/>
                <a:gd name="T42" fmla="*/ 76 w 76"/>
                <a:gd name="T43" fmla="*/ 47 h 956"/>
                <a:gd name="T44" fmla="*/ 67 w 76"/>
                <a:gd name="T45" fmla="*/ 66 h 956"/>
                <a:gd name="T46" fmla="*/ 57 w 76"/>
                <a:gd name="T47" fmla="*/ 66 h 956"/>
                <a:gd name="T48" fmla="*/ 38 w 76"/>
                <a:gd name="T49" fmla="*/ 75 h 956"/>
                <a:gd name="T50" fmla="*/ 19 w 76"/>
                <a:gd name="T51" fmla="*/ 66 h 956"/>
                <a:gd name="T52" fmla="*/ 10 w 76"/>
                <a:gd name="T53" fmla="*/ 66 h 956"/>
                <a:gd name="T54" fmla="*/ 0 w 76"/>
                <a:gd name="T55" fmla="*/ 47 h 956"/>
                <a:gd name="T56" fmla="*/ 0 w 76"/>
                <a:gd name="T57" fmla="*/ 37 h 956"/>
                <a:gd name="T58" fmla="*/ 0 w 76"/>
                <a:gd name="T59" fmla="*/ 37 h 956"/>
                <a:gd name="T60" fmla="*/ 76 w 76"/>
                <a:gd name="T61" fmla="*/ 918 h 956"/>
                <a:gd name="T62" fmla="*/ 76 w 76"/>
                <a:gd name="T63" fmla="*/ 937 h 956"/>
                <a:gd name="T64" fmla="*/ 67 w 76"/>
                <a:gd name="T65" fmla="*/ 947 h 956"/>
                <a:gd name="T66" fmla="*/ 57 w 76"/>
                <a:gd name="T67" fmla="*/ 956 h 956"/>
                <a:gd name="T68" fmla="*/ 38 w 76"/>
                <a:gd name="T69" fmla="*/ 956 h 956"/>
                <a:gd name="T70" fmla="*/ 19 w 76"/>
                <a:gd name="T71" fmla="*/ 956 h 956"/>
                <a:gd name="T72" fmla="*/ 10 w 76"/>
                <a:gd name="T73" fmla="*/ 947 h 956"/>
                <a:gd name="T74" fmla="*/ 0 w 76"/>
                <a:gd name="T75" fmla="*/ 937 h 956"/>
                <a:gd name="T76" fmla="*/ 0 w 76"/>
                <a:gd name="T77" fmla="*/ 918 h 956"/>
                <a:gd name="T78" fmla="*/ 0 w 76"/>
                <a:gd name="T79" fmla="*/ 909 h 956"/>
                <a:gd name="T80" fmla="*/ 10 w 76"/>
                <a:gd name="T81" fmla="*/ 899 h 956"/>
                <a:gd name="T82" fmla="*/ 19 w 76"/>
                <a:gd name="T83" fmla="*/ 890 h 956"/>
                <a:gd name="T84" fmla="*/ 38 w 76"/>
                <a:gd name="T85" fmla="*/ 880 h 956"/>
                <a:gd name="T86" fmla="*/ 57 w 76"/>
                <a:gd name="T87" fmla="*/ 890 h 956"/>
                <a:gd name="T88" fmla="*/ 67 w 76"/>
                <a:gd name="T89" fmla="*/ 899 h 956"/>
                <a:gd name="T90" fmla="*/ 76 w 76"/>
                <a:gd name="T91" fmla="*/ 909 h 956"/>
                <a:gd name="T92" fmla="*/ 76 w 76"/>
                <a:gd name="T93" fmla="*/ 918 h 956"/>
                <a:gd name="T94" fmla="*/ 76 w 76"/>
                <a:gd name="T95" fmla="*/ 918 h 9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6" h="956">
                  <a:moveTo>
                    <a:pt x="38" y="37"/>
                  </a:moveTo>
                  <a:lnTo>
                    <a:pt x="38" y="918"/>
                  </a:lnTo>
                  <a:lnTo>
                    <a:pt x="38" y="928"/>
                  </a:lnTo>
                  <a:lnTo>
                    <a:pt x="29" y="918"/>
                  </a:lnTo>
                  <a:lnTo>
                    <a:pt x="29" y="37"/>
                  </a:lnTo>
                  <a:lnTo>
                    <a:pt x="38" y="28"/>
                  </a:lnTo>
                  <a:lnTo>
                    <a:pt x="38" y="37"/>
                  </a:lnTo>
                  <a:close/>
                  <a:moveTo>
                    <a:pt x="0" y="37"/>
                  </a:moveTo>
                  <a:lnTo>
                    <a:pt x="0" y="19"/>
                  </a:lnTo>
                  <a:lnTo>
                    <a:pt x="10" y="9"/>
                  </a:lnTo>
                  <a:lnTo>
                    <a:pt x="19" y="0"/>
                  </a:lnTo>
                  <a:lnTo>
                    <a:pt x="38" y="0"/>
                  </a:lnTo>
                  <a:lnTo>
                    <a:pt x="57" y="0"/>
                  </a:lnTo>
                  <a:lnTo>
                    <a:pt x="67" y="9"/>
                  </a:lnTo>
                  <a:lnTo>
                    <a:pt x="76" y="19"/>
                  </a:lnTo>
                  <a:lnTo>
                    <a:pt x="76" y="37"/>
                  </a:lnTo>
                  <a:lnTo>
                    <a:pt x="76" y="47"/>
                  </a:lnTo>
                  <a:lnTo>
                    <a:pt x="67" y="66"/>
                  </a:lnTo>
                  <a:lnTo>
                    <a:pt x="57" y="66"/>
                  </a:lnTo>
                  <a:lnTo>
                    <a:pt x="38" y="75"/>
                  </a:lnTo>
                  <a:lnTo>
                    <a:pt x="19" y="66"/>
                  </a:lnTo>
                  <a:lnTo>
                    <a:pt x="10" y="66"/>
                  </a:lnTo>
                  <a:lnTo>
                    <a:pt x="0" y="47"/>
                  </a:lnTo>
                  <a:lnTo>
                    <a:pt x="0" y="37"/>
                  </a:lnTo>
                  <a:close/>
                  <a:moveTo>
                    <a:pt x="76" y="918"/>
                  </a:moveTo>
                  <a:lnTo>
                    <a:pt x="76" y="937"/>
                  </a:lnTo>
                  <a:lnTo>
                    <a:pt x="67" y="947"/>
                  </a:lnTo>
                  <a:lnTo>
                    <a:pt x="57" y="956"/>
                  </a:lnTo>
                  <a:lnTo>
                    <a:pt x="38" y="956"/>
                  </a:lnTo>
                  <a:lnTo>
                    <a:pt x="19" y="956"/>
                  </a:lnTo>
                  <a:lnTo>
                    <a:pt x="10" y="947"/>
                  </a:lnTo>
                  <a:lnTo>
                    <a:pt x="0" y="937"/>
                  </a:lnTo>
                  <a:lnTo>
                    <a:pt x="0" y="918"/>
                  </a:lnTo>
                  <a:lnTo>
                    <a:pt x="0" y="909"/>
                  </a:lnTo>
                  <a:lnTo>
                    <a:pt x="10" y="899"/>
                  </a:lnTo>
                  <a:lnTo>
                    <a:pt x="19" y="890"/>
                  </a:lnTo>
                  <a:lnTo>
                    <a:pt x="38" y="880"/>
                  </a:lnTo>
                  <a:lnTo>
                    <a:pt x="57" y="890"/>
                  </a:lnTo>
                  <a:lnTo>
                    <a:pt x="67" y="899"/>
                  </a:lnTo>
                  <a:lnTo>
                    <a:pt x="76" y="909"/>
                  </a:lnTo>
                  <a:lnTo>
                    <a:pt x="76" y="918"/>
                  </a:lnTo>
                  <a:close/>
                </a:path>
              </a:pathLst>
            </a:custGeom>
            <a:solidFill>
              <a:srgbClr val="000000"/>
            </a:solidFill>
            <a:ln w="14351">
              <a:solidFill>
                <a:schemeClr val="tx1"/>
              </a:solidFill>
              <a:prstDash val="solid"/>
              <a:round/>
              <a:headEnd/>
              <a:tailEnd/>
            </a:ln>
          </p:spPr>
          <p:txBody>
            <a:bodyPr/>
            <a:lstStyle/>
            <a:p>
              <a:endParaRPr lang="zh-CN" altLang="en-US"/>
            </a:p>
          </p:txBody>
        </p:sp>
        <p:sp>
          <p:nvSpPr>
            <p:cNvPr id="55329" name="Freeform 38"/>
            <p:cNvSpPr>
              <a:spLocks/>
            </p:cNvSpPr>
            <p:nvPr/>
          </p:nvSpPr>
          <p:spPr bwMode="auto">
            <a:xfrm>
              <a:off x="2907" y="1518"/>
              <a:ext cx="199" cy="881"/>
            </a:xfrm>
            <a:custGeom>
              <a:avLst/>
              <a:gdLst>
                <a:gd name="T0" fmla="*/ 199 w 199"/>
                <a:gd name="T1" fmla="*/ 881 h 881"/>
                <a:gd name="T2" fmla="*/ 180 w 199"/>
                <a:gd name="T3" fmla="*/ 881 h 881"/>
                <a:gd name="T4" fmla="*/ 161 w 199"/>
                <a:gd name="T5" fmla="*/ 881 h 881"/>
                <a:gd name="T6" fmla="*/ 142 w 199"/>
                <a:gd name="T7" fmla="*/ 872 h 881"/>
                <a:gd name="T8" fmla="*/ 133 w 199"/>
                <a:gd name="T9" fmla="*/ 862 h 881"/>
                <a:gd name="T10" fmla="*/ 114 w 199"/>
                <a:gd name="T11" fmla="*/ 853 h 881"/>
                <a:gd name="T12" fmla="*/ 104 w 199"/>
                <a:gd name="T13" fmla="*/ 843 h 881"/>
                <a:gd name="T14" fmla="*/ 104 w 199"/>
                <a:gd name="T15" fmla="*/ 824 h 881"/>
                <a:gd name="T16" fmla="*/ 95 w 199"/>
                <a:gd name="T17" fmla="*/ 815 h 881"/>
                <a:gd name="T18" fmla="*/ 95 w 199"/>
                <a:gd name="T19" fmla="*/ 493 h 881"/>
                <a:gd name="T20" fmla="*/ 95 w 199"/>
                <a:gd name="T21" fmla="*/ 483 h 881"/>
                <a:gd name="T22" fmla="*/ 95 w 199"/>
                <a:gd name="T23" fmla="*/ 465 h 881"/>
                <a:gd name="T24" fmla="*/ 85 w 199"/>
                <a:gd name="T25" fmla="*/ 455 h 881"/>
                <a:gd name="T26" fmla="*/ 66 w 199"/>
                <a:gd name="T27" fmla="*/ 446 h 881"/>
                <a:gd name="T28" fmla="*/ 57 w 199"/>
                <a:gd name="T29" fmla="*/ 436 h 881"/>
                <a:gd name="T30" fmla="*/ 38 w 199"/>
                <a:gd name="T31" fmla="*/ 427 h 881"/>
                <a:gd name="T32" fmla="*/ 19 w 199"/>
                <a:gd name="T33" fmla="*/ 427 h 881"/>
                <a:gd name="T34" fmla="*/ 0 w 199"/>
                <a:gd name="T35" fmla="*/ 427 h 881"/>
                <a:gd name="T36" fmla="*/ 19 w 199"/>
                <a:gd name="T37" fmla="*/ 417 h 881"/>
                <a:gd name="T38" fmla="*/ 38 w 199"/>
                <a:gd name="T39" fmla="*/ 417 h 881"/>
                <a:gd name="T40" fmla="*/ 57 w 199"/>
                <a:gd name="T41" fmla="*/ 408 h 881"/>
                <a:gd name="T42" fmla="*/ 66 w 199"/>
                <a:gd name="T43" fmla="*/ 398 h 881"/>
                <a:gd name="T44" fmla="*/ 85 w 199"/>
                <a:gd name="T45" fmla="*/ 389 h 881"/>
                <a:gd name="T46" fmla="*/ 95 w 199"/>
                <a:gd name="T47" fmla="*/ 379 h 881"/>
                <a:gd name="T48" fmla="*/ 95 w 199"/>
                <a:gd name="T49" fmla="*/ 360 h 881"/>
                <a:gd name="T50" fmla="*/ 95 w 199"/>
                <a:gd name="T51" fmla="*/ 351 h 881"/>
                <a:gd name="T52" fmla="*/ 95 w 199"/>
                <a:gd name="T53" fmla="*/ 76 h 881"/>
                <a:gd name="T54" fmla="*/ 104 w 199"/>
                <a:gd name="T55" fmla="*/ 57 h 881"/>
                <a:gd name="T56" fmla="*/ 104 w 199"/>
                <a:gd name="T57" fmla="*/ 48 h 881"/>
                <a:gd name="T58" fmla="*/ 114 w 199"/>
                <a:gd name="T59" fmla="*/ 29 h 881"/>
                <a:gd name="T60" fmla="*/ 133 w 199"/>
                <a:gd name="T61" fmla="*/ 19 h 881"/>
                <a:gd name="T62" fmla="*/ 142 w 199"/>
                <a:gd name="T63" fmla="*/ 10 h 881"/>
                <a:gd name="T64" fmla="*/ 161 w 199"/>
                <a:gd name="T65" fmla="*/ 0 h 881"/>
                <a:gd name="T66" fmla="*/ 180 w 199"/>
                <a:gd name="T67" fmla="*/ 0 h 881"/>
                <a:gd name="T68" fmla="*/ 199 w 199"/>
                <a:gd name="T69" fmla="*/ 0 h 8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 h="881">
                  <a:moveTo>
                    <a:pt x="199" y="881"/>
                  </a:moveTo>
                  <a:lnTo>
                    <a:pt x="180" y="881"/>
                  </a:lnTo>
                  <a:lnTo>
                    <a:pt x="161" y="881"/>
                  </a:lnTo>
                  <a:lnTo>
                    <a:pt x="142" y="872"/>
                  </a:lnTo>
                  <a:lnTo>
                    <a:pt x="133" y="862"/>
                  </a:lnTo>
                  <a:lnTo>
                    <a:pt x="114" y="853"/>
                  </a:lnTo>
                  <a:lnTo>
                    <a:pt x="104" y="843"/>
                  </a:lnTo>
                  <a:lnTo>
                    <a:pt x="104" y="824"/>
                  </a:lnTo>
                  <a:lnTo>
                    <a:pt x="95" y="815"/>
                  </a:lnTo>
                  <a:lnTo>
                    <a:pt x="95" y="493"/>
                  </a:lnTo>
                  <a:lnTo>
                    <a:pt x="95" y="483"/>
                  </a:lnTo>
                  <a:lnTo>
                    <a:pt x="95" y="465"/>
                  </a:lnTo>
                  <a:lnTo>
                    <a:pt x="85" y="455"/>
                  </a:lnTo>
                  <a:lnTo>
                    <a:pt x="66" y="446"/>
                  </a:lnTo>
                  <a:lnTo>
                    <a:pt x="57" y="436"/>
                  </a:lnTo>
                  <a:lnTo>
                    <a:pt x="38" y="427"/>
                  </a:lnTo>
                  <a:lnTo>
                    <a:pt x="19" y="427"/>
                  </a:lnTo>
                  <a:lnTo>
                    <a:pt x="0" y="427"/>
                  </a:lnTo>
                  <a:lnTo>
                    <a:pt x="19" y="417"/>
                  </a:lnTo>
                  <a:lnTo>
                    <a:pt x="38" y="417"/>
                  </a:lnTo>
                  <a:lnTo>
                    <a:pt x="57" y="408"/>
                  </a:lnTo>
                  <a:lnTo>
                    <a:pt x="66" y="398"/>
                  </a:lnTo>
                  <a:lnTo>
                    <a:pt x="85" y="389"/>
                  </a:lnTo>
                  <a:lnTo>
                    <a:pt x="95" y="379"/>
                  </a:lnTo>
                  <a:lnTo>
                    <a:pt x="95" y="360"/>
                  </a:lnTo>
                  <a:lnTo>
                    <a:pt x="95" y="351"/>
                  </a:lnTo>
                  <a:lnTo>
                    <a:pt x="95" y="76"/>
                  </a:lnTo>
                  <a:lnTo>
                    <a:pt x="104" y="57"/>
                  </a:lnTo>
                  <a:lnTo>
                    <a:pt x="104" y="48"/>
                  </a:lnTo>
                  <a:lnTo>
                    <a:pt x="114" y="29"/>
                  </a:lnTo>
                  <a:lnTo>
                    <a:pt x="133" y="19"/>
                  </a:lnTo>
                  <a:lnTo>
                    <a:pt x="142" y="10"/>
                  </a:lnTo>
                  <a:lnTo>
                    <a:pt x="161" y="0"/>
                  </a:lnTo>
                  <a:lnTo>
                    <a:pt x="180" y="0"/>
                  </a:lnTo>
                  <a:lnTo>
                    <a:pt x="199" y="0"/>
                  </a:lnTo>
                </a:path>
              </a:pathLst>
            </a:custGeom>
            <a:noFill/>
            <a:ln w="14351">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30" name="Group 48"/>
            <p:cNvGrpSpPr>
              <a:grpSpLocks/>
            </p:cNvGrpSpPr>
            <p:nvPr/>
          </p:nvGrpSpPr>
          <p:grpSpPr bwMode="auto">
            <a:xfrm>
              <a:off x="2641" y="1992"/>
              <a:ext cx="131" cy="165"/>
              <a:chOff x="2641" y="1992"/>
              <a:chExt cx="131" cy="165"/>
            </a:xfrm>
          </p:grpSpPr>
          <p:sp>
            <p:nvSpPr>
              <p:cNvPr id="55331" name="Rectangle 43"/>
              <p:cNvSpPr>
                <a:spLocks noChangeArrowheads="1"/>
              </p:cNvSpPr>
              <p:nvPr/>
            </p:nvSpPr>
            <p:spPr bwMode="auto">
              <a:xfrm>
                <a:off x="2641" y="1992"/>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1700" i="1">
                    <a:latin typeface="Times New Roman" pitchFamily="18" charset="0"/>
                  </a:rPr>
                  <a:t>H</a:t>
                </a:r>
                <a:endParaRPr lang="en-US" altLang="zh-CN"/>
              </a:p>
            </p:txBody>
          </p:sp>
          <p:sp>
            <p:nvSpPr>
              <p:cNvPr id="55332" name="Rectangle 44"/>
              <p:cNvSpPr>
                <a:spLocks noChangeArrowheads="1"/>
              </p:cNvSpPr>
              <p:nvPr/>
            </p:nvSpPr>
            <p:spPr bwMode="auto">
              <a:xfrm>
                <a:off x="2736" y="2049"/>
                <a:ext cx="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1100" i="1">
                    <a:latin typeface="Symbol" pitchFamily="18" charset="2"/>
                  </a:rPr>
                  <a:t>g</a:t>
                </a:r>
                <a:endParaRPr lang="en-US" altLang="zh-CN"/>
              </a:p>
            </p:txBody>
          </p:sp>
        </p:grpSp>
      </p:grpSp>
      <p:sp>
        <p:nvSpPr>
          <p:cNvPr id="55321" name="Rectangle 45"/>
          <p:cNvSpPr>
            <a:spLocks noChangeArrowheads="1"/>
          </p:cNvSpPr>
          <p:nvPr/>
        </p:nvSpPr>
        <p:spPr bwMode="auto">
          <a:xfrm>
            <a:off x="5927725" y="3162300"/>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700" i="1">
                <a:solidFill>
                  <a:srgbClr val="000000"/>
                </a:solidFill>
                <a:latin typeface="Times New Roman" pitchFamily="18" charset="0"/>
              </a:rPr>
              <a:t> </a:t>
            </a:r>
            <a:endParaRPr lang="zh-CN" altLang="en-US"/>
          </a:p>
        </p:txBody>
      </p:sp>
      <p:grpSp>
        <p:nvGrpSpPr>
          <p:cNvPr id="113716" name="Group 52"/>
          <p:cNvGrpSpPr>
            <a:grpSpLocks/>
          </p:cNvGrpSpPr>
          <p:nvPr/>
        </p:nvGrpSpPr>
        <p:grpSpPr bwMode="auto">
          <a:xfrm>
            <a:off x="4872038" y="1628776"/>
            <a:ext cx="5472112" cy="4314825"/>
            <a:chOff x="2109" y="1026"/>
            <a:chExt cx="3447" cy="2718"/>
          </a:xfrm>
        </p:grpSpPr>
        <p:sp>
          <p:nvSpPr>
            <p:cNvPr id="55324" name="AutoShape 16"/>
            <p:cNvSpPr>
              <a:spLocks noChangeAspect="1" noChangeArrowheads="1" noTextEdit="1"/>
            </p:cNvSpPr>
            <p:nvPr/>
          </p:nvSpPr>
          <p:spPr bwMode="auto">
            <a:xfrm>
              <a:off x="2109" y="1026"/>
              <a:ext cx="3447" cy="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25" name="Freeform 36"/>
            <p:cNvSpPr>
              <a:spLocks noEditPoints="1"/>
            </p:cNvSpPr>
            <p:nvPr/>
          </p:nvSpPr>
          <p:spPr bwMode="auto">
            <a:xfrm>
              <a:off x="3059" y="2361"/>
              <a:ext cx="85" cy="351"/>
            </a:xfrm>
            <a:custGeom>
              <a:avLst/>
              <a:gdLst>
                <a:gd name="T0" fmla="*/ 47 w 85"/>
                <a:gd name="T1" fmla="*/ 38 h 351"/>
                <a:gd name="T2" fmla="*/ 47 w 85"/>
                <a:gd name="T3" fmla="*/ 313 h 351"/>
                <a:gd name="T4" fmla="*/ 38 w 85"/>
                <a:gd name="T5" fmla="*/ 313 h 351"/>
                <a:gd name="T6" fmla="*/ 38 w 85"/>
                <a:gd name="T7" fmla="*/ 313 h 351"/>
                <a:gd name="T8" fmla="*/ 38 w 85"/>
                <a:gd name="T9" fmla="*/ 313 h 351"/>
                <a:gd name="T10" fmla="*/ 38 w 85"/>
                <a:gd name="T11" fmla="*/ 313 h 351"/>
                <a:gd name="T12" fmla="*/ 38 w 85"/>
                <a:gd name="T13" fmla="*/ 38 h 351"/>
                <a:gd name="T14" fmla="*/ 47 w 85"/>
                <a:gd name="T15" fmla="*/ 38 h 351"/>
                <a:gd name="T16" fmla="*/ 47 w 85"/>
                <a:gd name="T17" fmla="*/ 38 h 351"/>
                <a:gd name="T18" fmla="*/ 47 w 85"/>
                <a:gd name="T19" fmla="*/ 38 h 351"/>
                <a:gd name="T20" fmla="*/ 47 w 85"/>
                <a:gd name="T21" fmla="*/ 38 h 351"/>
                <a:gd name="T22" fmla="*/ 47 w 85"/>
                <a:gd name="T23" fmla="*/ 38 h 351"/>
                <a:gd name="T24" fmla="*/ 9 w 85"/>
                <a:gd name="T25" fmla="*/ 38 h 351"/>
                <a:gd name="T26" fmla="*/ 9 w 85"/>
                <a:gd name="T27" fmla="*/ 29 h 351"/>
                <a:gd name="T28" fmla="*/ 19 w 85"/>
                <a:gd name="T29" fmla="*/ 10 h 351"/>
                <a:gd name="T30" fmla="*/ 38 w 85"/>
                <a:gd name="T31" fmla="*/ 10 h 351"/>
                <a:gd name="T32" fmla="*/ 47 w 85"/>
                <a:gd name="T33" fmla="*/ 0 h 351"/>
                <a:gd name="T34" fmla="*/ 66 w 85"/>
                <a:gd name="T35" fmla="*/ 10 h 351"/>
                <a:gd name="T36" fmla="*/ 76 w 85"/>
                <a:gd name="T37" fmla="*/ 19 h 351"/>
                <a:gd name="T38" fmla="*/ 85 w 85"/>
                <a:gd name="T39" fmla="*/ 29 h 351"/>
                <a:gd name="T40" fmla="*/ 85 w 85"/>
                <a:gd name="T41" fmla="*/ 38 h 351"/>
                <a:gd name="T42" fmla="*/ 85 w 85"/>
                <a:gd name="T43" fmla="*/ 57 h 351"/>
                <a:gd name="T44" fmla="*/ 76 w 85"/>
                <a:gd name="T45" fmla="*/ 67 h 351"/>
                <a:gd name="T46" fmla="*/ 57 w 85"/>
                <a:gd name="T47" fmla="*/ 76 h 351"/>
                <a:gd name="T48" fmla="*/ 47 w 85"/>
                <a:gd name="T49" fmla="*/ 76 h 351"/>
                <a:gd name="T50" fmla="*/ 28 w 85"/>
                <a:gd name="T51" fmla="*/ 76 h 351"/>
                <a:gd name="T52" fmla="*/ 19 w 85"/>
                <a:gd name="T53" fmla="*/ 67 h 351"/>
                <a:gd name="T54" fmla="*/ 9 w 85"/>
                <a:gd name="T55" fmla="*/ 57 h 351"/>
                <a:gd name="T56" fmla="*/ 9 w 85"/>
                <a:gd name="T57" fmla="*/ 38 h 351"/>
                <a:gd name="T58" fmla="*/ 9 w 85"/>
                <a:gd name="T59" fmla="*/ 38 h 351"/>
                <a:gd name="T60" fmla="*/ 76 w 85"/>
                <a:gd name="T61" fmla="*/ 313 h 351"/>
                <a:gd name="T62" fmla="*/ 76 w 85"/>
                <a:gd name="T63" fmla="*/ 332 h 351"/>
                <a:gd name="T64" fmla="*/ 66 w 85"/>
                <a:gd name="T65" fmla="*/ 341 h 351"/>
                <a:gd name="T66" fmla="*/ 57 w 85"/>
                <a:gd name="T67" fmla="*/ 351 h 351"/>
                <a:gd name="T68" fmla="*/ 38 w 85"/>
                <a:gd name="T69" fmla="*/ 351 h 351"/>
                <a:gd name="T70" fmla="*/ 19 w 85"/>
                <a:gd name="T71" fmla="*/ 351 h 351"/>
                <a:gd name="T72" fmla="*/ 9 w 85"/>
                <a:gd name="T73" fmla="*/ 341 h 351"/>
                <a:gd name="T74" fmla="*/ 0 w 85"/>
                <a:gd name="T75" fmla="*/ 322 h 351"/>
                <a:gd name="T76" fmla="*/ 0 w 85"/>
                <a:gd name="T77" fmla="*/ 313 h 351"/>
                <a:gd name="T78" fmla="*/ 9 w 85"/>
                <a:gd name="T79" fmla="*/ 294 h 351"/>
                <a:gd name="T80" fmla="*/ 9 w 85"/>
                <a:gd name="T81" fmla="*/ 284 h 351"/>
                <a:gd name="T82" fmla="*/ 28 w 85"/>
                <a:gd name="T83" fmla="*/ 275 h 351"/>
                <a:gd name="T84" fmla="*/ 38 w 85"/>
                <a:gd name="T85" fmla="*/ 275 h 351"/>
                <a:gd name="T86" fmla="*/ 57 w 85"/>
                <a:gd name="T87" fmla="*/ 275 h 351"/>
                <a:gd name="T88" fmla="*/ 66 w 85"/>
                <a:gd name="T89" fmla="*/ 284 h 351"/>
                <a:gd name="T90" fmla="*/ 76 w 85"/>
                <a:gd name="T91" fmla="*/ 303 h 351"/>
                <a:gd name="T92" fmla="*/ 76 w 85"/>
                <a:gd name="T93" fmla="*/ 313 h 351"/>
                <a:gd name="T94" fmla="*/ 76 w 85"/>
                <a:gd name="T95" fmla="*/ 313 h 3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5" h="351">
                  <a:moveTo>
                    <a:pt x="47" y="38"/>
                  </a:moveTo>
                  <a:lnTo>
                    <a:pt x="47" y="313"/>
                  </a:lnTo>
                  <a:lnTo>
                    <a:pt x="38" y="313"/>
                  </a:lnTo>
                  <a:lnTo>
                    <a:pt x="38" y="38"/>
                  </a:lnTo>
                  <a:lnTo>
                    <a:pt x="47" y="38"/>
                  </a:lnTo>
                  <a:close/>
                  <a:moveTo>
                    <a:pt x="9" y="38"/>
                  </a:moveTo>
                  <a:lnTo>
                    <a:pt x="9" y="29"/>
                  </a:lnTo>
                  <a:lnTo>
                    <a:pt x="19" y="10"/>
                  </a:lnTo>
                  <a:lnTo>
                    <a:pt x="38" y="10"/>
                  </a:lnTo>
                  <a:lnTo>
                    <a:pt x="47" y="0"/>
                  </a:lnTo>
                  <a:lnTo>
                    <a:pt x="66" y="10"/>
                  </a:lnTo>
                  <a:lnTo>
                    <a:pt x="76" y="19"/>
                  </a:lnTo>
                  <a:lnTo>
                    <a:pt x="85" y="29"/>
                  </a:lnTo>
                  <a:lnTo>
                    <a:pt x="85" y="38"/>
                  </a:lnTo>
                  <a:lnTo>
                    <a:pt x="85" y="57"/>
                  </a:lnTo>
                  <a:lnTo>
                    <a:pt x="76" y="67"/>
                  </a:lnTo>
                  <a:lnTo>
                    <a:pt x="57" y="76"/>
                  </a:lnTo>
                  <a:lnTo>
                    <a:pt x="47" y="76"/>
                  </a:lnTo>
                  <a:lnTo>
                    <a:pt x="28" y="76"/>
                  </a:lnTo>
                  <a:lnTo>
                    <a:pt x="19" y="67"/>
                  </a:lnTo>
                  <a:lnTo>
                    <a:pt x="9" y="57"/>
                  </a:lnTo>
                  <a:lnTo>
                    <a:pt x="9" y="38"/>
                  </a:lnTo>
                  <a:close/>
                  <a:moveTo>
                    <a:pt x="76" y="313"/>
                  </a:moveTo>
                  <a:lnTo>
                    <a:pt x="76" y="332"/>
                  </a:lnTo>
                  <a:lnTo>
                    <a:pt x="66" y="341"/>
                  </a:lnTo>
                  <a:lnTo>
                    <a:pt x="57" y="351"/>
                  </a:lnTo>
                  <a:lnTo>
                    <a:pt x="38" y="351"/>
                  </a:lnTo>
                  <a:lnTo>
                    <a:pt x="19" y="351"/>
                  </a:lnTo>
                  <a:lnTo>
                    <a:pt x="9" y="341"/>
                  </a:lnTo>
                  <a:lnTo>
                    <a:pt x="0" y="322"/>
                  </a:lnTo>
                  <a:lnTo>
                    <a:pt x="0" y="313"/>
                  </a:lnTo>
                  <a:lnTo>
                    <a:pt x="9" y="294"/>
                  </a:lnTo>
                  <a:lnTo>
                    <a:pt x="9" y="284"/>
                  </a:lnTo>
                  <a:lnTo>
                    <a:pt x="28" y="275"/>
                  </a:lnTo>
                  <a:lnTo>
                    <a:pt x="38" y="275"/>
                  </a:lnTo>
                  <a:lnTo>
                    <a:pt x="57" y="275"/>
                  </a:lnTo>
                  <a:lnTo>
                    <a:pt x="66" y="284"/>
                  </a:lnTo>
                  <a:lnTo>
                    <a:pt x="76" y="303"/>
                  </a:lnTo>
                  <a:lnTo>
                    <a:pt x="76" y="313"/>
                  </a:lnTo>
                  <a:close/>
                </a:path>
              </a:pathLst>
            </a:custGeom>
            <a:solidFill>
              <a:srgbClr val="000000"/>
            </a:solidFill>
            <a:ln w="14351">
              <a:solidFill>
                <a:srgbClr val="FFFF00"/>
              </a:solidFill>
              <a:prstDash val="solid"/>
              <a:round/>
              <a:headEnd/>
              <a:tailEnd/>
            </a:ln>
          </p:spPr>
          <p:txBody>
            <a:bodyPr/>
            <a:lstStyle/>
            <a:p>
              <a:endParaRPr lang="zh-CN" altLang="en-US"/>
            </a:p>
          </p:txBody>
        </p:sp>
        <p:sp>
          <p:nvSpPr>
            <p:cNvPr id="55326" name="Freeform 39"/>
            <p:cNvSpPr>
              <a:spLocks/>
            </p:cNvSpPr>
            <p:nvPr/>
          </p:nvSpPr>
          <p:spPr bwMode="auto">
            <a:xfrm>
              <a:off x="2840" y="2399"/>
              <a:ext cx="228" cy="218"/>
            </a:xfrm>
            <a:custGeom>
              <a:avLst/>
              <a:gdLst>
                <a:gd name="T0" fmla="*/ 228 w 228"/>
                <a:gd name="T1" fmla="*/ 218 h 218"/>
                <a:gd name="T2" fmla="*/ 181 w 228"/>
                <a:gd name="T3" fmla="*/ 218 h 218"/>
                <a:gd name="T4" fmla="*/ 162 w 228"/>
                <a:gd name="T5" fmla="*/ 218 h 218"/>
                <a:gd name="T6" fmla="*/ 143 w 228"/>
                <a:gd name="T7" fmla="*/ 209 h 218"/>
                <a:gd name="T8" fmla="*/ 133 w 228"/>
                <a:gd name="T9" fmla="*/ 209 h 218"/>
                <a:gd name="T10" fmla="*/ 124 w 228"/>
                <a:gd name="T11" fmla="*/ 209 h 218"/>
                <a:gd name="T12" fmla="*/ 114 w 228"/>
                <a:gd name="T13" fmla="*/ 199 h 218"/>
                <a:gd name="T14" fmla="*/ 114 w 228"/>
                <a:gd name="T15" fmla="*/ 199 h 218"/>
                <a:gd name="T16" fmla="*/ 114 w 228"/>
                <a:gd name="T17" fmla="*/ 133 h 218"/>
                <a:gd name="T18" fmla="*/ 114 w 228"/>
                <a:gd name="T19" fmla="*/ 123 h 218"/>
                <a:gd name="T20" fmla="*/ 105 w 228"/>
                <a:gd name="T21" fmla="*/ 123 h 218"/>
                <a:gd name="T22" fmla="*/ 95 w 228"/>
                <a:gd name="T23" fmla="*/ 114 h 218"/>
                <a:gd name="T24" fmla="*/ 76 w 228"/>
                <a:gd name="T25" fmla="*/ 114 h 218"/>
                <a:gd name="T26" fmla="*/ 67 w 228"/>
                <a:gd name="T27" fmla="*/ 114 h 218"/>
                <a:gd name="T28" fmla="*/ 48 w 228"/>
                <a:gd name="T29" fmla="*/ 114 h 218"/>
                <a:gd name="T30" fmla="*/ 0 w 228"/>
                <a:gd name="T31" fmla="*/ 114 h 218"/>
                <a:gd name="T32" fmla="*/ 48 w 228"/>
                <a:gd name="T33" fmla="*/ 114 h 218"/>
                <a:gd name="T34" fmla="*/ 67 w 228"/>
                <a:gd name="T35" fmla="*/ 104 h 218"/>
                <a:gd name="T36" fmla="*/ 76 w 228"/>
                <a:gd name="T37" fmla="*/ 104 h 218"/>
                <a:gd name="T38" fmla="*/ 95 w 228"/>
                <a:gd name="T39" fmla="*/ 104 h 218"/>
                <a:gd name="T40" fmla="*/ 105 w 228"/>
                <a:gd name="T41" fmla="*/ 104 h 218"/>
                <a:gd name="T42" fmla="*/ 114 w 228"/>
                <a:gd name="T43" fmla="*/ 95 h 218"/>
                <a:gd name="T44" fmla="*/ 114 w 228"/>
                <a:gd name="T45" fmla="*/ 95 h 218"/>
                <a:gd name="T46" fmla="*/ 114 w 228"/>
                <a:gd name="T47" fmla="*/ 19 h 218"/>
                <a:gd name="T48" fmla="*/ 114 w 228"/>
                <a:gd name="T49" fmla="*/ 19 h 218"/>
                <a:gd name="T50" fmla="*/ 124 w 228"/>
                <a:gd name="T51" fmla="*/ 19 h 218"/>
                <a:gd name="T52" fmla="*/ 133 w 228"/>
                <a:gd name="T53" fmla="*/ 10 h 218"/>
                <a:gd name="T54" fmla="*/ 143 w 228"/>
                <a:gd name="T55" fmla="*/ 10 h 218"/>
                <a:gd name="T56" fmla="*/ 162 w 228"/>
                <a:gd name="T57" fmla="*/ 10 h 218"/>
                <a:gd name="T58" fmla="*/ 181 w 228"/>
                <a:gd name="T59" fmla="*/ 10 h 218"/>
                <a:gd name="T60" fmla="*/ 228 w 228"/>
                <a:gd name="T61" fmla="*/ 0 h 21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28" h="218">
                  <a:moveTo>
                    <a:pt x="228" y="218"/>
                  </a:moveTo>
                  <a:lnTo>
                    <a:pt x="181" y="218"/>
                  </a:lnTo>
                  <a:lnTo>
                    <a:pt x="162" y="218"/>
                  </a:lnTo>
                  <a:lnTo>
                    <a:pt x="143" y="209"/>
                  </a:lnTo>
                  <a:lnTo>
                    <a:pt x="133" y="209"/>
                  </a:lnTo>
                  <a:lnTo>
                    <a:pt x="124" y="209"/>
                  </a:lnTo>
                  <a:lnTo>
                    <a:pt x="114" y="199"/>
                  </a:lnTo>
                  <a:lnTo>
                    <a:pt x="114" y="133"/>
                  </a:lnTo>
                  <a:lnTo>
                    <a:pt x="114" y="123"/>
                  </a:lnTo>
                  <a:lnTo>
                    <a:pt x="105" y="123"/>
                  </a:lnTo>
                  <a:lnTo>
                    <a:pt x="95" y="114"/>
                  </a:lnTo>
                  <a:lnTo>
                    <a:pt x="76" y="114"/>
                  </a:lnTo>
                  <a:lnTo>
                    <a:pt x="67" y="114"/>
                  </a:lnTo>
                  <a:lnTo>
                    <a:pt x="48" y="114"/>
                  </a:lnTo>
                  <a:lnTo>
                    <a:pt x="0" y="114"/>
                  </a:lnTo>
                  <a:lnTo>
                    <a:pt x="48" y="114"/>
                  </a:lnTo>
                  <a:lnTo>
                    <a:pt x="67" y="104"/>
                  </a:lnTo>
                  <a:lnTo>
                    <a:pt x="76" y="104"/>
                  </a:lnTo>
                  <a:lnTo>
                    <a:pt x="95" y="104"/>
                  </a:lnTo>
                  <a:lnTo>
                    <a:pt x="105" y="104"/>
                  </a:lnTo>
                  <a:lnTo>
                    <a:pt x="114" y="95"/>
                  </a:lnTo>
                  <a:lnTo>
                    <a:pt x="114" y="19"/>
                  </a:lnTo>
                  <a:lnTo>
                    <a:pt x="124" y="19"/>
                  </a:lnTo>
                  <a:lnTo>
                    <a:pt x="133" y="10"/>
                  </a:lnTo>
                  <a:lnTo>
                    <a:pt x="143" y="10"/>
                  </a:lnTo>
                  <a:lnTo>
                    <a:pt x="162" y="10"/>
                  </a:lnTo>
                  <a:lnTo>
                    <a:pt x="181" y="10"/>
                  </a:lnTo>
                  <a:lnTo>
                    <a:pt x="228" y="0"/>
                  </a:lnTo>
                </a:path>
              </a:pathLst>
            </a:custGeom>
            <a:noFill/>
            <a:ln w="14351">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7" name="Rectangle 46"/>
            <p:cNvSpPr>
              <a:spLocks noChangeArrowheads="1"/>
            </p:cNvSpPr>
            <p:nvPr/>
          </p:nvSpPr>
          <p:spPr bwMode="auto">
            <a:xfrm>
              <a:off x="2679" y="2475"/>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1700" i="1">
                  <a:solidFill>
                    <a:srgbClr val="FF0000"/>
                  </a:solidFill>
                  <a:latin typeface="Symbol" pitchFamily="18" charset="2"/>
                </a:rPr>
                <a:t>z</a:t>
              </a:r>
              <a:endParaRPr lang="en-US" altLang="zh-CN">
                <a:solidFill>
                  <a:srgbClr val="FF0000"/>
                </a:solidFill>
              </a:endParaRPr>
            </a:p>
          </p:txBody>
        </p:sp>
      </p:grpSp>
      <p:sp>
        <p:nvSpPr>
          <p:cNvPr id="55323" name="Rectangle 47"/>
          <p:cNvSpPr>
            <a:spLocks noChangeArrowheads="1"/>
          </p:cNvSpPr>
          <p:nvPr/>
        </p:nvSpPr>
        <p:spPr bwMode="auto">
          <a:xfrm>
            <a:off x="5867400" y="3944938"/>
            <a:ext cx="545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700" i="1">
                <a:solidFill>
                  <a:srgbClr val="FFFF00"/>
                </a:solidFill>
                <a:latin typeface="Times New Roman" pitchFamily="18" charset="0"/>
              </a:rPr>
              <a:t> </a:t>
            </a:r>
            <a:endParaRPr lang="zh-CN" altLang="en-US">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6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6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6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6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68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37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37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3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3" grpId="0" animBg="1"/>
      <p:bldP spid="113684" grpId="0" animBg="1"/>
      <p:bldP spid="113685" grpId="0" animBg="1"/>
      <p:bldP spid="113686" grpId="0" animBg="1"/>
      <p:bldP spid="113687" grpId="0"/>
      <p:bldP spid="113689" grpId="0" animBg="1"/>
      <p:bldP spid="113690" grpId="0" animBg="1"/>
      <p:bldP spid="113691" grpId="0"/>
      <p:bldP spid="113693" grpId="0" animBg="1"/>
      <p:bldP spid="113694" grpId="0" animBg="1"/>
      <p:bldP spid="1136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9" name="Rectangle 3"/>
          <p:cNvSpPr>
            <a:spLocks noChangeArrowheads="1"/>
          </p:cNvSpPr>
          <p:nvPr/>
        </p:nvSpPr>
        <p:spPr bwMode="auto">
          <a:xfrm>
            <a:off x="2781300" y="351062"/>
            <a:ext cx="7886700" cy="7016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4000" dirty="0">
                <a:ea typeface="隶书" pitchFamily="49" charset="-122"/>
              </a:rPr>
              <a:t>GPS</a:t>
            </a:r>
            <a:r>
              <a:rPr kumimoji="1" lang="zh-CN" altLang="en-US" sz="4000" dirty="0">
                <a:ea typeface="隶书" pitchFamily="49" charset="-122"/>
              </a:rPr>
              <a:t>水准</a:t>
            </a:r>
          </a:p>
        </p:txBody>
      </p:sp>
      <p:sp>
        <p:nvSpPr>
          <p:cNvPr id="1130510" name="Rectangle 14"/>
          <p:cNvSpPr>
            <a:spLocks noChangeArrowheads="1"/>
          </p:cNvSpPr>
          <p:nvPr/>
        </p:nvSpPr>
        <p:spPr bwMode="auto">
          <a:xfrm>
            <a:off x="2448984" y="1457210"/>
            <a:ext cx="3778250"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400" dirty="0">
                <a:solidFill>
                  <a:srgbClr val="FFFF00"/>
                </a:solidFill>
                <a:ea typeface="华文隶书" pitchFamily="2" charset="-122"/>
              </a:rPr>
              <a:t>高程异常的求算</a:t>
            </a:r>
          </a:p>
        </p:txBody>
      </p:sp>
      <p:sp>
        <p:nvSpPr>
          <p:cNvPr id="1130513" name="Rectangle 17"/>
          <p:cNvSpPr>
            <a:spLocks noChangeArrowheads="1"/>
          </p:cNvSpPr>
          <p:nvPr/>
        </p:nvSpPr>
        <p:spPr bwMode="auto">
          <a:xfrm>
            <a:off x="6707188" y="1930400"/>
            <a:ext cx="3960813"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l-GR" altLang="zh-CN" sz="2400" i="1" dirty="0">
                <a:cs typeface="Times New Roman" pitchFamily="18" charset="0"/>
              </a:rPr>
              <a:t>ζ</a:t>
            </a:r>
            <a:r>
              <a:rPr kumimoji="1" lang="zh-CN" altLang="en-US" sz="2400" dirty="0"/>
              <a:t>为似大地水准面差距</a:t>
            </a:r>
          </a:p>
        </p:txBody>
      </p:sp>
      <p:sp>
        <p:nvSpPr>
          <p:cNvPr id="1130515" name="Rectangle 19" descr="绿色大理石"/>
          <p:cNvSpPr>
            <a:spLocks noChangeArrowheads="1"/>
          </p:cNvSpPr>
          <p:nvPr/>
        </p:nvSpPr>
        <p:spPr bwMode="auto">
          <a:xfrm>
            <a:off x="2568575" y="2781300"/>
            <a:ext cx="7056438" cy="3671888"/>
          </a:xfrm>
          <a:prstGeom prst="rect">
            <a:avLst/>
          </a:prstGeom>
          <a:blipFill dpi="0" rotWithShape="0">
            <a:blip r:embed="rId4"/>
            <a:srcRect/>
            <a:tile tx="0" ty="0" sx="100000" sy="100000" flip="none" algn="tl"/>
          </a:blipFill>
          <a:ln w="9525" algn="ctr">
            <a:solidFill>
              <a:srgbClr val="00FF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130516" name="Oval 20"/>
          <p:cNvSpPr>
            <a:spLocks noChangeArrowheads="1"/>
          </p:cNvSpPr>
          <p:nvPr/>
        </p:nvSpPr>
        <p:spPr bwMode="auto">
          <a:xfrm>
            <a:off x="3287713" y="3357563"/>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17" name="Oval 21"/>
          <p:cNvSpPr>
            <a:spLocks noChangeArrowheads="1"/>
          </p:cNvSpPr>
          <p:nvPr/>
        </p:nvSpPr>
        <p:spPr bwMode="auto">
          <a:xfrm>
            <a:off x="5232400" y="3284538"/>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18" name="Oval 22"/>
          <p:cNvSpPr>
            <a:spLocks noChangeArrowheads="1"/>
          </p:cNvSpPr>
          <p:nvPr/>
        </p:nvSpPr>
        <p:spPr bwMode="auto">
          <a:xfrm>
            <a:off x="7104063" y="3284538"/>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19" name="Oval 23"/>
          <p:cNvSpPr>
            <a:spLocks noChangeArrowheads="1"/>
          </p:cNvSpPr>
          <p:nvPr/>
        </p:nvSpPr>
        <p:spPr bwMode="auto">
          <a:xfrm>
            <a:off x="8688388" y="3284538"/>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0" name="Oval 24"/>
          <p:cNvSpPr>
            <a:spLocks noChangeArrowheads="1"/>
          </p:cNvSpPr>
          <p:nvPr/>
        </p:nvSpPr>
        <p:spPr bwMode="auto">
          <a:xfrm>
            <a:off x="8688388" y="4581525"/>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1" name="Oval 25"/>
          <p:cNvSpPr>
            <a:spLocks noChangeArrowheads="1"/>
          </p:cNvSpPr>
          <p:nvPr/>
        </p:nvSpPr>
        <p:spPr bwMode="auto">
          <a:xfrm>
            <a:off x="8688388" y="5734050"/>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2" name="Oval 26"/>
          <p:cNvSpPr>
            <a:spLocks noChangeArrowheads="1"/>
          </p:cNvSpPr>
          <p:nvPr/>
        </p:nvSpPr>
        <p:spPr bwMode="auto">
          <a:xfrm>
            <a:off x="7248525" y="5734050"/>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3" name="Oval 27"/>
          <p:cNvSpPr>
            <a:spLocks noChangeArrowheads="1"/>
          </p:cNvSpPr>
          <p:nvPr/>
        </p:nvSpPr>
        <p:spPr bwMode="auto">
          <a:xfrm>
            <a:off x="5519738" y="5734050"/>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4" name="Oval 28"/>
          <p:cNvSpPr>
            <a:spLocks noChangeArrowheads="1"/>
          </p:cNvSpPr>
          <p:nvPr/>
        </p:nvSpPr>
        <p:spPr bwMode="auto">
          <a:xfrm>
            <a:off x="4151313" y="5734050"/>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5" name="Oval 29"/>
          <p:cNvSpPr>
            <a:spLocks noChangeArrowheads="1"/>
          </p:cNvSpPr>
          <p:nvPr/>
        </p:nvSpPr>
        <p:spPr bwMode="auto">
          <a:xfrm>
            <a:off x="2855913" y="5229225"/>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6" name="Oval 30"/>
          <p:cNvSpPr>
            <a:spLocks noChangeArrowheads="1"/>
          </p:cNvSpPr>
          <p:nvPr/>
        </p:nvSpPr>
        <p:spPr bwMode="auto">
          <a:xfrm>
            <a:off x="4440238" y="4581525"/>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7" name="Oval 31"/>
          <p:cNvSpPr>
            <a:spLocks noChangeArrowheads="1"/>
          </p:cNvSpPr>
          <p:nvPr/>
        </p:nvSpPr>
        <p:spPr bwMode="auto">
          <a:xfrm>
            <a:off x="6024563" y="4581525"/>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8" name="Oval 32"/>
          <p:cNvSpPr>
            <a:spLocks noChangeArrowheads="1"/>
          </p:cNvSpPr>
          <p:nvPr/>
        </p:nvSpPr>
        <p:spPr bwMode="auto">
          <a:xfrm>
            <a:off x="7535863" y="4508500"/>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29" name="Text Box 33"/>
          <p:cNvSpPr txBox="1">
            <a:spLocks noChangeArrowheads="1"/>
          </p:cNvSpPr>
          <p:nvPr/>
        </p:nvSpPr>
        <p:spPr bwMode="auto">
          <a:xfrm>
            <a:off x="3503614" y="3068638"/>
            <a:ext cx="503237"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5"/>
                </a:solidFill>
              </a:rPr>
              <a:t>1</a:t>
            </a:r>
          </a:p>
        </p:txBody>
      </p:sp>
      <p:sp>
        <p:nvSpPr>
          <p:cNvPr id="1130530" name="Text Box 34"/>
          <p:cNvSpPr txBox="1">
            <a:spLocks noChangeArrowheads="1"/>
          </p:cNvSpPr>
          <p:nvPr/>
        </p:nvSpPr>
        <p:spPr bwMode="auto">
          <a:xfrm>
            <a:off x="3143250" y="5013325"/>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5"/>
                </a:solidFill>
              </a:rPr>
              <a:t>n</a:t>
            </a:r>
          </a:p>
        </p:txBody>
      </p:sp>
      <p:sp>
        <p:nvSpPr>
          <p:cNvPr id="1130531" name="Text Box 35"/>
          <p:cNvSpPr txBox="1">
            <a:spLocks noChangeArrowheads="1"/>
          </p:cNvSpPr>
          <p:nvPr/>
        </p:nvSpPr>
        <p:spPr bwMode="auto">
          <a:xfrm>
            <a:off x="5505450" y="2997200"/>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accent5"/>
                </a:solidFill>
              </a:rPr>
              <a:t>2</a:t>
            </a:r>
          </a:p>
        </p:txBody>
      </p:sp>
      <p:sp>
        <p:nvSpPr>
          <p:cNvPr id="1130532" name="Text Box 36"/>
          <p:cNvSpPr txBox="1">
            <a:spLocks noChangeArrowheads="1"/>
          </p:cNvSpPr>
          <p:nvPr/>
        </p:nvSpPr>
        <p:spPr bwMode="auto">
          <a:xfrm>
            <a:off x="6600825" y="4581525"/>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5"/>
                </a:solidFill>
              </a:rPr>
              <a:t>…</a:t>
            </a:r>
          </a:p>
        </p:txBody>
      </p:sp>
      <p:graphicFrame>
        <p:nvGraphicFramePr>
          <p:cNvPr id="1130533" name="Object 37"/>
          <p:cNvGraphicFramePr>
            <a:graphicFrameLocks noChangeAspect="1"/>
          </p:cNvGraphicFramePr>
          <p:nvPr>
            <p:extLst>
              <p:ext uri="{D42A27DB-BD31-4B8C-83A1-F6EECF244321}">
                <p14:modId xmlns:p14="http://schemas.microsoft.com/office/powerpoint/2010/main" val="101224720"/>
              </p:ext>
            </p:extLst>
          </p:nvPr>
        </p:nvGraphicFramePr>
        <p:xfrm>
          <a:off x="2174876" y="1906588"/>
          <a:ext cx="4530725" cy="514350"/>
        </p:xfrm>
        <a:graphic>
          <a:graphicData uri="http://schemas.openxmlformats.org/presentationml/2006/ole">
            <mc:AlternateContent xmlns:mc="http://schemas.openxmlformats.org/markup-compatibility/2006">
              <mc:Choice xmlns:v="urn:schemas-microsoft-com:vml" Requires="v">
                <p:oleObj spid="_x0000_s112685" name="Equation" r:id="rId5" imgW="2234880" imgH="253800" progId="Equation.3">
                  <p:embed/>
                </p:oleObj>
              </mc:Choice>
              <mc:Fallback>
                <p:oleObj name="Equation" r:id="rId5" imgW="2234880" imgH="253800" progId="Equation.3">
                  <p:embed/>
                  <p:pic>
                    <p:nvPicPr>
                      <p:cNvPr id="0" name=""/>
                      <p:cNvPicPr>
                        <a:picLocks noChangeAspect="1" noChangeArrowheads="1"/>
                      </p:cNvPicPr>
                      <p:nvPr/>
                    </p:nvPicPr>
                    <p:blipFill>
                      <a:blip r:embed="rId6"/>
                      <a:srcRect/>
                      <a:stretch>
                        <a:fillRect/>
                      </a:stretch>
                    </p:blipFill>
                    <p:spPr bwMode="auto">
                      <a:xfrm>
                        <a:off x="2174876" y="1906588"/>
                        <a:ext cx="4530725" cy="514350"/>
                      </a:xfrm>
                      <a:prstGeom prst="rect">
                        <a:avLst/>
                      </a:prstGeom>
                      <a:solidFill>
                        <a:schemeClr val="tx1"/>
                      </a:solidFill>
                      <a:ln>
                        <a:noFill/>
                      </a:ln>
                      <a:effectLst/>
                    </p:spPr>
                  </p:pic>
                </p:oleObj>
              </mc:Fallback>
            </mc:AlternateContent>
          </a:graphicData>
        </a:graphic>
      </p:graphicFrame>
      <p:sp>
        <p:nvSpPr>
          <p:cNvPr id="34" name="Text Box 35"/>
          <p:cNvSpPr txBox="1">
            <a:spLocks noChangeArrowheads="1"/>
          </p:cNvSpPr>
          <p:nvPr/>
        </p:nvSpPr>
        <p:spPr bwMode="auto">
          <a:xfrm>
            <a:off x="8904288" y="4364957"/>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err="1">
                <a:solidFill>
                  <a:schemeClr val="accent5"/>
                </a:solidFill>
              </a:rPr>
              <a:t>i</a:t>
            </a:r>
            <a:endParaRPr lang="en-US" altLang="zh-CN" sz="2800" b="1" dirty="0">
              <a:solidFill>
                <a:schemeClr val="accent5"/>
              </a:solidFill>
            </a:endParaRPr>
          </a:p>
        </p:txBody>
      </p:sp>
      <p:pic>
        <p:nvPicPr>
          <p:cNvPr id="25"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6865" y="97366"/>
            <a:ext cx="1636341" cy="1650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3420" y="116633"/>
            <a:ext cx="170497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62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ChangeArrowheads="1"/>
          </p:cNvSpPr>
          <p:nvPr/>
        </p:nvSpPr>
        <p:spPr bwMode="auto">
          <a:xfrm>
            <a:off x="2657475" y="399521"/>
            <a:ext cx="7886700" cy="7016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000" dirty="0">
                <a:ea typeface="隶书" pitchFamily="49" charset="-122"/>
              </a:rPr>
              <a:t>GPS</a:t>
            </a:r>
            <a:r>
              <a:rPr kumimoji="1" lang="zh-CN" altLang="en-US" sz="4000" dirty="0">
                <a:ea typeface="隶书" pitchFamily="49" charset="-122"/>
              </a:rPr>
              <a:t>水准</a:t>
            </a:r>
          </a:p>
        </p:txBody>
      </p:sp>
      <p:sp>
        <p:nvSpPr>
          <p:cNvPr id="1132557" name="Rectangle 13"/>
          <p:cNvSpPr>
            <a:spLocks noChangeArrowheads="1"/>
          </p:cNvSpPr>
          <p:nvPr/>
        </p:nvSpPr>
        <p:spPr bwMode="auto">
          <a:xfrm>
            <a:off x="1670050" y="1292568"/>
            <a:ext cx="8386390" cy="120032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FFFF00"/>
                </a:solidFill>
                <a:ea typeface="华文隶书" pitchFamily="2" charset="-122"/>
              </a:rPr>
              <a:t>1</a:t>
            </a:r>
            <a:r>
              <a:rPr kumimoji="1" lang="zh-CN" altLang="en-US" sz="2400" dirty="0">
                <a:solidFill>
                  <a:srgbClr val="FFFF00"/>
                </a:solidFill>
                <a:ea typeface="华文隶书" pitchFamily="2" charset="-122"/>
              </a:rPr>
              <a:t>、根据具有高程异常的点求算多项式系数</a:t>
            </a:r>
            <a:endParaRPr kumimoji="1" lang="en-US" altLang="zh-CN" sz="2400" dirty="0">
              <a:solidFill>
                <a:srgbClr val="FFFF00"/>
              </a:solidFill>
              <a:ea typeface="华文隶书" pitchFamily="2" charset="-122"/>
            </a:endParaRPr>
          </a:p>
          <a:p>
            <a:pPr algn="l"/>
            <a:r>
              <a:rPr kumimoji="1" lang="en-US" altLang="zh-CN" sz="2400" dirty="0">
                <a:solidFill>
                  <a:srgbClr val="FFFF00"/>
                </a:solidFill>
                <a:ea typeface="华文隶书" pitchFamily="2" charset="-122"/>
              </a:rPr>
              <a:t>2</a:t>
            </a:r>
            <a:r>
              <a:rPr kumimoji="1" lang="zh-CN" altLang="en-US" sz="2400" dirty="0">
                <a:solidFill>
                  <a:srgbClr val="FFFF00"/>
                </a:solidFill>
                <a:ea typeface="华文隶书" pitchFamily="2" charset="-122"/>
              </a:rPr>
              <a:t>、根据求得的多项式计算其他点的高程异常</a:t>
            </a:r>
            <a:endParaRPr kumimoji="1" lang="en-US" altLang="zh-CN" sz="2400" dirty="0">
              <a:solidFill>
                <a:srgbClr val="FFFF00"/>
              </a:solidFill>
              <a:ea typeface="华文隶书" pitchFamily="2" charset="-122"/>
            </a:endParaRPr>
          </a:p>
          <a:p>
            <a:pPr algn="l"/>
            <a:r>
              <a:rPr kumimoji="1" lang="en-US" altLang="zh-CN" sz="2400" dirty="0">
                <a:solidFill>
                  <a:srgbClr val="FFFF00"/>
                </a:solidFill>
                <a:ea typeface="华文隶书" pitchFamily="2" charset="-122"/>
              </a:rPr>
              <a:t>3</a:t>
            </a:r>
            <a:r>
              <a:rPr kumimoji="1" lang="zh-CN" altLang="en-US" sz="2400" dirty="0">
                <a:solidFill>
                  <a:srgbClr val="FFFF00"/>
                </a:solidFill>
                <a:ea typeface="华文隶书" pitchFamily="2" charset="-122"/>
              </a:rPr>
              <a:t>、根据</a:t>
            </a:r>
            <a:r>
              <a:rPr kumimoji="1" lang="en-US" altLang="zh-CN" sz="2400" dirty="0">
                <a:solidFill>
                  <a:srgbClr val="FFFF00"/>
                </a:solidFill>
                <a:ea typeface="华文隶书" pitchFamily="2" charset="-122"/>
              </a:rPr>
              <a:t>GPS</a:t>
            </a:r>
            <a:r>
              <a:rPr kumimoji="1" lang="zh-CN" altLang="en-US" sz="2400" dirty="0">
                <a:solidFill>
                  <a:srgbClr val="FFFF00"/>
                </a:solidFill>
                <a:ea typeface="华文隶书" pitchFamily="2" charset="-122"/>
              </a:rPr>
              <a:t>测量的正常高及计算得到的高程异常计算正常高</a:t>
            </a:r>
          </a:p>
        </p:txBody>
      </p:sp>
      <p:graphicFrame>
        <p:nvGraphicFramePr>
          <p:cNvPr id="1132578" name="Object 34"/>
          <p:cNvGraphicFramePr>
            <a:graphicFrameLocks noChangeAspect="1"/>
          </p:cNvGraphicFramePr>
          <p:nvPr>
            <p:extLst>
              <p:ext uri="{D42A27DB-BD31-4B8C-83A1-F6EECF244321}">
                <p14:modId xmlns:p14="http://schemas.microsoft.com/office/powerpoint/2010/main" val="3325502003"/>
              </p:ext>
            </p:extLst>
          </p:nvPr>
        </p:nvGraphicFramePr>
        <p:xfrm>
          <a:off x="1535114" y="2409826"/>
          <a:ext cx="9045575" cy="481013"/>
        </p:xfrm>
        <a:graphic>
          <a:graphicData uri="http://schemas.openxmlformats.org/presentationml/2006/ole">
            <mc:AlternateContent xmlns:mc="http://schemas.openxmlformats.org/markup-compatibility/2006">
              <mc:Choice xmlns:v="urn:schemas-microsoft-com:vml" Requires="v">
                <p:oleObj spid="_x0000_s113709" name="Equation" r:id="rId4" imgW="5867280" imgH="266400" progId="Equation.3">
                  <p:embed/>
                </p:oleObj>
              </mc:Choice>
              <mc:Fallback>
                <p:oleObj name="Equation" r:id="rId4" imgW="5867280" imgH="266400" progId="Equation.3">
                  <p:embed/>
                  <p:pic>
                    <p:nvPicPr>
                      <p:cNvPr id="0" name=""/>
                      <p:cNvPicPr>
                        <a:picLocks noChangeAspect="1" noChangeArrowheads="1"/>
                      </p:cNvPicPr>
                      <p:nvPr/>
                    </p:nvPicPr>
                    <p:blipFill>
                      <a:blip r:embed="rId5"/>
                      <a:srcRect/>
                      <a:stretch>
                        <a:fillRect/>
                      </a:stretch>
                    </p:blipFill>
                    <p:spPr bwMode="auto">
                      <a:xfrm>
                        <a:off x="1535114" y="2409826"/>
                        <a:ext cx="9045575" cy="481013"/>
                      </a:xfrm>
                      <a:prstGeom prst="rect">
                        <a:avLst/>
                      </a:prstGeom>
                      <a:solidFill>
                        <a:schemeClr val="tx1"/>
                      </a:solidFill>
                    </p:spPr>
                  </p:pic>
                </p:oleObj>
              </mc:Fallback>
            </mc:AlternateContent>
          </a:graphicData>
        </a:graphic>
      </p:graphicFrame>
      <p:sp>
        <p:nvSpPr>
          <p:cNvPr id="34" name="Rectangle 19" descr="绿色大理石"/>
          <p:cNvSpPr>
            <a:spLocks noChangeArrowheads="1"/>
          </p:cNvSpPr>
          <p:nvPr/>
        </p:nvSpPr>
        <p:spPr bwMode="auto">
          <a:xfrm>
            <a:off x="2568575" y="2925464"/>
            <a:ext cx="7056438" cy="3671888"/>
          </a:xfrm>
          <a:prstGeom prst="rect">
            <a:avLst/>
          </a:prstGeom>
          <a:blipFill dpi="0" rotWithShape="0">
            <a:blip r:embed="rId6"/>
            <a:srcRect/>
            <a:tile tx="0" ty="0" sx="100000" sy="100000" flip="none" algn="tl"/>
          </a:blipFill>
          <a:ln w="9525" algn="ctr">
            <a:solidFill>
              <a:srgbClr val="00FF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5" name="Oval 20"/>
          <p:cNvSpPr>
            <a:spLocks noChangeArrowheads="1"/>
          </p:cNvSpPr>
          <p:nvPr/>
        </p:nvSpPr>
        <p:spPr bwMode="auto">
          <a:xfrm>
            <a:off x="3287713" y="3501727"/>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1"/>
          <p:cNvSpPr>
            <a:spLocks noChangeArrowheads="1"/>
          </p:cNvSpPr>
          <p:nvPr/>
        </p:nvSpPr>
        <p:spPr bwMode="auto">
          <a:xfrm>
            <a:off x="5232400" y="3428702"/>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22"/>
          <p:cNvSpPr>
            <a:spLocks noChangeArrowheads="1"/>
          </p:cNvSpPr>
          <p:nvPr/>
        </p:nvSpPr>
        <p:spPr bwMode="auto">
          <a:xfrm>
            <a:off x="7104063" y="3428702"/>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23"/>
          <p:cNvSpPr>
            <a:spLocks noChangeArrowheads="1"/>
          </p:cNvSpPr>
          <p:nvPr/>
        </p:nvSpPr>
        <p:spPr bwMode="auto">
          <a:xfrm>
            <a:off x="8688388" y="3428702"/>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24"/>
          <p:cNvSpPr>
            <a:spLocks noChangeArrowheads="1"/>
          </p:cNvSpPr>
          <p:nvPr/>
        </p:nvSpPr>
        <p:spPr bwMode="auto">
          <a:xfrm>
            <a:off x="8688388" y="4725689"/>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25"/>
          <p:cNvSpPr>
            <a:spLocks noChangeArrowheads="1"/>
          </p:cNvSpPr>
          <p:nvPr/>
        </p:nvSpPr>
        <p:spPr bwMode="auto">
          <a:xfrm>
            <a:off x="8688388" y="5878214"/>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26"/>
          <p:cNvSpPr>
            <a:spLocks noChangeArrowheads="1"/>
          </p:cNvSpPr>
          <p:nvPr/>
        </p:nvSpPr>
        <p:spPr bwMode="auto">
          <a:xfrm>
            <a:off x="7248525" y="5878214"/>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27"/>
          <p:cNvSpPr>
            <a:spLocks noChangeArrowheads="1"/>
          </p:cNvSpPr>
          <p:nvPr/>
        </p:nvSpPr>
        <p:spPr bwMode="auto">
          <a:xfrm>
            <a:off x="5519738" y="5878214"/>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28"/>
          <p:cNvSpPr>
            <a:spLocks noChangeArrowheads="1"/>
          </p:cNvSpPr>
          <p:nvPr/>
        </p:nvSpPr>
        <p:spPr bwMode="auto">
          <a:xfrm>
            <a:off x="4151313" y="5878214"/>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29"/>
          <p:cNvSpPr>
            <a:spLocks noChangeArrowheads="1"/>
          </p:cNvSpPr>
          <p:nvPr/>
        </p:nvSpPr>
        <p:spPr bwMode="auto">
          <a:xfrm>
            <a:off x="2855913" y="5373389"/>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30"/>
          <p:cNvSpPr>
            <a:spLocks noChangeArrowheads="1"/>
          </p:cNvSpPr>
          <p:nvPr/>
        </p:nvSpPr>
        <p:spPr bwMode="auto">
          <a:xfrm>
            <a:off x="4440238" y="4725689"/>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31"/>
          <p:cNvSpPr>
            <a:spLocks noChangeArrowheads="1"/>
          </p:cNvSpPr>
          <p:nvPr/>
        </p:nvSpPr>
        <p:spPr bwMode="auto">
          <a:xfrm>
            <a:off x="6024563" y="4725689"/>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32"/>
          <p:cNvSpPr>
            <a:spLocks noChangeArrowheads="1"/>
          </p:cNvSpPr>
          <p:nvPr/>
        </p:nvSpPr>
        <p:spPr bwMode="auto">
          <a:xfrm>
            <a:off x="7535863" y="4652664"/>
            <a:ext cx="215900" cy="215900"/>
          </a:xfrm>
          <a:prstGeom prst="ellipse">
            <a:avLst/>
          </a:prstGeom>
          <a:gradFill rotWithShape="0">
            <a:gsLst>
              <a:gs pos="0">
                <a:srgbClr val="FFFFFF"/>
              </a:gs>
              <a:gs pos="100000">
                <a:srgbClr val="FFFFFF">
                  <a:gamma/>
                  <a:shade val="46275"/>
                  <a:invGamma/>
                </a:srgbClr>
              </a:gs>
            </a:gsLst>
            <a:lin ang="27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33"/>
          <p:cNvSpPr txBox="1">
            <a:spLocks noChangeArrowheads="1"/>
          </p:cNvSpPr>
          <p:nvPr/>
        </p:nvSpPr>
        <p:spPr bwMode="auto">
          <a:xfrm>
            <a:off x="3503614" y="3212802"/>
            <a:ext cx="503237"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5"/>
                </a:solidFill>
              </a:rPr>
              <a:t>1</a:t>
            </a:r>
          </a:p>
        </p:txBody>
      </p:sp>
      <p:sp>
        <p:nvSpPr>
          <p:cNvPr id="49" name="Text Box 34"/>
          <p:cNvSpPr txBox="1">
            <a:spLocks noChangeArrowheads="1"/>
          </p:cNvSpPr>
          <p:nvPr/>
        </p:nvSpPr>
        <p:spPr bwMode="auto">
          <a:xfrm>
            <a:off x="3143250" y="5157489"/>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accent5"/>
                </a:solidFill>
              </a:rPr>
              <a:t>n</a:t>
            </a:r>
          </a:p>
        </p:txBody>
      </p:sp>
      <p:sp>
        <p:nvSpPr>
          <p:cNvPr id="50" name="Text Box 35"/>
          <p:cNvSpPr txBox="1">
            <a:spLocks noChangeArrowheads="1"/>
          </p:cNvSpPr>
          <p:nvPr/>
        </p:nvSpPr>
        <p:spPr bwMode="auto">
          <a:xfrm>
            <a:off x="5505450" y="3141364"/>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accent5"/>
                </a:solidFill>
              </a:rPr>
              <a:t>2</a:t>
            </a:r>
          </a:p>
        </p:txBody>
      </p:sp>
      <p:sp>
        <p:nvSpPr>
          <p:cNvPr id="51" name="Text Box 36"/>
          <p:cNvSpPr txBox="1">
            <a:spLocks noChangeArrowheads="1"/>
          </p:cNvSpPr>
          <p:nvPr/>
        </p:nvSpPr>
        <p:spPr bwMode="auto">
          <a:xfrm>
            <a:off x="6600825" y="4725689"/>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5"/>
                </a:solidFill>
              </a:rPr>
              <a:t>…</a:t>
            </a:r>
          </a:p>
        </p:txBody>
      </p:sp>
      <p:sp>
        <p:nvSpPr>
          <p:cNvPr id="52" name="Text Box 35"/>
          <p:cNvSpPr txBox="1">
            <a:spLocks noChangeArrowheads="1"/>
          </p:cNvSpPr>
          <p:nvPr/>
        </p:nvSpPr>
        <p:spPr bwMode="auto">
          <a:xfrm>
            <a:off x="8904288" y="4509121"/>
            <a:ext cx="503238"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46275"/>
                        <a:invGamma/>
                      </a:srgbClr>
                    </a:gs>
                  </a:gsLst>
                  <a:lin ang="27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err="1">
                <a:solidFill>
                  <a:schemeClr val="accent5"/>
                </a:solidFill>
              </a:rPr>
              <a:t>i</a:t>
            </a:r>
            <a:endParaRPr lang="en-US" altLang="zh-CN" sz="2800" b="1" dirty="0">
              <a:solidFill>
                <a:schemeClr val="accent5"/>
              </a:solidFill>
            </a:endParaRPr>
          </a:p>
        </p:txBody>
      </p:sp>
    </p:spTree>
    <p:extLst>
      <p:ext uri="{BB962C8B-B14F-4D97-AF65-F5344CB8AC3E}">
        <p14:creationId xmlns:p14="http://schemas.microsoft.com/office/powerpoint/2010/main" val="740013643"/>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rrowheads="1"/>
          </p:cNvSpPr>
          <p:nvPr>
            <p:ph type="title"/>
          </p:nvPr>
        </p:nvSpPr>
        <p:spPr/>
        <p:txBody>
          <a:bodyPr/>
          <a:lstStyle/>
          <a:p>
            <a:pPr eaLnBrk="1" hangingPunct="1">
              <a:defRPr/>
            </a:pPr>
            <a:r>
              <a:rPr lang="zh-CN" altLang="en-US" sz="4800"/>
              <a:t>数据预处理</a:t>
            </a:r>
          </a:p>
        </p:txBody>
      </p:sp>
      <p:sp>
        <p:nvSpPr>
          <p:cNvPr id="242691" name="Rectangle 3"/>
          <p:cNvSpPr>
            <a:spLocks noGrp="1" noChangeArrowheads="1"/>
          </p:cNvSpPr>
          <p:nvPr>
            <p:ph type="body" idx="1"/>
          </p:nvPr>
        </p:nvSpPr>
        <p:spPr>
          <a:xfrm>
            <a:off x="767408" y="1196752"/>
            <a:ext cx="11305256" cy="5661247"/>
          </a:xfrm>
        </p:spPr>
        <p:txBody>
          <a:bodyPr/>
          <a:lstStyle/>
          <a:p>
            <a:pPr eaLnBrk="1" hangingPunct="1">
              <a:lnSpc>
                <a:spcPct val="150000"/>
              </a:lnSpc>
              <a:spcBef>
                <a:spcPts val="1200"/>
              </a:spcBef>
              <a:spcAft>
                <a:spcPts val="600"/>
              </a:spcAft>
              <a:buNone/>
              <a:defRPr/>
            </a:pPr>
            <a:r>
              <a:rPr lang="en-US" altLang="zh-CN" dirty="0"/>
              <a:t>①</a:t>
            </a:r>
            <a:r>
              <a:rPr lang="zh-CN" altLang="en-US" dirty="0"/>
              <a:t>数据传输：</a:t>
            </a:r>
            <a:r>
              <a:rPr lang="zh-CN" altLang="en-US" dirty="0">
                <a:latin typeface="仿宋简体" panose="02010601030101010101" pitchFamily="2" charset="-122"/>
                <a:ea typeface="仿宋简体" panose="02010601030101010101" pitchFamily="2" charset="-122"/>
              </a:rPr>
              <a:t>接收机→电脑  </a:t>
            </a:r>
          </a:p>
          <a:p>
            <a:pPr eaLnBrk="1" hangingPunct="1">
              <a:lnSpc>
                <a:spcPct val="150000"/>
              </a:lnSpc>
              <a:spcBef>
                <a:spcPts val="1200"/>
              </a:spcBef>
              <a:spcAft>
                <a:spcPts val="600"/>
              </a:spcAft>
              <a:buNone/>
              <a:defRPr/>
            </a:pPr>
            <a:r>
              <a:rPr lang="en-US" altLang="zh-CN" dirty="0"/>
              <a:t>②</a:t>
            </a:r>
            <a:r>
              <a:rPr lang="zh-CN" altLang="en-US" dirty="0"/>
              <a:t>数据分流：</a:t>
            </a:r>
            <a:r>
              <a:rPr lang="zh-CN" altLang="en-US" dirty="0">
                <a:latin typeface="仿宋简体" panose="02010601030101010101" pitchFamily="2" charset="-122"/>
                <a:ea typeface="仿宋简体" panose="02010601030101010101" pitchFamily="2" charset="-122"/>
              </a:rPr>
              <a:t>观测值、星历、电离层、测站  </a:t>
            </a:r>
          </a:p>
          <a:p>
            <a:pPr eaLnBrk="1" hangingPunct="1">
              <a:lnSpc>
                <a:spcPct val="150000"/>
              </a:lnSpc>
              <a:spcBef>
                <a:spcPts val="1200"/>
              </a:spcBef>
              <a:spcAft>
                <a:spcPts val="600"/>
              </a:spcAft>
              <a:buNone/>
              <a:defRPr/>
            </a:pPr>
            <a:r>
              <a:rPr lang="en-US" altLang="zh-CN" dirty="0"/>
              <a:t>③</a:t>
            </a:r>
            <a:r>
              <a:rPr lang="zh-CN" altLang="en-US" dirty="0"/>
              <a:t>统一数据文件格式：</a:t>
            </a:r>
            <a:r>
              <a:rPr lang="zh-CN" altLang="en-US" dirty="0">
                <a:latin typeface="仿宋简体" panose="02010601030101010101" pitchFamily="2" charset="-122"/>
                <a:ea typeface="仿宋简体" panose="02010601030101010101" pitchFamily="2" charset="-122"/>
              </a:rPr>
              <a:t>记录格式、类型、采样率、数据单位</a:t>
            </a:r>
          </a:p>
          <a:p>
            <a:pPr eaLnBrk="1" hangingPunct="1">
              <a:lnSpc>
                <a:spcPct val="150000"/>
              </a:lnSpc>
              <a:spcBef>
                <a:spcPts val="1200"/>
              </a:spcBef>
              <a:spcAft>
                <a:spcPts val="600"/>
              </a:spcAft>
              <a:buNone/>
              <a:defRPr/>
            </a:pPr>
            <a:r>
              <a:rPr lang="en-US" altLang="zh-CN" dirty="0"/>
              <a:t>④</a:t>
            </a:r>
            <a:r>
              <a:rPr lang="zh-CN" altLang="en-US" dirty="0"/>
              <a:t>卫星轨道与钟差的标准化  </a:t>
            </a:r>
          </a:p>
          <a:p>
            <a:pPr eaLnBrk="1" hangingPunct="1">
              <a:lnSpc>
                <a:spcPct val="150000"/>
              </a:lnSpc>
              <a:spcBef>
                <a:spcPts val="1200"/>
              </a:spcBef>
              <a:spcAft>
                <a:spcPts val="600"/>
              </a:spcAft>
              <a:buNone/>
              <a:defRPr/>
            </a:pPr>
            <a:r>
              <a:rPr lang="en-US" altLang="zh-CN" dirty="0"/>
              <a:t>⑤</a:t>
            </a:r>
            <a:r>
              <a:rPr lang="zh-CN" altLang="en-US" dirty="0"/>
              <a:t>探测周跳、修复载波相位观测值。</a:t>
            </a:r>
          </a:p>
          <a:p>
            <a:pPr eaLnBrk="1" hangingPunct="1">
              <a:lnSpc>
                <a:spcPct val="150000"/>
              </a:lnSpc>
              <a:spcBef>
                <a:spcPts val="1200"/>
              </a:spcBef>
              <a:spcAft>
                <a:spcPts val="600"/>
              </a:spcAft>
              <a:buNone/>
              <a:defRPr/>
            </a:pPr>
            <a:r>
              <a:rPr lang="en-US" altLang="zh-CN" dirty="0"/>
              <a:t>⑥</a:t>
            </a:r>
            <a:r>
              <a:rPr lang="zh-CN" altLang="en-US" dirty="0"/>
              <a:t>对观测值进行必要改正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defRPr/>
            </a:pPr>
            <a:r>
              <a:rPr lang="en-US" altLang="zh-CN" sz="3600">
                <a:solidFill>
                  <a:schemeClr val="tx1"/>
                </a:solidFill>
              </a:rPr>
              <a:t>1. </a:t>
            </a:r>
            <a:r>
              <a:rPr lang="zh-CN" altLang="en-US" sz="3600">
                <a:solidFill>
                  <a:schemeClr val="tx1"/>
                </a:solidFill>
              </a:rPr>
              <a:t>基线解算的类型</a:t>
            </a:r>
          </a:p>
        </p:txBody>
      </p:sp>
      <p:sp>
        <p:nvSpPr>
          <p:cNvPr id="120835" name="Rectangle 3"/>
          <p:cNvSpPr>
            <a:spLocks noGrp="1" noChangeArrowheads="1"/>
          </p:cNvSpPr>
          <p:nvPr>
            <p:ph type="body" idx="1"/>
          </p:nvPr>
        </p:nvSpPr>
        <p:spPr>
          <a:xfrm>
            <a:off x="2209800" y="1600201"/>
            <a:ext cx="7772400" cy="2314209"/>
          </a:xfrm>
        </p:spPr>
        <p:txBody>
          <a:bodyPr/>
          <a:lstStyle/>
          <a:p>
            <a:pPr eaLnBrk="1" hangingPunct="1">
              <a:spcAft>
                <a:spcPts val="1200"/>
              </a:spcAft>
              <a:defRPr/>
            </a:pPr>
            <a:r>
              <a:rPr lang="zh-CN" altLang="en-US" sz="3400" dirty="0">
                <a:ea typeface="华文细黑" pitchFamily="2" charset="-122"/>
              </a:rPr>
              <a:t>单基线解</a:t>
            </a:r>
          </a:p>
          <a:p>
            <a:pPr eaLnBrk="1" hangingPunct="1">
              <a:spcAft>
                <a:spcPts val="1200"/>
              </a:spcAft>
              <a:defRPr/>
            </a:pPr>
            <a:r>
              <a:rPr lang="zh-CN" altLang="en-US" sz="3400" dirty="0">
                <a:ea typeface="华文细黑" pitchFamily="2" charset="-122"/>
              </a:rPr>
              <a:t>多基线解（时段法）</a:t>
            </a:r>
          </a:p>
          <a:p>
            <a:pPr eaLnBrk="1" hangingPunct="1">
              <a:spcAft>
                <a:spcPts val="1200"/>
              </a:spcAft>
              <a:defRPr/>
            </a:pPr>
            <a:r>
              <a:rPr lang="zh-CN" altLang="en-US" sz="3400" dirty="0">
                <a:ea typeface="华文细黑" pitchFamily="2" charset="-122"/>
              </a:rPr>
              <a:t>多站整体解（绝对坐标）</a:t>
            </a:r>
            <a:endParaRPr lang="zh-CN" altLang="zh-CN" sz="3400" dirty="0">
              <a:ea typeface="华文细黑" pitchFamily="2" charset="-122"/>
            </a:endParaRPr>
          </a:p>
        </p:txBody>
      </p:sp>
      <p:grpSp>
        <p:nvGrpSpPr>
          <p:cNvPr id="22" name="组合 21">
            <a:extLst>
              <a:ext uri="{FF2B5EF4-FFF2-40B4-BE49-F238E27FC236}">
                <a16:creationId xmlns:a16="http://schemas.microsoft.com/office/drawing/2014/main" id="{A0E66E96-8AF4-41F4-9E35-25257850E6BE}"/>
              </a:ext>
            </a:extLst>
          </p:cNvPr>
          <p:cNvGrpSpPr/>
          <p:nvPr/>
        </p:nvGrpSpPr>
        <p:grpSpPr>
          <a:xfrm>
            <a:off x="3646602" y="4101729"/>
            <a:ext cx="2809260" cy="1704394"/>
            <a:chOff x="671039" y="4144952"/>
            <a:chExt cx="2809260" cy="1704394"/>
          </a:xfrm>
        </p:grpSpPr>
        <p:grpSp>
          <p:nvGrpSpPr>
            <p:cNvPr id="21" name="组合 20">
              <a:extLst>
                <a:ext uri="{FF2B5EF4-FFF2-40B4-BE49-F238E27FC236}">
                  <a16:creationId xmlns:a16="http://schemas.microsoft.com/office/drawing/2014/main" id="{3543F930-3579-4370-AC22-CDFCF83D9AD2}"/>
                </a:ext>
              </a:extLst>
            </p:cNvPr>
            <p:cNvGrpSpPr/>
            <p:nvPr/>
          </p:nvGrpSpPr>
          <p:grpSpPr>
            <a:xfrm>
              <a:off x="2112147" y="4596610"/>
              <a:ext cx="1368152" cy="1252736"/>
              <a:chOff x="2112147" y="4596610"/>
              <a:chExt cx="1368152" cy="1252736"/>
            </a:xfrm>
          </p:grpSpPr>
          <p:sp>
            <p:nvSpPr>
              <p:cNvPr id="6" name="等腰三角形 5">
                <a:extLst>
                  <a:ext uri="{FF2B5EF4-FFF2-40B4-BE49-F238E27FC236}">
                    <a16:creationId xmlns:a16="http://schemas.microsoft.com/office/drawing/2014/main" id="{F28E2243-E25B-46CD-922E-035075A8DAE9}"/>
                  </a:ext>
                </a:extLst>
              </p:cNvPr>
              <p:cNvSpPr/>
              <p:nvPr/>
            </p:nvSpPr>
            <p:spPr bwMode="auto">
              <a:xfrm rot="269382">
                <a:off x="2112147" y="459661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56984808-A77A-4832-8C94-CD38A951CCC6}"/>
                  </a:ext>
                </a:extLst>
              </p:cNvPr>
              <p:cNvSpPr txBox="1"/>
              <p:nvPr/>
            </p:nvSpPr>
            <p:spPr>
              <a:xfrm>
                <a:off x="2654346" y="5010141"/>
                <a:ext cx="478173"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3</a:t>
                </a:r>
                <a:endParaRPr lang="zh-CN" altLang="en-US" sz="3600" dirty="0">
                  <a:latin typeface="Times New Roman" panose="02020603050405020304" pitchFamily="18" charset="0"/>
                  <a:cs typeface="Times New Roman" panose="02020603050405020304" pitchFamily="18" charset="0"/>
                </a:endParaRPr>
              </a:p>
            </p:txBody>
          </p:sp>
        </p:grpSp>
        <p:grpSp>
          <p:nvGrpSpPr>
            <p:cNvPr id="17" name="组合 16">
              <a:extLst>
                <a:ext uri="{FF2B5EF4-FFF2-40B4-BE49-F238E27FC236}">
                  <a16:creationId xmlns:a16="http://schemas.microsoft.com/office/drawing/2014/main" id="{899EA521-3AB7-4EBB-8E40-9F57E9B522B8}"/>
                </a:ext>
              </a:extLst>
            </p:cNvPr>
            <p:cNvGrpSpPr/>
            <p:nvPr/>
          </p:nvGrpSpPr>
          <p:grpSpPr>
            <a:xfrm>
              <a:off x="671039" y="4509120"/>
              <a:ext cx="1368152" cy="1252736"/>
              <a:chOff x="671039" y="4509120"/>
              <a:chExt cx="1368152" cy="1252736"/>
            </a:xfrm>
          </p:grpSpPr>
          <p:sp>
            <p:nvSpPr>
              <p:cNvPr id="2" name="等腰三角形 1">
                <a:extLst>
                  <a:ext uri="{FF2B5EF4-FFF2-40B4-BE49-F238E27FC236}">
                    <a16:creationId xmlns:a16="http://schemas.microsoft.com/office/drawing/2014/main" id="{014B32E7-592F-4CE6-A88E-B82F4C034B53}"/>
                  </a:ext>
                </a:extLst>
              </p:cNvPr>
              <p:cNvSpPr/>
              <p:nvPr/>
            </p:nvSpPr>
            <p:spPr bwMode="auto">
              <a:xfrm>
                <a:off x="671039" y="450912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endParaRPr lang="zh-CN" altLang="en-US" sz="3600" dirty="0"/>
              </a:p>
            </p:txBody>
          </p:sp>
          <p:sp>
            <p:nvSpPr>
              <p:cNvPr id="9" name="文本框 8">
                <a:extLst>
                  <a:ext uri="{FF2B5EF4-FFF2-40B4-BE49-F238E27FC236}">
                    <a16:creationId xmlns:a16="http://schemas.microsoft.com/office/drawing/2014/main" id="{6ADC5835-70E0-4E77-8813-E72101C47B9F}"/>
                  </a:ext>
                </a:extLst>
              </p:cNvPr>
              <p:cNvSpPr txBox="1"/>
              <p:nvPr/>
            </p:nvSpPr>
            <p:spPr>
              <a:xfrm>
                <a:off x="1110608" y="4950822"/>
                <a:ext cx="478173"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grpSp>
        <p:grpSp>
          <p:nvGrpSpPr>
            <p:cNvPr id="20" name="组合 19">
              <a:extLst>
                <a:ext uri="{FF2B5EF4-FFF2-40B4-BE49-F238E27FC236}">
                  <a16:creationId xmlns:a16="http://schemas.microsoft.com/office/drawing/2014/main" id="{540D2618-56ED-487F-8C88-20D9B3BEA9C9}"/>
                </a:ext>
              </a:extLst>
            </p:cNvPr>
            <p:cNvGrpSpPr/>
            <p:nvPr/>
          </p:nvGrpSpPr>
          <p:grpSpPr>
            <a:xfrm>
              <a:off x="1278350" y="4144952"/>
              <a:ext cx="1252736" cy="1368152"/>
              <a:chOff x="1278350" y="4144952"/>
              <a:chExt cx="1252736" cy="1368152"/>
            </a:xfrm>
          </p:grpSpPr>
          <p:sp>
            <p:nvSpPr>
              <p:cNvPr id="5" name="等腰三角形 4">
                <a:extLst>
                  <a:ext uri="{FF2B5EF4-FFF2-40B4-BE49-F238E27FC236}">
                    <a16:creationId xmlns:a16="http://schemas.microsoft.com/office/drawing/2014/main" id="{CD956F6C-29A4-4F09-A757-0DD593A8CBDE}"/>
                  </a:ext>
                </a:extLst>
              </p:cNvPr>
              <p:cNvSpPr/>
              <p:nvPr/>
            </p:nvSpPr>
            <p:spPr bwMode="auto">
              <a:xfrm rot="18174608">
                <a:off x="1220642" y="420266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10" name="文本框 9">
                <a:extLst>
                  <a:ext uri="{FF2B5EF4-FFF2-40B4-BE49-F238E27FC236}">
                    <a16:creationId xmlns:a16="http://schemas.microsoft.com/office/drawing/2014/main" id="{EC022C79-653C-4D37-B1FB-2541F04489E8}"/>
                  </a:ext>
                </a:extLst>
              </p:cNvPr>
              <p:cNvSpPr txBox="1"/>
              <p:nvPr/>
            </p:nvSpPr>
            <p:spPr>
              <a:xfrm>
                <a:off x="1861434" y="4609706"/>
                <a:ext cx="478173"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grpSp>
      </p:grpSp>
      <p:cxnSp>
        <p:nvCxnSpPr>
          <p:cNvPr id="7" name="直接连接符 6">
            <a:extLst>
              <a:ext uri="{FF2B5EF4-FFF2-40B4-BE49-F238E27FC236}">
                <a16:creationId xmlns:a16="http://schemas.microsoft.com/office/drawing/2014/main" id="{DC69DB08-EB38-40F1-AFDF-F82CF9D1F076}"/>
              </a:ext>
            </a:extLst>
          </p:cNvPr>
          <p:cNvCxnSpPr/>
          <p:nvPr/>
        </p:nvCxnSpPr>
        <p:spPr bwMode="auto">
          <a:xfrm flipV="1">
            <a:off x="5051232" y="1417638"/>
            <a:ext cx="612720" cy="571202"/>
          </a:xfrm>
          <a:prstGeom prst="line">
            <a:avLst/>
          </a:prstGeom>
          <a:ln w="381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5348C8-973C-4722-A749-F6A97A2CBCE4}"/>
              </a:ext>
            </a:extLst>
          </p:cNvPr>
          <p:cNvCxnSpPr>
            <a:cxnSpLocks/>
          </p:cNvCxnSpPr>
          <p:nvPr/>
        </p:nvCxnSpPr>
        <p:spPr bwMode="auto">
          <a:xfrm flipH="1" flipV="1">
            <a:off x="6133461" y="1409103"/>
            <a:ext cx="216024" cy="700614"/>
          </a:xfrm>
          <a:prstGeom prst="line">
            <a:avLst/>
          </a:prstGeom>
          <a:ln w="381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7F23119-1721-481F-B343-8B965BA744B3}"/>
              </a:ext>
            </a:extLst>
          </p:cNvPr>
          <p:cNvCxnSpPr>
            <a:cxnSpLocks/>
          </p:cNvCxnSpPr>
          <p:nvPr/>
        </p:nvCxnSpPr>
        <p:spPr bwMode="auto">
          <a:xfrm>
            <a:off x="6600057" y="1432242"/>
            <a:ext cx="1051709" cy="0"/>
          </a:xfrm>
          <a:prstGeom prst="line">
            <a:avLst/>
          </a:prstGeom>
          <a:ln w="381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D4CB8AE3-3177-4CD2-9EBA-9BC39DF08152}"/>
              </a:ext>
            </a:extLst>
          </p:cNvPr>
          <p:cNvCxnSpPr/>
          <p:nvPr/>
        </p:nvCxnSpPr>
        <p:spPr bwMode="auto">
          <a:xfrm flipV="1">
            <a:off x="7973782" y="1489907"/>
            <a:ext cx="612720" cy="571202"/>
          </a:xfrm>
          <a:prstGeom prst="line">
            <a:avLst/>
          </a:prstGeom>
          <a:ln w="381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BFA75B52-FD63-424F-B0E6-EA7C745252A4}"/>
              </a:ext>
            </a:extLst>
          </p:cNvPr>
          <p:cNvCxnSpPr>
            <a:cxnSpLocks/>
          </p:cNvCxnSpPr>
          <p:nvPr/>
        </p:nvCxnSpPr>
        <p:spPr bwMode="auto">
          <a:xfrm flipH="1" flipV="1">
            <a:off x="9445025" y="1447323"/>
            <a:ext cx="465571" cy="662394"/>
          </a:xfrm>
          <a:prstGeom prst="line">
            <a:avLst/>
          </a:prstGeom>
          <a:ln w="381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4" name="组合 23">
            <a:extLst>
              <a:ext uri="{FF2B5EF4-FFF2-40B4-BE49-F238E27FC236}">
                <a16:creationId xmlns:a16="http://schemas.microsoft.com/office/drawing/2014/main" id="{BFAD2634-0AB2-4847-A4FA-1EC03AB4EFBF}"/>
              </a:ext>
            </a:extLst>
          </p:cNvPr>
          <p:cNvGrpSpPr/>
          <p:nvPr/>
        </p:nvGrpSpPr>
        <p:grpSpPr>
          <a:xfrm>
            <a:off x="6349486" y="2109717"/>
            <a:ext cx="1185219" cy="1015604"/>
            <a:chOff x="671039" y="4509120"/>
            <a:chExt cx="1368152" cy="1252736"/>
          </a:xfrm>
        </p:grpSpPr>
        <p:sp>
          <p:nvSpPr>
            <p:cNvPr id="25" name="等腰三角形 24">
              <a:extLst>
                <a:ext uri="{FF2B5EF4-FFF2-40B4-BE49-F238E27FC236}">
                  <a16:creationId xmlns:a16="http://schemas.microsoft.com/office/drawing/2014/main" id="{A32B11EA-2B93-4D1A-8261-FCAD37BF9D5B}"/>
                </a:ext>
              </a:extLst>
            </p:cNvPr>
            <p:cNvSpPr/>
            <p:nvPr/>
          </p:nvSpPr>
          <p:spPr bwMode="auto">
            <a:xfrm>
              <a:off x="671039" y="450912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endParaRPr lang="zh-CN" altLang="en-US" sz="3600" dirty="0"/>
            </a:p>
          </p:txBody>
        </p:sp>
        <p:sp>
          <p:nvSpPr>
            <p:cNvPr id="26" name="文本框 25">
              <a:extLst>
                <a:ext uri="{FF2B5EF4-FFF2-40B4-BE49-F238E27FC236}">
                  <a16:creationId xmlns:a16="http://schemas.microsoft.com/office/drawing/2014/main" id="{26A167A0-BC6C-44AA-AD0A-4A6F98A364CE}"/>
                </a:ext>
              </a:extLst>
            </p:cNvPr>
            <p:cNvSpPr txBox="1"/>
            <p:nvPr/>
          </p:nvSpPr>
          <p:spPr>
            <a:xfrm>
              <a:off x="1110608" y="4950822"/>
              <a:ext cx="478173" cy="797242"/>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2DC5AF65-2ED3-41A4-BB2F-53EB28F85257}"/>
              </a:ext>
            </a:extLst>
          </p:cNvPr>
          <p:cNvGrpSpPr/>
          <p:nvPr/>
        </p:nvGrpSpPr>
        <p:grpSpPr>
          <a:xfrm>
            <a:off x="7631914" y="1795283"/>
            <a:ext cx="1105232" cy="1352026"/>
            <a:chOff x="1278350" y="4144952"/>
            <a:chExt cx="1252736" cy="1368152"/>
          </a:xfrm>
        </p:grpSpPr>
        <p:sp>
          <p:nvSpPr>
            <p:cNvPr id="31" name="等腰三角形 30">
              <a:extLst>
                <a:ext uri="{FF2B5EF4-FFF2-40B4-BE49-F238E27FC236}">
                  <a16:creationId xmlns:a16="http://schemas.microsoft.com/office/drawing/2014/main" id="{CCD5472C-90CB-4A5A-92F1-8E0CB24C81C9}"/>
                </a:ext>
              </a:extLst>
            </p:cNvPr>
            <p:cNvSpPr/>
            <p:nvPr/>
          </p:nvSpPr>
          <p:spPr bwMode="auto">
            <a:xfrm rot="18174608">
              <a:off x="1220642" y="420266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32" name="文本框 31">
              <a:extLst>
                <a:ext uri="{FF2B5EF4-FFF2-40B4-BE49-F238E27FC236}">
                  <a16:creationId xmlns:a16="http://schemas.microsoft.com/office/drawing/2014/main" id="{A6B8BBA8-19AE-4F9B-B1A8-39654ED3DB5C}"/>
                </a:ext>
              </a:extLst>
            </p:cNvPr>
            <p:cNvSpPr txBox="1"/>
            <p:nvPr/>
          </p:nvSpPr>
          <p:spPr>
            <a:xfrm>
              <a:off x="1861433" y="4609706"/>
              <a:ext cx="478173" cy="654040"/>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32A69945-41C9-4772-AF3B-8F70E3C2FD69}"/>
              </a:ext>
            </a:extLst>
          </p:cNvPr>
          <p:cNvGrpSpPr/>
          <p:nvPr/>
        </p:nvGrpSpPr>
        <p:grpSpPr>
          <a:xfrm>
            <a:off x="9020778" y="2096234"/>
            <a:ext cx="1164882" cy="958331"/>
            <a:chOff x="2112147" y="4596610"/>
            <a:chExt cx="1368152" cy="1270189"/>
          </a:xfrm>
        </p:grpSpPr>
        <p:sp>
          <p:nvSpPr>
            <p:cNvPr id="34" name="等腰三角形 33">
              <a:extLst>
                <a:ext uri="{FF2B5EF4-FFF2-40B4-BE49-F238E27FC236}">
                  <a16:creationId xmlns:a16="http://schemas.microsoft.com/office/drawing/2014/main" id="{5143448C-0F8C-46F1-861F-E28D1963F075}"/>
                </a:ext>
              </a:extLst>
            </p:cNvPr>
            <p:cNvSpPr/>
            <p:nvPr/>
          </p:nvSpPr>
          <p:spPr bwMode="auto">
            <a:xfrm rot="269382">
              <a:off x="2112147" y="4596610"/>
              <a:ext cx="1368152" cy="1252736"/>
            </a:xfrm>
            <a:prstGeom prst="triangle">
              <a:avLst/>
            </a:prstGeom>
            <a:noFill/>
            <a:ln w="60325" cap="flat" cmpd="sng" algn="ctr">
              <a:solidFill>
                <a:srgbClr val="FFFF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35" name="文本框 34">
              <a:extLst>
                <a:ext uri="{FF2B5EF4-FFF2-40B4-BE49-F238E27FC236}">
                  <a16:creationId xmlns:a16="http://schemas.microsoft.com/office/drawing/2014/main" id="{10851E73-55DD-48C5-8C89-C8F582AEA56B}"/>
                </a:ext>
              </a:extLst>
            </p:cNvPr>
            <p:cNvSpPr txBox="1"/>
            <p:nvPr/>
          </p:nvSpPr>
          <p:spPr>
            <a:xfrm>
              <a:off x="2654346" y="5010140"/>
              <a:ext cx="478174" cy="856659"/>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3</a:t>
              </a:r>
              <a:endParaRPr lang="zh-CN" altLang="en-US" sz="36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pPr eaLnBrk="1" hangingPunct="1">
              <a:defRPr/>
            </a:pPr>
            <a:r>
              <a:rPr lang="en-US" altLang="zh-CN" sz="3200">
                <a:solidFill>
                  <a:schemeClr val="tx1"/>
                </a:solidFill>
              </a:rPr>
              <a:t>2. </a:t>
            </a:r>
            <a:r>
              <a:rPr lang="zh-CN" altLang="en-US" sz="3200">
                <a:solidFill>
                  <a:schemeClr val="tx1"/>
                </a:solidFill>
              </a:rPr>
              <a:t>单基线解算的过程</a:t>
            </a:r>
          </a:p>
        </p:txBody>
      </p:sp>
      <p:sp>
        <p:nvSpPr>
          <p:cNvPr id="124932" name="Text Box 4"/>
          <p:cNvSpPr txBox="1">
            <a:spLocks noChangeArrowheads="1"/>
          </p:cNvSpPr>
          <p:nvPr/>
        </p:nvSpPr>
        <p:spPr bwMode="auto">
          <a:xfrm>
            <a:off x="2855913" y="1484313"/>
            <a:ext cx="7561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数据导入（观测值、星历、气象元素、测站信息等）</a:t>
            </a:r>
            <a:endParaRPr lang="zh-CN" altLang="en-US" sz="2400" b="1">
              <a:ea typeface="华文细黑" pitchFamily="2" charset="-122"/>
            </a:endParaRPr>
          </a:p>
        </p:txBody>
      </p:sp>
      <p:sp>
        <p:nvSpPr>
          <p:cNvPr id="124933" name="Text Box 5"/>
          <p:cNvSpPr txBox="1">
            <a:spLocks noChangeArrowheads="1"/>
          </p:cNvSpPr>
          <p:nvPr/>
        </p:nvSpPr>
        <p:spPr bwMode="auto">
          <a:xfrm>
            <a:off x="3065464" y="2133600"/>
            <a:ext cx="7134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数据预处理（周跳探测与修复、形成差分观测值）</a:t>
            </a:r>
            <a:endParaRPr lang="zh-CN" altLang="en-US" sz="2400" b="1">
              <a:ea typeface="华文细黑" pitchFamily="2" charset="-122"/>
            </a:endParaRPr>
          </a:p>
        </p:txBody>
      </p:sp>
      <p:sp>
        <p:nvSpPr>
          <p:cNvPr id="124935" name="Text Box 7"/>
          <p:cNvSpPr txBox="1">
            <a:spLocks noChangeArrowheads="1"/>
          </p:cNvSpPr>
          <p:nvPr/>
        </p:nvSpPr>
        <p:spPr bwMode="auto">
          <a:xfrm>
            <a:off x="2566989" y="2708276"/>
            <a:ext cx="8135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组成观测方程（待定参数包括基线向量、整周模糊度等）</a:t>
            </a:r>
            <a:endParaRPr lang="zh-CN" altLang="en-US" sz="2400" b="1">
              <a:ea typeface="华文细黑" pitchFamily="2" charset="-122"/>
            </a:endParaRPr>
          </a:p>
        </p:txBody>
      </p:sp>
      <p:sp>
        <p:nvSpPr>
          <p:cNvPr id="124936" name="Text Box 8"/>
          <p:cNvSpPr txBox="1">
            <a:spLocks noChangeArrowheads="1"/>
          </p:cNvSpPr>
          <p:nvPr/>
        </p:nvSpPr>
        <p:spPr bwMode="auto">
          <a:xfrm>
            <a:off x="2927350" y="3357564"/>
            <a:ext cx="7416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平差解算（待定参数包括基线向量、整周模糊度等）</a:t>
            </a:r>
            <a:endParaRPr lang="zh-CN" altLang="en-US" sz="2400" b="1">
              <a:ea typeface="华文细黑" pitchFamily="2" charset="-122"/>
            </a:endParaRPr>
          </a:p>
        </p:txBody>
      </p:sp>
      <p:sp>
        <p:nvSpPr>
          <p:cNvPr id="124938" name="Text Box 10"/>
          <p:cNvSpPr txBox="1">
            <a:spLocks noChangeArrowheads="1"/>
          </p:cNvSpPr>
          <p:nvPr/>
        </p:nvSpPr>
        <p:spPr bwMode="auto">
          <a:xfrm>
            <a:off x="4583113" y="4221163"/>
            <a:ext cx="4176712"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rPr>
              <a:t>是否存在劣质观测值或小周跳</a:t>
            </a:r>
            <a:endParaRPr lang="zh-CN" altLang="en-US" sz="2400" b="1"/>
          </a:p>
        </p:txBody>
      </p:sp>
      <p:sp>
        <p:nvSpPr>
          <p:cNvPr id="124939" name="Text Box 11"/>
          <p:cNvSpPr txBox="1">
            <a:spLocks noChangeArrowheads="1"/>
          </p:cNvSpPr>
          <p:nvPr/>
        </p:nvSpPr>
        <p:spPr bwMode="auto">
          <a:xfrm>
            <a:off x="1919289" y="4221163"/>
            <a:ext cx="1800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剔除或修复</a:t>
            </a:r>
            <a:endParaRPr lang="zh-CN" altLang="en-US" sz="2400" b="1">
              <a:ea typeface="华文细黑" pitchFamily="2" charset="-122"/>
            </a:endParaRPr>
          </a:p>
        </p:txBody>
      </p:sp>
      <p:sp>
        <p:nvSpPr>
          <p:cNvPr id="124940" name="Text Box 12"/>
          <p:cNvSpPr txBox="1">
            <a:spLocks noChangeArrowheads="1"/>
          </p:cNvSpPr>
          <p:nvPr/>
        </p:nvSpPr>
        <p:spPr bwMode="auto">
          <a:xfrm>
            <a:off x="4699001" y="5300663"/>
            <a:ext cx="3959225" cy="43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能否确定整周模糊度参数</a:t>
            </a:r>
            <a:endParaRPr lang="zh-CN" altLang="en-US" sz="2400" b="1">
              <a:ea typeface="华文细黑" pitchFamily="2" charset="-122"/>
            </a:endParaRPr>
          </a:p>
        </p:txBody>
      </p:sp>
      <p:sp>
        <p:nvSpPr>
          <p:cNvPr id="124941" name="Text Box 13"/>
          <p:cNvSpPr txBox="1">
            <a:spLocks noChangeArrowheads="1"/>
          </p:cNvSpPr>
          <p:nvPr/>
        </p:nvSpPr>
        <p:spPr bwMode="auto">
          <a:xfrm>
            <a:off x="5303838" y="6165851"/>
            <a:ext cx="31686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确定基线向量的固定解</a:t>
            </a:r>
            <a:endParaRPr lang="zh-CN" altLang="en-US" sz="2400" b="1">
              <a:ea typeface="华文细黑" pitchFamily="2" charset="-122"/>
            </a:endParaRPr>
          </a:p>
        </p:txBody>
      </p:sp>
      <p:sp>
        <p:nvSpPr>
          <p:cNvPr id="124942" name="Text Box 14"/>
          <p:cNvSpPr txBox="1">
            <a:spLocks noChangeArrowheads="1"/>
          </p:cNvSpPr>
          <p:nvPr/>
        </p:nvSpPr>
        <p:spPr bwMode="auto">
          <a:xfrm>
            <a:off x="1847850" y="5589588"/>
            <a:ext cx="16589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Times New Roman" pitchFamily="18" charset="0"/>
                <a:ea typeface="华文细黑" pitchFamily="2" charset="-122"/>
              </a:rPr>
              <a:t>确定基线向</a:t>
            </a:r>
          </a:p>
          <a:p>
            <a:pPr algn="ctr" eaLnBrk="1" hangingPunct="1"/>
            <a:r>
              <a:rPr lang="zh-CN" altLang="en-US" sz="2400" b="1">
                <a:latin typeface="Times New Roman" pitchFamily="18" charset="0"/>
                <a:ea typeface="华文细黑" pitchFamily="2" charset="-122"/>
              </a:rPr>
              <a:t>量的浮动解</a:t>
            </a:r>
            <a:endParaRPr lang="zh-CN" altLang="en-US" sz="2400" b="1">
              <a:ea typeface="华文细黑" pitchFamily="2" charset="-122"/>
            </a:endParaRPr>
          </a:p>
        </p:txBody>
      </p:sp>
      <p:cxnSp>
        <p:nvCxnSpPr>
          <p:cNvPr id="124943" name="AutoShape 15"/>
          <p:cNvCxnSpPr>
            <a:cxnSpLocks noChangeShapeType="1"/>
            <a:stCxn id="124932" idx="2"/>
            <a:endCxn id="124933" idx="0"/>
          </p:cNvCxnSpPr>
          <p:nvPr/>
        </p:nvCxnSpPr>
        <p:spPr bwMode="auto">
          <a:xfrm flipH="1">
            <a:off x="6632576" y="1844676"/>
            <a:ext cx="4763" cy="288925"/>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45" name="AutoShape 17"/>
          <p:cNvCxnSpPr>
            <a:cxnSpLocks noChangeShapeType="1"/>
            <a:stCxn id="124933" idx="2"/>
            <a:endCxn id="124935" idx="0"/>
          </p:cNvCxnSpPr>
          <p:nvPr/>
        </p:nvCxnSpPr>
        <p:spPr bwMode="auto">
          <a:xfrm>
            <a:off x="6632576" y="2565401"/>
            <a:ext cx="3175" cy="142875"/>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46" name="AutoShape 18"/>
          <p:cNvCxnSpPr>
            <a:cxnSpLocks noChangeShapeType="1"/>
            <a:stCxn id="124935" idx="2"/>
            <a:endCxn id="124936" idx="0"/>
          </p:cNvCxnSpPr>
          <p:nvPr/>
        </p:nvCxnSpPr>
        <p:spPr bwMode="auto">
          <a:xfrm>
            <a:off x="6635750" y="3213101"/>
            <a:ext cx="0" cy="144463"/>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47" name="AutoShape 19"/>
          <p:cNvCxnSpPr>
            <a:cxnSpLocks noChangeShapeType="1"/>
            <a:stCxn id="124936" idx="2"/>
            <a:endCxn id="124938" idx="0"/>
          </p:cNvCxnSpPr>
          <p:nvPr/>
        </p:nvCxnSpPr>
        <p:spPr bwMode="auto">
          <a:xfrm>
            <a:off x="6635751" y="3860801"/>
            <a:ext cx="36513" cy="360363"/>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48" name="AutoShape 20"/>
          <p:cNvCxnSpPr>
            <a:cxnSpLocks noChangeShapeType="1"/>
            <a:stCxn id="124938" idx="1"/>
            <a:endCxn id="124939" idx="3"/>
          </p:cNvCxnSpPr>
          <p:nvPr/>
        </p:nvCxnSpPr>
        <p:spPr bwMode="auto">
          <a:xfrm flipH="1" flipV="1">
            <a:off x="3719513" y="4402139"/>
            <a:ext cx="863600" cy="34925"/>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49" name="AutoShape 21"/>
          <p:cNvCxnSpPr>
            <a:cxnSpLocks noChangeShapeType="1"/>
            <a:stCxn id="124939" idx="1"/>
            <a:endCxn id="124936" idx="1"/>
          </p:cNvCxnSpPr>
          <p:nvPr/>
        </p:nvCxnSpPr>
        <p:spPr bwMode="auto">
          <a:xfrm rot="10800000" flipH="1">
            <a:off x="1919288" y="3609976"/>
            <a:ext cx="1008062" cy="792163"/>
          </a:xfrm>
          <a:prstGeom prst="bentConnector3">
            <a:avLst>
              <a:gd name="adj1" fmla="val -22676"/>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50" name="AutoShape 22"/>
          <p:cNvCxnSpPr>
            <a:cxnSpLocks noChangeShapeType="1"/>
            <a:stCxn id="124938" idx="2"/>
            <a:endCxn id="124940" idx="0"/>
          </p:cNvCxnSpPr>
          <p:nvPr/>
        </p:nvCxnSpPr>
        <p:spPr bwMode="auto">
          <a:xfrm>
            <a:off x="6672263" y="4652963"/>
            <a:ext cx="6350" cy="647700"/>
          </a:xfrm>
          <a:prstGeom prst="straightConnector1">
            <a:avLst/>
          </a:prstGeom>
          <a:noFill/>
          <a:ln w="603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51" name="AutoShape 23"/>
          <p:cNvCxnSpPr>
            <a:cxnSpLocks noChangeShapeType="1"/>
            <a:stCxn id="124940" idx="3"/>
            <a:endCxn id="124941" idx="3"/>
          </p:cNvCxnSpPr>
          <p:nvPr/>
        </p:nvCxnSpPr>
        <p:spPr bwMode="auto">
          <a:xfrm flipH="1">
            <a:off x="8472489" y="5516563"/>
            <a:ext cx="185737" cy="830262"/>
          </a:xfrm>
          <a:prstGeom prst="bentConnector3">
            <a:avLst>
              <a:gd name="adj1" fmla="val -123079"/>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952" name="AutoShape 24"/>
          <p:cNvCxnSpPr>
            <a:cxnSpLocks noChangeShapeType="1"/>
            <a:stCxn id="124940" idx="1"/>
            <a:endCxn id="124942" idx="3"/>
          </p:cNvCxnSpPr>
          <p:nvPr/>
        </p:nvCxnSpPr>
        <p:spPr bwMode="auto">
          <a:xfrm rot="10800000" flipV="1">
            <a:off x="3506788" y="5516563"/>
            <a:ext cx="1192212" cy="469900"/>
          </a:xfrm>
          <a:prstGeom prst="bentConnector3">
            <a:avLst>
              <a:gd name="adj1" fmla="val 49935"/>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slide(fromTop)">
                                      <p:cBhvr>
                                        <p:cTn id="7" dur="500"/>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24943"/>
                                        </p:tgtEl>
                                        <p:attrNameLst>
                                          <p:attrName>style.visibility</p:attrName>
                                        </p:attrNameLst>
                                      </p:cBhvr>
                                      <p:to>
                                        <p:strVal val="visible"/>
                                      </p:to>
                                    </p:set>
                                    <p:animEffect transition="in" filter="slide(fromTop)">
                                      <p:cBhvr>
                                        <p:cTn id="12" dur="500"/>
                                        <p:tgtEl>
                                          <p:spTgt spid="124943"/>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124933"/>
                                        </p:tgtEl>
                                        <p:attrNameLst>
                                          <p:attrName>style.visibility</p:attrName>
                                        </p:attrNameLst>
                                      </p:cBhvr>
                                      <p:to>
                                        <p:strVal val="visible"/>
                                      </p:to>
                                    </p:set>
                                    <p:animEffect transition="in" filter="slide(fromTop)">
                                      <p:cBhvr>
                                        <p:cTn id="16" dur="500"/>
                                        <p:tgtEl>
                                          <p:spTgt spid="1249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124945"/>
                                        </p:tgtEl>
                                        <p:attrNameLst>
                                          <p:attrName>style.visibility</p:attrName>
                                        </p:attrNameLst>
                                      </p:cBhvr>
                                      <p:to>
                                        <p:strVal val="visible"/>
                                      </p:to>
                                    </p:set>
                                    <p:animEffect transition="in" filter="slide(fromTop)">
                                      <p:cBhvr>
                                        <p:cTn id="21" dur="500"/>
                                        <p:tgtEl>
                                          <p:spTgt spid="124945"/>
                                        </p:tgtEl>
                                      </p:cBhvr>
                                    </p:animEffect>
                                  </p:childTnLst>
                                </p:cTn>
                              </p:par>
                            </p:childTnLst>
                          </p:cTn>
                        </p:par>
                        <p:par>
                          <p:cTn id="22" fill="hold" nodeType="afterGroup">
                            <p:stCondLst>
                              <p:cond delay="500"/>
                            </p:stCondLst>
                            <p:childTnLst>
                              <p:par>
                                <p:cTn id="23" presetID="12" presetClass="entr" presetSubtype="1" fill="hold" grpId="0" nodeType="afterEffect">
                                  <p:stCondLst>
                                    <p:cond delay="0"/>
                                  </p:stCondLst>
                                  <p:childTnLst>
                                    <p:set>
                                      <p:cBhvr>
                                        <p:cTn id="24" dur="1" fill="hold">
                                          <p:stCondLst>
                                            <p:cond delay="0"/>
                                          </p:stCondLst>
                                        </p:cTn>
                                        <p:tgtEl>
                                          <p:spTgt spid="124935"/>
                                        </p:tgtEl>
                                        <p:attrNameLst>
                                          <p:attrName>style.visibility</p:attrName>
                                        </p:attrNameLst>
                                      </p:cBhvr>
                                      <p:to>
                                        <p:strVal val="visible"/>
                                      </p:to>
                                    </p:set>
                                    <p:animEffect transition="in" filter="slide(fromTop)">
                                      <p:cBhvr>
                                        <p:cTn id="25" dur="500"/>
                                        <p:tgtEl>
                                          <p:spTgt spid="1249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124946"/>
                                        </p:tgtEl>
                                        <p:attrNameLst>
                                          <p:attrName>style.visibility</p:attrName>
                                        </p:attrNameLst>
                                      </p:cBhvr>
                                      <p:to>
                                        <p:strVal val="visible"/>
                                      </p:to>
                                    </p:set>
                                    <p:animEffect transition="in" filter="slide(fromTop)">
                                      <p:cBhvr>
                                        <p:cTn id="30" dur="500"/>
                                        <p:tgtEl>
                                          <p:spTgt spid="124946"/>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124936"/>
                                        </p:tgtEl>
                                        <p:attrNameLst>
                                          <p:attrName>style.visibility</p:attrName>
                                        </p:attrNameLst>
                                      </p:cBhvr>
                                      <p:to>
                                        <p:strVal val="visible"/>
                                      </p:to>
                                    </p:set>
                                    <p:animEffect transition="in" filter="slide(fromTop)">
                                      <p:cBhvr>
                                        <p:cTn id="33" dur="500"/>
                                        <p:tgtEl>
                                          <p:spTgt spid="1249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nodeType="clickEffect">
                                  <p:stCondLst>
                                    <p:cond delay="0"/>
                                  </p:stCondLst>
                                  <p:childTnLst>
                                    <p:set>
                                      <p:cBhvr>
                                        <p:cTn id="37" dur="1" fill="hold">
                                          <p:stCondLst>
                                            <p:cond delay="0"/>
                                          </p:stCondLst>
                                        </p:cTn>
                                        <p:tgtEl>
                                          <p:spTgt spid="124947"/>
                                        </p:tgtEl>
                                        <p:attrNameLst>
                                          <p:attrName>style.visibility</p:attrName>
                                        </p:attrNameLst>
                                      </p:cBhvr>
                                      <p:to>
                                        <p:strVal val="visible"/>
                                      </p:to>
                                    </p:set>
                                    <p:animEffect transition="in" filter="slide(fromTop)">
                                      <p:cBhvr>
                                        <p:cTn id="38" dur="500"/>
                                        <p:tgtEl>
                                          <p:spTgt spid="124947"/>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124938"/>
                                        </p:tgtEl>
                                        <p:attrNameLst>
                                          <p:attrName>style.visibility</p:attrName>
                                        </p:attrNameLst>
                                      </p:cBhvr>
                                      <p:to>
                                        <p:strVal val="visible"/>
                                      </p:to>
                                    </p:set>
                                    <p:animEffect transition="in" filter="slide(fromTop)">
                                      <p:cBhvr>
                                        <p:cTn id="41" dur="500"/>
                                        <p:tgtEl>
                                          <p:spTgt spid="1249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nodeType="clickEffect">
                                  <p:stCondLst>
                                    <p:cond delay="0"/>
                                  </p:stCondLst>
                                  <p:childTnLst>
                                    <p:set>
                                      <p:cBhvr>
                                        <p:cTn id="45" dur="1" fill="hold">
                                          <p:stCondLst>
                                            <p:cond delay="0"/>
                                          </p:stCondLst>
                                        </p:cTn>
                                        <p:tgtEl>
                                          <p:spTgt spid="124948"/>
                                        </p:tgtEl>
                                        <p:attrNameLst>
                                          <p:attrName>style.visibility</p:attrName>
                                        </p:attrNameLst>
                                      </p:cBhvr>
                                      <p:to>
                                        <p:strVal val="visible"/>
                                      </p:to>
                                    </p:set>
                                    <p:animEffect transition="in" filter="slide(fromRight)">
                                      <p:cBhvr>
                                        <p:cTn id="46" dur="500"/>
                                        <p:tgtEl>
                                          <p:spTgt spid="124948"/>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124939"/>
                                        </p:tgtEl>
                                        <p:attrNameLst>
                                          <p:attrName>style.visibility</p:attrName>
                                        </p:attrNameLst>
                                      </p:cBhvr>
                                      <p:to>
                                        <p:strVal val="visible"/>
                                      </p:to>
                                    </p:set>
                                    <p:animEffect transition="in" filter="slide(fromRight)">
                                      <p:cBhvr>
                                        <p:cTn id="49" dur="500"/>
                                        <p:tgtEl>
                                          <p:spTgt spid="124939"/>
                                        </p:tgtEl>
                                      </p:cBhvr>
                                    </p:animEffect>
                                  </p:childTnLst>
                                </p:cTn>
                              </p:par>
                              <p:par>
                                <p:cTn id="50" presetID="12" presetClass="entr" presetSubtype="4" fill="hold" nodeType="withEffect">
                                  <p:stCondLst>
                                    <p:cond delay="0"/>
                                  </p:stCondLst>
                                  <p:childTnLst>
                                    <p:set>
                                      <p:cBhvr>
                                        <p:cTn id="51" dur="1" fill="hold">
                                          <p:stCondLst>
                                            <p:cond delay="0"/>
                                          </p:stCondLst>
                                        </p:cTn>
                                        <p:tgtEl>
                                          <p:spTgt spid="124949"/>
                                        </p:tgtEl>
                                        <p:attrNameLst>
                                          <p:attrName>style.visibility</p:attrName>
                                        </p:attrNameLst>
                                      </p:cBhvr>
                                      <p:to>
                                        <p:strVal val="visible"/>
                                      </p:to>
                                    </p:set>
                                    <p:animEffect transition="in" filter="slide(fromBottom)">
                                      <p:cBhvr>
                                        <p:cTn id="52" dur="500"/>
                                        <p:tgtEl>
                                          <p:spTgt spid="1249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nodeType="clickEffect">
                                  <p:stCondLst>
                                    <p:cond delay="0"/>
                                  </p:stCondLst>
                                  <p:childTnLst>
                                    <p:set>
                                      <p:cBhvr>
                                        <p:cTn id="56" dur="1" fill="hold">
                                          <p:stCondLst>
                                            <p:cond delay="0"/>
                                          </p:stCondLst>
                                        </p:cTn>
                                        <p:tgtEl>
                                          <p:spTgt spid="124950"/>
                                        </p:tgtEl>
                                        <p:attrNameLst>
                                          <p:attrName>style.visibility</p:attrName>
                                        </p:attrNameLst>
                                      </p:cBhvr>
                                      <p:to>
                                        <p:strVal val="visible"/>
                                      </p:to>
                                    </p:set>
                                    <p:animEffect transition="in" filter="slide(fromTop)">
                                      <p:cBhvr>
                                        <p:cTn id="57" dur="500"/>
                                        <p:tgtEl>
                                          <p:spTgt spid="124950"/>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124940"/>
                                        </p:tgtEl>
                                        <p:attrNameLst>
                                          <p:attrName>style.visibility</p:attrName>
                                        </p:attrNameLst>
                                      </p:cBhvr>
                                      <p:to>
                                        <p:strVal val="visible"/>
                                      </p:to>
                                    </p:set>
                                    <p:animEffect transition="in" filter="slide(fromTop)">
                                      <p:cBhvr>
                                        <p:cTn id="60" dur="500"/>
                                        <p:tgtEl>
                                          <p:spTgt spid="1249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1" fill="hold" nodeType="clickEffect">
                                  <p:stCondLst>
                                    <p:cond delay="0"/>
                                  </p:stCondLst>
                                  <p:childTnLst>
                                    <p:set>
                                      <p:cBhvr>
                                        <p:cTn id="64" dur="1" fill="hold">
                                          <p:stCondLst>
                                            <p:cond delay="0"/>
                                          </p:stCondLst>
                                        </p:cTn>
                                        <p:tgtEl>
                                          <p:spTgt spid="124951"/>
                                        </p:tgtEl>
                                        <p:attrNameLst>
                                          <p:attrName>style.visibility</p:attrName>
                                        </p:attrNameLst>
                                      </p:cBhvr>
                                      <p:to>
                                        <p:strVal val="visible"/>
                                      </p:to>
                                    </p:set>
                                    <p:animEffect transition="in" filter="slide(fromTop)">
                                      <p:cBhvr>
                                        <p:cTn id="65" dur="500"/>
                                        <p:tgtEl>
                                          <p:spTgt spid="124951"/>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124941"/>
                                        </p:tgtEl>
                                        <p:attrNameLst>
                                          <p:attrName>style.visibility</p:attrName>
                                        </p:attrNameLst>
                                      </p:cBhvr>
                                      <p:to>
                                        <p:strVal val="visible"/>
                                      </p:to>
                                    </p:set>
                                    <p:animEffect transition="in" filter="slide(fromRight)">
                                      <p:cBhvr>
                                        <p:cTn id="68" dur="500"/>
                                        <p:tgtEl>
                                          <p:spTgt spid="12494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2" fill="hold" nodeType="clickEffect">
                                  <p:stCondLst>
                                    <p:cond delay="0"/>
                                  </p:stCondLst>
                                  <p:childTnLst>
                                    <p:set>
                                      <p:cBhvr>
                                        <p:cTn id="72" dur="1" fill="hold">
                                          <p:stCondLst>
                                            <p:cond delay="0"/>
                                          </p:stCondLst>
                                        </p:cTn>
                                        <p:tgtEl>
                                          <p:spTgt spid="124952"/>
                                        </p:tgtEl>
                                        <p:attrNameLst>
                                          <p:attrName>style.visibility</p:attrName>
                                        </p:attrNameLst>
                                      </p:cBhvr>
                                      <p:to>
                                        <p:strVal val="visible"/>
                                      </p:to>
                                    </p:set>
                                    <p:animEffect transition="in" filter="slide(fromRight)">
                                      <p:cBhvr>
                                        <p:cTn id="73" dur="500"/>
                                        <p:tgtEl>
                                          <p:spTgt spid="124952"/>
                                        </p:tgtEl>
                                      </p:cBhvr>
                                    </p:animEffect>
                                  </p:childTnLst>
                                </p:cTn>
                              </p:par>
                              <p:par>
                                <p:cTn id="74" presetID="12" presetClass="entr" presetSubtype="2" fill="hold" grpId="0" nodeType="withEffect">
                                  <p:stCondLst>
                                    <p:cond delay="0"/>
                                  </p:stCondLst>
                                  <p:childTnLst>
                                    <p:set>
                                      <p:cBhvr>
                                        <p:cTn id="75" dur="1" fill="hold">
                                          <p:stCondLst>
                                            <p:cond delay="0"/>
                                          </p:stCondLst>
                                        </p:cTn>
                                        <p:tgtEl>
                                          <p:spTgt spid="124942"/>
                                        </p:tgtEl>
                                        <p:attrNameLst>
                                          <p:attrName>style.visibility</p:attrName>
                                        </p:attrNameLst>
                                      </p:cBhvr>
                                      <p:to>
                                        <p:strVal val="visible"/>
                                      </p:to>
                                    </p:set>
                                    <p:animEffect transition="in" filter="slide(fromRight)">
                                      <p:cBhvr>
                                        <p:cTn id="76" dur="500"/>
                                        <p:tgtEl>
                                          <p:spTgt spid="124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3" grpId="0"/>
      <p:bldP spid="124935" grpId="0"/>
      <p:bldP spid="124936" grpId="0"/>
      <p:bldP spid="124938" grpId="0" animBg="1"/>
      <p:bldP spid="124939" grpId="0"/>
      <p:bldP spid="124940" grpId="0" animBg="1"/>
      <p:bldP spid="124941" grpId="0"/>
      <p:bldP spid="1249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2133600" y="152400"/>
            <a:ext cx="7772400" cy="1143000"/>
          </a:xfrm>
        </p:spPr>
        <p:txBody>
          <a:bodyPr/>
          <a:lstStyle/>
          <a:p>
            <a:pPr algn="l" eaLnBrk="1" hangingPunct="1">
              <a:defRPr/>
            </a:pPr>
            <a:r>
              <a:rPr lang="en-US" altLang="zh-CN" sz="2800">
                <a:solidFill>
                  <a:schemeClr val="tx1"/>
                </a:solidFill>
              </a:rPr>
              <a:t>3. </a:t>
            </a:r>
            <a:r>
              <a:rPr lang="zh-CN" altLang="en-US" sz="2800">
                <a:solidFill>
                  <a:schemeClr val="tx1"/>
                </a:solidFill>
              </a:rPr>
              <a:t>利用基线解算软件解算基线向量的过程</a:t>
            </a:r>
          </a:p>
        </p:txBody>
      </p:sp>
      <p:sp>
        <p:nvSpPr>
          <p:cNvPr id="122886" name="Rectangle 6"/>
          <p:cNvSpPr>
            <a:spLocks noChangeArrowheads="1"/>
          </p:cNvSpPr>
          <p:nvPr/>
        </p:nvSpPr>
        <p:spPr bwMode="auto">
          <a:xfrm>
            <a:off x="3962400" y="1222375"/>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891" name="Rectangle 11"/>
          <p:cNvSpPr>
            <a:spLocks noChangeArrowheads="1"/>
          </p:cNvSpPr>
          <p:nvPr/>
        </p:nvSpPr>
        <p:spPr bwMode="auto">
          <a:xfrm>
            <a:off x="6748463" y="1860550"/>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892" name="Rectangle 12"/>
          <p:cNvSpPr>
            <a:spLocks noChangeArrowheads="1"/>
          </p:cNvSpPr>
          <p:nvPr/>
        </p:nvSpPr>
        <p:spPr bwMode="auto">
          <a:xfrm>
            <a:off x="2351088" y="1471614"/>
            <a:ext cx="7561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400" b="1">
                <a:ea typeface="华文细黑" pitchFamily="2" charset="-122"/>
              </a:rPr>
              <a:t>数据导入（观测值、星历、气象元素、测站信息等）</a:t>
            </a:r>
            <a:endParaRPr lang="en-US" altLang="zh-CN" sz="2400" b="1">
              <a:ea typeface="华文细黑" pitchFamily="2" charset="-122"/>
            </a:endParaRPr>
          </a:p>
        </p:txBody>
      </p:sp>
      <p:sp>
        <p:nvSpPr>
          <p:cNvPr id="122898" name="Rectangle 18"/>
          <p:cNvSpPr>
            <a:spLocks noChangeArrowheads="1"/>
          </p:cNvSpPr>
          <p:nvPr/>
        </p:nvSpPr>
        <p:spPr bwMode="auto">
          <a:xfrm>
            <a:off x="2566989" y="2392364"/>
            <a:ext cx="6842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400" b="1">
                <a:latin typeface="华文细黑" pitchFamily="2" charset="-122"/>
                <a:ea typeface="华文细黑" pitchFamily="2" charset="-122"/>
              </a:rPr>
              <a:t>检查测站信息、设定测站的近似坐标或已知坐标 </a:t>
            </a:r>
          </a:p>
        </p:txBody>
      </p:sp>
      <p:sp>
        <p:nvSpPr>
          <p:cNvPr id="122903" name="Rectangle 23"/>
          <p:cNvSpPr>
            <a:spLocks noChangeArrowheads="1"/>
          </p:cNvSpPr>
          <p:nvPr/>
        </p:nvSpPr>
        <p:spPr bwMode="auto">
          <a:xfrm>
            <a:off x="6827838" y="3702050"/>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904" name="Rectangle 24"/>
          <p:cNvSpPr>
            <a:spLocks noChangeArrowheads="1"/>
          </p:cNvSpPr>
          <p:nvPr/>
        </p:nvSpPr>
        <p:spPr bwMode="auto">
          <a:xfrm>
            <a:off x="2640014" y="3141664"/>
            <a:ext cx="6842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a:latin typeface="华文细黑" pitchFamily="2" charset="-122"/>
                <a:ea typeface="华文细黑" pitchFamily="2" charset="-122"/>
              </a:rPr>
              <a:t>设定基线解算的控制参数（包括时间段、卫星、各类限值、处理方法等）</a:t>
            </a:r>
          </a:p>
        </p:txBody>
      </p:sp>
      <p:sp>
        <p:nvSpPr>
          <p:cNvPr id="122906" name="Rectangle 26"/>
          <p:cNvSpPr>
            <a:spLocks noChangeArrowheads="1"/>
          </p:cNvSpPr>
          <p:nvPr/>
        </p:nvSpPr>
        <p:spPr bwMode="auto">
          <a:xfrm>
            <a:off x="6191250" y="4268788"/>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908" name="Rectangle 28"/>
          <p:cNvSpPr>
            <a:spLocks noChangeArrowheads="1"/>
          </p:cNvSpPr>
          <p:nvPr/>
        </p:nvSpPr>
        <p:spPr bwMode="auto">
          <a:xfrm>
            <a:off x="6438900" y="4437063"/>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909" name="Rectangle 29"/>
          <p:cNvSpPr>
            <a:spLocks noChangeArrowheads="1"/>
          </p:cNvSpPr>
          <p:nvPr/>
        </p:nvSpPr>
        <p:spPr bwMode="auto">
          <a:xfrm>
            <a:off x="5448301" y="4292600"/>
            <a:ext cx="16938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400" b="1">
                <a:latin typeface="华文细黑" pitchFamily="2" charset="-122"/>
                <a:ea typeface="华文细黑" pitchFamily="2" charset="-122"/>
              </a:rPr>
              <a:t>自动解算</a:t>
            </a:r>
          </a:p>
        </p:txBody>
      </p:sp>
      <p:sp>
        <p:nvSpPr>
          <p:cNvPr id="122912" name="Rectangle 32"/>
          <p:cNvSpPr>
            <a:spLocks noChangeArrowheads="1"/>
          </p:cNvSpPr>
          <p:nvPr/>
        </p:nvSpPr>
        <p:spPr bwMode="auto">
          <a:xfrm>
            <a:off x="6624638" y="5314950"/>
            <a:ext cx="25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800">
                <a:solidFill>
                  <a:srgbClr val="000000"/>
                </a:solidFill>
                <a:latin typeface="Times New Roman" pitchFamily="18" charset="0"/>
              </a:rPr>
              <a:t> </a:t>
            </a:r>
            <a:endParaRPr lang="zh-CN" altLang="en-US"/>
          </a:p>
        </p:txBody>
      </p:sp>
      <p:sp>
        <p:nvSpPr>
          <p:cNvPr id="122917" name="Rectangle 37"/>
          <p:cNvSpPr>
            <a:spLocks noChangeArrowheads="1"/>
          </p:cNvSpPr>
          <p:nvPr/>
        </p:nvSpPr>
        <p:spPr bwMode="auto">
          <a:xfrm>
            <a:off x="5810250" y="5589588"/>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700">
                <a:solidFill>
                  <a:srgbClr val="000000"/>
                </a:solidFill>
                <a:latin typeface="宋体" pitchFamily="2" charset="-122"/>
              </a:rPr>
              <a:t>、</a:t>
            </a:r>
            <a:endParaRPr lang="zh-CN" altLang="en-US"/>
          </a:p>
        </p:txBody>
      </p:sp>
      <p:sp>
        <p:nvSpPr>
          <p:cNvPr id="122922" name="Rectangle 42"/>
          <p:cNvSpPr>
            <a:spLocks noChangeArrowheads="1"/>
          </p:cNvSpPr>
          <p:nvPr/>
        </p:nvSpPr>
        <p:spPr bwMode="auto">
          <a:xfrm>
            <a:off x="6783388" y="5580063"/>
            <a:ext cx="2244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700">
                <a:solidFill>
                  <a:srgbClr val="000000"/>
                </a:solidFill>
                <a:latin typeface="Times New Roman" pitchFamily="18" charset="0"/>
              </a:rPr>
              <a:t> </a:t>
            </a:r>
            <a:endParaRPr lang="zh-CN" altLang="en-US"/>
          </a:p>
        </p:txBody>
      </p:sp>
      <p:sp>
        <p:nvSpPr>
          <p:cNvPr id="122928" name="Rectangle 48"/>
          <p:cNvSpPr>
            <a:spLocks noChangeArrowheads="1"/>
          </p:cNvSpPr>
          <p:nvPr/>
        </p:nvSpPr>
        <p:spPr bwMode="auto">
          <a:xfrm>
            <a:off x="7048500" y="5268913"/>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933" name="Rectangle 53"/>
          <p:cNvSpPr>
            <a:spLocks noChangeArrowheads="1"/>
          </p:cNvSpPr>
          <p:nvPr/>
        </p:nvSpPr>
        <p:spPr bwMode="auto">
          <a:xfrm>
            <a:off x="6731000" y="5915025"/>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1000">
                <a:solidFill>
                  <a:srgbClr val="000000"/>
                </a:solidFill>
                <a:latin typeface="Times New Roman" pitchFamily="18" charset="0"/>
              </a:rPr>
              <a:t> </a:t>
            </a:r>
            <a:endParaRPr lang="zh-CN" altLang="en-US"/>
          </a:p>
        </p:txBody>
      </p:sp>
      <p:sp>
        <p:nvSpPr>
          <p:cNvPr id="122935" name="AutoShape 55"/>
          <p:cNvSpPr>
            <a:spLocks noChangeArrowheads="1"/>
          </p:cNvSpPr>
          <p:nvPr/>
        </p:nvSpPr>
        <p:spPr bwMode="auto">
          <a:xfrm>
            <a:off x="2495550" y="5084764"/>
            <a:ext cx="7632700" cy="1152525"/>
          </a:xfrm>
          <a:prstGeom prst="flowChartDecision">
            <a:avLst/>
          </a:prstGeom>
          <a:noFill/>
          <a:ln w="60325">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400" b="1" dirty="0">
                <a:latin typeface="华文细黑" pitchFamily="2" charset="-122"/>
                <a:ea typeface="华文细黑" pitchFamily="2" charset="-122"/>
              </a:rPr>
              <a:t>是否满足质量要求</a:t>
            </a:r>
          </a:p>
          <a:p>
            <a:pPr algn="ctr" eaLnBrk="1" hangingPunct="1"/>
            <a:r>
              <a:rPr lang="zh-CN" altLang="en-US" sz="2400" b="1" dirty="0">
                <a:latin typeface="华文细黑" pitchFamily="2" charset="-122"/>
                <a:ea typeface="华文细黑" pitchFamily="2" charset="-122"/>
              </a:rPr>
              <a:t>（根据同</a:t>
            </a:r>
            <a:r>
              <a:rPr lang="en-US" altLang="zh-CN" sz="2400" b="1" dirty="0">
                <a:latin typeface="华文细黑" pitchFamily="2" charset="-122"/>
                <a:ea typeface="华文细黑" pitchFamily="2" charset="-122"/>
              </a:rPr>
              <a:t>/</a:t>
            </a:r>
            <a:r>
              <a:rPr lang="zh-CN" altLang="en-US" sz="2400" b="1" dirty="0">
                <a:latin typeface="华文细黑" pitchFamily="2" charset="-122"/>
                <a:ea typeface="华文细黑" pitchFamily="2" charset="-122"/>
              </a:rPr>
              <a:t>异步环闭合差、</a:t>
            </a:r>
            <a:r>
              <a:rPr lang="en-US" altLang="zh-CN" sz="2400" b="1" dirty="0">
                <a:latin typeface="华文细黑" pitchFamily="2" charset="-122"/>
                <a:ea typeface="华文细黑" pitchFamily="2" charset="-122"/>
              </a:rPr>
              <a:t>RMS</a:t>
            </a:r>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RATIO</a:t>
            </a:r>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RDOP</a:t>
            </a:r>
            <a:r>
              <a:rPr lang="zh-CN" altLang="en-US" sz="2400" b="1" dirty="0">
                <a:latin typeface="华文细黑" pitchFamily="2" charset="-122"/>
                <a:ea typeface="华文细黑" pitchFamily="2" charset="-122"/>
              </a:rPr>
              <a:t>等指标 </a:t>
            </a:r>
          </a:p>
        </p:txBody>
      </p:sp>
      <p:sp>
        <p:nvSpPr>
          <p:cNvPr id="122936" name="AutoShape 56"/>
          <p:cNvSpPr>
            <a:spLocks noChangeArrowheads="1"/>
          </p:cNvSpPr>
          <p:nvPr/>
        </p:nvSpPr>
        <p:spPr bwMode="auto">
          <a:xfrm>
            <a:off x="2062164" y="6265863"/>
            <a:ext cx="1512887" cy="476250"/>
          </a:xfrm>
          <a:prstGeom prst="flowChartProcess">
            <a:avLst/>
          </a:prstGeom>
          <a:noFill/>
          <a:ln w="60325">
            <a:solidFill>
              <a:srgbClr val="FFFF99"/>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en-US" altLang="zh-CN" sz="2400" b="1">
                <a:latin typeface="Courier New" pitchFamily="49" charset="0"/>
              </a:rPr>
              <a:t>END</a:t>
            </a:r>
          </a:p>
        </p:txBody>
      </p:sp>
      <p:cxnSp>
        <p:nvCxnSpPr>
          <p:cNvPr id="122937" name="AutoShape 57"/>
          <p:cNvCxnSpPr>
            <a:cxnSpLocks noChangeShapeType="1"/>
            <a:stCxn id="122892" idx="1"/>
            <a:endCxn id="122898" idx="1"/>
          </p:cNvCxnSpPr>
          <p:nvPr/>
        </p:nvCxnSpPr>
        <p:spPr bwMode="auto">
          <a:xfrm rot="10800000" flipH="1" flipV="1">
            <a:off x="2351088" y="1746250"/>
            <a:ext cx="215900" cy="920750"/>
          </a:xfrm>
          <a:prstGeom prst="bentConnector3">
            <a:avLst>
              <a:gd name="adj1" fmla="val -105884"/>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38" name="AutoShape 58"/>
          <p:cNvCxnSpPr>
            <a:cxnSpLocks noChangeShapeType="1"/>
            <a:stCxn id="122898" idx="3"/>
            <a:endCxn id="122904" idx="3"/>
          </p:cNvCxnSpPr>
          <p:nvPr/>
        </p:nvCxnSpPr>
        <p:spPr bwMode="auto">
          <a:xfrm>
            <a:off x="9409114" y="2667000"/>
            <a:ext cx="73025" cy="749300"/>
          </a:xfrm>
          <a:prstGeom prst="bentConnector3">
            <a:avLst>
              <a:gd name="adj1" fmla="val 413042"/>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39" name="AutoShape 59"/>
          <p:cNvCxnSpPr>
            <a:cxnSpLocks noChangeShapeType="1"/>
            <a:stCxn id="122904" idx="1"/>
            <a:endCxn id="122909" idx="1"/>
          </p:cNvCxnSpPr>
          <p:nvPr/>
        </p:nvCxnSpPr>
        <p:spPr bwMode="auto">
          <a:xfrm rot="10800000" flipH="1" flipV="1">
            <a:off x="2640014" y="3416300"/>
            <a:ext cx="2808287" cy="1092200"/>
          </a:xfrm>
          <a:prstGeom prst="bentConnector3">
            <a:avLst>
              <a:gd name="adj1" fmla="val -8139"/>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0" name="AutoShape 60"/>
          <p:cNvCxnSpPr>
            <a:cxnSpLocks noChangeShapeType="1"/>
            <a:stCxn id="122909" idx="2"/>
            <a:endCxn id="122935" idx="0"/>
          </p:cNvCxnSpPr>
          <p:nvPr/>
        </p:nvCxnSpPr>
        <p:spPr bwMode="auto">
          <a:xfrm rot="16200000" flipH="1">
            <a:off x="6138863" y="4881563"/>
            <a:ext cx="330200" cy="15875"/>
          </a:xfrm>
          <a:prstGeom prst="bentConnector3">
            <a:avLst>
              <a:gd name="adj1" fmla="val 54329"/>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1" name="AutoShape 61"/>
          <p:cNvCxnSpPr>
            <a:cxnSpLocks noChangeShapeType="1"/>
            <a:stCxn id="122935" idx="1"/>
            <a:endCxn id="122936" idx="1"/>
          </p:cNvCxnSpPr>
          <p:nvPr/>
        </p:nvCxnSpPr>
        <p:spPr bwMode="auto">
          <a:xfrm rot="10800000" flipV="1">
            <a:off x="2032000" y="5661026"/>
            <a:ext cx="433388" cy="842963"/>
          </a:xfrm>
          <a:prstGeom prst="bentConnector3">
            <a:avLst>
              <a:gd name="adj1" fmla="val 145787"/>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2" name="AutoShape 62"/>
          <p:cNvCxnSpPr>
            <a:cxnSpLocks noChangeShapeType="1"/>
            <a:stCxn id="122935" idx="3"/>
            <a:endCxn id="122904" idx="3"/>
          </p:cNvCxnSpPr>
          <p:nvPr/>
        </p:nvCxnSpPr>
        <p:spPr bwMode="auto">
          <a:xfrm flipH="1" flipV="1">
            <a:off x="9482139" y="3416301"/>
            <a:ext cx="676275" cy="2244725"/>
          </a:xfrm>
          <a:prstGeom prst="bentConnector3">
            <a:avLst>
              <a:gd name="adj1" fmla="val -29343"/>
            </a:avLst>
          </a:prstGeom>
          <a:noFill/>
          <a:ln w="603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22886"/>
                                        </p:tgtEl>
                                        <p:attrNameLst>
                                          <p:attrName>style.visibility</p:attrName>
                                        </p:attrNameLst>
                                      </p:cBhvr>
                                      <p:to>
                                        <p:strVal val="visible"/>
                                      </p:to>
                                    </p:set>
                                    <p:animEffect transition="in" filter="slide(fromTop)">
                                      <p:cBhvr>
                                        <p:cTn id="7" dur="500"/>
                                        <p:tgtEl>
                                          <p:spTgt spid="12288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22891"/>
                                        </p:tgtEl>
                                        <p:attrNameLst>
                                          <p:attrName>style.visibility</p:attrName>
                                        </p:attrNameLst>
                                      </p:cBhvr>
                                      <p:to>
                                        <p:strVal val="visible"/>
                                      </p:to>
                                    </p:set>
                                    <p:animEffect transition="in" filter="slide(fromTop)">
                                      <p:cBhvr>
                                        <p:cTn id="10" dur="500"/>
                                        <p:tgtEl>
                                          <p:spTgt spid="122891"/>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22892"/>
                                        </p:tgtEl>
                                        <p:attrNameLst>
                                          <p:attrName>style.visibility</p:attrName>
                                        </p:attrNameLst>
                                      </p:cBhvr>
                                      <p:to>
                                        <p:strVal val="visible"/>
                                      </p:to>
                                    </p:set>
                                    <p:animEffect transition="in" filter="slide(fromTop)">
                                      <p:cBhvr>
                                        <p:cTn id="13" dur="500"/>
                                        <p:tgtEl>
                                          <p:spTgt spid="1228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nodeType="clickEffect">
                                  <p:stCondLst>
                                    <p:cond delay="0"/>
                                  </p:stCondLst>
                                  <p:childTnLst>
                                    <p:set>
                                      <p:cBhvr>
                                        <p:cTn id="17" dur="1" fill="hold">
                                          <p:stCondLst>
                                            <p:cond delay="0"/>
                                          </p:stCondLst>
                                        </p:cTn>
                                        <p:tgtEl>
                                          <p:spTgt spid="122937"/>
                                        </p:tgtEl>
                                        <p:attrNameLst>
                                          <p:attrName>style.visibility</p:attrName>
                                        </p:attrNameLst>
                                      </p:cBhvr>
                                      <p:to>
                                        <p:strVal val="visible"/>
                                      </p:to>
                                    </p:set>
                                    <p:animEffect transition="in" filter="slide(fromTop)">
                                      <p:cBhvr>
                                        <p:cTn id="18" dur="500"/>
                                        <p:tgtEl>
                                          <p:spTgt spid="122937"/>
                                        </p:tgtEl>
                                      </p:cBhvr>
                                    </p:animEffect>
                                  </p:childTnLst>
                                </p:cTn>
                              </p:par>
                            </p:childTnLst>
                          </p:cTn>
                        </p:par>
                        <p:par>
                          <p:cTn id="19" fill="hold" nodeType="afterGroup">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122898"/>
                                        </p:tgtEl>
                                        <p:attrNameLst>
                                          <p:attrName>style.visibility</p:attrName>
                                        </p:attrNameLst>
                                      </p:cBhvr>
                                      <p:to>
                                        <p:strVal val="visible"/>
                                      </p:to>
                                    </p:set>
                                    <p:animEffect transition="in" filter="slide(fromLeft)">
                                      <p:cBhvr>
                                        <p:cTn id="22" dur="500"/>
                                        <p:tgtEl>
                                          <p:spTgt spid="12289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22903"/>
                                        </p:tgtEl>
                                        <p:attrNameLst>
                                          <p:attrName>style.visibility</p:attrName>
                                        </p:attrNameLst>
                                      </p:cBhvr>
                                      <p:to>
                                        <p:strVal val="visible"/>
                                      </p:to>
                                    </p:set>
                                    <p:animEffect transition="in" filter="slide(fromTop)">
                                      <p:cBhvr>
                                        <p:cTn id="25" dur="500"/>
                                        <p:tgtEl>
                                          <p:spTgt spid="1229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122938"/>
                                        </p:tgtEl>
                                        <p:attrNameLst>
                                          <p:attrName>style.visibility</p:attrName>
                                        </p:attrNameLst>
                                      </p:cBhvr>
                                      <p:to>
                                        <p:strVal val="visible"/>
                                      </p:to>
                                    </p:set>
                                    <p:animEffect transition="in" filter="slide(fromTop)">
                                      <p:cBhvr>
                                        <p:cTn id="30" dur="500"/>
                                        <p:tgtEl>
                                          <p:spTgt spid="122938"/>
                                        </p:tgtEl>
                                      </p:cBhvr>
                                    </p:animEffect>
                                  </p:childTnLst>
                                </p:cTn>
                              </p:par>
                            </p:childTnLst>
                          </p:cTn>
                        </p:par>
                        <p:par>
                          <p:cTn id="31" fill="hold" nodeType="afterGroup">
                            <p:stCondLst>
                              <p:cond delay="500"/>
                            </p:stCondLst>
                            <p:childTnLst>
                              <p:par>
                                <p:cTn id="32" presetID="12" presetClass="entr" presetSubtype="2" fill="hold" grpId="0" nodeType="afterEffect">
                                  <p:stCondLst>
                                    <p:cond delay="0"/>
                                  </p:stCondLst>
                                  <p:childTnLst>
                                    <p:set>
                                      <p:cBhvr>
                                        <p:cTn id="33" dur="1" fill="hold">
                                          <p:stCondLst>
                                            <p:cond delay="0"/>
                                          </p:stCondLst>
                                        </p:cTn>
                                        <p:tgtEl>
                                          <p:spTgt spid="122904"/>
                                        </p:tgtEl>
                                        <p:attrNameLst>
                                          <p:attrName>style.visibility</p:attrName>
                                        </p:attrNameLst>
                                      </p:cBhvr>
                                      <p:to>
                                        <p:strVal val="visible"/>
                                      </p:to>
                                    </p:set>
                                    <p:animEffect transition="in" filter="slide(fromRight)">
                                      <p:cBhvr>
                                        <p:cTn id="34" dur="500"/>
                                        <p:tgtEl>
                                          <p:spTgt spid="122904"/>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122906"/>
                                        </p:tgtEl>
                                        <p:attrNameLst>
                                          <p:attrName>style.visibility</p:attrName>
                                        </p:attrNameLst>
                                      </p:cBhvr>
                                      <p:to>
                                        <p:strVal val="visible"/>
                                      </p:to>
                                    </p:set>
                                    <p:animEffect transition="in" filter="slide(fromTop)">
                                      <p:cBhvr>
                                        <p:cTn id="37" dur="500"/>
                                        <p:tgtEl>
                                          <p:spTgt spid="122906"/>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122908"/>
                                        </p:tgtEl>
                                        <p:attrNameLst>
                                          <p:attrName>style.visibility</p:attrName>
                                        </p:attrNameLst>
                                      </p:cBhvr>
                                      <p:to>
                                        <p:strVal val="visible"/>
                                      </p:to>
                                    </p:set>
                                    <p:animEffect transition="in" filter="slide(fromTop)">
                                      <p:cBhvr>
                                        <p:cTn id="40" dur="500"/>
                                        <p:tgtEl>
                                          <p:spTgt spid="1229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nodeType="clickEffect">
                                  <p:stCondLst>
                                    <p:cond delay="0"/>
                                  </p:stCondLst>
                                  <p:childTnLst>
                                    <p:set>
                                      <p:cBhvr>
                                        <p:cTn id="44" dur="1" fill="hold">
                                          <p:stCondLst>
                                            <p:cond delay="0"/>
                                          </p:stCondLst>
                                        </p:cTn>
                                        <p:tgtEl>
                                          <p:spTgt spid="122939"/>
                                        </p:tgtEl>
                                        <p:attrNameLst>
                                          <p:attrName>style.visibility</p:attrName>
                                        </p:attrNameLst>
                                      </p:cBhvr>
                                      <p:to>
                                        <p:strVal val="visible"/>
                                      </p:to>
                                    </p:set>
                                    <p:animEffect transition="in" filter="slide(fromTop)">
                                      <p:cBhvr>
                                        <p:cTn id="45" dur="500"/>
                                        <p:tgtEl>
                                          <p:spTgt spid="122939"/>
                                        </p:tgtEl>
                                      </p:cBhvr>
                                    </p:animEffect>
                                  </p:childTnLst>
                                </p:cTn>
                              </p:par>
                            </p:childTnLst>
                          </p:cTn>
                        </p:par>
                        <p:par>
                          <p:cTn id="46" fill="hold" nodeType="afterGroup">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122909"/>
                                        </p:tgtEl>
                                        <p:attrNameLst>
                                          <p:attrName>style.visibility</p:attrName>
                                        </p:attrNameLst>
                                      </p:cBhvr>
                                      <p:to>
                                        <p:strVal val="visible"/>
                                      </p:to>
                                    </p:set>
                                    <p:animEffect transition="in" filter="slide(fromLeft)">
                                      <p:cBhvr>
                                        <p:cTn id="49" dur="500"/>
                                        <p:tgtEl>
                                          <p:spTgt spid="122909"/>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122912"/>
                                        </p:tgtEl>
                                        <p:attrNameLst>
                                          <p:attrName>style.visibility</p:attrName>
                                        </p:attrNameLst>
                                      </p:cBhvr>
                                      <p:to>
                                        <p:strVal val="visible"/>
                                      </p:to>
                                    </p:set>
                                    <p:animEffect transition="in" filter="slide(fromTop)">
                                      <p:cBhvr>
                                        <p:cTn id="52" dur="500"/>
                                        <p:tgtEl>
                                          <p:spTgt spid="122912"/>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122917"/>
                                        </p:tgtEl>
                                        <p:attrNameLst>
                                          <p:attrName>style.visibility</p:attrName>
                                        </p:attrNameLst>
                                      </p:cBhvr>
                                      <p:to>
                                        <p:strVal val="visible"/>
                                      </p:to>
                                    </p:set>
                                    <p:animEffect transition="in" filter="slide(fromTop)">
                                      <p:cBhvr>
                                        <p:cTn id="55" dur="500"/>
                                        <p:tgtEl>
                                          <p:spTgt spid="122917"/>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122922"/>
                                        </p:tgtEl>
                                        <p:attrNameLst>
                                          <p:attrName>style.visibility</p:attrName>
                                        </p:attrNameLst>
                                      </p:cBhvr>
                                      <p:to>
                                        <p:strVal val="visible"/>
                                      </p:to>
                                    </p:set>
                                    <p:animEffect transition="in" filter="slide(fromTop)">
                                      <p:cBhvr>
                                        <p:cTn id="58" dur="500"/>
                                        <p:tgtEl>
                                          <p:spTgt spid="122922"/>
                                        </p:tgtEl>
                                      </p:cBhvr>
                                    </p:animEffect>
                                  </p:childTnLst>
                                </p:cTn>
                              </p:par>
                              <p:par>
                                <p:cTn id="59" presetID="12" presetClass="entr" presetSubtype="1" fill="hold" grpId="0" nodeType="withEffect">
                                  <p:stCondLst>
                                    <p:cond delay="0"/>
                                  </p:stCondLst>
                                  <p:childTnLst>
                                    <p:set>
                                      <p:cBhvr>
                                        <p:cTn id="60" dur="1" fill="hold">
                                          <p:stCondLst>
                                            <p:cond delay="0"/>
                                          </p:stCondLst>
                                        </p:cTn>
                                        <p:tgtEl>
                                          <p:spTgt spid="122928"/>
                                        </p:tgtEl>
                                        <p:attrNameLst>
                                          <p:attrName>style.visibility</p:attrName>
                                        </p:attrNameLst>
                                      </p:cBhvr>
                                      <p:to>
                                        <p:strVal val="visible"/>
                                      </p:to>
                                    </p:set>
                                    <p:animEffect transition="in" filter="slide(fromTop)">
                                      <p:cBhvr>
                                        <p:cTn id="61" dur="500"/>
                                        <p:tgtEl>
                                          <p:spTgt spid="122928"/>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122933"/>
                                        </p:tgtEl>
                                        <p:attrNameLst>
                                          <p:attrName>style.visibility</p:attrName>
                                        </p:attrNameLst>
                                      </p:cBhvr>
                                      <p:to>
                                        <p:strVal val="visible"/>
                                      </p:to>
                                    </p:set>
                                    <p:animEffect transition="in" filter="slide(fromTop)">
                                      <p:cBhvr>
                                        <p:cTn id="64" dur="500"/>
                                        <p:tgtEl>
                                          <p:spTgt spid="12293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1" fill="hold" nodeType="clickEffect">
                                  <p:stCondLst>
                                    <p:cond delay="0"/>
                                  </p:stCondLst>
                                  <p:childTnLst>
                                    <p:set>
                                      <p:cBhvr>
                                        <p:cTn id="68" dur="1" fill="hold">
                                          <p:stCondLst>
                                            <p:cond delay="0"/>
                                          </p:stCondLst>
                                        </p:cTn>
                                        <p:tgtEl>
                                          <p:spTgt spid="122940"/>
                                        </p:tgtEl>
                                        <p:attrNameLst>
                                          <p:attrName>style.visibility</p:attrName>
                                        </p:attrNameLst>
                                      </p:cBhvr>
                                      <p:to>
                                        <p:strVal val="visible"/>
                                      </p:to>
                                    </p:set>
                                    <p:animEffect transition="in" filter="slide(fromTop)">
                                      <p:cBhvr>
                                        <p:cTn id="69" dur="500"/>
                                        <p:tgtEl>
                                          <p:spTgt spid="122940"/>
                                        </p:tgtEl>
                                      </p:cBhvr>
                                    </p:animEffect>
                                  </p:childTnLst>
                                </p:cTn>
                              </p:par>
                            </p:childTnLst>
                          </p:cTn>
                        </p:par>
                        <p:par>
                          <p:cTn id="70" fill="hold" nodeType="afterGroup">
                            <p:stCondLst>
                              <p:cond delay="500"/>
                            </p:stCondLst>
                            <p:childTnLst>
                              <p:par>
                                <p:cTn id="71" presetID="12" presetClass="entr" presetSubtype="1" fill="hold" grpId="0" nodeType="afterEffect">
                                  <p:stCondLst>
                                    <p:cond delay="0"/>
                                  </p:stCondLst>
                                  <p:childTnLst>
                                    <p:set>
                                      <p:cBhvr>
                                        <p:cTn id="72" dur="1" fill="hold">
                                          <p:stCondLst>
                                            <p:cond delay="0"/>
                                          </p:stCondLst>
                                        </p:cTn>
                                        <p:tgtEl>
                                          <p:spTgt spid="122935"/>
                                        </p:tgtEl>
                                        <p:attrNameLst>
                                          <p:attrName>style.visibility</p:attrName>
                                        </p:attrNameLst>
                                      </p:cBhvr>
                                      <p:to>
                                        <p:strVal val="visible"/>
                                      </p:to>
                                    </p:set>
                                    <p:animEffect transition="in" filter="slide(fromTop)">
                                      <p:cBhvr>
                                        <p:cTn id="73" dur="500"/>
                                        <p:tgtEl>
                                          <p:spTgt spid="1229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nodeType="clickEffect">
                                  <p:stCondLst>
                                    <p:cond delay="0"/>
                                  </p:stCondLst>
                                  <p:childTnLst>
                                    <p:set>
                                      <p:cBhvr>
                                        <p:cTn id="77" dur="1" fill="hold">
                                          <p:stCondLst>
                                            <p:cond delay="0"/>
                                          </p:stCondLst>
                                        </p:cTn>
                                        <p:tgtEl>
                                          <p:spTgt spid="122941"/>
                                        </p:tgtEl>
                                        <p:attrNameLst>
                                          <p:attrName>style.visibility</p:attrName>
                                        </p:attrNameLst>
                                      </p:cBhvr>
                                      <p:to>
                                        <p:strVal val="visible"/>
                                      </p:to>
                                    </p:set>
                                    <p:animEffect transition="in" filter="slide(fromTop)">
                                      <p:cBhvr>
                                        <p:cTn id="78" dur="500"/>
                                        <p:tgtEl>
                                          <p:spTgt spid="122941"/>
                                        </p:tgtEl>
                                      </p:cBhvr>
                                    </p:animEffect>
                                  </p:childTnLst>
                                </p:cTn>
                              </p:par>
                            </p:childTnLst>
                          </p:cTn>
                        </p:par>
                        <p:par>
                          <p:cTn id="79" fill="hold" nodeType="afterGroup">
                            <p:stCondLst>
                              <p:cond delay="500"/>
                            </p:stCondLst>
                            <p:childTnLst>
                              <p:par>
                                <p:cTn id="80" presetID="12" presetClass="entr" presetSubtype="8" fill="hold" grpId="0" nodeType="afterEffect">
                                  <p:stCondLst>
                                    <p:cond delay="0"/>
                                  </p:stCondLst>
                                  <p:childTnLst>
                                    <p:set>
                                      <p:cBhvr>
                                        <p:cTn id="81" dur="1" fill="hold">
                                          <p:stCondLst>
                                            <p:cond delay="0"/>
                                          </p:stCondLst>
                                        </p:cTn>
                                        <p:tgtEl>
                                          <p:spTgt spid="122936"/>
                                        </p:tgtEl>
                                        <p:attrNameLst>
                                          <p:attrName>style.visibility</p:attrName>
                                        </p:attrNameLst>
                                      </p:cBhvr>
                                      <p:to>
                                        <p:strVal val="visible"/>
                                      </p:to>
                                    </p:set>
                                    <p:animEffect transition="in" filter="slide(fromLeft)">
                                      <p:cBhvr>
                                        <p:cTn id="82" dur="500"/>
                                        <p:tgtEl>
                                          <p:spTgt spid="1229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nodeType="clickEffect">
                                  <p:stCondLst>
                                    <p:cond delay="0"/>
                                  </p:stCondLst>
                                  <p:childTnLst>
                                    <p:set>
                                      <p:cBhvr>
                                        <p:cTn id="86" dur="1" fill="hold">
                                          <p:stCondLst>
                                            <p:cond delay="0"/>
                                          </p:stCondLst>
                                        </p:cTn>
                                        <p:tgtEl>
                                          <p:spTgt spid="122942"/>
                                        </p:tgtEl>
                                        <p:attrNameLst>
                                          <p:attrName>style.visibility</p:attrName>
                                        </p:attrNameLst>
                                      </p:cBhvr>
                                      <p:to>
                                        <p:strVal val="visible"/>
                                      </p:to>
                                    </p:set>
                                    <p:animEffect transition="in" filter="slide(fromBottom)">
                                      <p:cBhvr>
                                        <p:cTn id="87" dur="500"/>
                                        <p:tgtEl>
                                          <p:spTgt spid="122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91" grpId="0"/>
      <p:bldP spid="122892" grpId="0"/>
      <p:bldP spid="122898" grpId="0"/>
      <p:bldP spid="122903" grpId="0"/>
      <p:bldP spid="122904" grpId="0"/>
      <p:bldP spid="122906" grpId="0"/>
      <p:bldP spid="122908" grpId="0"/>
      <p:bldP spid="122909" grpId="0"/>
      <p:bldP spid="122912" grpId="0"/>
      <p:bldP spid="122917" grpId="0"/>
      <p:bldP spid="122922" grpId="0"/>
      <p:bldP spid="122928" grpId="0"/>
      <p:bldP spid="122933" grpId="0"/>
      <p:bldP spid="122935" grpId="0" animBg="1"/>
      <p:bldP spid="1229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9507B-F10B-483E-A1A5-4134E0A91F4B}"/>
              </a:ext>
            </a:extLst>
          </p:cNvPr>
          <p:cNvSpPr>
            <a:spLocks noGrp="1"/>
          </p:cNvSpPr>
          <p:nvPr>
            <p:ph type="title"/>
          </p:nvPr>
        </p:nvSpPr>
        <p:spPr/>
        <p:txBody>
          <a:bodyPr/>
          <a:lstStyle/>
          <a:p>
            <a:r>
              <a:rPr lang="zh-CN" altLang="en-US" dirty="0"/>
              <a:t>基线解算条件（参数）设置</a:t>
            </a:r>
          </a:p>
        </p:txBody>
      </p:sp>
      <p:sp>
        <p:nvSpPr>
          <p:cNvPr id="3" name="内容占位符 2">
            <a:extLst>
              <a:ext uri="{FF2B5EF4-FFF2-40B4-BE49-F238E27FC236}">
                <a16:creationId xmlns:a16="http://schemas.microsoft.com/office/drawing/2014/main" id="{CAD7355C-FE74-4474-A434-5F2E2DCFBA8D}"/>
              </a:ext>
            </a:extLst>
          </p:cNvPr>
          <p:cNvSpPr>
            <a:spLocks noGrp="1"/>
          </p:cNvSpPr>
          <p:nvPr>
            <p:ph idx="1"/>
          </p:nvPr>
        </p:nvSpPr>
        <p:spPr>
          <a:xfrm>
            <a:off x="479376" y="1124744"/>
            <a:ext cx="11449272" cy="5733256"/>
          </a:xfrm>
        </p:spPr>
        <p:txBody>
          <a:bodyPr/>
          <a:lstStyle/>
          <a:p>
            <a:r>
              <a:rPr lang="zh-CN" altLang="en-US" dirty="0"/>
              <a:t>卫星高度角</a:t>
            </a:r>
            <a:endParaRPr lang="en-US" altLang="zh-CN" dirty="0"/>
          </a:p>
          <a:p>
            <a:pPr lvl="1"/>
            <a:r>
              <a:rPr lang="zh-CN" altLang="en-US" dirty="0"/>
              <a:t>较低</a:t>
            </a:r>
            <a:endParaRPr lang="en-US" altLang="zh-CN" dirty="0"/>
          </a:p>
          <a:p>
            <a:pPr lvl="2"/>
            <a:r>
              <a:rPr lang="zh-CN" altLang="en-US" dirty="0"/>
              <a:t>信号强度太弱、信噪比较低→信号失锁；</a:t>
            </a:r>
            <a:endParaRPr lang="en-US" altLang="zh-CN" dirty="0"/>
          </a:p>
          <a:p>
            <a:pPr lvl="2"/>
            <a:r>
              <a:rPr lang="zh-CN" altLang="en-US" dirty="0"/>
              <a:t>传输路径受较大的大气折射影响→整周模糊度搜索失败</a:t>
            </a:r>
            <a:endParaRPr lang="en-US" altLang="zh-CN" dirty="0"/>
          </a:p>
          <a:p>
            <a:pPr lvl="1"/>
            <a:r>
              <a:rPr lang="zh-CN" altLang="en-US" dirty="0"/>
              <a:t>较高</a:t>
            </a:r>
            <a:endParaRPr lang="en-US" altLang="zh-CN" dirty="0"/>
          </a:p>
          <a:p>
            <a:pPr lvl="2"/>
            <a:r>
              <a:rPr lang="zh-CN" altLang="en-US" dirty="0"/>
              <a:t>卫星数的不足</a:t>
            </a:r>
            <a:endParaRPr lang="en-US" altLang="zh-CN" dirty="0"/>
          </a:p>
          <a:p>
            <a:pPr lvl="2"/>
            <a:r>
              <a:rPr lang="zh-CN" altLang="en-US" dirty="0"/>
              <a:t>卫星图形强度欠佳</a:t>
            </a:r>
            <a:endParaRPr lang="en-US" altLang="zh-CN" dirty="0"/>
          </a:p>
          <a:p>
            <a:r>
              <a:rPr lang="zh-CN" altLang="en-US" dirty="0"/>
              <a:t>采样间隔</a:t>
            </a:r>
            <a:endParaRPr lang="en-US" altLang="zh-CN" dirty="0"/>
          </a:p>
          <a:p>
            <a:pPr lvl="2"/>
            <a:r>
              <a:rPr lang="zh-CN" altLang="en-US" dirty="0"/>
              <a:t>基线处理时可从观测数据中选取部分数据</a:t>
            </a:r>
            <a:r>
              <a:rPr lang="en-US" altLang="zh-CN" dirty="0"/>
              <a:t>(</a:t>
            </a:r>
            <a:r>
              <a:rPr lang="zh-CN" altLang="en-US" dirty="0"/>
              <a:t>采样</a:t>
            </a:r>
            <a:r>
              <a:rPr lang="en-US" altLang="zh-CN" dirty="0"/>
              <a:t>)</a:t>
            </a:r>
            <a:r>
              <a:rPr lang="zh-CN" altLang="en-US" dirty="0"/>
              <a:t>处理；</a:t>
            </a:r>
            <a:endParaRPr lang="en-US" altLang="zh-CN" dirty="0"/>
          </a:p>
          <a:p>
            <a:r>
              <a:rPr lang="zh-CN" altLang="en-US" dirty="0"/>
              <a:t>有效历元</a:t>
            </a:r>
            <a:endParaRPr lang="en-US" altLang="zh-CN" dirty="0"/>
          </a:p>
          <a:p>
            <a:pPr lvl="2"/>
            <a:r>
              <a:rPr lang="zh-CN" altLang="en-US" dirty="0"/>
              <a:t>通过查看基线详解，对经常失锁的卫星或者历元段过短的数据进行剔除。</a:t>
            </a:r>
          </a:p>
        </p:txBody>
      </p:sp>
      <p:sp>
        <p:nvSpPr>
          <p:cNvPr id="4" name="椭圆 3">
            <a:extLst>
              <a:ext uri="{FF2B5EF4-FFF2-40B4-BE49-F238E27FC236}">
                <a16:creationId xmlns:a16="http://schemas.microsoft.com/office/drawing/2014/main" id="{5DF13145-7594-4FC3-8592-6B0C99EDF4DC}"/>
              </a:ext>
            </a:extLst>
          </p:cNvPr>
          <p:cNvSpPr/>
          <p:nvPr/>
        </p:nvSpPr>
        <p:spPr bwMode="auto">
          <a:xfrm>
            <a:off x="8062114" y="1758516"/>
            <a:ext cx="288032" cy="144016"/>
          </a:xfrm>
          <a:prstGeom prst="ellipse">
            <a:avLst/>
          </a:prstGeom>
          <a:solidFill>
            <a:schemeClr val="tx1">
              <a:lumMod val="50000"/>
            </a:schemeClr>
          </a:solidFill>
          <a:ln w="60325" cap="flat" cmpd="sng" algn="ctr">
            <a:solidFill>
              <a:schemeClr val="tx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8580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rrowheads="1"/>
          </p:cNvSpPr>
          <p:nvPr>
            <p:ph type="title"/>
          </p:nvPr>
        </p:nvSpPr>
        <p:spPr/>
        <p:txBody>
          <a:bodyPr/>
          <a:lstStyle/>
          <a:p>
            <a:pPr eaLnBrk="1" hangingPunct="1">
              <a:defRPr/>
            </a:pPr>
            <a:r>
              <a:rPr lang="zh-CN" altLang="en-US" dirty="0"/>
              <a:t>观测成果（基线）检查</a:t>
            </a:r>
          </a:p>
        </p:txBody>
      </p:sp>
      <p:sp>
        <p:nvSpPr>
          <p:cNvPr id="244739" name="Rectangle 3"/>
          <p:cNvSpPr>
            <a:spLocks noGrp="1" noChangeArrowheads="1"/>
          </p:cNvSpPr>
          <p:nvPr>
            <p:ph type="body" idx="1"/>
          </p:nvPr>
        </p:nvSpPr>
        <p:spPr/>
        <p:txBody>
          <a:bodyPr/>
          <a:lstStyle/>
          <a:p>
            <a:pPr marL="609600" indent="-609600" eaLnBrk="1" hangingPunct="1">
              <a:lnSpc>
                <a:spcPct val="150000"/>
              </a:lnSpc>
              <a:spcBef>
                <a:spcPts val="1200"/>
              </a:spcBef>
              <a:spcAft>
                <a:spcPts val="600"/>
              </a:spcAft>
              <a:buFont typeface="Wingdings" pitchFamily="2" charset="2"/>
              <a:buAutoNum type="arabicPeriod"/>
              <a:defRPr/>
            </a:pPr>
            <a:r>
              <a:rPr lang="zh-CN" altLang="en-US" dirty="0"/>
              <a:t>每个时段同步边观测数据的检核</a:t>
            </a:r>
          </a:p>
          <a:p>
            <a:pPr marL="609600" indent="-609600" eaLnBrk="1" hangingPunct="1">
              <a:lnSpc>
                <a:spcPct val="150000"/>
              </a:lnSpc>
              <a:spcBef>
                <a:spcPts val="1200"/>
              </a:spcBef>
              <a:spcAft>
                <a:spcPts val="600"/>
              </a:spcAft>
              <a:buFont typeface="Wingdings" pitchFamily="2" charset="2"/>
              <a:buAutoNum type="arabicPeriod"/>
              <a:defRPr/>
            </a:pPr>
            <a:r>
              <a:rPr lang="zh-CN" altLang="en-US" dirty="0"/>
              <a:t>重复观测边的检核</a:t>
            </a:r>
          </a:p>
          <a:p>
            <a:pPr marL="609600" indent="-609600" eaLnBrk="1" hangingPunct="1">
              <a:lnSpc>
                <a:spcPct val="150000"/>
              </a:lnSpc>
              <a:spcBef>
                <a:spcPts val="1200"/>
              </a:spcBef>
              <a:spcAft>
                <a:spcPts val="600"/>
              </a:spcAft>
              <a:buFont typeface="Wingdings" pitchFamily="2" charset="2"/>
              <a:buAutoNum type="arabicPeriod"/>
              <a:defRPr/>
            </a:pPr>
            <a:r>
              <a:rPr lang="zh-CN" altLang="en-US" dirty="0"/>
              <a:t>同步观测环检核</a:t>
            </a:r>
          </a:p>
          <a:p>
            <a:pPr marL="609600" indent="-609600" eaLnBrk="1" hangingPunct="1">
              <a:lnSpc>
                <a:spcPct val="150000"/>
              </a:lnSpc>
              <a:spcBef>
                <a:spcPts val="1200"/>
              </a:spcBef>
              <a:spcAft>
                <a:spcPts val="600"/>
              </a:spcAft>
              <a:buFont typeface="Wingdings" pitchFamily="2" charset="2"/>
              <a:buAutoNum type="arabicPeriod"/>
              <a:defRPr/>
            </a:pPr>
            <a:r>
              <a:rPr lang="zh-CN" altLang="en-US" dirty="0"/>
              <a:t>异步观测环的检核</a:t>
            </a:r>
          </a:p>
        </p:txBody>
      </p:sp>
    </p:spTree>
    <p:extLst>
      <p:ext uri="{BB962C8B-B14F-4D97-AF65-F5344CB8AC3E}">
        <p14:creationId xmlns:p14="http://schemas.microsoft.com/office/powerpoint/2010/main" val="298802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95EA-FB4C-40EE-AE89-2EE424D4276B}"/>
              </a:ext>
            </a:extLst>
          </p:cNvPr>
          <p:cNvSpPr>
            <a:spLocks noGrp="1"/>
          </p:cNvSpPr>
          <p:nvPr>
            <p:ph type="title"/>
          </p:nvPr>
        </p:nvSpPr>
        <p:spPr/>
        <p:txBody>
          <a:bodyPr/>
          <a:lstStyle/>
          <a:p>
            <a:r>
              <a:rPr lang="zh-CN" altLang="en-US" dirty="0"/>
              <a:t>同步观测边（基线）的检核</a:t>
            </a:r>
          </a:p>
        </p:txBody>
      </p:sp>
      <p:sp>
        <p:nvSpPr>
          <p:cNvPr id="3" name="内容占位符 2">
            <a:extLst>
              <a:ext uri="{FF2B5EF4-FFF2-40B4-BE49-F238E27FC236}">
                <a16:creationId xmlns:a16="http://schemas.microsoft.com/office/drawing/2014/main" id="{78BCD42B-E942-4A1F-8068-9281FB404CDE}"/>
              </a:ext>
            </a:extLst>
          </p:cNvPr>
          <p:cNvSpPr>
            <a:spLocks noGrp="1"/>
          </p:cNvSpPr>
          <p:nvPr>
            <p:ph idx="1"/>
          </p:nvPr>
        </p:nvSpPr>
        <p:spPr/>
        <p:txBody>
          <a:bodyPr/>
          <a:lstStyle/>
          <a:p>
            <a:r>
              <a:rPr lang="zh-CN" altLang="en-US" dirty="0"/>
              <a:t>基线方差比（</a:t>
            </a:r>
            <a:r>
              <a:rPr lang="en-US" altLang="zh-CN" dirty="0"/>
              <a:t>ratio</a:t>
            </a:r>
            <a:r>
              <a:rPr lang="zh-CN" altLang="en-US" dirty="0"/>
              <a:t>）</a:t>
            </a:r>
            <a:endParaRPr lang="en-US" altLang="zh-CN" dirty="0"/>
          </a:p>
          <a:p>
            <a:pPr lvl="1"/>
            <a:r>
              <a:rPr lang="zh-CN" altLang="en-US" dirty="0"/>
              <a:t>整周模糊度分解后，次最小</a:t>
            </a:r>
            <a:r>
              <a:rPr lang="en-US" altLang="zh-CN" dirty="0"/>
              <a:t>RMS</a:t>
            </a:r>
            <a:r>
              <a:rPr lang="zh-CN" altLang="en-US" dirty="0"/>
              <a:t>与最小</a:t>
            </a:r>
            <a:r>
              <a:rPr lang="en-US" altLang="zh-CN" dirty="0"/>
              <a:t>RMS</a:t>
            </a:r>
            <a:r>
              <a:rPr lang="zh-CN" altLang="en-US" dirty="0"/>
              <a:t>的比值；</a:t>
            </a:r>
          </a:p>
          <a:p>
            <a:pPr lvl="1"/>
            <a:r>
              <a:rPr lang="en-US" altLang="zh-CN" dirty="0"/>
              <a:t>RATIO</a:t>
            </a:r>
            <a:r>
              <a:rPr lang="zh-CN" altLang="en-US" dirty="0"/>
              <a:t>反映了所确定出的整周未知数参数的可靠性；</a:t>
            </a:r>
          </a:p>
          <a:p>
            <a:pPr lvl="1"/>
            <a:r>
              <a:rPr lang="zh-CN" altLang="en-US" dirty="0"/>
              <a:t>基线在 </a:t>
            </a:r>
            <a:r>
              <a:rPr lang="en-US" altLang="zh-CN" dirty="0"/>
              <a:t>10 </a:t>
            </a:r>
            <a:r>
              <a:rPr lang="zh-CN" altLang="en-US" dirty="0"/>
              <a:t>公里以内，基线方差比大于 </a:t>
            </a:r>
            <a:r>
              <a:rPr lang="en-US" altLang="zh-CN" dirty="0"/>
              <a:t>3.0</a:t>
            </a:r>
            <a:r>
              <a:rPr lang="zh-CN" altLang="en-US" dirty="0"/>
              <a:t>，可以认为符合等级控制网要求，基线较长或等级要求较低，可以放宽要求，如</a:t>
            </a:r>
            <a:r>
              <a:rPr lang="en-US" altLang="zh-CN" dirty="0"/>
              <a:t>&gt;2.0</a:t>
            </a:r>
          </a:p>
          <a:p>
            <a:pPr lvl="1"/>
            <a:endParaRPr lang="en-US" altLang="zh-CN" dirty="0"/>
          </a:p>
          <a:p>
            <a:r>
              <a:rPr lang="zh-CN" altLang="en-US" dirty="0"/>
              <a:t>均方差（</a:t>
            </a:r>
            <a:r>
              <a:rPr lang="en-US" altLang="zh-CN" dirty="0"/>
              <a:t>rms</a:t>
            </a:r>
            <a:r>
              <a:rPr lang="zh-CN" altLang="en-US" dirty="0"/>
              <a:t>）</a:t>
            </a:r>
          </a:p>
        </p:txBody>
      </p:sp>
      <p:pic>
        <p:nvPicPr>
          <p:cNvPr id="4" name="图片 3">
            <a:extLst>
              <a:ext uri="{FF2B5EF4-FFF2-40B4-BE49-F238E27FC236}">
                <a16:creationId xmlns:a16="http://schemas.microsoft.com/office/drawing/2014/main" id="{93309F01-FB52-4257-8ED8-B21BD00F6F23}"/>
              </a:ext>
            </a:extLst>
          </p:cNvPr>
          <p:cNvPicPr>
            <a:picLocks noChangeAspect="1"/>
          </p:cNvPicPr>
          <p:nvPr/>
        </p:nvPicPr>
        <p:blipFill>
          <a:blip r:embed="rId2"/>
          <a:stretch>
            <a:fillRect/>
          </a:stretch>
        </p:blipFill>
        <p:spPr>
          <a:xfrm>
            <a:off x="9624392" y="2060848"/>
            <a:ext cx="1590675" cy="600075"/>
          </a:xfrm>
          <a:prstGeom prst="rect">
            <a:avLst/>
          </a:prstGeom>
        </p:spPr>
      </p:pic>
    </p:spTree>
    <p:extLst>
      <p:ext uri="{BB962C8B-B14F-4D97-AF65-F5344CB8AC3E}">
        <p14:creationId xmlns:p14="http://schemas.microsoft.com/office/powerpoint/2010/main" val="242481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19340-EFC0-47F6-9ED7-5D375264B0C6}"/>
              </a:ext>
            </a:extLst>
          </p:cNvPr>
          <p:cNvSpPr>
            <a:spLocks noGrp="1"/>
          </p:cNvSpPr>
          <p:nvPr>
            <p:ph type="title"/>
          </p:nvPr>
        </p:nvSpPr>
        <p:spPr/>
        <p:txBody>
          <a:bodyPr/>
          <a:lstStyle/>
          <a:p>
            <a:r>
              <a:rPr lang="zh-CN" altLang="en-US" dirty="0"/>
              <a:t>重复基线边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EEE4B2-43D8-4A61-AE6C-352E444ABD2F}"/>
                  </a:ext>
                </a:extLst>
              </p:cNvPr>
              <p:cNvSpPr>
                <a:spLocks noGrp="1"/>
              </p:cNvSpPr>
              <p:nvPr>
                <p:ph idx="1"/>
              </p:nvPr>
            </p:nvSpPr>
            <p:spPr>
              <a:xfrm>
                <a:off x="191344" y="1540968"/>
                <a:ext cx="10972800" cy="1972815"/>
              </a:xfrm>
            </p:spPr>
            <p:txBody>
              <a:bodyPr/>
              <a:lstStyle/>
              <a:p>
                <a:pPr>
                  <a:lnSpc>
                    <a:spcPct val="150000"/>
                  </a:lnSpc>
                </a:pPr>
                <a:r>
                  <a:rPr lang="zh-CN" altLang="en-US" dirty="0"/>
                  <a:t>互差</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d</m:t>
                        </m:r>
                      </m:e>
                      <m:sub>
                        <m:r>
                          <a:rPr lang="en-US" altLang="zh-CN" b="1" i="1" dirty="0" smtClean="0">
                            <a:latin typeface="Cambria Math" panose="02040503050406030204" pitchFamily="18" charset="0"/>
                          </a:rPr>
                          <m:t>𝒔</m:t>
                        </m:r>
                      </m:sub>
                    </m:sSub>
                    <m:r>
                      <a:rPr lang="en-US" altLang="zh-CN" i="1" dirty="0" smtClean="0">
                        <a:latin typeface="Cambria Math" panose="02040503050406030204" pitchFamily="18" charset="0"/>
                        <a:ea typeface="Cambria Math" panose="02040503050406030204" pitchFamily="18" charset="0"/>
                      </a:rPr>
                      <m:t>&lt;</m:t>
                    </m:r>
                    <m:r>
                      <a:rPr lang="en-US" altLang="zh-CN" i="1" dirty="0" smtClean="0">
                        <a:latin typeface="Cambria Math" panose="02040503050406030204" pitchFamily="18" charset="0"/>
                      </a:rPr>
                      <m:t>2</m:t>
                    </m:r>
                    <m:rad>
                      <m:radPr>
                        <m:degHide m:val="on"/>
                        <m:ctrlPr>
                          <a:rPr lang="en-US" altLang="zh-CN" i="1" dirty="0" smtClean="0">
                            <a:latin typeface="Cambria Math" panose="02040503050406030204" pitchFamily="18" charset="0"/>
                          </a:rPr>
                        </m:ctrlPr>
                      </m:radPr>
                      <m:deg/>
                      <m:e>
                        <m:r>
                          <a:rPr lang="en-US" altLang="zh-CN" b="1" i="1" dirty="0" smtClean="0">
                            <a:latin typeface="Cambria Math" panose="02040503050406030204" pitchFamily="18" charset="0"/>
                          </a:rPr>
                          <m:t>𝟐</m:t>
                        </m:r>
                      </m:e>
                    </m:rad>
                    <m:r>
                      <a:rPr lang="zh-CN" altLang="en-US" i="1" dirty="0" smtClean="0">
                        <a:latin typeface="Cambria Math" panose="02040503050406030204" pitchFamily="18" charset="0"/>
                      </a:rPr>
                      <m:t>𝝈</m:t>
                    </m:r>
                  </m:oMath>
                </a14:m>
                <a:r>
                  <a:rPr lang="zh-CN" altLang="en-US" dirty="0"/>
                  <a:t>，</a:t>
                </a:r>
                <a14:m>
                  <m:oMath xmlns:m="http://schemas.openxmlformats.org/officeDocument/2006/math">
                    <m:r>
                      <a:rPr lang="zh-CN" altLang="en-US" i="1" dirty="0">
                        <a:latin typeface="Cambria Math" panose="02040503050406030204" pitchFamily="18" charset="0"/>
                      </a:rPr>
                      <m:t>𝝈</m:t>
                    </m:r>
                  </m:oMath>
                </a14:m>
                <a:r>
                  <a:rPr lang="zh-CN" altLang="en-US" dirty="0"/>
                  <a:t>为基线测量中误差</a:t>
                </a:r>
                <a:endParaRPr lang="en-US" altLang="zh-CN" dirty="0"/>
              </a:p>
              <a:p>
                <a:pPr>
                  <a:lnSpc>
                    <a:spcPct val="150000"/>
                  </a:lnSpc>
                </a:pPr>
                <a:r>
                  <a:rPr lang="zh-CN" altLang="en-US" dirty="0"/>
                  <a:t>基线测量中误差</a:t>
                </a:r>
                <a14:m>
                  <m:oMath xmlns:m="http://schemas.openxmlformats.org/officeDocument/2006/math">
                    <m:r>
                      <a:rPr lang="zh-CN" altLang="en-US" i="1" dirty="0" smtClean="0">
                        <a:latin typeface="Cambria Math" panose="02040503050406030204" pitchFamily="18" charset="0"/>
                      </a:rPr>
                      <m:t>𝝈</m:t>
                    </m:r>
                    <m:r>
                      <a:rPr lang="en-US" altLang="zh-CN" b="1" i="1" dirty="0" smtClean="0">
                        <a:latin typeface="Cambria Math" panose="02040503050406030204" pitchFamily="18" charset="0"/>
                      </a:rPr>
                      <m:t>=</m:t>
                    </m:r>
                    <m:rad>
                      <m:radPr>
                        <m:degHide m:val="on"/>
                        <m:ctrlPr>
                          <a:rPr lang="en-US" altLang="zh-CN" b="1" i="1" dirty="0" smtClean="0">
                            <a:latin typeface="Cambria Math" panose="02040503050406030204" pitchFamily="18" charset="0"/>
                          </a:rPr>
                        </m:ctrlPr>
                      </m:radPr>
                      <m:deg/>
                      <m:e>
                        <m:sSup>
                          <m:sSupPr>
                            <m:ctrlPr>
                              <a:rPr lang="en-US" altLang="zh-CN" b="1" i="1" dirty="0" smtClean="0">
                                <a:latin typeface="Cambria Math" panose="02040503050406030204" pitchFamily="18" charset="0"/>
                              </a:rPr>
                            </m:ctrlPr>
                          </m:sSupPr>
                          <m:e>
                            <m:r>
                              <m:rPr>
                                <m:sty m:val="p"/>
                              </m:rPr>
                              <a:rPr lang="en-US" altLang="zh-CN" i="1" dirty="0">
                                <a:latin typeface="Cambria Math" panose="02040503050406030204" pitchFamily="18" charset="0"/>
                              </a:rPr>
                              <m:t>a</m:t>
                            </m:r>
                          </m:e>
                          <m:sup>
                            <m:r>
                              <a:rPr lang="en-US" altLang="zh-CN" b="1" i="1" dirty="0" smtClean="0">
                                <a:latin typeface="Cambria Math" panose="02040503050406030204" pitchFamily="18" charset="0"/>
                              </a:rPr>
                              <m:t>𝟐</m:t>
                            </m:r>
                          </m:sup>
                        </m:sSup>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𝒃</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𝒅</m:t>
                            </m:r>
                            <m:r>
                              <a:rPr lang="en-US" altLang="zh-CN" b="1" i="1" dirty="0" smtClean="0">
                                <a:latin typeface="Cambria Math" panose="02040503050406030204" pitchFamily="18" charset="0"/>
                                <a:ea typeface="Cambria Math" panose="02040503050406030204" pitchFamily="18" charset="0"/>
                              </a:rPr>
                              <m:t>)</m:t>
                            </m:r>
                          </m:e>
                          <m:sup>
                            <m:r>
                              <a:rPr lang="en-US" altLang="zh-CN" b="1" i="1" dirty="0" smtClean="0">
                                <a:latin typeface="Cambria Math" panose="02040503050406030204" pitchFamily="18" charset="0"/>
                              </a:rPr>
                              <m:t>𝟐</m:t>
                            </m:r>
                          </m:sup>
                        </m:sSup>
                      </m:e>
                    </m:rad>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F5EEE4B2-43D8-4A61-AE6C-352E444ABD2F}"/>
                  </a:ext>
                </a:extLst>
              </p:cNvPr>
              <p:cNvSpPr>
                <a:spLocks noGrp="1" noRot="1" noChangeAspect="1" noMove="1" noResize="1" noEditPoints="1" noAdjustHandles="1" noChangeArrowheads="1" noChangeShapeType="1" noTextEdit="1"/>
              </p:cNvSpPr>
              <p:nvPr>
                <p:ph idx="1"/>
              </p:nvPr>
            </p:nvSpPr>
            <p:spPr>
              <a:xfrm>
                <a:off x="191344" y="1540968"/>
                <a:ext cx="10972800" cy="1972815"/>
              </a:xfrm>
              <a:blipFill>
                <a:blip r:embed="rId2"/>
                <a:stretch>
                  <a:fillRect l="-667" b="-9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DCD07C7-8712-424C-8D0A-04A725516076}"/>
              </a:ext>
            </a:extLst>
          </p:cNvPr>
          <p:cNvSpPr txBox="1"/>
          <p:nvPr/>
        </p:nvSpPr>
        <p:spPr>
          <a:xfrm>
            <a:off x="7032104" y="2420888"/>
            <a:ext cx="5400600" cy="1294200"/>
          </a:xfrm>
          <a:prstGeom prst="rect">
            <a:avLst/>
          </a:prstGeom>
          <a:noFill/>
        </p:spPr>
        <p:txBody>
          <a:bodyPr wrap="square">
            <a:spAutoFit/>
          </a:bodyPr>
          <a:lstStyle/>
          <a:p>
            <a:pPr>
              <a:lnSpc>
                <a:spcPct val="150000"/>
              </a:lnSpc>
            </a:pPr>
            <a:r>
              <a:rPr lang="en-US" altLang="zh-CN" dirty="0"/>
              <a:t>a</a:t>
            </a:r>
            <a:r>
              <a:rPr lang="zh-CN" altLang="en-US" dirty="0"/>
              <a:t> ─固定误差，单位为毫米（mm）；</a:t>
            </a:r>
            <a:endParaRPr lang="en-US" altLang="zh-CN" dirty="0"/>
          </a:p>
          <a:p>
            <a:pPr>
              <a:lnSpc>
                <a:spcPct val="150000"/>
              </a:lnSpc>
            </a:pPr>
            <a:r>
              <a:rPr lang="zh-CN" altLang="en-US" dirty="0"/>
              <a:t>b ─比例误差系数，单位为毫米每千米（mm/km）；</a:t>
            </a:r>
            <a:endParaRPr lang="en-US" altLang="zh-CN" dirty="0"/>
          </a:p>
          <a:p>
            <a:pPr>
              <a:lnSpc>
                <a:spcPct val="150000"/>
              </a:lnSpc>
            </a:pPr>
            <a:r>
              <a:rPr lang="zh-CN" altLang="en-US" dirty="0"/>
              <a:t>d ─基线长度，相邻点间距离，单位为千米（km）。</a:t>
            </a:r>
          </a:p>
        </p:txBody>
      </p:sp>
      <p:pic>
        <p:nvPicPr>
          <p:cNvPr id="7" name="图片 6">
            <a:extLst>
              <a:ext uri="{FF2B5EF4-FFF2-40B4-BE49-F238E27FC236}">
                <a16:creationId xmlns:a16="http://schemas.microsoft.com/office/drawing/2014/main" id="{98CCA49C-0D88-4D5D-9886-90EF42C21C03}"/>
              </a:ext>
            </a:extLst>
          </p:cNvPr>
          <p:cNvPicPr>
            <a:picLocks noChangeAspect="1"/>
          </p:cNvPicPr>
          <p:nvPr/>
        </p:nvPicPr>
        <p:blipFill>
          <a:blip r:embed="rId3"/>
          <a:stretch>
            <a:fillRect/>
          </a:stretch>
        </p:blipFill>
        <p:spPr>
          <a:xfrm>
            <a:off x="0" y="4102065"/>
            <a:ext cx="12192000" cy="2429933"/>
          </a:xfrm>
          <a:prstGeom prst="rect">
            <a:avLst/>
          </a:prstGeom>
        </p:spPr>
      </p:pic>
      <p:sp>
        <p:nvSpPr>
          <p:cNvPr id="9" name="文本框 8">
            <a:extLst>
              <a:ext uri="{FF2B5EF4-FFF2-40B4-BE49-F238E27FC236}">
                <a16:creationId xmlns:a16="http://schemas.microsoft.com/office/drawing/2014/main" id="{BC9B61CF-8041-4733-A4A7-87284864DC58}"/>
              </a:ext>
            </a:extLst>
          </p:cNvPr>
          <p:cNvSpPr txBox="1"/>
          <p:nvPr/>
        </p:nvSpPr>
        <p:spPr>
          <a:xfrm>
            <a:off x="4655840" y="4221088"/>
            <a:ext cx="216024" cy="307777"/>
          </a:xfrm>
          <a:prstGeom prst="rect">
            <a:avLst/>
          </a:prstGeom>
          <a:solidFill>
            <a:schemeClr val="tx1"/>
          </a:solidFill>
        </p:spPr>
        <p:txBody>
          <a:bodyPr wrap="square" lIns="0" tIns="0" rIns="0" bIns="0">
            <a:spAutoFit/>
          </a:bodyPr>
          <a:lstStyle/>
          <a:p>
            <a:r>
              <a:rPr lang="en-US" altLang="zh-CN" sz="2000" dirty="0">
                <a:solidFill>
                  <a:schemeClr val="bg2"/>
                </a:solidFill>
              </a:rPr>
              <a:t>a</a:t>
            </a:r>
            <a:endParaRPr lang="zh-CN" altLang="en-US" sz="2000" dirty="0">
              <a:solidFill>
                <a:schemeClr val="bg2"/>
              </a:solidFill>
            </a:endParaRPr>
          </a:p>
        </p:txBody>
      </p:sp>
    </p:spTree>
    <p:extLst>
      <p:ext uri="{BB962C8B-B14F-4D97-AF65-F5344CB8AC3E}">
        <p14:creationId xmlns:p14="http://schemas.microsoft.com/office/powerpoint/2010/main" val="3135626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幻灯片 1 - &amp;quot;GPS测量的设计与实施&amp;quot;&quot;/&gt;&lt;property id=&quot;20307&quot; value=&quot;256&quot;/&gt;&lt;/object&gt;&lt;object type=&quot;3&quot; unique_id=&quot;10005&quot;&gt;&lt;property id=&quot;20148&quot; value=&quot;5&quot;/&gt;&lt;property id=&quot;20300&quot; value=&quot;幻灯片 2 - &amp;quot;GPS测量定位方法分类&amp;quot;&quot;/&gt;&lt;property id=&quot;20307&quot; value=&quot;330&quot;/&gt;&lt;/object&gt;&lt;object type=&quot;3&quot; unique_id=&quot;10006&quot;&gt;&lt;property id=&quot;20148&quot; value=&quot;5&quot;/&gt;&lt;property id=&quot;20300&quot; value=&quot;幻灯片 4 - &amp;quot;一、GPS测量的工作步骤（以基线向量网为例）&amp;quot;&quot;/&gt;&lt;property id=&quot;20307&quot; value=&quot;324&quot;/&gt;&lt;/object&gt;&lt;object type=&quot;3&quot; unique_id=&quot;10007&quot;&gt;&lt;property id=&quot;20148&quot; value=&quot;5&quot;/&gt;&lt;property id=&quot;20300&quot; value=&quot;幻灯片 5 - &amp;quot;1.测前工作&amp;quot;&quot;/&gt;&lt;property id=&quot;20307&quot; value=&quot;305&quot;/&gt;&lt;/object&gt;&lt;object type=&quot;3&quot; unique_id=&quot;10008&quot;&gt;&lt;property id=&quot;20148&quot; value=&quot;5&quot;/&gt;&lt;property id=&quot;20300&quot; value=&quot;幻灯片 6 - &amp;quot;技术设计书的编写&amp;quot;&quot;/&gt;&lt;property id=&quot;20307&quot; value=&quot;326&quot;/&gt;&lt;/object&gt;&lt;object type=&quot;3&quot; unique_id=&quot;10009&quot;&gt;&lt;property id=&quot;20148&quot; value=&quot;5&quot;/&gt;&lt;property id=&quot;20300&quot; value=&quot;幻灯片 7 - &amp;quot;GPS测量的技术设计&amp;quot;&quot;/&gt;&lt;property id=&quot;20307&quot; value=&quot;331&quot;/&gt;&lt;/object&gt;&lt;object type=&quot;3&quot; unique_id=&quot;10010&quot;&gt;&lt;property id=&quot;20148&quot; value=&quot;5&quot;/&gt;&lt;property id=&quot;20300&quot; value=&quot;幻灯片 8 - &amp;quot;设计的依据&amp;quot;&quot;/&gt;&lt;property id=&quot;20307&quot; value=&quot;332&quot;/&gt;&lt;/object&gt;&lt;object type=&quot;3&quot; unique_id=&quot;10011&quot;&gt;&lt;property id=&quot;20148&quot; value=&quot;5&quot;/&gt;&lt;property id=&quot;20300&quot; value=&quot;幻灯片 9 - &amp;quot;网的精度密度设计&amp;quot;&quot;/&gt;&lt;property id=&quot;20307&quot; value=&quot;333&quot;/&gt;&lt;/object&gt;&lt;object type=&quot;3&quot; unique_id=&quot;10012&quot;&gt;&lt;property id=&quot;20148&quot; value=&quot;5&quot;/&gt;&lt;property id=&quot;20300&quot; value=&quot;幻灯片 10 - &amp;quot;网的基准设计&amp;quot;&quot;/&gt;&lt;property id=&quot;20307&quot; value=&quot;334&quot;/&gt;&lt;/object&gt;&lt;object type=&quot;3&quot; unique_id=&quot;10013&quot;&gt;&lt;property id=&quot;20148&quot; value=&quot;5&quot;/&gt;&lt;property id=&quot;20300&quot; value=&quot;幻灯片 11 - &amp;quot;ＧＰＳ网的基本概念&amp;quot;&quot;/&gt;&lt;property id=&quot;20307&quot; value=&quot;335&quot;/&gt;&lt;/object&gt;&lt;object type=&quot;3&quot; unique_id=&quot;10014&quot;&gt;&lt;property id=&quot;20148&quot; value=&quot;5&quot;/&gt;&lt;property id=&quot;20300&quot; value=&quot;幻灯片 12 - &amp;quot;ＧＰＳ网特征条件的计算&amp;quot;&quot;/&gt;&lt;property id=&quot;20307&quot; value=&quot;336&quot;/&gt;&lt;/object&gt;&lt;object type=&quot;3&quot; unique_id=&quot;10015&quot;&gt;&lt;property id=&quot;20148&quot; value=&quot;5&quot;/&gt;&lt;property id=&quot;20300&quot; value=&quot;幻灯片 13 - &amp;quot;ＧＰＳ网同步图形与独立边&amp;quot;&quot;/&gt;&lt;property id=&quot;20307&quot; value=&quot;337&quot;/&gt;&lt;/object&gt;&lt;object type=&quot;3&quot; unique_id=&quot;10016&quot;&gt;&lt;property id=&quot;20148&quot; value=&quot;5&quot;/&gt;&lt;property id=&quot;20300&quot; value=&quot;幻灯片 14 - &amp;quot;独立边的不同选择&amp;quot;&quot;/&gt;&lt;property id=&quot;20307&quot; value=&quot;338&quot;/&gt;&lt;/object&gt;&lt;object type=&quot;3&quot; unique_id=&quot;10017&quot;&gt;&lt;property id=&quot;20148&quot; value=&quot;5&quot;/&gt;&lt;property id=&quot;20300&quot; value=&quot;幻灯片 15 - &amp;quot;网的图形设计&amp;quot;&quot;/&gt;&lt;property id=&quot;20307&quot; value=&quot;339&quot;/&gt;&lt;/object&gt;&lt;object type=&quot;3&quot; unique_id=&quot;10018&quot;&gt;&lt;property id=&quot;20148&quot; value=&quot;5&quot;/&gt;&lt;property id=&quot;20300&quot; value=&quot;幻灯片 16 - &amp;quot;点连式&amp;quot;&quot;/&gt;&lt;property id=&quot;20307&quot; value=&quot;340&quot;/&gt;&lt;/object&gt;&lt;object type=&quot;3&quot; unique_id=&quot;10019&quot;&gt;&lt;property id=&quot;20148&quot; value=&quot;5&quot;/&gt;&lt;property id=&quot;20300&quot; value=&quot;幻灯片 17 - &amp;quot;边连式&amp;quot;&quot;/&gt;&lt;property id=&quot;20307&quot; value=&quot;341&quot;/&gt;&lt;/object&gt;&lt;object type=&quot;3&quot; unique_id=&quot;10020&quot;&gt;&lt;property id=&quot;20148&quot; value=&quot;5&quot;/&gt;&lt;property id=&quot;20300&quot; value=&quot;幻灯片 18 - &amp;quot;网连式&amp;quot;&quot;/&gt;&lt;property id=&quot;20307&quot; value=&quot;342&quot;/&gt;&lt;/object&gt;&lt;object type=&quot;3&quot; unique_id=&quot;10021&quot;&gt;&lt;property id=&quot;20148&quot; value=&quot;5&quot;/&gt;&lt;property id=&quot;20300&quot; value=&quot;幻灯片 19 - &amp;quot;边点混合连接式&amp;quot;&quot;/&gt;&lt;property id=&quot;20307&quot; value=&quot;343&quot;/&gt;&lt;/object&gt;&lt;object type=&quot;3&quot; unique_id=&quot;10022&quot;&gt;&lt;property id=&quot;20148&quot; value=&quot;5&quot;/&gt;&lt;property id=&quot;20300&quot; value=&quot;幻灯片 20 - &amp;quot;三角锁（多边形）连接&amp;quot;&quot;/&gt;&lt;property id=&quot;20307&quot; value=&quot;344&quot;/&gt;&lt;/object&gt;&lt;object type=&quot;3&quot; unique_id=&quot;10023&quot;&gt;&lt;property id=&quot;20148&quot; value=&quot;5&quot;/&gt;&lt;property id=&quot;20300&quot; value=&quot;幻灯片 21 - &amp;quot;导线图形连接&amp;quot;&quot;/&gt;&lt;property id=&quot;20307&quot; value=&quot;345&quot;/&gt;&lt;/object&gt;&lt;object type=&quot;3&quot; unique_id=&quot;10024&quot;&gt;&lt;property id=&quot;20148&quot; value=&quot;5&quot;/&gt;&lt;property id=&quot;20300&quot; value=&quot;幻灯片 22 - &amp;quot;星形布设&amp;quot;&quot;/&gt;&lt;property id=&quot;20307&quot; value=&quot;346&quot;/&gt;&lt;/object&gt;&lt;object type=&quot;3&quot; unique_id=&quot;10025&quot;&gt;&lt;property id=&quot;20148&quot; value=&quot;5&quot;/&gt;&lt;property id=&quot;20300&quot; value=&quot;幻灯片 23 - &amp;quot;布网的注意事项&amp;quot;&quot;/&gt;&lt;property id=&quot;20307&quot; value=&quot;347&quot;/&gt;&lt;/object&gt;&lt;object type=&quot;3&quot; unique_id=&quot;10026&quot;&gt;&lt;property id=&quot;20148&quot; value=&quot;5&quot;/&gt;&lt;property id=&quot;20300&quot; value=&quot;幻灯片 24 - &amp;quot;接收机的选择与检验&amp;quot;&quot;/&gt;&lt;property id=&quot;20307&quot; value=&quot;325&quot;/&gt;&lt;/object&gt;&lt;object type=&quot;3&quot; unique_id=&quot;10027&quot;&gt;&lt;property id=&quot;20148&quot; value=&quot;5&quot;/&gt;&lt;property id=&quot;20300&quot; value=&quot;幻灯片 25 - &amp;quot;GPS测量选点原则&amp;quot;&quot;/&gt;&lt;property id=&quot;20307&quot; value=&quot;327&quot;/&gt;&lt;/object&gt;&lt;object type=&quot;3&quot; unique_id=&quot;10029&quot;&gt;&lt;property id=&quot;20148&quot; value=&quot;5&quot;/&gt;&lt;property id=&quot;20300&quot; value=&quot;幻灯片 26 - &amp;quot;外业观测计划的拟定&amp;quot;&quot;/&gt;&lt;property id=&quot;20307&quot; value=&quot;294&quot;/&gt;&lt;/object&gt;&lt;object type=&quot;3&quot; unique_id=&quot;10030&quot;&gt;&lt;property id=&quot;20148&quot; value=&quot;5&quot;/&gt;&lt;property id=&quot;20300&quot; value=&quot;幻灯片 27 - &amp;quot;外业观测计划拟定的内容&amp;quot;&quot;/&gt;&lt;property id=&quot;20307&quot; value=&quot;295&quot;/&gt;&lt;/object&gt;&lt;object type=&quot;3&quot; unique_id=&quot;10031&quot;&gt;&lt;property id=&quot;20148&quot; value=&quot;5&quot;/&gt;&lt;property id=&quot;20300&quot; value=&quot;幻灯片 28 - &amp;quot;ＧＰＳ卫星的可见性预报图－时间&amp;quot;&quot;/&gt;&lt;property id=&quot;20307&quot; value=&quot;296&quot;/&gt;&lt;/object&gt;&lt;object type=&quot;3&quot; unique_id=&quot;10032&quot;&gt;&lt;property id=&quot;20148&quot; value=&quot;5&quot;/&gt;&lt;property id=&quot;20300&quot; value=&quot;幻灯片 29 - &amp;quot;ＧＰＳ卫星的可见性预报图－天空图&amp;quot;&quot;/&gt;&lt;property id=&quot;20307&quot; value=&quot;297&quot;/&gt;&lt;/object&gt;&lt;object type=&quot;3&quot; unique_id=&quot;10033&quot;&gt;&lt;property id=&quot;20148&quot; value=&quot;5&quot;/&gt;&lt;property id=&quot;20300&quot; value=&quot;幻灯片 30 - &amp;quot;卫星的几何图形强度&amp;quot;&quot;/&gt;&lt;property id=&quot;20307&quot; value=&quot;298&quot;/&gt;&lt;/object&gt;&lt;object type=&quot;3&quot; unique_id=&quot;10034&quot;&gt;&lt;property id=&quot;20148&quot; value=&quot;5&quot;/&gt;&lt;property id=&quot;20300&quot; value=&quot;幻灯片 31 - &amp;quot;2. 测量实施&amp;quot;&quot;/&gt;&lt;property id=&quot;20307&quot; value=&quot;329&quot;/&gt;&lt;/object&gt;&lt;object type=&quot;3&quot; unique_id=&quot;10036&quot;&gt;&lt;property id=&quot;20148&quot; value=&quot;5&quot;/&gt;&lt;property id=&quot;20300&quot; value=&quot;幻灯片 33 - &amp;quot;GPS测量的作业模式介绍&amp;quot;&quot;/&gt;&lt;property id=&quot;20307&quot; value=&quot;261&quot;/&gt;&lt;/object&gt;&lt;object type=&quot;3&quot; unique_id=&quot;10037&quot;&gt;&lt;property id=&quot;20148&quot; value=&quot;5&quot;/&gt;&lt;property id=&quot;20300&quot; value=&quot;幻灯片 34 - &amp;quot;经典静态定位&amp;quot;&quot;/&gt;&lt;property id=&quot;20307&quot; value=&quot;299&quot;/&gt;&lt;/object&gt;&lt;object type=&quot;3&quot; unique_id=&quot;10038&quot;&gt;&lt;property id=&quot;20148&quot; value=&quot;5&quot;/&gt;&lt;property id=&quot;20300&quot; value=&quot;幻灯片 35 - &amp;quot;快速静态定位&amp;quot;&quot;/&gt;&lt;property id=&quot;20307&quot; value=&quot;300&quot;/&gt;&lt;/object&gt;&lt;object type=&quot;3&quot; unique_id=&quot;10039&quot;&gt;&lt;property id=&quot;20148&quot; value=&quot;5&quot;/&gt;&lt;property id=&quot;20300&quot; value=&quot;幻灯片 36 - &amp;quot;准动态定位&amp;quot;&quot;/&gt;&lt;property id=&quot;20307&quot; value=&quot;301&quot;/&gt;&lt;/object&gt;&lt;object type=&quot;3&quot; unique_id=&quot;10040&quot;&gt;&lt;property id=&quot;20148&quot; value=&quot;5&quot;/&gt;&lt;property id=&quot;20300&quot; value=&quot;幻灯片 37 - &amp;quot;往返重复设站&amp;quot;&quot;/&gt;&lt;property id=&quot;20307&quot; value=&quot;302&quot;/&gt;&lt;/object&gt;&lt;object type=&quot;3&quot; unique_id=&quot;10041&quot;&gt;&lt;property id=&quot;20148&quot; value=&quot;5&quot;/&gt;&lt;property id=&quot;20300&quot; value=&quot;幻灯片 38 - &amp;quot;动态定位&amp;quot;&quot;/&gt;&lt;property id=&quot;20307&quot; value=&quot;303&quot;/&gt;&lt;/object&gt;&lt;object type=&quot;3&quot; unique_id=&quot;10042&quot;&gt;&lt;property id=&quot;20148&quot; value=&quot;5&quot;/&gt;&lt;property id=&quot;20300&quot; value=&quot;幻灯片 39 - &amp;quot;实时动态(RTK)定位的作业模式&amp;quot;&quot;/&gt;&lt;property id=&quot;20307&quot; value=&quot;304&quot;/&gt;&lt;/object&gt;&lt;object type=&quot;3&quot; unique_id=&quot;10050&quot;&gt;&lt;property id=&quot;20148&quot; value=&quot;5&quot;/&gt;&lt;property id=&quot;20300&quot; value=&quot;幻灯片 40 - &amp;quot;3. 测后工作&amp;quot;&quot;/&gt;&lt;property id=&quot;20307&quot; value=&quot;328&quot;/&gt;&lt;/object&gt;&lt;object type=&quot;3&quot; unique_id=&quot;10057&quot;&gt;&lt;property id=&quot;20148&quot; value=&quot;5&quot;/&gt;&lt;property id=&quot;20300&quot; value=&quot;幻灯片 41 - &amp;quot;GPS数据处理流程&amp;quot;&quot;/&gt;&lt;property id=&quot;20307&quot; value=&quot;314&quot;/&gt;&lt;/object&gt;&lt;object type=&quot;3&quot; unique_id=&quot;10058&quot;&gt;&lt;property id=&quot;20148&quot; value=&quot;5&quot;/&gt;&lt;property id=&quot;20300&quot; value=&quot;幻灯片 44 - &amp;quot;1. 基线解算的类型&amp;quot;&quot;/&gt;&lt;property id=&quot;20307&quot; value=&quot;318&quot;/&gt;&lt;/object&gt;&lt;object type=&quot;3&quot; unique_id=&quot;10059&quot;&gt;&lt;property id=&quot;20148&quot; value=&quot;5&quot;/&gt;&lt;property id=&quot;20300&quot; value=&quot;幻灯片 45 - &amp;quot;2. 单基线解算的过程&amp;quot;&quot;/&gt;&lt;property id=&quot;20307&quot; value=&quot;322&quot;/&gt;&lt;/object&gt;&lt;object type=&quot;3&quot; unique_id=&quot;10060&quot;&gt;&lt;property id=&quot;20148&quot; value=&quot;5&quot;/&gt;&lt;property id=&quot;20300&quot; value=&quot;幻灯片 46 - &amp;quot;3. 利用基线解算软件解算基线向量的过程&amp;quot;&quot;/&gt;&lt;property id=&quot;20307&quot; value=&quot;320&quot;/&gt;&lt;/object&gt;&lt;object type=&quot;3&quot; unique_id=&quot;10061&quot;&gt;&lt;property id=&quot;20148&quot; value=&quot;5&quot;/&gt;&lt;property id=&quot;20300&quot; value=&quot;幻灯片 47 - &amp;quot;4. 评定基线质量的指标&amp;quot;&quot;/&gt;&lt;property id=&quot;20307&quot; value=&quot;321&quot;/&gt;&lt;/object&gt;&lt;object type=&quot;3&quot; unique_id=&quot;10062&quot;&gt;&lt;property id=&quot;20148&quot; value=&quot;5&quot;/&gt;&lt;property id=&quot;20300&quot; value=&quot;幻灯片 48 - &amp;quot;GPS网平差&amp;quot;&quot;/&gt;&lt;property id=&quot;20307&quot; value=&quot;310&quot;/&gt;&lt;/object&gt;&lt;object type=&quot;3&quot; unique_id=&quot;10063&quot;&gt;&lt;property id=&quot;20148&quot; value=&quot;5&quot;/&gt;&lt;property id=&quot;20300&quot; value=&quot;幻灯片 49 - &amp;quot;二、无约束平差、约束平差和联合平差&amp;quot;&quot;/&gt;&lt;property id=&quot;20307&quot; value=&quot;311&quot;/&gt;&lt;/object&gt;&lt;object type=&quot;3&quot; unique_id=&quot;10064&quot;&gt;&lt;property id=&quot;20148&quot; value=&quot;5&quot;/&gt;&lt;property id=&quot;20300&quot; value=&quot;幻灯片 50&quot;/&gt;&lt;property id=&quot;20307&quot; value=&quot;312&quot;/&gt;&lt;/object&gt;&lt;object type=&quot;3&quot; unique_id=&quot;10066&quot;&gt;&lt;property id=&quot;20148&quot; value=&quot;5&quot;/&gt;&lt;property id=&quot;20300&quot; value=&quot;幻灯片 51 - &amp;quot;GPS高程&amp;quot;&quot;/&gt;&lt;property id=&quot;20307&quot; value=&quot;316&quot;/&gt;&lt;/object&gt;&lt;object type=&quot;3&quot; unique_id=&quot;10067&quot;&gt;&lt;property id=&quot;20148&quot; value=&quot;5&quot;/&gt;&lt;property id=&quot;20300&quot; value=&quot;幻灯片 52 - &amp;quot;二、GPS水准&amp;quot;&quot;/&gt;&lt;property id=&quot;20307&quot; value=&quot;317&quot;/&gt;&lt;/object&gt;&lt;object type=&quot;3&quot; unique_id=&quot;10798&quot;&gt;&lt;property id=&quot;20148&quot; value=&quot;5&quot;/&gt;&lt;property id=&quot;20300&quot; value=&quot;幻灯片 3 - &amp;quot;静态相对定位&amp;quot;&quot;/&gt;&lt;property id=&quot;20307&quot; value=&quot;348&quot;/&gt;&lt;/object&gt;&lt;object type=&quot;3&quot; unique_id=&quot;10799&quot;&gt;&lt;property id=&quot;20148&quot; value=&quot;5&quot;/&gt;&lt;property id=&quot;20300&quot; value=&quot;幻灯片 32 - &amp;quot;外业观测&amp;quot;&quot;/&gt;&lt;property id=&quot;20307&quot; value=&quot;349&quot;/&gt;&lt;/object&gt;&lt;object type=&quot;3&quot; unique_id=&quot;10800&quot;&gt;&lt;property id=&quot;20148&quot; value=&quot;5&quot;/&gt;&lt;property id=&quot;20300&quot; value=&quot;幻灯片 42 - &amp;quot;数据预处理&amp;quot;&quot;/&gt;&lt;property id=&quot;20307&quot; value=&quot;351&quot;/&gt;&lt;/object&gt;&lt;object type=&quot;3&quot; unique_id=&quot;10801&quot;&gt;&lt;property id=&quot;20148&quot; value=&quot;5&quot;/&gt;&lt;property id=&quot;20300&quot; value=&quot;幻灯片 43 - &amp;quot;观测成果的外业检查&amp;quot;&quot;/&gt;&lt;property id=&quot;20307&quot; value=&quot;352&quot;/&gt;&lt;/object&gt;&lt;/object&gt;&lt;/object&gt;&lt;/database&gt;"/>
  <p:tag name="SECTOMILLISECCONVERTED" val="1"/>
</p:tagLst>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03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noFill/>
        <a:ln w="603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828</TotalTime>
  <Words>1180</Words>
  <Application>Microsoft Office PowerPoint</Application>
  <PresentationFormat>宽屏</PresentationFormat>
  <Paragraphs>176</Paragraphs>
  <Slides>17</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0" baseType="lpstr">
      <vt:lpstr>仿宋简体</vt:lpstr>
      <vt:lpstr>华文细黑</vt:lpstr>
      <vt:lpstr>宋体</vt:lpstr>
      <vt:lpstr>Arial</vt:lpstr>
      <vt:lpstr>Cambria Math</vt:lpstr>
      <vt:lpstr>Courier New</vt:lpstr>
      <vt:lpstr>Garamond</vt:lpstr>
      <vt:lpstr>Symbol</vt:lpstr>
      <vt:lpstr>Times New Roman</vt:lpstr>
      <vt:lpstr>Wingdings</vt:lpstr>
      <vt:lpstr>Stream</vt:lpstr>
      <vt:lpstr>公式</vt:lpstr>
      <vt:lpstr>Equation</vt:lpstr>
      <vt:lpstr>静态相对定位数据处理流程</vt:lpstr>
      <vt:lpstr>数据预处理</vt:lpstr>
      <vt:lpstr>1. 基线解算的类型</vt:lpstr>
      <vt:lpstr>2. 单基线解算的过程</vt:lpstr>
      <vt:lpstr>3. 利用基线解算软件解算基线向量的过程</vt:lpstr>
      <vt:lpstr>基线解算条件（参数）设置</vt:lpstr>
      <vt:lpstr>观测成果（基线）检查</vt:lpstr>
      <vt:lpstr>同步观测边（基线）的检核</vt:lpstr>
      <vt:lpstr>重复基线边</vt:lpstr>
      <vt:lpstr>异步环、附合线路闭合差</vt:lpstr>
      <vt:lpstr>同步环闭合差</vt:lpstr>
      <vt:lpstr>GPS网平差</vt:lpstr>
      <vt:lpstr>二、无约束平差、约束平差和联合平差</vt:lpstr>
      <vt:lpstr>PowerPoint 演示文稿</vt:lpstr>
      <vt:lpstr>GPS高程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hwl</dc:creator>
  <cp:lastModifiedBy>hwl</cp:lastModifiedBy>
  <cp:revision>119</cp:revision>
  <dcterms:created xsi:type="dcterms:W3CDTF">1601-01-01T00:00:00Z</dcterms:created>
  <dcterms:modified xsi:type="dcterms:W3CDTF">2025-04-24T09:23:29Z</dcterms:modified>
</cp:coreProperties>
</file>