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97" r:id="rId2"/>
    <p:sldId id="301" r:id="rId3"/>
    <p:sldId id="311" r:id="rId4"/>
    <p:sldId id="312" r:id="rId5"/>
    <p:sldId id="315" r:id="rId6"/>
    <p:sldId id="313" r:id="rId7"/>
    <p:sldId id="314" r:id="rId8"/>
    <p:sldId id="316" r:id="rId9"/>
    <p:sldId id="307" r:id="rId10"/>
    <p:sldId id="30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LONASS" id="{0383D71E-D08B-4532-83A8-9027A7962D5C}">
          <p14:sldIdLst>
            <p14:sldId id="297"/>
            <p14:sldId id="301"/>
            <p14:sldId id="311"/>
            <p14:sldId id="312"/>
            <p14:sldId id="315"/>
            <p14:sldId id="313"/>
            <p14:sldId id="314"/>
            <p14:sldId id="31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  <a:srgbClr val="FFFF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5165" autoAdjust="0"/>
  </p:normalViewPr>
  <p:slideViewPr>
    <p:cSldViewPr>
      <p:cViewPr varScale="1">
        <p:scale>
          <a:sx n="69" d="100"/>
          <a:sy n="69" d="100"/>
        </p:scale>
        <p:origin x="178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0FB40A1-92CE-44F6-8AC7-2F62D04C2C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48B2D07-9220-4542-9677-6AF9F6D772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4A96602-EE27-416A-A62F-58F7E0D35E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59A6249E-48C0-40F0-9EE5-0BAFE5289A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9F3B6873-9A49-42E3-9E79-DE68B1DCC7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F174DD3C-B8F2-42A3-9CD0-4DC88BF52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B782A02-3854-4283-B35E-147146997C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pedia.net/index.php/GLONASS_General_Introduc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0421B02-46F2-4054-81DF-33208498A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2FB03D-46FE-4B07-8957-8D78CD1FEC80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845D763-70F2-4944-A0B6-1A6EC11A3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ABBA786-EF3E-4225-9FB4-3294CC258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GLONASS </a:t>
            </a:r>
            <a:r>
              <a:rPr lang="zh-CN" altLang="en-US"/>
              <a:t>：</a:t>
            </a:r>
            <a:r>
              <a:rPr lang="en-US" altLang="zh-CN"/>
              <a:t>Globalnaja</a:t>
            </a:r>
            <a:r>
              <a:rPr lang="en-US" altLang="zh-CN" dirty="0"/>
              <a:t> </a:t>
            </a:r>
            <a:r>
              <a:rPr lang="en-US" altLang="zh-CN" dirty="0" err="1"/>
              <a:t>Nawigazionnaja</a:t>
            </a:r>
            <a:r>
              <a:rPr lang="en-US" altLang="zh-CN" dirty="0"/>
              <a:t> </a:t>
            </a:r>
            <a:r>
              <a:rPr lang="en-US" altLang="zh-CN" dirty="0" err="1"/>
              <a:t>Sputnikowaja</a:t>
            </a:r>
            <a:r>
              <a:rPr lang="en-US" altLang="zh-CN" dirty="0"/>
              <a:t> Sistema: GNSS </a:t>
            </a:r>
            <a:r>
              <a:rPr lang="en-US" altLang="zh-CN" dirty="0" err="1"/>
              <a:t>ofthe</a:t>
            </a:r>
            <a:r>
              <a:rPr lang="en-US" altLang="zh-CN" dirty="0"/>
              <a:t> Russian Federation.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BCD4F71-94AA-431D-BA22-6828DA554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071231-B162-44E1-88E9-6B1113A9E1CF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A969F8F-AD11-44A7-99A8-0B0FA6875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23803AC-590B-4D7F-844D-1E17F8973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D94D2F35-8071-4B46-AC90-0C7B0B9805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95A20272-FFD9-44D2-9BF4-E5C9505E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The SPACE segment of GLONASS, is formed by 24 satellites located on three orbital planes. Each satellite is identified by its slot number, which defines the orbital plane (1-8, 9-16,17-24) and the location within the plane. The three orbital planes are separated 120 degrees. Within a three orbital plane, the eight satellites are separated by 45 degrees. The GLONASS orbits are circular orbits of 19,140 km, with an inclination of 64.8 degrees and a period of 11 hours 15 minutes 44 seconds. </a:t>
            </a:r>
          </a:p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由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24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颗卫星构成（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21+3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？），分布于</a:t>
            </a:r>
            <a:r>
              <a:rPr lang="en-US" altLang="zh-CN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个轨道面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，轨道面之间的夹角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120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度，每个轨道分布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颗卫星，卫星间相差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45°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，平均轨道高度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19100km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，轨道</a:t>
            </a:r>
            <a:r>
              <a:rPr lang="zh-CN" altLang="en-US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倾角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64.8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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周期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b="1" baseline="30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 15</a:t>
            </a:r>
            <a:r>
              <a:rPr lang="en-US" altLang="zh-CN" b="1" baseline="30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min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截止到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2004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日，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GLONASS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卫星星座目前在轨工作卫星为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十颗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，它们的序号分别是：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2,3,4,5,17,18,21,22,23,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。其中有四颗在笫一轨道面工作，其余六颗在笫二轨道面工作。十颗星中有三颗星是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2000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13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日发射出，有两颗是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2001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日发射的，有三颗是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25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日发射的，还有两颗是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2003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日发射的，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2003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日发射的另一颗星尚未投入工作。</a:t>
            </a:r>
            <a:r>
              <a:rPr lang="zh-CN" altLang="en-US" sz="1100" dirty="0">
                <a:solidFill>
                  <a:srgbClr val="FFFFFF"/>
                </a:solidFill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E0E89080-A32A-407A-8410-254C3EE55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8309CF-EE48-403F-B9D8-1714CFF17847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95355CED-8595-4C62-AB8D-D0FD00DDE8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6A52EA74-CF92-468D-B828-151347D1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A3C190D5-574E-48EB-970E-D78C39BF5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4E80EA-41E5-40D7-9E92-2BD0F0B6ACF6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7B8F4DB0-8719-4B04-8048-9F8468E8FB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25A650DE-BB8E-45C2-8D3F-3460BE65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dirty="0">
                <a:hlinkClick r:id="rId3" action="ppaction://hlinkfile" tooltip="GLONASS General Introduction"/>
              </a:rPr>
              <a:t>GLONASS</a:t>
            </a:r>
            <a:r>
              <a:rPr lang="en-US" altLang="zh-CN" dirty="0"/>
              <a:t> Ground Segment (also referred to as Control Segment or Operational Control System)</a:t>
            </a:r>
          </a:p>
          <a:p>
            <a:pPr eaLnBrk="1" hangingPunct="1"/>
            <a:r>
              <a:rPr lang="en-US" altLang="zh-CN" dirty="0"/>
              <a:t>the GLONASS Control Segment monitors the status of satellites, determines the ephemerides and satellite clock offsets and, twice a day, uploads the navigation data to the satellites[J. Sanz </a:t>
            </a:r>
            <a:r>
              <a:rPr lang="en-US" altLang="zh-CN" dirty="0" err="1"/>
              <a:t>Subirana</a:t>
            </a:r>
            <a:r>
              <a:rPr lang="en-US" altLang="zh-CN" dirty="0"/>
              <a:t>, JM. Juan </a:t>
            </a:r>
            <a:r>
              <a:rPr lang="en-US" altLang="zh-CN" dirty="0" err="1"/>
              <a:t>Zornoza</a:t>
            </a:r>
            <a:r>
              <a:rPr lang="en-US" altLang="zh-CN" dirty="0"/>
              <a:t> and M. Hernández-</a:t>
            </a:r>
            <a:r>
              <a:rPr lang="en-US" altLang="zh-CN" dirty="0" err="1"/>
              <a:t>Pajares</a:t>
            </a:r>
            <a:r>
              <a:rPr lang="en-US" altLang="zh-CN" dirty="0"/>
              <a:t>, </a:t>
            </a:r>
            <a:r>
              <a:rPr lang="en-US" altLang="zh-CN" i="1" dirty="0"/>
              <a:t>Global Navigation Satellite Systems: Volume I: Fundamentals and Algorithms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个系统控制中心（</a:t>
            </a:r>
            <a:r>
              <a:rPr lang="en-US" altLang="zh-CN" dirty="0" err="1"/>
              <a:t>SCC:</a:t>
            </a:r>
            <a:r>
              <a:rPr lang="en-US" altLang="zh-CN" b="1" dirty="0" err="1"/>
              <a:t>System</a:t>
            </a:r>
            <a:r>
              <a:rPr lang="en-US" altLang="zh-CN" b="1" dirty="0"/>
              <a:t> Control Centre</a:t>
            </a:r>
            <a:r>
              <a:rPr lang="en-US" altLang="zh-CN" dirty="0"/>
              <a:t> </a:t>
            </a:r>
            <a:r>
              <a:rPr lang="zh-CN" altLang="en-US" dirty="0"/>
              <a:t>），位于</a:t>
            </a:r>
            <a:r>
              <a:rPr lang="en-US" altLang="zh-CN" dirty="0" err="1"/>
              <a:t>Krasnoznamensk</a:t>
            </a:r>
            <a:endParaRPr lang="en-US" altLang="zh-CN" dirty="0"/>
          </a:p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个遥测跟踪、指令中心</a:t>
            </a:r>
            <a:r>
              <a:rPr lang="en-US" altLang="zh-CN" dirty="0"/>
              <a:t>(TT&amp;C</a:t>
            </a:r>
            <a:r>
              <a:rPr lang="zh-CN" altLang="en-US" dirty="0"/>
              <a:t>：</a:t>
            </a:r>
            <a:r>
              <a:rPr lang="en-US" altLang="zh-CN" b="1" dirty="0"/>
              <a:t>Telemetry, Tracking and Command</a:t>
            </a:r>
            <a:r>
              <a:rPr lang="en-US" altLang="zh-CN" dirty="0"/>
              <a:t> centers)</a:t>
            </a:r>
            <a:r>
              <a:rPr lang="zh-CN" altLang="en-US" dirty="0"/>
              <a:t>，位于</a:t>
            </a:r>
            <a:r>
              <a:rPr lang="en-US" altLang="zh-CN" dirty="0" err="1"/>
              <a:t>Schelkovo</a:t>
            </a:r>
            <a:r>
              <a:rPr lang="en-US" altLang="zh-CN" dirty="0"/>
              <a:t> ;</a:t>
            </a:r>
            <a:r>
              <a:rPr lang="en-US" altLang="zh-CN" dirty="0" err="1"/>
              <a:t>Komsomoisk</a:t>
            </a:r>
            <a:r>
              <a:rPr lang="en-US" altLang="zh-CN" dirty="0"/>
              <a:t> ;St-</a:t>
            </a:r>
            <a:r>
              <a:rPr lang="en-US" altLang="zh-CN" dirty="0" err="1"/>
              <a:t>Peteburg</a:t>
            </a:r>
            <a:r>
              <a:rPr lang="en-US" altLang="zh-CN" dirty="0"/>
              <a:t> ;</a:t>
            </a:r>
            <a:r>
              <a:rPr lang="en-US" altLang="zh-CN" dirty="0" err="1"/>
              <a:t>Ussuriysk</a:t>
            </a:r>
            <a:r>
              <a:rPr lang="en-US" altLang="zh-CN" dirty="0"/>
              <a:t> ;</a:t>
            </a:r>
            <a:r>
              <a:rPr lang="en-US" altLang="zh-CN" dirty="0" err="1"/>
              <a:t>Yenisseisk</a:t>
            </a:r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个注入站（</a:t>
            </a:r>
            <a:r>
              <a:rPr lang="en-US" altLang="zh-CN" dirty="0"/>
              <a:t>ULS</a:t>
            </a:r>
            <a:r>
              <a:rPr lang="zh-CN" altLang="en-US" dirty="0"/>
              <a:t>：</a:t>
            </a:r>
            <a:r>
              <a:rPr lang="en-US" altLang="zh-CN" dirty="0"/>
              <a:t>Three Upload Stations</a:t>
            </a:r>
            <a:r>
              <a:rPr lang="zh-CN" altLang="en-US" dirty="0"/>
              <a:t>），位于</a:t>
            </a:r>
            <a:r>
              <a:rPr lang="en-US" altLang="zh-CN" dirty="0" err="1"/>
              <a:t>Yenisseisk</a:t>
            </a:r>
            <a:r>
              <a:rPr lang="en-US" altLang="zh-CN" dirty="0"/>
              <a:t> ;</a:t>
            </a:r>
            <a:r>
              <a:rPr lang="en-US" altLang="zh-CN" dirty="0" err="1"/>
              <a:t>Komsomoisk</a:t>
            </a:r>
            <a:r>
              <a:rPr lang="en-US" altLang="zh-CN" dirty="0"/>
              <a:t> ;</a:t>
            </a:r>
            <a:r>
              <a:rPr lang="en-US" altLang="zh-CN" dirty="0" err="1"/>
              <a:t>Schelkovo</a:t>
            </a:r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个激光测距站</a:t>
            </a:r>
            <a:r>
              <a:rPr lang="en-US" altLang="zh-CN" dirty="0"/>
              <a:t>(SLR</a:t>
            </a:r>
            <a:r>
              <a:rPr lang="zh-CN" altLang="en-US" dirty="0"/>
              <a:t>：</a:t>
            </a:r>
            <a:r>
              <a:rPr lang="en-US" altLang="zh-CN" dirty="0"/>
              <a:t>Laser Ranging Stations )</a:t>
            </a:r>
            <a:r>
              <a:rPr lang="zh-CN" altLang="en-US" dirty="0"/>
              <a:t>，分别位于 </a:t>
            </a:r>
            <a:r>
              <a:rPr lang="en-US" altLang="zh-CN" dirty="0" err="1"/>
              <a:t>Schelkovo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Komsomoisk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个监测站（</a:t>
            </a:r>
            <a:r>
              <a:rPr lang="en-US" altLang="zh-CN" dirty="0"/>
              <a:t>MS</a:t>
            </a:r>
            <a:r>
              <a:rPr lang="zh-CN" altLang="en-US" dirty="0"/>
              <a:t>：</a:t>
            </a:r>
            <a:r>
              <a:rPr lang="en-US" altLang="zh-CN" b="1" dirty="0"/>
              <a:t>Monitoring and Measuring Stations</a:t>
            </a:r>
            <a:r>
              <a:rPr lang="zh-CN" altLang="en-US" dirty="0"/>
              <a:t>），分别位于</a:t>
            </a:r>
            <a:r>
              <a:rPr lang="en-US" altLang="zh-CN" dirty="0" err="1"/>
              <a:t>Schelkovo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Krasnoznamensk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Yenisseisk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Komsomolsk</a:t>
            </a:r>
            <a:r>
              <a:rPr lang="zh-CN" altLang="en-US" dirty="0"/>
              <a:t>，不久的将来将启用另外附加的</a:t>
            </a:r>
            <a:r>
              <a:rPr lang="en-US" altLang="zh-CN" dirty="0"/>
              <a:t>6</a:t>
            </a:r>
            <a:r>
              <a:rPr lang="zh-CN" altLang="en-US" dirty="0"/>
              <a:t>个监测站，分别位于</a:t>
            </a:r>
            <a:r>
              <a:rPr lang="en-US" altLang="zh-CN" dirty="0"/>
              <a:t>Yakutsk </a:t>
            </a:r>
            <a:r>
              <a:rPr lang="zh-CN" altLang="en-US" dirty="0"/>
              <a:t>，</a:t>
            </a:r>
            <a:r>
              <a:rPr lang="en-US" altLang="zh-CN" dirty="0"/>
              <a:t>Ulan-Ude </a:t>
            </a:r>
            <a:r>
              <a:rPr lang="zh-CN" altLang="en-US" dirty="0"/>
              <a:t>，</a:t>
            </a:r>
            <a:r>
              <a:rPr lang="en-US" altLang="zh-CN" dirty="0" err="1"/>
              <a:t>Nurek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Vorkuta </a:t>
            </a:r>
            <a:r>
              <a:rPr lang="zh-CN" altLang="en-US" dirty="0"/>
              <a:t>，</a:t>
            </a:r>
            <a:r>
              <a:rPr lang="en-US" altLang="zh-CN" dirty="0"/>
              <a:t>Murmansk </a:t>
            </a:r>
            <a:r>
              <a:rPr lang="zh-CN" altLang="en-US" dirty="0"/>
              <a:t>，</a:t>
            </a:r>
            <a:r>
              <a:rPr lang="en-US" altLang="zh-CN" dirty="0" err="1"/>
              <a:t>Zelenchuk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29A3AFD3-692E-4821-9AD1-7CE09A144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8C4B62-7782-4B14-B460-9C2029F7BCCF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0C55E92-2D54-4956-8E4C-A85548663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A1A5F9-D22C-4273-826A-64E18B482B37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9A02DFD-0CE4-43D5-BE9A-FE7E17DC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01740F9-1D98-425F-A7EF-BFBEEBC81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FCDC538-6A96-405B-A10B-A91B9A332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D39086-D86F-4542-9A8D-5C37535CCE03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82A3E27-D68E-4567-8D0F-2CFA51097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EE28649-E1CA-4C16-98B3-D94DBAAC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C6C6FB5E-E36E-4749-9223-A03DBC9D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773238"/>
            <a:ext cx="8423275" cy="5084762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DFAE576C-D2D5-4A09-B885-698A9C87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381750"/>
            <a:ext cx="792163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F8DA9341-11EC-4996-BEFB-914F61DB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485900"/>
            <a:ext cx="8459788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DE82B2E6-2E44-4642-8C2C-429173EC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6597650"/>
            <a:ext cx="288925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C9167E98-7E26-4CC5-A17F-094F6FA253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308725"/>
            <a:ext cx="896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ea typeface="华文细黑" pitchFamily="2" charset="-122"/>
              </a:rPr>
              <a:t>　地理信息科学系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2614613"/>
            <a:ext cx="5597525" cy="146208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noProof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23B2B6-68BD-493A-92DB-EAB2267A6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032397A-CDEA-41F2-9C70-8481E4FF8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25B67C-EAF1-4293-AC5C-BE1383048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07F1AE4-0A3E-4B63-9519-1C8FA08FEF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8410AA0-E57E-402D-A0C9-448E050FF6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67" b="96333" l="12667" r="90667">
                        <a14:foregroundMark x1="85667" y1="59000" x2="85667" y2="65333"/>
                        <a14:foregroundMark x1="85000" y1="66667" x2="85000" y2="66667"/>
                        <a14:foregroundMark x1="80000" y1="72667" x2="80000" y2="72667"/>
                        <a14:foregroundMark x1="81000" y1="83000" x2="81000" y2="83000"/>
                        <a14:foregroundMark x1="74667" y1="84667" x2="74667" y2="84667"/>
                        <a14:foregroundMark x1="72000" y1="78333" x2="73667" y2="82000"/>
                        <a14:foregroundMark x1="61333" y1="84000" x2="58000" y2="90000"/>
                        <a14:foregroundMark x1="62667" y1="87667" x2="60667" y2="92667"/>
                        <a14:foregroundMark x1="64333" y1="93333" x2="60000" y2="95667"/>
                        <a14:foregroundMark x1="83333" y1="38000" x2="87000" y2="46333"/>
                        <a14:foregroundMark x1="68333" y1="19667" x2="71000" y2="21667"/>
                        <a14:foregroundMark x1="75667" y1="31667" x2="79000" y2="26000"/>
                        <a14:foregroundMark x1="60333" y1="21333" x2="61333" y2="16000"/>
                        <a14:foregroundMark x1="61667" y1="13667" x2="61000" y2="12667"/>
                        <a14:foregroundMark x1="47208" y1="15667" x2="47000" y2="16000"/>
                        <a14:foregroundMark x1="48667" y1="13333" x2="47208" y2="15667"/>
                        <a14:foregroundMark x1="41487" y1="15667" x2="41333" y2="15000"/>
                        <a14:foregroundMark x1="42333" y1="19333" x2="41487" y2="15667"/>
                        <a14:foregroundMark x1="29000" y1="21333" x2="30333" y2="23667"/>
                        <a14:foregroundMark x1="17667" y1="40333" x2="18667" y2="45000"/>
                        <a14:foregroundMark x1="17000" y1="38000" x2="15333" y2="46000"/>
                        <a14:foregroundMark x1="12667" y1="47333" x2="17333" y2="49000"/>
                        <a14:foregroundMark x1="13667" y1="63000" x2="17333" y2="62000"/>
                        <a14:foregroundMark x1="44333" y1="96333" x2="44333" y2="96333"/>
                        <a14:backgroundMark x1="44333" y1="15667" x2="44333" y2="15667"/>
                      </a14:backgroundRemoval>
                    </a14:imgEffect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77" t="7677"/>
          <a:stretch/>
        </p:blipFill>
        <p:spPr>
          <a:xfrm>
            <a:off x="0" y="26845"/>
            <a:ext cx="373319" cy="377820"/>
          </a:xfrm>
          <a:prstGeom prst="rect">
            <a:avLst/>
          </a:prstGeom>
        </p:spPr>
      </p:pic>
      <p:sp>
        <p:nvSpPr>
          <p:cNvPr id="17" name="satellite_275244">
            <a:extLst>
              <a:ext uri="{FF2B5EF4-FFF2-40B4-BE49-F238E27FC236}">
                <a16:creationId xmlns:a16="http://schemas.microsoft.com/office/drawing/2014/main" id="{4BDA8A13-815D-4445-87F1-C0A282AD44D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7504" y="552066"/>
            <a:ext cx="811598" cy="784598"/>
          </a:xfrm>
          <a:custGeom>
            <a:avLst/>
            <a:gdLst>
              <a:gd name="T0" fmla="*/ 4802 w 5782"/>
              <a:gd name="T1" fmla="*/ 526 h 5598"/>
              <a:gd name="T2" fmla="*/ 4802 w 5782"/>
              <a:gd name="T3" fmla="*/ 1435 h 5598"/>
              <a:gd name="T4" fmla="*/ 4587 w 5782"/>
              <a:gd name="T5" fmla="*/ 980 h 5598"/>
              <a:gd name="T6" fmla="*/ 5017 w 5782"/>
              <a:gd name="T7" fmla="*/ 980 h 5598"/>
              <a:gd name="T8" fmla="*/ 4587 w 5782"/>
              <a:gd name="T9" fmla="*/ 980 h 5598"/>
              <a:gd name="T10" fmla="*/ 4802 w 5782"/>
              <a:gd name="T11" fmla="*/ 2821 h 5598"/>
              <a:gd name="T12" fmla="*/ 5253 w 5782"/>
              <a:gd name="T13" fmla="*/ 2324 h 5598"/>
              <a:gd name="T14" fmla="*/ 4802 w 5782"/>
              <a:gd name="T15" fmla="*/ 0 h 5598"/>
              <a:gd name="T16" fmla="*/ 4350 w 5782"/>
              <a:gd name="T17" fmla="*/ 2324 h 5598"/>
              <a:gd name="T18" fmla="*/ 4802 w 5782"/>
              <a:gd name="T19" fmla="*/ 240 h 5598"/>
              <a:gd name="T20" fmla="*/ 5040 w 5782"/>
              <a:gd name="T21" fmla="*/ 2216 h 5598"/>
              <a:gd name="T22" fmla="*/ 4802 w 5782"/>
              <a:gd name="T23" fmla="*/ 2581 h 5598"/>
              <a:gd name="T24" fmla="*/ 4564 w 5782"/>
              <a:gd name="T25" fmla="*/ 2216 h 5598"/>
              <a:gd name="T26" fmla="*/ 4802 w 5782"/>
              <a:gd name="T27" fmla="*/ 240 h 5598"/>
              <a:gd name="T28" fmla="*/ 5161 w 5782"/>
              <a:gd name="T29" fmla="*/ 2897 h 5598"/>
              <a:gd name="T30" fmla="*/ 3652 w 5782"/>
              <a:gd name="T31" fmla="*/ 3676 h 5598"/>
              <a:gd name="T32" fmla="*/ 3659 w 5782"/>
              <a:gd name="T33" fmla="*/ 2221 h 5598"/>
              <a:gd name="T34" fmla="*/ 3879 w 5782"/>
              <a:gd name="T35" fmla="*/ 2079 h 5598"/>
              <a:gd name="T36" fmla="*/ 3641 w 5782"/>
              <a:gd name="T37" fmla="*/ 1982 h 5598"/>
              <a:gd name="T38" fmla="*/ 3498 w 5782"/>
              <a:gd name="T39" fmla="*/ 569 h 5598"/>
              <a:gd name="T40" fmla="*/ 3576 w 5782"/>
              <a:gd name="T41" fmla="*/ 342 h 5598"/>
              <a:gd name="T42" fmla="*/ 2222 w 5782"/>
              <a:gd name="T43" fmla="*/ 239 h 5598"/>
              <a:gd name="T44" fmla="*/ 231 w 5782"/>
              <a:gd name="T45" fmla="*/ 1806 h 5598"/>
              <a:gd name="T46" fmla="*/ 0 w 5782"/>
              <a:gd name="T47" fmla="*/ 2897 h 5598"/>
              <a:gd name="T48" fmla="*/ 94 w 5782"/>
              <a:gd name="T49" fmla="*/ 3604 h 5598"/>
              <a:gd name="T50" fmla="*/ 2222 w 5782"/>
              <a:gd name="T51" fmla="*/ 5555 h 5598"/>
              <a:gd name="T52" fmla="*/ 3179 w 5782"/>
              <a:gd name="T53" fmla="*/ 5555 h 5598"/>
              <a:gd name="T54" fmla="*/ 5307 w 5782"/>
              <a:gd name="T55" fmla="*/ 3603 h 5598"/>
              <a:gd name="T56" fmla="*/ 5401 w 5782"/>
              <a:gd name="T57" fmla="*/ 2897 h 5598"/>
              <a:gd name="T58" fmla="*/ 3441 w 5782"/>
              <a:gd name="T59" fmla="*/ 2897 h 5598"/>
              <a:gd name="T60" fmla="*/ 2700 w 5782"/>
              <a:gd name="T61" fmla="*/ 3713 h 5598"/>
              <a:gd name="T62" fmla="*/ 1960 w 5782"/>
              <a:gd name="T63" fmla="*/ 2897 h 5598"/>
              <a:gd name="T64" fmla="*/ 2700 w 5782"/>
              <a:gd name="T65" fmla="*/ 2264 h 5598"/>
              <a:gd name="T66" fmla="*/ 3441 w 5782"/>
              <a:gd name="T67" fmla="*/ 2897 h 5598"/>
              <a:gd name="T68" fmla="*/ 2700 w 5782"/>
              <a:gd name="T69" fmla="*/ 437 h 5598"/>
              <a:gd name="T70" fmla="*/ 3402 w 5782"/>
              <a:gd name="T71" fmla="*/ 2001 h 5598"/>
              <a:gd name="T72" fmla="*/ 1999 w 5782"/>
              <a:gd name="T73" fmla="*/ 2001 h 5598"/>
              <a:gd name="T74" fmla="*/ 2043 w 5782"/>
              <a:gd name="T75" fmla="*/ 526 h 5598"/>
              <a:gd name="T76" fmla="*/ 507 w 5782"/>
              <a:gd name="T77" fmla="*/ 1783 h 5598"/>
              <a:gd name="T78" fmla="*/ 1858 w 5782"/>
              <a:gd name="T79" fmla="*/ 4544 h 5598"/>
              <a:gd name="T80" fmla="*/ 1770 w 5782"/>
              <a:gd name="T81" fmla="*/ 3918 h 5598"/>
              <a:gd name="T82" fmla="*/ 240 w 5782"/>
              <a:gd name="T83" fmla="*/ 2897 h 5598"/>
              <a:gd name="T84" fmla="*/ 1742 w 5782"/>
              <a:gd name="T85" fmla="*/ 2222 h 5598"/>
              <a:gd name="T86" fmla="*/ 1749 w 5782"/>
              <a:gd name="T87" fmla="*/ 3676 h 5598"/>
              <a:gd name="T88" fmla="*/ 850 w 5782"/>
              <a:gd name="T89" fmla="*/ 2897 h 5598"/>
              <a:gd name="T90" fmla="*/ 610 w 5782"/>
              <a:gd name="T91" fmla="*/ 2897 h 5598"/>
              <a:gd name="T92" fmla="*/ 306 w 5782"/>
              <a:gd name="T93" fmla="*/ 3465 h 5598"/>
              <a:gd name="T94" fmla="*/ 384 w 5782"/>
              <a:gd name="T95" fmla="*/ 3726 h 5598"/>
              <a:gd name="T96" fmla="*/ 1919 w 5782"/>
              <a:gd name="T97" fmla="*/ 4836 h 5598"/>
              <a:gd name="T98" fmla="*/ 384 w 5782"/>
              <a:gd name="T99" fmla="*/ 3726 h 5598"/>
              <a:gd name="T100" fmla="*/ 2700 w 5782"/>
              <a:gd name="T101" fmla="*/ 5358 h 5598"/>
              <a:gd name="T102" fmla="*/ 2188 w 5782"/>
              <a:gd name="T103" fmla="*/ 4924 h 5598"/>
              <a:gd name="T104" fmla="*/ 2820 w 5782"/>
              <a:gd name="T105" fmla="*/ 4867 h 5598"/>
              <a:gd name="T106" fmla="*/ 2124 w 5782"/>
              <a:gd name="T107" fmla="*/ 4655 h 5598"/>
              <a:gd name="T108" fmla="*/ 3388 w 5782"/>
              <a:gd name="T109" fmla="*/ 3934 h 5598"/>
              <a:gd name="T110" fmla="*/ 3358 w 5782"/>
              <a:gd name="T111" fmla="*/ 5269 h 5598"/>
              <a:gd name="T112" fmla="*/ 5017 w 5782"/>
              <a:gd name="T113" fmla="*/ 3726 h 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82" h="5598">
                <a:moveTo>
                  <a:pt x="5257" y="980"/>
                </a:moveTo>
                <a:cubicBezTo>
                  <a:pt x="5257" y="730"/>
                  <a:pt x="5053" y="526"/>
                  <a:pt x="4802" y="526"/>
                </a:cubicBezTo>
                <a:cubicBezTo>
                  <a:pt x="4551" y="526"/>
                  <a:pt x="4347" y="730"/>
                  <a:pt x="4347" y="980"/>
                </a:cubicBezTo>
                <a:cubicBezTo>
                  <a:pt x="4347" y="1231"/>
                  <a:pt x="4551" y="1435"/>
                  <a:pt x="4802" y="1435"/>
                </a:cubicBezTo>
                <a:cubicBezTo>
                  <a:pt x="5053" y="1435"/>
                  <a:pt x="5257" y="1231"/>
                  <a:pt x="5257" y="980"/>
                </a:cubicBezTo>
                <a:close/>
                <a:moveTo>
                  <a:pt x="4587" y="980"/>
                </a:moveTo>
                <a:cubicBezTo>
                  <a:pt x="4587" y="862"/>
                  <a:pt x="4683" y="766"/>
                  <a:pt x="4802" y="766"/>
                </a:cubicBezTo>
                <a:cubicBezTo>
                  <a:pt x="4920" y="766"/>
                  <a:pt x="5017" y="862"/>
                  <a:pt x="5017" y="980"/>
                </a:cubicBezTo>
                <a:cubicBezTo>
                  <a:pt x="5017" y="1099"/>
                  <a:pt x="4920" y="1195"/>
                  <a:pt x="4802" y="1195"/>
                </a:cubicBezTo>
                <a:cubicBezTo>
                  <a:pt x="4683" y="1195"/>
                  <a:pt x="4587" y="1099"/>
                  <a:pt x="4587" y="980"/>
                </a:cubicBezTo>
                <a:close/>
                <a:moveTo>
                  <a:pt x="4475" y="2572"/>
                </a:moveTo>
                <a:cubicBezTo>
                  <a:pt x="4523" y="2671"/>
                  <a:pt x="4594" y="2821"/>
                  <a:pt x="4802" y="2821"/>
                </a:cubicBezTo>
                <a:cubicBezTo>
                  <a:pt x="5010" y="2821"/>
                  <a:pt x="5081" y="2671"/>
                  <a:pt x="5129" y="2572"/>
                </a:cubicBezTo>
                <a:cubicBezTo>
                  <a:pt x="5135" y="2559"/>
                  <a:pt x="5253" y="2324"/>
                  <a:pt x="5253" y="2324"/>
                </a:cubicBezTo>
                <a:cubicBezTo>
                  <a:pt x="5509" y="1822"/>
                  <a:pt x="5782" y="1262"/>
                  <a:pt x="5782" y="980"/>
                </a:cubicBezTo>
                <a:cubicBezTo>
                  <a:pt x="5782" y="440"/>
                  <a:pt x="5342" y="0"/>
                  <a:pt x="4802" y="0"/>
                </a:cubicBezTo>
                <a:cubicBezTo>
                  <a:pt x="4261" y="0"/>
                  <a:pt x="3822" y="440"/>
                  <a:pt x="3822" y="980"/>
                </a:cubicBezTo>
                <a:cubicBezTo>
                  <a:pt x="3822" y="1262"/>
                  <a:pt x="4095" y="1822"/>
                  <a:pt x="4350" y="2324"/>
                </a:cubicBezTo>
                <a:cubicBezTo>
                  <a:pt x="4350" y="2324"/>
                  <a:pt x="4469" y="2559"/>
                  <a:pt x="4475" y="2572"/>
                </a:cubicBezTo>
                <a:close/>
                <a:moveTo>
                  <a:pt x="4802" y="240"/>
                </a:moveTo>
                <a:cubicBezTo>
                  <a:pt x="5210" y="240"/>
                  <a:pt x="5542" y="572"/>
                  <a:pt x="5542" y="980"/>
                </a:cubicBezTo>
                <a:cubicBezTo>
                  <a:pt x="5542" y="1228"/>
                  <a:pt x="5203" y="1895"/>
                  <a:pt x="5040" y="2216"/>
                </a:cubicBezTo>
                <a:cubicBezTo>
                  <a:pt x="5040" y="2216"/>
                  <a:pt x="4919" y="2454"/>
                  <a:pt x="4912" y="2468"/>
                </a:cubicBezTo>
                <a:cubicBezTo>
                  <a:pt x="4864" y="2569"/>
                  <a:pt x="4853" y="2581"/>
                  <a:pt x="4802" y="2581"/>
                </a:cubicBezTo>
                <a:cubicBezTo>
                  <a:pt x="4751" y="2581"/>
                  <a:pt x="4740" y="2569"/>
                  <a:pt x="4692" y="2468"/>
                </a:cubicBezTo>
                <a:cubicBezTo>
                  <a:pt x="4685" y="2454"/>
                  <a:pt x="4564" y="2216"/>
                  <a:pt x="4564" y="2216"/>
                </a:cubicBezTo>
                <a:cubicBezTo>
                  <a:pt x="4401" y="1895"/>
                  <a:pt x="4062" y="1228"/>
                  <a:pt x="4062" y="980"/>
                </a:cubicBezTo>
                <a:cubicBezTo>
                  <a:pt x="4062" y="572"/>
                  <a:pt x="4394" y="240"/>
                  <a:pt x="4802" y="240"/>
                </a:cubicBezTo>
                <a:close/>
                <a:moveTo>
                  <a:pt x="5281" y="2777"/>
                </a:moveTo>
                <a:cubicBezTo>
                  <a:pt x="5215" y="2777"/>
                  <a:pt x="5161" y="2831"/>
                  <a:pt x="5161" y="2897"/>
                </a:cubicBezTo>
                <a:cubicBezTo>
                  <a:pt x="5161" y="3093"/>
                  <a:pt x="5138" y="3283"/>
                  <a:pt x="5095" y="3465"/>
                </a:cubicBezTo>
                <a:cubicBezTo>
                  <a:pt x="4626" y="3566"/>
                  <a:pt x="4144" y="3636"/>
                  <a:pt x="3652" y="3676"/>
                </a:cubicBezTo>
                <a:cubicBezTo>
                  <a:pt x="3671" y="3425"/>
                  <a:pt x="3681" y="3164"/>
                  <a:pt x="3681" y="2897"/>
                </a:cubicBezTo>
                <a:cubicBezTo>
                  <a:pt x="3681" y="2667"/>
                  <a:pt x="3673" y="2441"/>
                  <a:pt x="3659" y="2221"/>
                </a:cubicBezTo>
                <a:cubicBezTo>
                  <a:pt x="3697" y="2218"/>
                  <a:pt x="3735" y="2214"/>
                  <a:pt x="3772" y="2210"/>
                </a:cubicBezTo>
                <a:cubicBezTo>
                  <a:pt x="3838" y="2204"/>
                  <a:pt x="3886" y="2145"/>
                  <a:pt x="3879" y="2079"/>
                </a:cubicBezTo>
                <a:cubicBezTo>
                  <a:pt x="3873" y="2013"/>
                  <a:pt x="3814" y="1965"/>
                  <a:pt x="3748" y="1972"/>
                </a:cubicBezTo>
                <a:cubicBezTo>
                  <a:pt x="3712" y="1975"/>
                  <a:pt x="3676" y="1979"/>
                  <a:pt x="3641" y="1982"/>
                </a:cubicBezTo>
                <a:cubicBezTo>
                  <a:pt x="3590" y="1416"/>
                  <a:pt x="3492" y="910"/>
                  <a:pt x="3358" y="526"/>
                </a:cubicBezTo>
                <a:cubicBezTo>
                  <a:pt x="3405" y="539"/>
                  <a:pt x="3452" y="553"/>
                  <a:pt x="3498" y="569"/>
                </a:cubicBezTo>
                <a:cubicBezTo>
                  <a:pt x="3561" y="591"/>
                  <a:pt x="3629" y="557"/>
                  <a:pt x="3651" y="495"/>
                </a:cubicBezTo>
                <a:cubicBezTo>
                  <a:pt x="3672" y="432"/>
                  <a:pt x="3639" y="364"/>
                  <a:pt x="3576" y="342"/>
                </a:cubicBezTo>
                <a:cubicBezTo>
                  <a:pt x="3295" y="246"/>
                  <a:pt x="3000" y="197"/>
                  <a:pt x="2700" y="197"/>
                </a:cubicBezTo>
                <a:cubicBezTo>
                  <a:pt x="2537" y="197"/>
                  <a:pt x="2377" y="211"/>
                  <a:pt x="2222" y="239"/>
                </a:cubicBezTo>
                <a:cubicBezTo>
                  <a:pt x="2218" y="240"/>
                  <a:pt x="2215" y="240"/>
                  <a:pt x="2212" y="241"/>
                </a:cubicBezTo>
                <a:cubicBezTo>
                  <a:pt x="1324" y="404"/>
                  <a:pt x="587" y="1002"/>
                  <a:pt x="231" y="1806"/>
                </a:cubicBezTo>
                <a:cubicBezTo>
                  <a:pt x="227" y="1812"/>
                  <a:pt x="224" y="1819"/>
                  <a:pt x="221" y="1827"/>
                </a:cubicBezTo>
                <a:cubicBezTo>
                  <a:pt x="79" y="2155"/>
                  <a:pt x="0" y="2517"/>
                  <a:pt x="0" y="2897"/>
                </a:cubicBezTo>
                <a:cubicBezTo>
                  <a:pt x="0" y="3137"/>
                  <a:pt x="31" y="3370"/>
                  <a:pt x="90" y="3591"/>
                </a:cubicBezTo>
                <a:cubicBezTo>
                  <a:pt x="91" y="3595"/>
                  <a:pt x="92" y="3599"/>
                  <a:pt x="94" y="3604"/>
                </a:cubicBezTo>
                <a:cubicBezTo>
                  <a:pt x="363" y="4597"/>
                  <a:pt x="1187" y="5365"/>
                  <a:pt x="2212" y="5553"/>
                </a:cubicBezTo>
                <a:cubicBezTo>
                  <a:pt x="2215" y="5554"/>
                  <a:pt x="2218" y="5555"/>
                  <a:pt x="2222" y="5555"/>
                </a:cubicBezTo>
                <a:cubicBezTo>
                  <a:pt x="2377" y="5583"/>
                  <a:pt x="2537" y="5598"/>
                  <a:pt x="2700" y="5598"/>
                </a:cubicBezTo>
                <a:cubicBezTo>
                  <a:pt x="2864" y="5598"/>
                  <a:pt x="3024" y="5583"/>
                  <a:pt x="3179" y="5555"/>
                </a:cubicBezTo>
                <a:cubicBezTo>
                  <a:pt x="3182" y="5555"/>
                  <a:pt x="3186" y="5554"/>
                  <a:pt x="3189" y="5553"/>
                </a:cubicBezTo>
                <a:cubicBezTo>
                  <a:pt x="4214" y="5365"/>
                  <a:pt x="5038" y="4597"/>
                  <a:pt x="5307" y="3603"/>
                </a:cubicBezTo>
                <a:cubicBezTo>
                  <a:pt x="5308" y="3599"/>
                  <a:pt x="5310" y="3595"/>
                  <a:pt x="5310" y="3591"/>
                </a:cubicBezTo>
                <a:cubicBezTo>
                  <a:pt x="5369" y="3370"/>
                  <a:pt x="5401" y="3137"/>
                  <a:pt x="5401" y="2897"/>
                </a:cubicBezTo>
                <a:cubicBezTo>
                  <a:pt x="5401" y="2831"/>
                  <a:pt x="5347" y="2777"/>
                  <a:pt x="5281" y="2777"/>
                </a:cubicBezTo>
                <a:close/>
                <a:moveTo>
                  <a:pt x="3441" y="2897"/>
                </a:moveTo>
                <a:cubicBezTo>
                  <a:pt x="3441" y="3171"/>
                  <a:pt x="3430" y="3438"/>
                  <a:pt x="3410" y="3692"/>
                </a:cubicBezTo>
                <a:cubicBezTo>
                  <a:pt x="3175" y="3706"/>
                  <a:pt x="2939" y="3713"/>
                  <a:pt x="2700" y="3713"/>
                </a:cubicBezTo>
                <a:cubicBezTo>
                  <a:pt x="2462" y="3713"/>
                  <a:pt x="2225" y="3706"/>
                  <a:pt x="1991" y="3692"/>
                </a:cubicBezTo>
                <a:cubicBezTo>
                  <a:pt x="1971" y="3438"/>
                  <a:pt x="1960" y="3171"/>
                  <a:pt x="1960" y="2897"/>
                </a:cubicBezTo>
                <a:cubicBezTo>
                  <a:pt x="1960" y="2673"/>
                  <a:pt x="1967" y="2453"/>
                  <a:pt x="1981" y="2241"/>
                </a:cubicBezTo>
                <a:cubicBezTo>
                  <a:pt x="2217" y="2256"/>
                  <a:pt x="2457" y="2264"/>
                  <a:pt x="2700" y="2264"/>
                </a:cubicBezTo>
                <a:cubicBezTo>
                  <a:pt x="2941" y="2264"/>
                  <a:pt x="3182" y="2256"/>
                  <a:pt x="3420" y="2240"/>
                </a:cubicBezTo>
                <a:cubicBezTo>
                  <a:pt x="3434" y="2453"/>
                  <a:pt x="3441" y="2673"/>
                  <a:pt x="3441" y="2897"/>
                </a:cubicBezTo>
                <a:close/>
                <a:moveTo>
                  <a:pt x="2322" y="466"/>
                </a:moveTo>
                <a:cubicBezTo>
                  <a:pt x="2446" y="447"/>
                  <a:pt x="2572" y="437"/>
                  <a:pt x="2700" y="437"/>
                </a:cubicBezTo>
                <a:cubicBezTo>
                  <a:pt x="2828" y="437"/>
                  <a:pt x="2954" y="447"/>
                  <a:pt x="3078" y="466"/>
                </a:cubicBezTo>
                <a:cubicBezTo>
                  <a:pt x="3234" y="842"/>
                  <a:pt x="3346" y="1382"/>
                  <a:pt x="3402" y="2001"/>
                </a:cubicBezTo>
                <a:cubicBezTo>
                  <a:pt x="3170" y="2017"/>
                  <a:pt x="2935" y="2024"/>
                  <a:pt x="2700" y="2024"/>
                </a:cubicBezTo>
                <a:cubicBezTo>
                  <a:pt x="2463" y="2024"/>
                  <a:pt x="2229" y="2017"/>
                  <a:pt x="1999" y="2001"/>
                </a:cubicBezTo>
                <a:cubicBezTo>
                  <a:pt x="2055" y="1383"/>
                  <a:pt x="2167" y="842"/>
                  <a:pt x="2322" y="466"/>
                </a:cubicBezTo>
                <a:close/>
                <a:moveTo>
                  <a:pt x="2043" y="526"/>
                </a:moveTo>
                <a:cubicBezTo>
                  <a:pt x="1909" y="910"/>
                  <a:pt x="1811" y="1417"/>
                  <a:pt x="1760" y="1982"/>
                </a:cubicBezTo>
                <a:cubicBezTo>
                  <a:pt x="1328" y="1943"/>
                  <a:pt x="909" y="1876"/>
                  <a:pt x="507" y="1783"/>
                </a:cubicBezTo>
                <a:cubicBezTo>
                  <a:pt x="818" y="1175"/>
                  <a:pt x="1373" y="712"/>
                  <a:pt x="2043" y="526"/>
                </a:cubicBezTo>
                <a:close/>
                <a:moveTo>
                  <a:pt x="1858" y="4544"/>
                </a:moveTo>
                <a:cubicBezTo>
                  <a:pt x="1550" y="4386"/>
                  <a:pt x="1292" y="4144"/>
                  <a:pt x="1114" y="3849"/>
                </a:cubicBezTo>
                <a:cubicBezTo>
                  <a:pt x="1331" y="3878"/>
                  <a:pt x="1550" y="3901"/>
                  <a:pt x="1770" y="3918"/>
                </a:cubicBezTo>
                <a:cubicBezTo>
                  <a:pt x="1793" y="4138"/>
                  <a:pt x="1822" y="4348"/>
                  <a:pt x="1858" y="4544"/>
                </a:cubicBezTo>
                <a:close/>
                <a:moveTo>
                  <a:pt x="240" y="2897"/>
                </a:moveTo>
                <a:cubicBezTo>
                  <a:pt x="240" y="2583"/>
                  <a:pt x="299" y="2282"/>
                  <a:pt x="407" y="2006"/>
                </a:cubicBezTo>
                <a:cubicBezTo>
                  <a:pt x="835" y="2108"/>
                  <a:pt x="1281" y="2180"/>
                  <a:pt x="1742" y="2222"/>
                </a:cubicBezTo>
                <a:cubicBezTo>
                  <a:pt x="1728" y="2441"/>
                  <a:pt x="1720" y="2667"/>
                  <a:pt x="1720" y="2897"/>
                </a:cubicBezTo>
                <a:cubicBezTo>
                  <a:pt x="1720" y="3164"/>
                  <a:pt x="1730" y="3425"/>
                  <a:pt x="1749" y="3676"/>
                </a:cubicBezTo>
                <a:cubicBezTo>
                  <a:pt x="1491" y="3655"/>
                  <a:pt x="1236" y="3626"/>
                  <a:pt x="984" y="3588"/>
                </a:cubicBezTo>
                <a:cubicBezTo>
                  <a:pt x="898" y="3375"/>
                  <a:pt x="850" y="3141"/>
                  <a:pt x="850" y="2897"/>
                </a:cubicBezTo>
                <a:cubicBezTo>
                  <a:pt x="850" y="2831"/>
                  <a:pt x="797" y="2777"/>
                  <a:pt x="730" y="2777"/>
                </a:cubicBezTo>
                <a:cubicBezTo>
                  <a:pt x="664" y="2777"/>
                  <a:pt x="610" y="2831"/>
                  <a:pt x="610" y="2897"/>
                </a:cubicBezTo>
                <a:cubicBezTo>
                  <a:pt x="610" y="3123"/>
                  <a:pt x="646" y="3340"/>
                  <a:pt x="713" y="3544"/>
                </a:cubicBezTo>
                <a:cubicBezTo>
                  <a:pt x="576" y="3520"/>
                  <a:pt x="441" y="3494"/>
                  <a:pt x="306" y="3465"/>
                </a:cubicBezTo>
                <a:cubicBezTo>
                  <a:pt x="263" y="3283"/>
                  <a:pt x="240" y="3093"/>
                  <a:pt x="240" y="2897"/>
                </a:cubicBezTo>
                <a:close/>
                <a:moveTo>
                  <a:pt x="384" y="3726"/>
                </a:moveTo>
                <a:cubicBezTo>
                  <a:pt x="527" y="3755"/>
                  <a:pt x="672" y="3782"/>
                  <a:pt x="818" y="3805"/>
                </a:cubicBezTo>
                <a:cubicBezTo>
                  <a:pt x="1044" y="4271"/>
                  <a:pt x="1437" y="4641"/>
                  <a:pt x="1919" y="4836"/>
                </a:cubicBezTo>
                <a:cubicBezTo>
                  <a:pt x="1956" y="4993"/>
                  <a:pt x="1997" y="5138"/>
                  <a:pt x="2043" y="5269"/>
                </a:cubicBezTo>
                <a:cubicBezTo>
                  <a:pt x="1272" y="5054"/>
                  <a:pt x="652" y="4474"/>
                  <a:pt x="384" y="3726"/>
                </a:cubicBezTo>
                <a:close/>
                <a:moveTo>
                  <a:pt x="3078" y="5329"/>
                </a:moveTo>
                <a:cubicBezTo>
                  <a:pt x="2955" y="5348"/>
                  <a:pt x="2829" y="5358"/>
                  <a:pt x="2700" y="5358"/>
                </a:cubicBezTo>
                <a:cubicBezTo>
                  <a:pt x="2572" y="5358"/>
                  <a:pt x="2446" y="5348"/>
                  <a:pt x="2322" y="5329"/>
                </a:cubicBezTo>
                <a:cubicBezTo>
                  <a:pt x="2273" y="5209"/>
                  <a:pt x="2228" y="5074"/>
                  <a:pt x="2188" y="4924"/>
                </a:cubicBezTo>
                <a:cubicBezTo>
                  <a:pt x="2352" y="4965"/>
                  <a:pt x="2524" y="4987"/>
                  <a:pt x="2700" y="4987"/>
                </a:cubicBezTo>
                <a:cubicBezTo>
                  <a:pt x="2767" y="4987"/>
                  <a:pt x="2820" y="4934"/>
                  <a:pt x="2820" y="4867"/>
                </a:cubicBezTo>
                <a:cubicBezTo>
                  <a:pt x="2820" y="4801"/>
                  <a:pt x="2767" y="4747"/>
                  <a:pt x="2700" y="4747"/>
                </a:cubicBezTo>
                <a:cubicBezTo>
                  <a:pt x="2499" y="4747"/>
                  <a:pt x="2305" y="4715"/>
                  <a:pt x="2124" y="4655"/>
                </a:cubicBezTo>
                <a:cubicBezTo>
                  <a:pt x="2077" y="4435"/>
                  <a:pt x="2040" y="4192"/>
                  <a:pt x="2013" y="3934"/>
                </a:cubicBezTo>
                <a:cubicBezTo>
                  <a:pt x="2468" y="3960"/>
                  <a:pt x="2933" y="3960"/>
                  <a:pt x="3388" y="3934"/>
                </a:cubicBezTo>
                <a:cubicBezTo>
                  <a:pt x="3329" y="4494"/>
                  <a:pt x="3222" y="4982"/>
                  <a:pt x="3078" y="5329"/>
                </a:cubicBezTo>
                <a:close/>
                <a:moveTo>
                  <a:pt x="3358" y="5269"/>
                </a:moveTo>
                <a:cubicBezTo>
                  <a:pt x="3484" y="4908"/>
                  <a:pt x="3577" y="4441"/>
                  <a:pt x="3630" y="3918"/>
                </a:cubicBezTo>
                <a:cubicBezTo>
                  <a:pt x="4102" y="3882"/>
                  <a:pt x="4566" y="3818"/>
                  <a:pt x="5017" y="3726"/>
                </a:cubicBezTo>
                <a:cubicBezTo>
                  <a:pt x="4749" y="4474"/>
                  <a:pt x="4129" y="5054"/>
                  <a:pt x="3358" y="52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indian-arrow-pointing-left-down_45390">
            <a:extLst>
              <a:ext uri="{FF2B5EF4-FFF2-40B4-BE49-F238E27FC236}">
                <a16:creationId xmlns:a16="http://schemas.microsoft.com/office/drawing/2014/main" id="{B276942A-5CE6-4E2B-B5E3-CAC00A484356}"/>
              </a:ext>
            </a:extLst>
          </p:cNvPr>
          <p:cNvSpPr>
            <a:spLocks noChangeAspect="1"/>
          </p:cNvSpPr>
          <p:nvPr userDrawn="1"/>
        </p:nvSpPr>
        <p:spPr bwMode="auto">
          <a:xfrm rot="17298802">
            <a:off x="227775" y="369085"/>
            <a:ext cx="180266" cy="180166"/>
          </a:xfrm>
          <a:custGeom>
            <a:avLst/>
            <a:gdLst>
              <a:gd name="connsiteX0" fmla="*/ 400661 w 605996"/>
              <a:gd name="connsiteY0" fmla="*/ 69978 h 605660"/>
              <a:gd name="connsiteX1" fmla="*/ 407386 w 605996"/>
              <a:gd name="connsiteY1" fmla="*/ 72789 h 605660"/>
              <a:gd name="connsiteX2" fmla="*/ 406839 w 605996"/>
              <a:gd name="connsiteY2" fmla="*/ 189854 h 605660"/>
              <a:gd name="connsiteX3" fmla="*/ 416380 w 605996"/>
              <a:gd name="connsiteY3" fmla="*/ 199460 h 605660"/>
              <a:gd name="connsiteX4" fmla="*/ 533064 w 605996"/>
              <a:gd name="connsiteY4" fmla="*/ 199460 h 605660"/>
              <a:gd name="connsiteX5" fmla="*/ 535879 w 605996"/>
              <a:gd name="connsiteY5" fmla="*/ 206176 h 605660"/>
              <a:gd name="connsiteX6" fmla="*/ 498497 w 605996"/>
              <a:gd name="connsiteY6" fmla="*/ 243506 h 605660"/>
              <a:gd name="connsiteX7" fmla="*/ 482152 w 605996"/>
              <a:gd name="connsiteY7" fmla="*/ 251003 h 605660"/>
              <a:gd name="connsiteX8" fmla="*/ 396907 w 605996"/>
              <a:gd name="connsiteY8" fmla="*/ 257329 h 605660"/>
              <a:gd name="connsiteX9" fmla="*/ 123810 w 605996"/>
              <a:gd name="connsiteY9" fmla="*/ 530038 h 605660"/>
              <a:gd name="connsiteX10" fmla="*/ 227981 w 605996"/>
              <a:gd name="connsiteY10" fmla="*/ 568539 h 605660"/>
              <a:gd name="connsiteX11" fmla="*/ 226964 w 605996"/>
              <a:gd name="connsiteY11" fmla="*/ 574396 h 605660"/>
              <a:gd name="connsiteX12" fmla="*/ 8221 w 605996"/>
              <a:gd name="connsiteY12" fmla="*/ 605556 h 605660"/>
              <a:gd name="connsiteX13" fmla="*/ 88 w 605996"/>
              <a:gd name="connsiteY13" fmla="*/ 597434 h 605660"/>
              <a:gd name="connsiteX14" fmla="*/ 31370 w 605996"/>
              <a:gd name="connsiteY14" fmla="*/ 379001 h 605660"/>
              <a:gd name="connsiteX15" fmla="*/ 37236 w 605996"/>
              <a:gd name="connsiteY15" fmla="*/ 377986 h 605660"/>
              <a:gd name="connsiteX16" fmla="*/ 75792 w 605996"/>
              <a:gd name="connsiteY16" fmla="*/ 482009 h 605660"/>
              <a:gd name="connsiteX17" fmla="*/ 348810 w 605996"/>
              <a:gd name="connsiteY17" fmla="*/ 209378 h 605660"/>
              <a:gd name="connsiteX18" fmla="*/ 355145 w 605996"/>
              <a:gd name="connsiteY18" fmla="*/ 124176 h 605660"/>
              <a:gd name="connsiteX19" fmla="*/ 362652 w 605996"/>
              <a:gd name="connsiteY19" fmla="*/ 107932 h 605660"/>
              <a:gd name="connsiteX20" fmla="*/ 468580 w 605996"/>
              <a:gd name="connsiteY20" fmla="*/ 2165 h 605660"/>
              <a:gd name="connsiteX21" fmla="*/ 475308 w 605996"/>
              <a:gd name="connsiteY21" fmla="*/ 4899 h 605660"/>
              <a:gd name="connsiteX22" fmla="*/ 474838 w 605996"/>
              <a:gd name="connsiteY22" fmla="*/ 122064 h 605660"/>
              <a:gd name="connsiteX23" fmla="*/ 484304 w 605996"/>
              <a:gd name="connsiteY23" fmla="*/ 131594 h 605660"/>
              <a:gd name="connsiteX24" fmla="*/ 601016 w 605996"/>
              <a:gd name="connsiteY24" fmla="*/ 131594 h 605660"/>
              <a:gd name="connsiteX25" fmla="*/ 603832 w 605996"/>
              <a:gd name="connsiteY25" fmla="*/ 138389 h 605660"/>
              <a:gd name="connsiteX26" fmla="*/ 566440 w 605996"/>
              <a:gd name="connsiteY26" fmla="*/ 175726 h 605660"/>
              <a:gd name="connsiteX27" fmla="*/ 550091 w 605996"/>
              <a:gd name="connsiteY27" fmla="*/ 182521 h 605660"/>
              <a:gd name="connsiteX28" fmla="*/ 433379 w 605996"/>
              <a:gd name="connsiteY28" fmla="*/ 182521 h 605660"/>
              <a:gd name="connsiteX29" fmla="*/ 423835 w 605996"/>
              <a:gd name="connsiteY29" fmla="*/ 172914 h 605660"/>
              <a:gd name="connsiteX30" fmla="*/ 423835 w 605996"/>
              <a:gd name="connsiteY30" fmla="*/ 56373 h 605660"/>
              <a:gd name="connsiteX31" fmla="*/ 430563 w 605996"/>
              <a:gd name="connsiteY31" fmla="*/ 40048 h 60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5996" h="605660">
                <a:moveTo>
                  <a:pt x="400661" y="69978"/>
                </a:moveTo>
                <a:cubicBezTo>
                  <a:pt x="404414" y="66229"/>
                  <a:pt x="407386" y="67479"/>
                  <a:pt x="407386" y="72789"/>
                </a:cubicBezTo>
                <a:lnTo>
                  <a:pt x="406839" y="189854"/>
                </a:lnTo>
                <a:cubicBezTo>
                  <a:pt x="406839" y="195165"/>
                  <a:pt x="411062" y="199460"/>
                  <a:pt x="416380" y="199460"/>
                </a:cubicBezTo>
                <a:lnTo>
                  <a:pt x="533064" y="199460"/>
                </a:lnTo>
                <a:cubicBezTo>
                  <a:pt x="538382" y="199460"/>
                  <a:pt x="539633" y="202428"/>
                  <a:pt x="535879" y="206176"/>
                </a:cubicBezTo>
                <a:lnTo>
                  <a:pt x="498497" y="243506"/>
                </a:lnTo>
                <a:cubicBezTo>
                  <a:pt x="494743" y="247254"/>
                  <a:pt x="487391" y="250613"/>
                  <a:pt x="482152" y="251003"/>
                </a:cubicBezTo>
                <a:lnTo>
                  <a:pt x="396907" y="257329"/>
                </a:lnTo>
                <a:lnTo>
                  <a:pt x="123810" y="530038"/>
                </a:lnTo>
                <a:lnTo>
                  <a:pt x="227981" y="568539"/>
                </a:lnTo>
                <a:cubicBezTo>
                  <a:pt x="232673" y="571038"/>
                  <a:pt x="232204" y="573615"/>
                  <a:pt x="226964" y="574396"/>
                </a:cubicBezTo>
                <a:lnTo>
                  <a:pt x="8221" y="605556"/>
                </a:lnTo>
                <a:cubicBezTo>
                  <a:pt x="2982" y="606337"/>
                  <a:pt x="-616" y="602667"/>
                  <a:pt x="88" y="597434"/>
                </a:cubicBezTo>
                <a:lnTo>
                  <a:pt x="31370" y="379001"/>
                </a:lnTo>
                <a:cubicBezTo>
                  <a:pt x="32074" y="373847"/>
                  <a:pt x="34733" y="373379"/>
                  <a:pt x="37236" y="377986"/>
                </a:cubicBezTo>
                <a:lnTo>
                  <a:pt x="75792" y="482009"/>
                </a:lnTo>
                <a:lnTo>
                  <a:pt x="348810" y="209378"/>
                </a:lnTo>
                <a:lnTo>
                  <a:pt x="355145" y="124176"/>
                </a:lnTo>
                <a:cubicBezTo>
                  <a:pt x="355536" y="118944"/>
                  <a:pt x="358898" y="111681"/>
                  <a:pt x="362652" y="107932"/>
                </a:cubicBezTo>
                <a:close/>
                <a:moveTo>
                  <a:pt x="468580" y="2165"/>
                </a:moveTo>
                <a:cubicBezTo>
                  <a:pt x="472335" y="-1584"/>
                  <a:pt x="475308" y="-334"/>
                  <a:pt x="475308" y="4899"/>
                </a:cubicBezTo>
                <a:lnTo>
                  <a:pt x="474838" y="122064"/>
                </a:lnTo>
                <a:cubicBezTo>
                  <a:pt x="474760" y="127376"/>
                  <a:pt x="479062" y="131594"/>
                  <a:pt x="484304" y="131594"/>
                </a:cubicBezTo>
                <a:lnTo>
                  <a:pt x="601016" y="131594"/>
                </a:lnTo>
                <a:cubicBezTo>
                  <a:pt x="606336" y="131594"/>
                  <a:pt x="607587" y="134640"/>
                  <a:pt x="603832" y="138389"/>
                </a:cubicBezTo>
                <a:lnTo>
                  <a:pt x="566440" y="175726"/>
                </a:lnTo>
                <a:cubicBezTo>
                  <a:pt x="562686" y="179475"/>
                  <a:pt x="555411" y="182521"/>
                  <a:pt x="550091" y="182521"/>
                </a:cubicBezTo>
                <a:lnTo>
                  <a:pt x="433379" y="182521"/>
                </a:lnTo>
                <a:cubicBezTo>
                  <a:pt x="428138" y="182521"/>
                  <a:pt x="423835" y="178225"/>
                  <a:pt x="423835" y="172914"/>
                </a:cubicBezTo>
                <a:lnTo>
                  <a:pt x="423835" y="56373"/>
                </a:lnTo>
                <a:cubicBezTo>
                  <a:pt x="423835" y="51140"/>
                  <a:pt x="426808" y="43798"/>
                  <a:pt x="430563" y="400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D628450-3EC0-4A7E-9C29-A2D6CDE2F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467544" y="0"/>
            <a:ext cx="2154088" cy="43809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4259917-20F3-4359-8373-1C6A03320463}"/>
              </a:ext>
            </a:extLst>
          </p:cNvPr>
          <p:cNvSpPr txBox="1"/>
          <p:nvPr userDrawn="1"/>
        </p:nvSpPr>
        <p:spPr>
          <a:xfrm>
            <a:off x="1172553" y="717689"/>
            <a:ext cx="7649804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40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40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40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7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C558C9-DBE8-426D-9B75-B358C89CA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83C8C39-C8AA-4951-B12C-67E828C330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D69B32F-9BCF-4802-8257-2C5EB5360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3DAF7-9EAA-4DCD-949F-A07FB9F97B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188913"/>
            <a:ext cx="2009775" cy="5699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881687" cy="5699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7DD240C-0985-46E2-B96C-AF0B38FB52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AC31884-6731-49D1-B9A0-2F69E8F9B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BADCF4F-772E-4FC0-8B80-2F51153ED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6C31-EADE-4CE0-8FCE-9EF163FE1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78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1125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2513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2513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F5F952-6604-4C1E-8414-82919E470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E1B23DA-256E-4675-AD7F-6054C615E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1DAF414-33E5-4E55-B6A7-7FE33088A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B4745-FCFF-4549-986D-3DAD58D30F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86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1125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65DFCAE-4FD2-4EB1-A2A0-F77C1B731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9D2017-34B7-49A3-942E-9533541B6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15A98D2-B3E4-45F4-B332-E7D66FE93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7D91A-904F-4A34-AAF1-B75AA8F06C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97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188913"/>
            <a:ext cx="7793037" cy="1125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00113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2513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00113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2513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135FD0-B84D-4D37-95AF-EACB9781E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9B18D96-49DC-44EE-ADAA-E37A7A060D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FB308F2-887F-4722-8309-293586E75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C571-45C7-4B0B-BBE7-D66079FA52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897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1125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00113" y="1773238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011D99-6A48-42BB-8ADF-62C05C91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6FB5FC-D7D0-4BFE-8FB5-2C9D75B06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82F950C-BA1D-45FF-93C6-C7642C6BD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4968-B896-4789-8C8E-F5E20E068D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38095"/>
            <a:ext cx="7793037" cy="8763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DFA3D5D-865F-4E3A-9592-BF8791FB6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0C989AC-616C-4D8A-B298-8E9A52CB9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F67BAA5-36A6-4D11-AC88-FA9006C97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11F50-B856-4E99-932A-3E5935C4E5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48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6E0F2B3-A0B6-4D00-A55B-F5F289102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C8AB67D-D6FB-403D-9613-085DF0D832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C6F783-A8DA-4446-AEB7-CD174688A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7E172-1C43-4D85-8F29-130D73F3A3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6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52E55F1-C348-4471-AF83-E26961561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BC7E8F9-EB70-4B32-9235-75557D24C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6FFE88F-A81A-4561-83C8-2B5859ADA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56BDC-ABE0-409A-888D-9A682C375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63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58B205-3C4B-41F3-89C8-A653EBE38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B4C33B4-69B3-4445-9D8C-00C43DBAC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3FA0C30-57A2-45C8-AE78-5BB0DD957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5C406-8ACA-46E2-BA6F-E328DDC785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57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0B78EAE-A6D3-4E79-BA9B-3DBB6D3B5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D0079A1-07F7-462B-87ED-7BF49B197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9B06720-1B13-49AC-B639-EF1295DCD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1A4C3-A243-44CB-8FD6-3DB1C5C4F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75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D2504FF-9994-4F71-99AC-5880A39D0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8F6279D-750F-4E0F-9CBB-B5118F4F8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8BF607B-ED49-4EE6-92DE-4B2BEC8DFA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28FC0-80CD-4DCA-958A-A199151247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0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6FB00F-BE55-471F-9A56-73665AAD8D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CE74CF-E02F-4518-960A-E2190DAAA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5FF521F-C666-4D5F-85EF-9987C4235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67CE-DF03-4443-A934-56C834027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39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2C4216-D711-48FB-B25B-856BCC09F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ACC4E7D-3799-436F-9D43-B53BDF05CC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D64A355-6B87-41D0-A07A-C6B734A7B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B39E-54D0-40CE-9CE8-DD466D63F8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7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>
            <a:extLst>
              <a:ext uri="{FF2B5EF4-FFF2-40B4-BE49-F238E27FC236}">
                <a16:creationId xmlns:a16="http://schemas.microsoft.com/office/drawing/2014/main" id="{7C4F8075-1924-4A4D-BBBF-C2437544C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34281"/>
            <a:ext cx="7793037" cy="88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ED482C3-63A9-4A8B-92D1-877C56448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7732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48DFA08-B980-458D-BF25-093B2B07D0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EB37CAA8-5CC1-4EFC-B282-6B52ABB72A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1D0A7599-3A5E-4B65-8E20-9300E53C5E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C358B79-D076-47DD-AB41-455843749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8BB60EEC-A5D8-411C-AB93-12936596F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773238"/>
            <a:ext cx="8423275" cy="5084762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43" name="Rectangle 25">
            <a:extLst>
              <a:ext uri="{FF2B5EF4-FFF2-40B4-BE49-F238E27FC236}">
                <a16:creationId xmlns:a16="http://schemas.microsoft.com/office/drawing/2014/main" id="{78D3B6F4-04B1-454E-B6D2-C1BA95C2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485900"/>
            <a:ext cx="8459788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A3E69-A353-4A74-BD27-6E9E6B4780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2667" b="96333" l="12667" r="90667">
                        <a14:foregroundMark x1="85667" y1="59000" x2="85667" y2="65333"/>
                        <a14:foregroundMark x1="85000" y1="66667" x2="85000" y2="66667"/>
                        <a14:foregroundMark x1="80000" y1="72667" x2="80000" y2="72667"/>
                        <a14:foregroundMark x1="81000" y1="83000" x2="81000" y2="83000"/>
                        <a14:foregroundMark x1="74667" y1="84667" x2="74667" y2="84667"/>
                        <a14:foregroundMark x1="72000" y1="78333" x2="73667" y2="82000"/>
                        <a14:foregroundMark x1="61333" y1="84000" x2="58000" y2="90000"/>
                        <a14:foregroundMark x1="62667" y1="87667" x2="60667" y2="92667"/>
                        <a14:foregroundMark x1="64333" y1="93333" x2="60000" y2="95667"/>
                        <a14:foregroundMark x1="83333" y1="38000" x2="87000" y2="46333"/>
                        <a14:foregroundMark x1="68333" y1="19667" x2="71000" y2="21667"/>
                        <a14:foregroundMark x1="75667" y1="31667" x2="79000" y2="26000"/>
                        <a14:foregroundMark x1="60333" y1="21333" x2="61333" y2="16000"/>
                        <a14:foregroundMark x1="61667" y1="13667" x2="61000" y2="12667"/>
                        <a14:foregroundMark x1="47208" y1="15667" x2="47000" y2="16000"/>
                        <a14:foregroundMark x1="48667" y1="13333" x2="47208" y2="15667"/>
                        <a14:foregroundMark x1="41487" y1="15667" x2="41333" y2="15000"/>
                        <a14:foregroundMark x1="42333" y1="19333" x2="41487" y2="15667"/>
                        <a14:foregroundMark x1="29000" y1="21333" x2="30333" y2="23667"/>
                        <a14:foregroundMark x1="17667" y1="40333" x2="18667" y2="45000"/>
                        <a14:foregroundMark x1="17000" y1="38000" x2="15333" y2="46000"/>
                        <a14:foregroundMark x1="12667" y1="47333" x2="17333" y2="49000"/>
                        <a14:foregroundMark x1="13667" y1="63000" x2="17333" y2="62000"/>
                        <a14:foregroundMark x1="44333" y1="96333" x2="44333" y2="96333"/>
                        <a14:backgroundMark x1="44333" y1="15667" x2="44333" y2="15667"/>
                      </a14:backgroundRemoval>
                    </a14:imgEffect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77" t="7677"/>
          <a:stretch/>
        </p:blipFill>
        <p:spPr>
          <a:xfrm>
            <a:off x="0" y="26845"/>
            <a:ext cx="373319" cy="377820"/>
          </a:xfrm>
          <a:prstGeom prst="rect">
            <a:avLst/>
          </a:prstGeom>
        </p:spPr>
      </p:pic>
      <p:sp>
        <p:nvSpPr>
          <p:cNvPr id="13" name="satellite_275244">
            <a:extLst>
              <a:ext uri="{FF2B5EF4-FFF2-40B4-BE49-F238E27FC236}">
                <a16:creationId xmlns:a16="http://schemas.microsoft.com/office/drawing/2014/main" id="{4BB8A88D-BFC2-4BBC-BA75-212AB41F39F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7504" y="552066"/>
            <a:ext cx="811598" cy="784598"/>
          </a:xfrm>
          <a:custGeom>
            <a:avLst/>
            <a:gdLst>
              <a:gd name="T0" fmla="*/ 4802 w 5782"/>
              <a:gd name="T1" fmla="*/ 526 h 5598"/>
              <a:gd name="T2" fmla="*/ 4802 w 5782"/>
              <a:gd name="T3" fmla="*/ 1435 h 5598"/>
              <a:gd name="T4" fmla="*/ 4587 w 5782"/>
              <a:gd name="T5" fmla="*/ 980 h 5598"/>
              <a:gd name="T6" fmla="*/ 5017 w 5782"/>
              <a:gd name="T7" fmla="*/ 980 h 5598"/>
              <a:gd name="T8" fmla="*/ 4587 w 5782"/>
              <a:gd name="T9" fmla="*/ 980 h 5598"/>
              <a:gd name="T10" fmla="*/ 4802 w 5782"/>
              <a:gd name="T11" fmla="*/ 2821 h 5598"/>
              <a:gd name="T12" fmla="*/ 5253 w 5782"/>
              <a:gd name="T13" fmla="*/ 2324 h 5598"/>
              <a:gd name="T14" fmla="*/ 4802 w 5782"/>
              <a:gd name="T15" fmla="*/ 0 h 5598"/>
              <a:gd name="T16" fmla="*/ 4350 w 5782"/>
              <a:gd name="T17" fmla="*/ 2324 h 5598"/>
              <a:gd name="T18" fmla="*/ 4802 w 5782"/>
              <a:gd name="T19" fmla="*/ 240 h 5598"/>
              <a:gd name="T20" fmla="*/ 5040 w 5782"/>
              <a:gd name="T21" fmla="*/ 2216 h 5598"/>
              <a:gd name="T22" fmla="*/ 4802 w 5782"/>
              <a:gd name="T23" fmla="*/ 2581 h 5598"/>
              <a:gd name="T24" fmla="*/ 4564 w 5782"/>
              <a:gd name="T25" fmla="*/ 2216 h 5598"/>
              <a:gd name="T26" fmla="*/ 4802 w 5782"/>
              <a:gd name="T27" fmla="*/ 240 h 5598"/>
              <a:gd name="T28" fmla="*/ 5161 w 5782"/>
              <a:gd name="T29" fmla="*/ 2897 h 5598"/>
              <a:gd name="T30" fmla="*/ 3652 w 5782"/>
              <a:gd name="T31" fmla="*/ 3676 h 5598"/>
              <a:gd name="T32" fmla="*/ 3659 w 5782"/>
              <a:gd name="T33" fmla="*/ 2221 h 5598"/>
              <a:gd name="T34" fmla="*/ 3879 w 5782"/>
              <a:gd name="T35" fmla="*/ 2079 h 5598"/>
              <a:gd name="T36" fmla="*/ 3641 w 5782"/>
              <a:gd name="T37" fmla="*/ 1982 h 5598"/>
              <a:gd name="T38" fmla="*/ 3498 w 5782"/>
              <a:gd name="T39" fmla="*/ 569 h 5598"/>
              <a:gd name="T40" fmla="*/ 3576 w 5782"/>
              <a:gd name="T41" fmla="*/ 342 h 5598"/>
              <a:gd name="T42" fmla="*/ 2222 w 5782"/>
              <a:gd name="T43" fmla="*/ 239 h 5598"/>
              <a:gd name="T44" fmla="*/ 231 w 5782"/>
              <a:gd name="T45" fmla="*/ 1806 h 5598"/>
              <a:gd name="T46" fmla="*/ 0 w 5782"/>
              <a:gd name="T47" fmla="*/ 2897 h 5598"/>
              <a:gd name="T48" fmla="*/ 94 w 5782"/>
              <a:gd name="T49" fmla="*/ 3604 h 5598"/>
              <a:gd name="T50" fmla="*/ 2222 w 5782"/>
              <a:gd name="T51" fmla="*/ 5555 h 5598"/>
              <a:gd name="T52" fmla="*/ 3179 w 5782"/>
              <a:gd name="T53" fmla="*/ 5555 h 5598"/>
              <a:gd name="T54" fmla="*/ 5307 w 5782"/>
              <a:gd name="T55" fmla="*/ 3603 h 5598"/>
              <a:gd name="T56" fmla="*/ 5401 w 5782"/>
              <a:gd name="T57" fmla="*/ 2897 h 5598"/>
              <a:gd name="T58" fmla="*/ 3441 w 5782"/>
              <a:gd name="T59" fmla="*/ 2897 h 5598"/>
              <a:gd name="T60" fmla="*/ 2700 w 5782"/>
              <a:gd name="T61" fmla="*/ 3713 h 5598"/>
              <a:gd name="T62" fmla="*/ 1960 w 5782"/>
              <a:gd name="T63" fmla="*/ 2897 h 5598"/>
              <a:gd name="T64" fmla="*/ 2700 w 5782"/>
              <a:gd name="T65" fmla="*/ 2264 h 5598"/>
              <a:gd name="T66" fmla="*/ 3441 w 5782"/>
              <a:gd name="T67" fmla="*/ 2897 h 5598"/>
              <a:gd name="T68" fmla="*/ 2700 w 5782"/>
              <a:gd name="T69" fmla="*/ 437 h 5598"/>
              <a:gd name="T70" fmla="*/ 3402 w 5782"/>
              <a:gd name="T71" fmla="*/ 2001 h 5598"/>
              <a:gd name="T72" fmla="*/ 1999 w 5782"/>
              <a:gd name="T73" fmla="*/ 2001 h 5598"/>
              <a:gd name="T74" fmla="*/ 2043 w 5782"/>
              <a:gd name="T75" fmla="*/ 526 h 5598"/>
              <a:gd name="T76" fmla="*/ 507 w 5782"/>
              <a:gd name="T77" fmla="*/ 1783 h 5598"/>
              <a:gd name="T78" fmla="*/ 1858 w 5782"/>
              <a:gd name="T79" fmla="*/ 4544 h 5598"/>
              <a:gd name="T80" fmla="*/ 1770 w 5782"/>
              <a:gd name="T81" fmla="*/ 3918 h 5598"/>
              <a:gd name="T82" fmla="*/ 240 w 5782"/>
              <a:gd name="T83" fmla="*/ 2897 h 5598"/>
              <a:gd name="T84" fmla="*/ 1742 w 5782"/>
              <a:gd name="T85" fmla="*/ 2222 h 5598"/>
              <a:gd name="T86" fmla="*/ 1749 w 5782"/>
              <a:gd name="T87" fmla="*/ 3676 h 5598"/>
              <a:gd name="T88" fmla="*/ 850 w 5782"/>
              <a:gd name="T89" fmla="*/ 2897 h 5598"/>
              <a:gd name="T90" fmla="*/ 610 w 5782"/>
              <a:gd name="T91" fmla="*/ 2897 h 5598"/>
              <a:gd name="T92" fmla="*/ 306 w 5782"/>
              <a:gd name="T93" fmla="*/ 3465 h 5598"/>
              <a:gd name="T94" fmla="*/ 384 w 5782"/>
              <a:gd name="T95" fmla="*/ 3726 h 5598"/>
              <a:gd name="T96" fmla="*/ 1919 w 5782"/>
              <a:gd name="T97" fmla="*/ 4836 h 5598"/>
              <a:gd name="T98" fmla="*/ 384 w 5782"/>
              <a:gd name="T99" fmla="*/ 3726 h 5598"/>
              <a:gd name="T100" fmla="*/ 2700 w 5782"/>
              <a:gd name="T101" fmla="*/ 5358 h 5598"/>
              <a:gd name="T102" fmla="*/ 2188 w 5782"/>
              <a:gd name="T103" fmla="*/ 4924 h 5598"/>
              <a:gd name="T104" fmla="*/ 2820 w 5782"/>
              <a:gd name="T105" fmla="*/ 4867 h 5598"/>
              <a:gd name="T106" fmla="*/ 2124 w 5782"/>
              <a:gd name="T107" fmla="*/ 4655 h 5598"/>
              <a:gd name="T108" fmla="*/ 3388 w 5782"/>
              <a:gd name="T109" fmla="*/ 3934 h 5598"/>
              <a:gd name="T110" fmla="*/ 3358 w 5782"/>
              <a:gd name="T111" fmla="*/ 5269 h 5598"/>
              <a:gd name="T112" fmla="*/ 5017 w 5782"/>
              <a:gd name="T113" fmla="*/ 3726 h 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82" h="5598">
                <a:moveTo>
                  <a:pt x="5257" y="980"/>
                </a:moveTo>
                <a:cubicBezTo>
                  <a:pt x="5257" y="730"/>
                  <a:pt x="5053" y="526"/>
                  <a:pt x="4802" y="526"/>
                </a:cubicBezTo>
                <a:cubicBezTo>
                  <a:pt x="4551" y="526"/>
                  <a:pt x="4347" y="730"/>
                  <a:pt x="4347" y="980"/>
                </a:cubicBezTo>
                <a:cubicBezTo>
                  <a:pt x="4347" y="1231"/>
                  <a:pt x="4551" y="1435"/>
                  <a:pt x="4802" y="1435"/>
                </a:cubicBezTo>
                <a:cubicBezTo>
                  <a:pt x="5053" y="1435"/>
                  <a:pt x="5257" y="1231"/>
                  <a:pt x="5257" y="980"/>
                </a:cubicBezTo>
                <a:close/>
                <a:moveTo>
                  <a:pt x="4587" y="980"/>
                </a:moveTo>
                <a:cubicBezTo>
                  <a:pt x="4587" y="862"/>
                  <a:pt x="4683" y="766"/>
                  <a:pt x="4802" y="766"/>
                </a:cubicBezTo>
                <a:cubicBezTo>
                  <a:pt x="4920" y="766"/>
                  <a:pt x="5017" y="862"/>
                  <a:pt x="5017" y="980"/>
                </a:cubicBezTo>
                <a:cubicBezTo>
                  <a:pt x="5017" y="1099"/>
                  <a:pt x="4920" y="1195"/>
                  <a:pt x="4802" y="1195"/>
                </a:cubicBezTo>
                <a:cubicBezTo>
                  <a:pt x="4683" y="1195"/>
                  <a:pt x="4587" y="1099"/>
                  <a:pt x="4587" y="980"/>
                </a:cubicBezTo>
                <a:close/>
                <a:moveTo>
                  <a:pt x="4475" y="2572"/>
                </a:moveTo>
                <a:cubicBezTo>
                  <a:pt x="4523" y="2671"/>
                  <a:pt x="4594" y="2821"/>
                  <a:pt x="4802" y="2821"/>
                </a:cubicBezTo>
                <a:cubicBezTo>
                  <a:pt x="5010" y="2821"/>
                  <a:pt x="5081" y="2671"/>
                  <a:pt x="5129" y="2572"/>
                </a:cubicBezTo>
                <a:cubicBezTo>
                  <a:pt x="5135" y="2559"/>
                  <a:pt x="5253" y="2324"/>
                  <a:pt x="5253" y="2324"/>
                </a:cubicBezTo>
                <a:cubicBezTo>
                  <a:pt x="5509" y="1822"/>
                  <a:pt x="5782" y="1262"/>
                  <a:pt x="5782" y="980"/>
                </a:cubicBezTo>
                <a:cubicBezTo>
                  <a:pt x="5782" y="440"/>
                  <a:pt x="5342" y="0"/>
                  <a:pt x="4802" y="0"/>
                </a:cubicBezTo>
                <a:cubicBezTo>
                  <a:pt x="4261" y="0"/>
                  <a:pt x="3822" y="440"/>
                  <a:pt x="3822" y="980"/>
                </a:cubicBezTo>
                <a:cubicBezTo>
                  <a:pt x="3822" y="1262"/>
                  <a:pt x="4095" y="1822"/>
                  <a:pt x="4350" y="2324"/>
                </a:cubicBezTo>
                <a:cubicBezTo>
                  <a:pt x="4350" y="2324"/>
                  <a:pt x="4469" y="2559"/>
                  <a:pt x="4475" y="2572"/>
                </a:cubicBezTo>
                <a:close/>
                <a:moveTo>
                  <a:pt x="4802" y="240"/>
                </a:moveTo>
                <a:cubicBezTo>
                  <a:pt x="5210" y="240"/>
                  <a:pt x="5542" y="572"/>
                  <a:pt x="5542" y="980"/>
                </a:cubicBezTo>
                <a:cubicBezTo>
                  <a:pt x="5542" y="1228"/>
                  <a:pt x="5203" y="1895"/>
                  <a:pt x="5040" y="2216"/>
                </a:cubicBezTo>
                <a:cubicBezTo>
                  <a:pt x="5040" y="2216"/>
                  <a:pt x="4919" y="2454"/>
                  <a:pt x="4912" y="2468"/>
                </a:cubicBezTo>
                <a:cubicBezTo>
                  <a:pt x="4864" y="2569"/>
                  <a:pt x="4853" y="2581"/>
                  <a:pt x="4802" y="2581"/>
                </a:cubicBezTo>
                <a:cubicBezTo>
                  <a:pt x="4751" y="2581"/>
                  <a:pt x="4740" y="2569"/>
                  <a:pt x="4692" y="2468"/>
                </a:cubicBezTo>
                <a:cubicBezTo>
                  <a:pt x="4685" y="2454"/>
                  <a:pt x="4564" y="2216"/>
                  <a:pt x="4564" y="2216"/>
                </a:cubicBezTo>
                <a:cubicBezTo>
                  <a:pt x="4401" y="1895"/>
                  <a:pt x="4062" y="1228"/>
                  <a:pt x="4062" y="980"/>
                </a:cubicBezTo>
                <a:cubicBezTo>
                  <a:pt x="4062" y="572"/>
                  <a:pt x="4394" y="240"/>
                  <a:pt x="4802" y="240"/>
                </a:cubicBezTo>
                <a:close/>
                <a:moveTo>
                  <a:pt x="5281" y="2777"/>
                </a:moveTo>
                <a:cubicBezTo>
                  <a:pt x="5215" y="2777"/>
                  <a:pt x="5161" y="2831"/>
                  <a:pt x="5161" y="2897"/>
                </a:cubicBezTo>
                <a:cubicBezTo>
                  <a:pt x="5161" y="3093"/>
                  <a:pt x="5138" y="3283"/>
                  <a:pt x="5095" y="3465"/>
                </a:cubicBezTo>
                <a:cubicBezTo>
                  <a:pt x="4626" y="3566"/>
                  <a:pt x="4144" y="3636"/>
                  <a:pt x="3652" y="3676"/>
                </a:cubicBezTo>
                <a:cubicBezTo>
                  <a:pt x="3671" y="3425"/>
                  <a:pt x="3681" y="3164"/>
                  <a:pt x="3681" y="2897"/>
                </a:cubicBezTo>
                <a:cubicBezTo>
                  <a:pt x="3681" y="2667"/>
                  <a:pt x="3673" y="2441"/>
                  <a:pt x="3659" y="2221"/>
                </a:cubicBezTo>
                <a:cubicBezTo>
                  <a:pt x="3697" y="2218"/>
                  <a:pt x="3735" y="2214"/>
                  <a:pt x="3772" y="2210"/>
                </a:cubicBezTo>
                <a:cubicBezTo>
                  <a:pt x="3838" y="2204"/>
                  <a:pt x="3886" y="2145"/>
                  <a:pt x="3879" y="2079"/>
                </a:cubicBezTo>
                <a:cubicBezTo>
                  <a:pt x="3873" y="2013"/>
                  <a:pt x="3814" y="1965"/>
                  <a:pt x="3748" y="1972"/>
                </a:cubicBezTo>
                <a:cubicBezTo>
                  <a:pt x="3712" y="1975"/>
                  <a:pt x="3676" y="1979"/>
                  <a:pt x="3641" y="1982"/>
                </a:cubicBezTo>
                <a:cubicBezTo>
                  <a:pt x="3590" y="1416"/>
                  <a:pt x="3492" y="910"/>
                  <a:pt x="3358" y="526"/>
                </a:cubicBezTo>
                <a:cubicBezTo>
                  <a:pt x="3405" y="539"/>
                  <a:pt x="3452" y="553"/>
                  <a:pt x="3498" y="569"/>
                </a:cubicBezTo>
                <a:cubicBezTo>
                  <a:pt x="3561" y="591"/>
                  <a:pt x="3629" y="557"/>
                  <a:pt x="3651" y="495"/>
                </a:cubicBezTo>
                <a:cubicBezTo>
                  <a:pt x="3672" y="432"/>
                  <a:pt x="3639" y="364"/>
                  <a:pt x="3576" y="342"/>
                </a:cubicBezTo>
                <a:cubicBezTo>
                  <a:pt x="3295" y="246"/>
                  <a:pt x="3000" y="197"/>
                  <a:pt x="2700" y="197"/>
                </a:cubicBezTo>
                <a:cubicBezTo>
                  <a:pt x="2537" y="197"/>
                  <a:pt x="2377" y="211"/>
                  <a:pt x="2222" y="239"/>
                </a:cubicBezTo>
                <a:cubicBezTo>
                  <a:pt x="2218" y="240"/>
                  <a:pt x="2215" y="240"/>
                  <a:pt x="2212" y="241"/>
                </a:cubicBezTo>
                <a:cubicBezTo>
                  <a:pt x="1324" y="404"/>
                  <a:pt x="587" y="1002"/>
                  <a:pt x="231" y="1806"/>
                </a:cubicBezTo>
                <a:cubicBezTo>
                  <a:pt x="227" y="1812"/>
                  <a:pt x="224" y="1819"/>
                  <a:pt x="221" y="1827"/>
                </a:cubicBezTo>
                <a:cubicBezTo>
                  <a:pt x="79" y="2155"/>
                  <a:pt x="0" y="2517"/>
                  <a:pt x="0" y="2897"/>
                </a:cubicBezTo>
                <a:cubicBezTo>
                  <a:pt x="0" y="3137"/>
                  <a:pt x="31" y="3370"/>
                  <a:pt x="90" y="3591"/>
                </a:cubicBezTo>
                <a:cubicBezTo>
                  <a:pt x="91" y="3595"/>
                  <a:pt x="92" y="3599"/>
                  <a:pt x="94" y="3604"/>
                </a:cubicBezTo>
                <a:cubicBezTo>
                  <a:pt x="363" y="4597"/>
                  <a:pt x="1187" y="5365"/>
                  <a:pt x="2212" y="5553"/>
                </a:cubicBezTo>
                <a:cubicBezTo>
                  <a:pt x="2215" y="5554"/>
                  <a:pt x="2218" y="5555"/>
                  <a:pt x="2222" y="5555"/>
                </a:cubicBezTo>
                <a:cubicBezTo>
                  <a:pt x="2377" y="5583"/>
                  <a:pt x="2537" y="5598"/>
                  <a:pt x="2700" y="5598"/>
                </a:cubicBezTo>
                <a:cubicBezTo>
                  <a:pt x="2864" y="5598"/>
                  <a:pt x="3024" y="5583"/>
                  <a:pt x="3179" y="5555"/>
                </a:cubicBezTo>
                <a:cubicBezTo>
                  <a:pt x="3182" y="5555"/>
                  <a:pt x="3186" y="5554"/>
                  <a:pt x="3189" y="5553"/>
                </a:cubicBezTo>
                <a:cubicBezTo>
                  <a:pt x="4214" y="5365"/>
                  <a:pt x="5038" y="4597"/>
                  <a:pt x="5307" y="3603"/>
                </a:cubicBezTo>
                <a:cubicBezTo>
                  <a:pt x="5308" y="3599"/>
                  <a:pt x="5310" y="3595"/>
                  <a:pt x="5310" y="3591"/>
                </a:cubicBezTo>
                <a:cubicBezTo>
                  <a:pt x="5369" y="3370"/>
                  <a:pt x="5401" y="3137"/>
                  <a:pt x="5401" y="2897"/>
                </a:cubicBezTo>
                <a:cubicBezTo>
                  <a:pt x="5401" y="2831"/>
                  <a:pt x="5347" y="2777"/>
                  <a:pt x="5281" y="2777"/>
                </a:cubicBezTo>
                <a:close/>
                <a:moveTo>
                  <a:pt x="3441" y="2897"/>
                </a:moveTo>
                <a:cubicBezTo>
                  <a:pt x="3441" y="3171"/>
                  <a:pt x="3430" y="3438"/>
                  <a:pt x="3410" y="3692"/>
                </a:cubicBezTo>
                <a:cubicBezTo>
                  <a:pt x="3175" y="3706"/>
                  <a:pt x="2939" y="3713"/>
                  <a:pt x="2700" y="3713"/>
                </a:cubicBezTo>
                <a:cubicBezTo>
                  <a:pt x="2462" y="3713"/>
                  <a:pt x="2225" y="3706"/>
                  <a:pt x="1991" y="3692"/>
                </a:cubicBezTo>
                <a:cubicBezTo>
                  <a:pt x="1971" y="3438"/>
                  <a:pt x="1960" y="3171"/>
                  <a:pt x="1960" y="2897"/>
                </a:cubicBezTo>
                <a:cubicBezTo>
                  <a:pt x="1960" y="2673"/>
                  <a:pt x="1967" y="2453"/>
                  <a:pt x="1981" y="2241"/>
                </a:cubicBezTo>
                <a:cubicBezTo>
                  <a:pt x="2217" y="2256"/>
                  <a:pt x="2457" y="2264"/>
                  <a:pt x="2700" y="2264"/>
                </a:cubicBezTo>
                <a:cubicBezTo>
                  <a:pt x="2941" y="2264"/>
                  <a:pt x="3182" y="2256"/>
                  <a:pt x="3420" y="2240"/>
                </a:cubicBezTo>
                <a:cubicBezTo>
                  <a:pt x="3434" y="2453"/>
                  <a:pt x="3441" y="2673"/>
                  <a:pt x="3441" y="2897"/>
                </a:cubicBezTo>
                <a:close/>
                <a:moveTo>
                  <a:pt x="2322" y="466"/>
                </a:moveTo>
                <a:cubicBezTo>
                  <a:pt x="2446" y="447"/>
                  <a:pt x="2572" y="437"/>
                  <a:pt x="2700" y="437"/>
                </a:cubicBezTo>
                <a:cubicBezTo>
                  <a:pt x="2828" y="437"/>
                  <a:pt x="2954" y="447"/>
                  <a:pt x="3078" y="466"/>
                </a:cubicBezTo>
                <a:cubicBezTo>
                  <a:pt x="3234" y="842"/>
                  <a:pt x="3346" y="1382"/>
                  <a:pt x="3402" y="2001"/>
                </a:cubicBezTo>
                <a:cubicBezTo>
                  <a:pt x="3170" y="2017"/>
                  <a:pt x="2935" y="2024"/>
                  <a:pt x="2700" y="2024"/>
                </a:cubicBezTo>
                <a:cubicBezTo>
                  <a:pt x="2463" y="2024"/>
                  <a:pt x="2229" y="2017"/>
                  <a:pt x="1999" y="2001"/>
                </a:cubicBezTo>
                <a:cubicBezTo>
                  <a:pt x="2055" y="1383"/>
                  <a:pt x="2167" y="842"/>
                  <a:pt x="2322" y="466"/>
                </a:cubicBezTo>
                <a:close/>
                <a:moveTo>
                  <a:pt x="2043" y="526"/>
                </a:moveTo>
                <a:cubicBezTo>
                  <a:pt x="1909" y="910"/>
                  <a:pt x="1811" y="1417"/>
                  <a:pt x="1760" y="1982"/>
                </a:cubicBezTo>
                <a:cubicBezTo>
                  <a:pt x="1328" y="1943"/>
                  <a:pt x="909" y="1876"/>
                  <a:pt x="507" y="1783"/>
                </a:cubicBezTo>
                <a:cubicBezTo>
                  <a:pt x="818" y="1175"/>
                  <a:pt x="1373" y="712"/>
                  <a:pt x="2043" y="526"/>
                </a:cubicBezTo>
                <a:close/>
                <a:moveTo>
                  <a:pt x="1858" y="4544"/>
                </a:moveTo>
                <a:cubicBezTo>
                  <a:pt x="1550" y="4386"/>
                  <a:pt x="1292" y="4144"/>
                  <a:pt x="1114" y="3849"/>
                </a:cubicBezTo>
                <a:cubicBezTo>
                  <a:pt x="1331" y="3878"/>
                  <a:pt x="1550" y="3901"/>
                  <a:pt x="1770" y="3918"/>
                </a:cubicBezTo>
                <a:cubicBezTo>
                  <a:pt x="1793" y="4138"/>
                  <a:pt x="1822" y="4348"/>
                  <a:pt x="1858" y="4544"/>
                </a:cubicBezTo>
                <a:close/>
                <a:moveTo>
                  <a:pt x="240" y="2897"/>
                </a:moveTo>
                <a:cubicBezTo>
                  <a:pt x="240" y="2583"/>
                  <a:pt x="299" y="2282"/>
                  <a:pt x="407" y="2006"/>
                </a:cubicBezTo>
                <a:cubicBezTo>
                  <a:pt x="835" y="2108"/>
                  <a:pt x="1281" y="2180"/>
                  <a:pt x="1742" y="2222"/>
                </a:cubicBezTo>
                <a:cubicBezTo>
                  <a:pt x="1728" y="2441"/>
                  <a:pt x="1720" y="2667"/>
                  <a:pt x="1720" y="2897"/>
                </a:cubicBezTo>
                <a:cubicBezTo>
                  <a:pt x="1720" y="3164"/>
                  <a:pt x="1730" y="3425"/>
                  <a:pt x="1749" y="3676"/>
                </a:cubicBezTo>
                <a:cubicBezTo>
                  <a:pt x="1491" y="3655"/>
                  <a:pt x="1236" y="3626"/>
                  <a:pt x="984" y="3588"/>
                </a:cubicBezTo>
                <a:cubicBezTo>
                  <a:pt x="898" y="3375"/>
                  <a:pt x="850" y="3141"/>
                  <a:pt x="850" y="2897"/>
                </a:cubicBezTo>
                <a:cubicBezTo>
                  <a:pt x="850" y="2831"/>
                  <a:pt x="797" y="2777"/>
                  <a:pt x="730" y="2777"/>
                </a:cubicBezTo>
                <a:cubicBezTo>
                  <a:pt x="664" y="2777"/>
                  <a:pt x="610" y="2831"/>
                  <a:pt x="610" y="2897"/>
                </a:cubicBezTo>
                <a:cubicBezTo>
                  <a:pt x="610" y="3123"/>
                  <a:pt x="646" y="3340"/>
                  <a:pt x="713" y="3544"/>
                </a:cubicBezTo>
                <a:cubicBezTo>
                  <a:pt x="576" y="3520"/>
                  <a:pt x="441" y="3494"/>
                  <a:pt x="306" y="3465"/>
                </a:cubicBezTo>
                <a:cubicBezTo>
                  <a:pt x="263" y="3283"/>
                  <a:pt x="240" y="3093"/>
                  <a:pt x="240" y="2897"/>
                </a:cubicBezTo>
                <a:close/>
                <a:moveTo>
                  <a:pt x="384" y="3726"/>
                </a:moveTo>
                <a:cubicBezTo>
                  <a:pt x="527" y="3755"/>
                  <a:pt x="672" y="3782"/>
                  <a:pt x="818" y="3805"/>
                </a:cubicBezTo>
                <a:cubicBezTo>
                  <a:pt x="1044" y="4271"/>
                  <a:pt x="1437" y="4641"/>
                  <a:pt x="1919" y="4836"/>
                </a:cubicBezTo>
                <a:cubicBezTo>
                  <a:pt x="1956" y="4993"/>
                  <a:pt x="1997" y="5138"/>
                  <a:pt x="2043" y="5269"/>
                </a:cubicBezTo>
                <a:cubicBezTo>
                  <a:pt x="1272" y="5054"/>
                  <a:pt x="652" y="4474"/>
                  <a:pt x="384" y="3726"/>
                </a:cubicBezTo>
                <a:close/>
                <a:moveTo>
                  <a:pt x="3078" y="5329"/>
                </a:moveTo>
                <a:cubicBezTo>
                  <a:pt x="2955" y="5348"/>
                  <a:pt x="2829" y="5358"/>
                  <a:pt x="2700" y="5358"/>
                </a:cubicBezTo>
                <a:cubicBezTo>
                  <a:pt x="2572" y="5358"/>
                  <a:pt x="2446" y="5348"/>
                  <a:pt x="2322" y="5329"/>
                </a:cubicBezTo>
                <a:cubicBezTo>
                  <a:pt x="2273" y="5209"/>
                  <a:pt x="2228" y="5074"/>
                  <a:pt x="2188" y="4924"/>
                </a:cubicBezTo>
                <a:cubicBezTo>
                  <a:pt x="2352" y="4965"/>
                  <a:pt x="2524" y="4987"/>
                  <a:pt x="2700" y="4987"/>
                </a:cubicBezTo>
                <a:cubicBezTo>
                  <a:pt x="2767" y="4987"/>
                  <a:pt x="2820" y="4934"/>
                  <a:pt x="2820" y="4867"/>
                </a:cubicBezTo>
                <a:cubicBezTo>
                  <a:pt x="2820" y="4801"/>
                  <a:pt x="2767" y="4747"/>
                  <a:pt x="2700" y="4747"/>
                </a:cubicBezTo>
                <a:cubicBezTo>
                  <a:pt x="2499" y="4747"/>
                  <a:pt x="2305" y="4715"/>
                  <a:pt x="2124" y="4655"/>
                </a:cubicBezTo>
                <a:cubicBezTo>
                  <a:pt x="2077" y="4435"/>
                  <a:pt x="2040" y="4192"/>
                  <a:pt x="2013" y="3934"/>
                </a:cubicBezTo>
                <a:cubicBezTo>
                  <a:pt x="2468" y="3960"/>
                  <a:pt x="2933" y="3960"/>
                  <a:pt x="3388" y="3934"/>
                </a:cubicBezTo>
                <a:cubicBezTo>
                  <a:pt x="3329" y="4494"/>
                  <a:pt x="3222" y="4982"/>
                  <a:pt x="3078" y="5329"/>
                </a:cubicBezTo>
                <a:close/>
                <a:moveTo>
                  <a:pt x="3358" y="5269"/>
                </a:moveTo>
                <a:cubicBezTo>
                  <a:pt x="3484" y="4908"/>
                  <a:pt x="3577" y="4441"/>
                  <a:pt x="3630" y="3918"/>
                </a:cubicBezTo>
                <a:cubicBezTo>
                  <a:pt x="4102" y="3882"/>
                  <a:pt x="4566" y="3818"/>
                  <a:pt x="5017" y="3726"/>
                </a:cubicBezTo>
                <a:cubicBezTo>
                  <a:pt x="4749" y="4474"/>
                  <a:pt x="4129" y="5054"/>
                  <a:pt x="3358" y="52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indian-arrow-pointing-left-down_45390">
            <a:extLst>
              <a:ext uri="{FF2B5EF4-FFF2-40B4-BE49-F238E27FC236}">
                <a16:creationId xmlns:a16="http://schemas.microsoft.com/office/drawing/2014/main" id="{B5FFF1C5-1747-4230-A27C-6A92FD50918A}"/>
              </a:ext>
            </a:extLst>
          </p:cNvPr>
          <p:cNvSpPr>
            <a:spLocks noChangeAspect="1"/>
          </p:cNvSpPr>
          <p:nvPr userDrawn="1"/>
        </p:nvSpPr>
        <p:spPr bwMode="auto">
          <a:xfrm rot="17298802">
            <a:off x="227775" y="369085"/>
            <a:ext cx="180266" cy="180166"/>
          </a:xfrm>
          <a:custGeom>
            <a:avLst/>
            <a:gdLst>
              <a:gd name="connsiteX0" fmla="*/ 400661 w 605996"/>
              <a:gd name="connsiteY0" fmla="*/ 69978 h 605660"/>
              <a:gd name="connsiteX1" fmla="*/ 407386 w 605996"/>
              <a:gd name="connsiteY1" fmla="*/ 72789 h 605660"/>
              <a:gd name="connsiteX2" fmla="*/ 406839 w 605996"/>
              <a:gd name="connsiteY2" fmla="*/ 189854 h 605660"/>
              <a:gd name="connsiteX3" fmla="*/ 416380 w 605996"/>
              <a:gd name="connsiteY3" fmla="*/ 199460 h 605660"/>
              <a:gd name="connsiteX4" fmla="*/ 533064 w 605996"/>
              <a:gd name="connsiteY4" fmla="*/ 199460 h 605660"/>
              <a:gd name="connsiteX5" fmla="*/ 535879 w 605996"/>
              <a:gd name="connsiteY5" fmla="*/ 206176 h 605660"/>
              <a:gd name="connsiteX6" fmla="*/ 498497 w 605996"/>
              <a:gd name="connsiteY6" fmla="*/ 243506 h 605660"/>
              <a:gd name="connsiteX7" fmla="*/ 482152 w 605996"/>
              <a:gd name="connsiteY7" fmla="*/ 251003 h 605660"/>
              <a:gd name="connsiteX8" fmla="*/ 396907 w 605996"/>
              <a:gd name="connsiteY8" fmla="*/ 257329 h 605660"/>
              <a:gd name="connsiteX9" fmla="*/ 123810 w 605996"/>
              <a:gd name="connsiteY9" fmla="*/ 530038 h 605660"/>
              <a:gd name="connsiteX10" fmla="*/ 227981 w 605996"/>
              <a:gd name="connsiteY10" fmla="*/ 568539 h 605660"/>
              <a:gd name="connsiteX11" fmla="*/ 226964 w 605996"/>
              <a:gd name="connsiteY11" fmla="*/ 574396 h 605660"/>
              <a:gd name="connsiteX12" fmla="*/ 8221 w 605996"/>
              <a:gd name="connsiteY12" fmla="*/ 605556 h 605660"/>
              <a:gd name="connsiteX13" fmla="*/ 88 w 605996"/>
              <a:gd name="connsiteY13" fmla="*/ 597434 h 605660"/>
              <a:gd name="connsiteX14" fmla="*/ 31370 w 605996"/>
              <a:gd name="connsiteY14" fmla="*/ 379001 h 605660"/>
              <a:gd name="connsiteX15" fmla="*/ 37236 w 605996"/>
              <a:gd name="connsiteY15" fmla="*/ 377986 h 605660"/>
              <a:gd name="connsiteX16" fmla="*/ 75792 w 605996"/>
              <a:gd name="connsiteY16" fmla="*/ 482009 h 605660"/>
              <a:gd name="connsiteX17" fmla="*/ 348810 w 605996"/>
              <a:gd name="connsiteY17" fmla="*/ 209378 h 605660"/>
              <a:gd name="connsiteX18" fmla="*/ 355145 w 605996"/>
              <a:gd name="connsiteY18" fmla="*/ 124176 h 605660"/>
              <a:gd name="connsiteX19" fmla="*/ 362652 w 605996"/>
              <a:gd name="connsiteY19" fmla="*/ 107932 h 605660"/>
              <a:gd name="connsiteX20" fmla="*/ 468580 w 605996"/>
              <a:gd name="connsiteY20" fmla="*/ 2165 h 605660"/>
              <a:gd name="connsiteX21" fmla="*/ 475308 w 605996"/>
              <a:gd name="connsiteY21" fmla="*/ 4899 h 605660"/>
              <a:gd name="connsiteX22" fmla="*/ 474838 w 605996"/>
              <a:gd name="connsiteY22" fmla="*/ 122064 h 605660"/>
              <a:gd name="connsiteX23" fmla="*/ 484304 w 605996"/>
              <a:gd name="connsiteY23" fmla="*/ 131594 h 605660"/>
              <a:gd name="connsiteX24" fmla="*/ 601016 w 605996"/>
              <a:gd name="connsiteY24" fmla="*/ 131594 h 605660"/>
              <a:gd name="connsiteX25" fmla="*/ 603832 w 605996"/>
              <a:gd name="connsiteY25" fmla="*/ 138389 h 605660"/>
              <a:gd name="connsiteX26" fmla="*/ 566440 w 605996"/>
              <a:gd name="connsiteY26" fmla="*/ 175726 h 605660"/>
              <a:gd name="connsiteX27" fmla="*/ 550091 w 605996"/>
              <a:gd name="connsiteY27" fmla="*/ 182521 h 605660"/>
              <a:gd name="connsiteX28" fmla="*/ 433379 w 605996"/>
              <a:gd name="connsiteY28" fmla="*/ 182521 h 605660"/>
              <a:gd name="connsiteX29" fmla="*/ 423835 w 605996"/>
              <a:gd name="connsiteY29" fmla="*/ 172914 h 605660"/>
              <a:gd name="connsiteX30" fmla="*/ 423835 w 605996"/>
              <a:gd name="connsiteY30" fmla="*/ 56373 h 605660"/>
              <a:gd name="connsiteX31" fmla="*/ 430563 w 605996"/>
              <a:gd name="connsiteY31" fmla="*/ 40048 h 60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5996" h="605660">
                <a:moveTo>
                  <a:pt x="400661" y="69978"/>
                </a:moveTo>
                <a:cubicBezTo>
                  <a:pt x="404414" y="66229"/>
                  <a:pt x="407386" y="67479"/>
                  <a:pt x="407386" y="72789"/>
                </a:cubicBezTo>
                <a:lnTo>
                  <a:pt x="406839" y="189854"/>
                </a:lnTo>
                <a:cubicBezTo>
                  <a:pt x="406839" y="195165"/>
                  <a:pt x="411062" y="199460"/>
                  <a:pt x="416380" y="199460"/>
                </a:cubicBezTo>
                <a:lnTo>
                  <a:pt x="533064" y="199460"/>
                </a:lnTo>
                <a:cubicBezTo>
                  <a:pt x="538382" y="199460"/>
                  <a:pt x="539633" y="202428"/>
                  <a:pt x="535879" y="206176"/>
                </a:cubicBezTo>
                <a:lnTo>
                  <a:pt x="498497" y="243506"/>
                </a:lnTo>
                <a:cubicBezTo>
                  <a:pt x="494743" y="247254"/>
                  <a:pt x="487391" y="250613"/>
                  <a:pt x="482152" y="251003"/>
                </a:cubicBezTo>
                <a:lnTo>
                  <a:pt x="396907" y="257329"/>
                </a:lnTo>
                <a:lnTo>
                  <a:pt x="123810" y="530038"/>
                </a:lnTo>
                <a:lnTo>
                  <a:pt x="227981" y="568539"/>
                </a:lnTo>
                <a:cubicBezTo>
                  <a:pt x="232673" y="571038"/>
                  <a:pt x="232204" y="573615"/>
                  <a:pt x="226964" y="574396"/>
                </a:cubicBezTo>
                <a:lnTo>
                  <a:pt x="8221" y="605556"/>
                </a:lnTo>
                <a:cubicBezTo>
                  <a:pt x="2982" y="606337"/>
                  <a:pt x="-616" y="602667"/>
                  <a:pt x="88" y="597434"/>
                </a:cubicBezTo>
                <a:lnTo>
                  <a:pt x="31370" y="379001"/>
                </a:lnTo>
                <a:cubicBezTo>
                  <a:pt x="32074" y="373847"/>
                  <a:pt x="34733" y="373379"/>
                  <a:pt x="37236" y="377986"/>
                </a:cubicBezTo>
                <a:lnTo>
                  <a:pt x="75792" y="482009"/>
                </a:lnTo>
                <a:lnTo>
                  <a:pt x="348810" y="209378"/>
                </a:lnTo>
                <a:lnTo>
                  <a:pt x="355145" y="124176"/>
                </a:lnTo>
                <a:cubicBezTo>
                  <a:pt x="355536" y="118944"/>
                  <a:pt x="358898" y="111681"/>
                  <a:pt x="362652" y="107932"/>
                </a:cubicBezTo>
                <a:close/>
                <a:moveTo>
                  <a:pt x="468580" y="2165"/>
                </a:moveTo>
                <a:cubicBezTo>
                  <a:pt x="472335" y="-1584"/>
                  <a:pt x="475308" y="-334"/>
                  <a:pt x="475308" y="4899"/>
                </a:cubicBezTo>
                <a:lnTo>
                  <a:pt x="474838" y="122064"/>
                </a:lnTo>
                <a:cubicBezTo>
                  <a:pt x="474760" y="127376"/>
                  <a:pt x="479062" y="131594"/>
                  <a:pt x="484304" y="131594"/>
                </a:cubicBezTo>
                <a:lnTo>
                  <a:pt x="601016" y="131594"/>
                </a:lnTo>
                <a:cubicBezTo>
                  <a:pt x="606336" y="131594"/>
                  <a:pt x="607587" y="134640"/>
                  <a:pt x="603832" y="138389"/>
                </a:cubicBezTo>
                <a:lnTo>
                  <a:pt x="566440" y="175726"/>
                </a:lnTo>
                <a:cubicBezTo>
                  <a:pt x="562686" y="179475"/>
                  <a:pt x="555411" y="182521"/>
                  <a:pt x="550091" y="182521"/>
                </a:cubicBezTo>
                <a:lnTo>
                  <a:pt x="433379" y="182521"/>
                </a:lnTo>
                <a:cubicBezTo>
                  <a:pt x="428138" y="182521"/>
                  <a:pt x="423835" y="178225"/>
                  <a:pt x="423835" y="172914"/>
                </a:cubicBezTo>
                <a:lnTo>
                  <a:pt x="423835" y="56373"/>
                </a:lnTo>
                <a:cubicBezTo>
                  <a:pt x="423835" y="51140"/>
                  <a:pt x="426808" y="43798"/>
                  <a:pt x="430563" y="400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E499DE-20D7-4E67-A454-D0D3D28C4E48}"/>
              </a:ext>
            </a:extLst>
          </p:cNvPr>
          <p:cNvSpPr/>
          <p:nvPr userDrawn="1"/>
        </p:nvSpPr>
        <p:spPr>
          <a:xfrm>
            <a:off x="57547" y="1618986"/>
            <a:ext cx="615553" cy="485325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卫星导航定位系统概况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B936FBC-EE3F-4D7D-BF1B-29977B704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467544" y="0"/>
            <a:ext cx="2154088" cy="4380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A770FB-1341-4EC8-92D8-5C092E2A06CF}"/>
              </a:ext>
            </a:extLst>
          </p:cNvPr>
          <p:cNvSpPr txBox="1"/>
          <p:nvPr userDrawn="1"/>
        </p:nvSpPr>
        <p:spPr>
          <a:xfrm>
            <a:off x="2621632" y="-27384"/>
            <a:ext cx="55507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24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FF"/>
        </a:buClr>
        <a:buSzPct val="60000"/>
        <a:buFontTx/>
        <a:buBlip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bg1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bg1"/>
          </a:solidFill>
          <a:latin typeface="+mn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avipedia.net/index.php/File:SLR_Shelkovo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8E95E56-D2B3-4EE6-9C3F-74F335529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GLONASS</a:t>
            </a:r>
            <a:r>
              <a:rPr lang="zh-CN" altLang="en-US" dirty="0"/>
              <a:t>卫星定位系统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7237D9F-07DA-4ADD-84D9-88A18C8B1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GLONASS (</a:t>
            </a:r>
            <a:r>
              <a:rPr lang="zh-CN" altLang="en-US" dirty="0"/>
              <a:t>格洛纳斯</a:t>
            </a:r>
            <a:r>
              <a:rPr lang="en-US" altLang="zh-CN" dirty="0"/>
              <a:t>) </a:t>
            </a:r>
            <a:r>
              <a:rPr lang="zh-CN" altLang="en-US" dirty="0"/>
              <a:t>－－</a:t>
            </a:r>
            <a:r>
              <a:rPr lang="en-US" altLang="zh-CN" dirty="0">
                <a:solidFill>
                  <a:schemeClr val="hlink"/>
                </a:solidFill>
              </a:rPr>
              <a:t>Gl</a:t>
            </a:r>
            <a:r>
              <a:rPr lang="en-US" altLang="zh-CN" dirty="0">
                <a:solidFill>
                  <a:srgbClr val="FFC000"/>
                </a:solidFill>
              </a:rPr>
              <a:t>o</a:t>
            </a:r>
            <a:r>
              <a:rPr lang="en-US" altLang="zh-CN" dirty="0"/>
              <a:t>bal </a:t>
            </a:r>
            <a:r>
              <a:rPr lang="en-US" altLang="zh-CN" dirty="0">
                <a:solidFill>
                  <a:schemeClr val="hlink"/>
                </a:solidFill>
              </a:rPr>
              <a:t>Na</a:t>
            </a:r>
            <a:r>
              <a:rPr lang="en-US" altLang="zh-CN" dirty="0"/>
              <a:t>vigation </a:t>
            </a:r>
            <a:r>
              <a:rPr lang="en-US" altLang="zh-CN" dirty="0">
                <a:solidFill>
                  <a:schemeClr val="hlink"/>
                </a:solidFill>
              </a:rPr>
              <a:t>S</a:t>
            </a:r>
            <a:r>
              <a:rPr lang="en-US" altLang="zh-CN" dirty="0"/>
              <a:t>atellite </a:t>
            </a:r>
            <a:r>
              <a:rPr lang="en-US" altLang="zh-CN" dirty="0">
                <a:solidFill>
                  <a:schemeClr val="hlink"/>
                </a:solidFill>
              </a:rPr>
              <a:t>S</a:t>
            </a:r>
            <a:r>
              <a:rPr lang="en-US" altLang="zh-CN" dirty="0"/>
              <a:t>ystem</a:t>
            </a:r>
            <a:r>
              <a:rPr lang="zh-CN" altLang="en-US" dirty="0"/>
              <a:t>（全球导航卫星系统 ）</a:t>
            </a:r>
          </a:p>
          <a:p>
            <a:pPr lvl="3"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1978</a:t>
            </a:r>
            <a:r>
              <a:rPr lang="zh-CN" altLang="en-US" dirty="0"/>
              <a:t>年开始研制，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月开始发射导航卫星 </a:t>
            </a:r>
          </a:p>
        </p:txBody>
      </p:sp>
      <p:grpSp>
        <p:nvGrpSpPr>
          <p:cNvPr id="80900" name="组合 2">
            <a:extLst>
              <a:ext uri="{FF2B5EF4-FFF2-40B4-BE49-F238E27FC236}">
                <a16:creationId xmlns:a16="http://schemas.microsoft.com/office/drawing/2014/main" id="{A7EE1916-2564-47FC-8F52-4D4E08CD38E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859338"/>
            <a:ext cx="2381250" cy="1971675"/>
            <a:chOff x="971600" y="4859868"/>
            <a:chExt cx="2381250" cy="1970641"/>
          </a:xfrm>
        </p:grpSpPr>
        <p:pic>
          <p:nvPicPr>
            <p:cNvPr id="80907" name="Picture 9" descr="GLONASS Satellite">
              <a:extLst>
                <a:ext uri="{FF2B5EF4-FFF2-40B4-BE49-F238E27FC236}">
                  <a16:creationId xmlns:a16="http://schemas.microsoft.com/office/drawing/2014/main" id="{459013CD-3C83-4099-B952-69E785C13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192209"/>
              <a:ext cx="238125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8" name="矩形 1">
              <a:extLst>
                <a:ext uri="{FF2B5EF4-FFF2-40B4-BE49-F238E27FC236}">
                  <a16:creationId xmlns:a16="http://schemas.microsoft.com/office/drawing/2014/main" id="{4623C305-0985-4DEB-A0D6-2872FAD2E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600" y="4859868"/>
              <a:ext cx="238125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Early GLONASS</a:t>
              </a: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0901" name="组合 8">
            <a:extLst>
              <a:ext uri="{FF2B5EF4-FFF2-40B4-BE49-F238E27FC236}">
                <a16:creationId xmlns:a16="http://schemas.microsoft.com/office/drawing/2014/main" id="{D8A1159E-8FA1-4F06-B263-7D7018065350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808538"/>
            <a:ext cx="2867025" cy="2022475"/>
            <a:chOff x="3707903" y="4808621"/>
            <a:chExt cx="2867026" cy="2021888"/>
          </a:xfrm>
        </p:grpSpPr>
        <p:pic>
          <p:nvPicPr>
            <p:cNvPr id="80905" name="Picture 5" descr="GLONASS K Satellite">
              <a:extLst>
                <a:ext uri="{FF2B5EF4-FFF2-40B4-BE49-F238E27FC236}">
                  <a16:creationId xmlns:a16="http://schemas.microsoft.com/office/drawing/2014/main" id="{52751577-108D-48EC-8B55-F4B108147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5192209"/>
              <a:ext cx="2867025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6" name="矩形 5">
              <a:extLst>
                <a:ext uri="{FF2B5EF4-FFF2-40B4-BE49-F238E27FC236}">
                  <a16:creationId xmlns:a16="http://schemas.microsoft.com/office/drawing/2014/main" id="{641D71FF-C376-4F9C-8D72-F1B9141D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3" y="4808621"/>
              <a:ext cx="2867025" cy="38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GLONASS-K</a:t>
              </a:r>
              <a:endParaRPr lang="zh-CN" altLang="en-US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0902" name="组合 7">
            <a:extLst>
              <a:ext uri="{FF2B5EF4-FFF2-40B4-BE49-F238E27FC236}">
                <a16:creationId xmlns:a16="http://schemas.microsoft.com/office/drawing/2014/main" id="{200C62F6-2B46-45D6-954F-1DBA6D7F791E}"/>
              </a:ext>
            </a:extLst>
          </p:cNvPr>
          <p:cNvGrpSpPr>
            <a:grpSpLocks/>
          </p:cNvGrpSpPr>
          <p:nvPr/>
        </p:nvGrpSpPr>
        <p:grpSpPr bwMode="auto">
          <a:xfrm>
            <a:off x="6996113" y="4859338"/>
            <a:ext cx="2143125" cy="1971675"/>
            <a:chOff x="6996758" y="4859868"/>
            <a:chExt cx="2143126" cy="1970641"/>
          </a:xfrm>
        </p:grpSpPr>
        <p:pic>
          <p:nvPicPr>
            <p:cNvPr id="80903" name="Picture 7" descr="GLONASS M Satellite">
              <a:extLst>
                <a:ext uri="{FF2B5EF4-FFF2-40B4-BE49-F238E27FC236}">
                  <a16:creationId xmlns:a16="http://schemas.microsoft.com/office/drawing/2014/main" id="{99E75F2A-5558-4D23-9A1D-56CF87C6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759" y="5192209"/>
              <a:ext cx="2143125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4" name="矩形 6">
              <a:extLst>
                <a:ext uri="{FF2B5EF4-FFF2-40B4-BE49-F238E27FC236}">
                  <a16:creationId xmlns:a16="http://schemas.microsoft.com/office/drawing/2014/main" id="{781ACF3B-8497-49EF-99F1-3C6EC093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758" y="4859868"/>
              <a:ext cx="21431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GLONASS-M</a:t>
              </a:r>
              <a:endParaRPr lang="zh-CN" altLang="en-US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4EA3885-7D2F-4DBA-AFD8-DD99B8A1D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WGS-84</a:t>
            </a:r>
            <a:r>
              <a:rPr lang="zh-CN" altLang="en-US" sz="4000" b="1"/>
              <a:t>与</a:t>
            </a:r>
            <a:r>
              <a:rPr lang="en-US" altLang="zh-CN" sz="4000" b="1"/>
              <a:t>SGS-85</a:t>
            </a:r>
            <a:r>
              <a:rPr lang="zh-CN" altLang="en-US" sz="4000" b="1"/>
              <a:t>坐标系参数</a:t>
            </a:r>
            <a:r>
              <a:rPr lang="zh-CN" altLang="en-US" sz="4000"/>
              <a:t> 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1F500EE0-18FA-40FC-9ADF-5E5CE41C43C7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773238"/>
          <a:ext cx="8280400" cy="41148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参数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WGS-84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SGS-85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6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地球自转角速率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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7292115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-11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(rad/s)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7292113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-11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(rad/s)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6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地球引力常数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GM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3986005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(m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/s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39860044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(m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/s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地球椭球长半径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6378137m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6378136m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地球扁率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1/298.257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1/298.257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光速值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299792458m/s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299792458m/s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3EB7A752-3A8A-41B7-80DA-DD8677BF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308725"/>
            <a:ext cx="647700" cy="549275"/>
          </a:xfrm>
          <a:prstGeom prst="leftArrow">
            <a:avLst>
              <a:gd name="adj1" fmla="val 50000"/>
              <a:gd name="adj2" fmla="val 2948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2E88296-8A3E-44EB-8F1B-2E1462A1E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GLONASS</a:t>
            </a:r>
            <a:r>
              <a:rPr lang="zh-CN" altLang="en-US" b="1"/>
              <a:t>系统的组成</a:t>
            </a:r>
            <a:r>
              <a:rPr lang="zh-CN" altLang="en-US"/>
              <a:t> 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2011F5F-BC74-414D-8469-F8D497C9A6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73238"/>
            <a:ext cx="8243887" cy="1727200"/>
          </a:xfrm>
        </p:spPr>
        <p:txBody>
          <a:bodyPr/>
          <a:lstStyle/>
          <a:p>
            <a:pPr eaLnBrk="1" hangingPunct="1"/>
            <a:r>
              <a:rPr lang="en-US" altLang="zh-CN" sz="2800"/>
              <a:t>GLONASS</a:t>
            </a:r>
            <a:r>
              <a:rPr lang="zh-CN" altLang="en-US" sz="2800"/>
              <a:t>卫星星座（</a:t>
            </a:r>
            <a:r>
              <a:rPr lang="zh-CN" altLang="en-US" sz="2800">
                <a:solidFill>
                  <a:schemeClr val="hlink"/>
                </a:solidFill>
              </a:rPr>
              <a:t>空间部分</a:t>
            </a:r>
            <a:r>
              <a:rPr lang="zh-CN" altLang="en-US" sz="2800"/>
              <a:t>） </a:t>
            </a:r>
          </a:p>
          <a:p>
            <a:pPr eaLnBrk="1" hangingPunct="1"/>
            <a:r>
              <a:rPr lang="zh-CN" altLang="en-US" sz="2800"/>
              <a:t>地面监控系统（</a:t>
            </a:r>
            <a:r>
              <a:rPr lang="zh-CN" altLang="en-US" sz="2800">
                <a:solidFill>
                  <a:schemeClr val="hlink"/>
                </a:solidFill>
              </a:rPr>
              <a:t>地面监控部分</a:t>
            </a:r>
            <a:r>
              <a:rPr lang="zh-CN" altLang="en-US" sz="2800"/>
              <a:t>） </a:t>
            </a:r>
          </a:p>
          <a:p>
            <a:pPr eaLnBrk="1" hangingPunct="1"/>
            <a:r>
              <a:rPr lang="en-US" altLang="zh-CN" sz="2800"/>
              <a:t>GLONASS</a:t>
            </a:r>
            <a:r>
              <a:rPr lang="zh-CN" altLang="en-US" sz="2800"/>
              <a:t>接收机（</a:t>
            </a:r>
            <a:r>
              <a:rPr lang="zh-CN" altLang="en-US" sz="2800">
                <a:solidFill>
                  <a:schemeClr val="hlink"/>
                </a:solidFill>
              </a:rPr>
              <a:t>用户部分</a:t>
            </a:r>
            <a:r>
              <a:rPr lang="zh-CN" altLang="en-US" sz="2800"/>
              <a:t>） </a:t>
            </a:r>
          </a:p>
        </p:txBody>
      </p:sp>
      <p:pic>
        <p:nvPicPr>
          <p:cNvPr id="82948" name="Picture 4" descr="constel">
            <a:extLst>
              <a:ext uri="{FF2B5EF4-FFF2-40B4-BE49-F238E27FC236}">
                <a16:creationId xmlns:a16="http://schemas.microsoft.com/office/drawing/2014/main" id="{444ADC20-5139-45FE-BD17-0ED957B7AB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9725" y="3435350"/>
            <a:ext cx="6264275" cy="342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0CED5A-E24D-4063-B186-785385A62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6" b="40787" l="1149" r="96935">
                        <a14:foregroundMark x1="84674" y1="24508" x2="84674" y2="24508"/>
                        <a14:foregroundMark x1="95402" y1="14490" x2="95402" y2="14490"/>
                        <a14:foregroundMark x1="91188" y1="3220" x2="91188" y2="3220"/>
                        <a14:foregroundMark x1="80460" y1="6977" x2="80460" y2="6977"/>
                        <a14:foregroundMark x1="53257" y1="3220" x2="53257" y2="3220"/>
                        <a14:foregroundMark x1="24138" y1="1073" x2="24138" y2="1073"/>
                        <a14:foregroundMark x1="25670" y1="6082" x2="25670" y2="6082"/>
                        <a14:foregroundMark x1="13793" y1="16100" x2="13793" y2="16100"/>
                        <a14:foregroundMark x1="23372" y1="23077" x2="23372" y2="23077"/>
                        <a14:foregroundMark x1="55556" y1="37746" x2="55556" y2="37746"/>
                        <a14:foregroundMark x1="90038" y1="40250" x2="90038" y2="40250"/>
                        <a14:foregroundMark x1="97701" y1="27907" x2="97701" y2="27907"/>
                        <a14:foregroundMark x1="45594" y1="40966" x2="45594" y2="40966"/>
                        <a14:foregroundMark x1="39847" y1="38283" x2="39847" y2="38283"/>
                        <a14:foregroundMark x1="11494" y1="39893" x2="11494" y2="39893"/>
                        <a14:foregroundMark x1="9962" y1="33274" x2="9962" y2="33274"/>
                        <a14:foregroundMark x1="14176" y1="24329" x2="14176" y2="24329"/>
                        <a14:foregroundMark x1="39847" y1="10555" x2="39847" y2="10555"/>
                        <a14:foregroundMark x1="68582" y1="14311" x2="68582" y2="14311"/>
                        <a14:foregroundMark x1="1149" y1="21288" x2="1149" y2="21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336"/>
          <a:stretch/>
        </p:blipFill>
        <p:spPr>
          <a:xfrm>
            <a:off x="7874506" y="152496"/>
            <a:ext cx="1193294" cy="1141511"/>
          </a:xfrm>
          <a:prstGeom prst="rect">
            <a:avLst/>
          </a:prstGeom>
        </p:spPr>
      </p:pic>
      <p:sp>
        <p:nvSpPr>
          <p:cNvPr id="84994" name="标题 1">
            <a:extLst>
              <a:ext uri="{FF2B5EF4-FFF2-40B4-BE49-F238E27FC236}">
                <a16:creationId xmlns:a16="http://schemas.microsoft.com/office/drawing/2014/main" id="{4E118FE3-910D-432E-BE4B-4926CCC1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GLONASS</a:t>
            </a:r>
            <a:r>
              <a:rPr lang="zh-CN" altLang="en-US"/>
              <a:t>卫星星座（</a:t>
            </a:r>
            <a:r>
              <a:rPr lang="zh-CN" altLang="en-US">
                <a:solidFill>
                  <a:schemeClr val="hlink"/>
                </a:solidFill>
              </a:rPr>
              <a:t>空间部分</a:t>
            </a:r>
            <a:r>
              <a:rPr lang="zh-CN" altLang="en-US"/>
              <a:t>） </a:t>
            </a:r>
          </a:p>
        </p:txBody>
      </p:sp>
      <p:sp>
        <p:nvSpPr>
          <p:cNvPr id="84995" name="内容占位符 12">
            <a:extLst>
              <a:ext uri="{FF2B5EF4-FFF2-40B4-BE49-F238E27FC236}">
                <a16:creationId xmlns:a16="http://schemas.microsoft.com/office/drawing/2014/main" id="{E7752969-3EC3-4163-BA04-4D258AB1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0" y="1773238"/>
            <a:ext cx="3632200" cy="5084762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华文细黑" panose="02010600040101010101" pitchFamily="2" charset="-122"/>
              </a:rPr>
              <a:t>由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24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</a:rPr>
              <a:t>颗</a:t>
            </a:r>
            <a:r>
              <a:rPr lang="zh-CN" altLang="en-US" b="1">
                <a:latin typeface="华文细黑" panose="02010600040101010101" pitchFamily="2" charset="-122"/>
              </a:rPr>
              <a:t>卫星构成，分布于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3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</a:rPr>
              <a:t>个轨道面</a:t>
            </a:r>
            <a:r>
              <a:rPr lang="zh-CN" altLang="en-US" b="1">
                <a:latin typeface="华文细黑" panose="02010600040101010101" pitchFamily="2" charset="-122"/>
              </a:rPr>
              <a:t>，轨道面之间的夹角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120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</a:rPr>
              <a:t>度</a:t>
            </a:r>
            <a:r>
              <a:rPr lang="zh-CN" altLang="en-US" b="1">
                <a:latin typeface="华文细黑" panose="02010600040101010101" pitchFamily="2" charset="-122"/>
              </a:rPr>
              <a:t>，每个轨道分布</a:t>
            </a:r>
            <a:r>
              <a:rPr lang="en-US" altLang="zh-CN" b="1">
                <a:latin typeface="华文细黑" panose="02010600040101010101" pitchFamily="2" charset="-122"/>
              </a:rPr>
              <a:t>8</a:t>
            </a:r>
            <a:r>
              <a:rPr lang="zh-CN" altLang="en-US" b="1">
                <a:latin typeface="华文细黑" panose="02010600040101010101" pitchFamily="2" charset="-122"/>
              </a:rPr>
              <a:t>颗卫星，卫星间相差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45°</a:t>
            </a:r>
            <a:r>
              <a:rPr lang="zh-CN" altLang="en-US" b="1">
                <a:latin typeface="华文细黑" panose="02010600040101010101" pitchFamily="2" charset="-122"/>
              </a:rPr>
              <a:t>，平均轨道高度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19100km</a:t>
            </a:r>
            <a:r>
              <a:rPr lang="zh-CN" altLang="en-US" b="1">
                <a:latin typeface="华文细黑" panose="02010600040101010101" pitchFamily="2" charset="-122"/>
              </a:rPr>
              <a:t>，轨道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</a:rPr>
              <a:t>倾角</a:t>
            </a:r>
            <a:r>
              <a:rPr lang="en-US" altLang="zh-CN" b="1">
                <a:latin typeface="华文细黑" panose="02010600040101010101" pitchFamily="2" charset="-122"/>
              </a:rPr>
              <a:t>64.8</a:t>
            </a:r>
            <a:r>
              <a:rPr lang="en-US" altLang="zh-CN" b="1">
                <a:latin typeface="华文细黑" panose="02010600040101010101" pitchFamily="2" charset="-122"/>
                <a:sym typeface="Symbol" panose="05050102010706020507" pitchFamily="18" charset="2"/>
              </a:rPr>
              <a:t></a:t>
            </a:r>
            <a:r>
              <a:rPr lang="zh-CN" altLang="en-US" b="1">
                <a:latin typeface="华文细黑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  <a:sym typeface="Symbol" panose="05050102010706020507" pitchFamily="18" charset="2"/>
              </a:rPr>
              <a:t>周期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  <a:sym typeface="Symbol" panose="05050102010706020507" pitchFamily="18" charset="2"/>
              </a:rPr>
              <a:t>11h 15min</a:t>
            </a:r>
            <a:endParaRPr lang="zh-CN" altLang="en-US" b="1">
              <a:solidFill>
                <a:srgbClr val="FFFF00"/>
              </a:solidFill>
              <a:latin typeface="华文细黑" panose="02010600040101010101" pitchFamily="2" charset="-122"/>
            </a:endParaRPr>
          </a:p>
        </p:txBody>
      </p:sp>
      <p:pic>
        <p:nvPicPr>
          <p:cNvPr id="84996" name="Picture 2" descr="http://www.federalspace.ru/img/news/2010_09_02_gr_gl_1.jpg">
            <a:extLst>
              <a:ext uri="{FF2B5EF4-FFF2-40B4-BE49-F238E27FC236}">
                <a16:creationId xmlns:a16="http://schemas.microsoft.com/office/drawing/2014/main" id="{8D30D462-F86E-4CD3-AFB4-46C2B2B7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" y="2554287"/>
            <a:ext cx="5783263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3713602D-C23C-4244-954E-2D549D57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87044" name="Picture 2" descr="http://www.positim.com/gnss/uploaded_images/glonass_status-753516.png">
            <a:extLst>
              <a:ext uri="{FF2B5EF4-FFF2-40B4-BE49-F238E27FC236}">
                <a16:creationId xmlns:a16="http://schemas.microsoft.com/office/drawing/2014/main" id="{79620F34-0321-48F9-8AA6-233E9E3F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695450"/>
            <a:ext cx="76009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1C52BEFF-E4D5-40CE-BD22-801FB5D9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GLONASS constellation status, 22.02.2017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矩形 5">
            <a:extLst>
              <a:ext uri="{FF2B5EF4-FFF2-40B4-BE49-F238E27FC236}">
                <a16:creationId xmlns:a16="http://schemas.microsoft.com/office/drawing/2014/main" id="{16D6B20A-18C5-4C65-9C17-4F6FBF45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6237288"/>
            <a:ext cx="810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http://www.glonass-ianc.rsa.ru/en/GLONASS/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88068" name="Picture 2">
            <a:extLst>
              <a:ext uri="{FF2B5EF4-FFF2-40B4-BE49-F238E27FC236}">
                <a16:creationId xmlns:a16="http://schemas.microsoft.com/office/drawing/2014/main" id="{19BA5657-DC68-496D-91E9-E12F3791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41813"/>
            <a:ext cx="3255962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9CEEA30C-788B-4121-839F-8988F325D4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1525" y="1570038"/>
          <a:ext cx="5832475" cy="3624262"/>
        </p:xfrm>
        <a:graphic>
          <a:graphicData uri="http://schemas.openxmlformats.org/drawingml/2006/table">
            <a:tbl>
              <a:tblPr/>
              <a:tblGrid>
                <a:gridCol w="516230">
                  <a:extLst>
                    <a:ext uri="{9D8B030D-6E8A-4147-A177-3AD203B41FA5}">
                      <a16:colId xmlns:a16="http://schemas.microsoft.com/office/drawing/2014/main" val="3348405373"/>
                    </a:ext>
                  </a:extLst>
                </a:gridCol>
                <a:gridCol w="4372104">
                  <a:extLst>
                    <a:ext uri="{9D8B030D-6E8A-4147-A177-3AD203B41FA5}">
                      <a16:colId xmlns:a16="http://schemas.microsoft.com/office/drawing/2014/main" val="3862124157"/>
                    </a:ext>
                  </a:extLst>
                </a:gridCol>
                <a:gridCol w="944141">
                  <a:extLst>
                    <a:ext uri="{9D8B030D-6E8A-4147-A177-3AD203B41FA5}">
                      <a16:colId xmlns:a16="http://schemas.microsoft.com/office/drawing/2014/main" val="2094827982"/>
                    </a:ext>
                  </a:extLst>
                </a:gridCol>
              </a:tblGrid>
              <a:tr h="691138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Total satellites in constellation</a:t>
                      </a:r>
                    </a:p>
                  </a:txBody>
                  <a:tcPr marL="133346" marR="38099" marT="38102" marB="38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effectLst/>
                        </a:rPr>
                        <a:t>27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67719"/>
                  </a:ext>
                </a:extLst>
              </a:tr>
              <a:tr h="691138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Operational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680511"/>
                  </a:ext>
                </a:extLst>
              </a:tr>
              <a:tr h="387712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F7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In commissioning phase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-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62388"/>
                  </a:ext>
                </a:extLst>
              </a:tr>
              <a:tr h="387712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 maintenance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-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19894"/>
                  </a:ext>
                </a:extLst>
              </a:tr>
              <a:tr h="691138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A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Under check by the Satellite Prime Contractor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49979"/>
                  </a:ext>
                </a:extLst>
              </a:tr>
              <a:tr h="387712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Spares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87587"/>
                  </a:ext>
                </a:extLst>
              </a:tr>
              <a:tr h="387712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 flight tests phase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687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62568014-1432-471E-86CD-5471528B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地面控制部分</a:t>
            </a:r>
          </a:p>
        </p:txBody>
      </p:sp>
      <p:grpSp>
        <p:nvGrpSpPr>
          <p:cNvPr id="90116" name="组合 4">
            <a:extLst>
              <a:ext uri="{FF2B5EF4-FFF2-40B4-BE49-F238E27FC236}">
                <a16:creationId xmlns:a16="http://schemas.microsoft.com/office/drawing/2014/main" id="{3BFB9FBB-C266-4296-B105-1277695CF6EE}"/>
              </a:ext>
            </a:extLst>
          </p:cNvPr>
          <p:cNvGrpSpPr>
            <a:grpSpLocks/>
          </p:cNvGrpSpPr>
          <p:nvPr/>
        </p:nvGrpSpPr>
        <p:grpSpPr bwMode="auto">
          <a:xfrm>
            <a:off x="917564" y="1481137"/>
            <a:ext cx="8496300" cy="5376863"/>
            <a:chOff x="683568" y="1292567"/>
            <a:chExt cx="8496945" cy="5376793"/>
          </a:xfrm>
        </p:grpSpPr>
        <p:pic>
          <p:nvPicPr>
            <p:cNvPr id="90117" name="Picture 2" descr="File:GLONASS GroundSegment.JPG">
              <a:extLst>
                <a:ext uri="{FF2B5EF4-FFF2-40B4-BE49-F238E27FC236}">
                  <a16:creationId xmlns:a16="http://schemas.microsoft.com/office/drawing/2014/main" id="{2797F3E0-E552-47BA-B44E-BC806F898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107926"/>
              <a:ext cx="8496945" cy="45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18" name="矩形 3">
              <a:extLst>
                <a:ext uri="{FF2B5EF4-FFF2-40B4-BE49-F238E27FC236}">
                  <a16:creationId xmlns:a16="http://schemas.microsoft.com/office/drawing/2014/main" id="{88DBD2F0-74F5-405A-AC90-1824DCEA3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1292567"/>
              <a:ext cx="8496945" cy="1200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个系统控制中心（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SCC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）；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个遥测跟踪指令中心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(TT&amp;C)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个注入站（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ULS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个激光测距站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(SLR)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4+6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个监测站（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）； 时间同步控制中心（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CC-M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9844D151-E6E4-4F71-937A-BA7BFEC0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92164" name="Picture 2" descr="http://www.navipedia.net/images/thumb/1/10/SLR_Shelkovo.jpg/350px-SLR_Shelkovo.jpg">
            <a:hlinkClick r:id="rId2"/>
            <a:extLst>
              <a:ext uri="{FF2B5EF4-FFF2-40B4-BE49-F238E27FC236}">
                <a16:creationId xmlns:a16="http://schemas.microsoft.com/office/drawing/2014/main" id="{3C1924A0-6B3C-4EF0-9550-C71012C4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549275"/>
            <a:ext cx="65039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矩形 4">
            <a:extLst>
              <a:ext uri="{FF2B5EF4-FFF2-40B4-BE49-F238E27FC236}">
                <a16:creationId xmlns:a16="http://schemas.microsoft.com/office/drawing/2014/main" id="{45218E8E-24D9-4896-BA1B-666FB3D2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5826125"/>
            <a:ext cx="65214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SLR Station in Shelkovo (near Moscow)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33">
            <a:hlinkClick r:id="" action="ppaction://noaction"/>
            <a:extLst>
              <a:ext uri="{FF2B5EF4-FFF2-40B4-BE49-F238E27FC236}">
                <a16:creationId xmlns:a16="http://schemas.microsoft.com/office/drawing/2014/main" id="{FC171A96-816B-45E9-B54C-8E6C1755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308725"/>
            <a:ext cx="647700" cy="549275"/>
          </a:xfrm>
          <a:prstGeom prst="leftArrow">
            <a:avLst>
              <a:gd name="adj1" fmla="val 50000"/>
              <a:gd name="adj2" fmla="val 2948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8FF1E682-2724-47AA-90FE-F6471276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用户设备部分</a:t>
            </a:r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12817BC7-8F4D-413C-B1A1-0E7B5C2D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用户设备部分 </a:t>
            </a:r>
            <a:r>
              <a:rPr lang="en-US" altLang="zh-CN" b="1"/>
              <a:t>- GLONASS</a:t>
            </a:r>
            <a:r>
              <a:rPr lang="zh-CN" altLang="en-US" b="1"/>
              <a:t>信号接收机及相关设备（三角架、测尺（杆）、数据后处理软件）</a:t>
            </a:r>
          </a:p>
          <a:p>
            <a:pPr eaLnBrk="1" hangingPunct="1"/>
            <a:endParaRPr lang="zh-CN" altLang="en-US"/>
          </a:p>
        </p:txBody>
      </p:sp>
      <p:grpSp>
        <p:nvGrpSpPr>
          <p:cNvPr id="93188" name="组合 5">
            <a:extLst>
              <a:ext uri="{FF2B5EF4-FFF2-40B4-BE49-F238E27FC236}">
                <a16:creationId xmlns:a16="http://schemas.microsoft.com/office/drawing/2014/main" id="{3460EFC0-DA7F-4750-B99D-01251DB7A5D4}"/>
              </a:ext>
            </a:extLst>
          </p:cNvPr>
          <p:cNvGrpSpPr>
            <a:grpSpLocks/>
          </p:cNvGrpSpPr>
          <p:nvPr/>
        </p:nvGrpSpPr>
        <p:grpSpPr bwMode="auto">
          <a:xfrm>
            <a:off x="5989638" y="3462338"/>
            <a:ext cx="2879725" cy="3149600"/>
            <a:chOff x="5990089" y="3461610"/>
            <a:chExt cx="2879806" cy="3149872"/>
          </a:xfrm>
        </p:grpSpPr>
        <p:pic>
          <p:nvPicPr>
            <p:cNvPr id="93199" name="Picture 6">
              <a:extLst>
                <a:ext uri="{FF2B5EF4-FFF2-40B4-BE49-F238E27FC236}">
                  <a16:creationId xmlns:a16="http://schemas.microsoft.com/office/drawing/2014/main" id="{61079C3D-79A8-4F71-91D3-BB97E55A8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920" y="3461610"/>
              <a:ext cx="2847975" cy="277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200" name="矩形 3">
              <a:extLst>
                <a:ext uri="{FF2B5EF4-FFF2-40B4-BE49-F238E27FC236}">
                  <a16:creationId xmlns:a16="http://schemas.microsoft.com/office/drawing/2014/main" id="{2326D520-D0C8-458B-95FB-D32969F3A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089" y="6242150"/>
              <a:ext cx="287980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HiPerII</a:t>
              </a: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3189" name="组合 7">
            <a:extLst>
              <a:ext uri="{FF2B5EF4-FFF2-40B4-BE49-F238E27FC236}">
                <a16:creationId xmlns:a16="http://schemas.microsoft.com/office/drawing/2014/main" id="{CDC3A62F-0B8F-40A8-822A-FF310E971605}"/>
              </a:ext>
            </a:extLst>
          </p:cNvPr>
          <p:cNvGrpSpPr>
            <a:grpSpLocks/>
          </p:cNvGrpSpPr>
          <p:nvPr/>
        </p:nvGrpSpPr>
        <p:grpSpPr bwMode="auto">
          <a:xfrm>
            <a:off x="3265488" y="3462338"/>
            <a:ext cx="2640012" cy="3132137"/>
            <a:chOff x="3265014" y="3461610"/>
            <a:chExt cx="2639786" cy="3132287"/>
          </a:xfrm>
        </p:grpSpPr>
        <p:pic>
          <p:nvPicPr>
            <p:cNvPr id="93197" name="Picture 8" descr="http://www.prexiso.com/img/Prexiso_G4_400x420.jpg">
              <a:extLst>
                <a:ext uri="{FF2B5EF4-FFF2-40B4-BE49-F238E27FC236}">
                  <a16:creationId xmlns:a16="http://schemas.microsoft.com/office/drawing/2014/main" id="{B347BFBC-06D6-4722-9F5A-5322AC0AA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014" y="3461610"/>
              <a:ext cx="2639786" cy="277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8" name="矩形 6">
              <a:extLst>
                <a:ext uri="{FF2B5EF4-FFF2-40B4-BE49-F238E27FC236}">
                  <a16:creationId xmlns:a16="http://schemas.microsoft.com/office/drawing/2014/main" id="{8EA25341-2B7D-49E8-B349-120763F8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014" y="6224565"/>
              <a:ext cx="2639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Prexiso G4</a:t>
              </a:r>
              <a:endParaRPr lang="zh-CN" altLang="en-US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BDF352E-7D04-4657-8B2D-EABE065952B3}"/>
              </a:ext>
            </a:extLst>
          </p:cNvPr>
          <p:cNvSpPr/>
          <p:nvPr/>
        </p:nvSpPr>
        <p:spPr bwMode="auto">
          <a:xfrm>
            <a:off x="1042988" y="3462338"/>
            <a:ext cx="2147887" cy="276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3196" name="Picture 10" descr="Garmin 010-00970-20 model eTrex-30 - Hiking GPS/GLONASS Receiver, Germany Preloaded Maps, microSD Card Reader, USB Interface, TFT - color Display, 2.2">
            <a:extLst>
              <a:ext uri="{FF2B5EF4-FFF2-40B4-BE49-F238E27FC236}">
                <a16:creationId xmlns:a16="http://schemas.microsoft.com/office/drawing/2014/main" id="{72FE37DF-F366-4587-8117-E426A7C2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67" b="96459" l="2711" r="94277">
                        <a14:foregroundMark x1="70482" y1="7420" x2="37952" y2="8094"/>
                        <a14:foregroundMark x1="37952" y1="8094" x2="15663" y2="20236"/>
                        <a14:foregroundMark x1="15663" y1="20236" x2="13554" y2="33390"/>
                        <a14:foregroundMark x1="55120" y1="5565" x2="80723" y2="18212"/>
                        <a14:foregroundMark x1="80723" y1="18212" x2="91566" y2="35919"/>
                        <a14:foregroundMark x1="91566" y1="35919" x2="77108" y2="91906"/>
                        <a14:foregroundMark x1="77108" y1="91906" x2="42771" y2="94941"/>
                        <a14:foregroundMark x1="42771" y1="94941" x2="13554" y2="88196"/>
                        <a14:foregroundMark x1="13554" y1="88196" x2="4819" y2="52445"/>
                        <a14:foregroundMark x1="4819" y1="52445" x2="8133" y2="16020"/>
                        <a14:foregroundMark x1="8133" y1="16020" x2="36145" y2="5396"/>
                        <a14:foregroundMark x1="36145" y1="5396" x2="56928" y2="5228"/>
                        <a14:foregroundMark x1="75301" y1="6408" x2="78012" y2="15514"/>
                        <a14:foregroundMark x1="84940" y1="7083" x2="82229" y2="15514"/>
                        <a14:foregroundMark x1="79518" y1="5228" x2="89759" y2="25801"/>
                        <a14:foregroundMark x1="88253" y1="59191" x2="89759" y2="78583"/>
                        <a14:foregroundMark x1="86747" y1="79089" x2="67470" y2="93423"/>
                        <a14:foregroundMark x1="67470" y1="93423" x2="67169" y2="93423"/>
                        <a14:foregroundMark x1="9337" y1="43676" x2="2711" y2="53457"/>
                        <a14:foregroundMark x1="10843" y1="50927" x2="10241" y2="64924"/>
                        <a14:foregroundMark x1="74699" y1="21248" x2="69880" y2="29174"/>
                        <a14:foregroundMark x1="34639" y1="23777" x2="37349" y2="30691"/>
                        <a14:foregroundMark x1="38554" y1="81619" x2="52410" y2="83642"/>
                        <a14:foregroundMark x1="90361" y1="82125" x2="78614" y2="91231"/>
                        <a14:foregroundMark x1="42771" y1="39123" x2="64458" y2="39798"/>
                        <a14:foregroundMark x1="4819" y1="64250" x2="3916" y2="81956"/>
                        <a14:foregroundMark x1="3916" y1="81956" x2="27410" y2="95616"/>
                        <a14:foregroundMark x1="27410" y1="95616" x2="59337" y2="96459"/>
                        <a14:foregroundMark x1="59337" y1="96459" x2="88253" y2="88533"/>
                        <a14:foregroundMark x1="88253" y1="88533" x2="89759" y2="80101"/>
                        <a14:foregroundMark x1="93072" y1="58179" x2="93072" y2="58179"/>
                        <a14:foregroundMark x1="17771" y1="4047" x2="6627" y2="21079"/>
                        <a14:foregroundMark x1="6627" y1="21079" x2="5422" y2="40641"/>
                        <a14:foregroundMark x1="25000" y1="2867" x2="71988" y2="3710"/>
                        <a14:foregroundMark x1="93072" y1="14671" x2="92470" y2="30017"/>
                        <a14:foregroundMark x1="93675" y1="35245" x2="94277" y2="60371"/>
                        <a14:foregroundMark x1="13554" y1="7926" x2="4819" y2="24789"/>
                        <a14:foregroundMark x1="4819" y1="24789" x2="4819" y2="24958"/>
                        <a14:foregroundMark x1="6627" y1="10118" x2="11446" y2="15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77" y="3453724"/>
            <a:ext cx="1547707" cy="276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4" name="矩形 8">
            <a:extLst>
              <a:ext uri="{FF2B5EF4-FFF2-40B4-BE49-F238E27FC236}">
                <a16:creationId xmlns:a16="http://schemas.microsoft.com/office/drawing/2014/main" id="{D0F30E1C-66C7-47B2-87F7-3EFC5AD6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233202"/>
            <a:ext cx="2147887" cy="3692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宋体" panose="02010600030101010101" pitchFamily="2" charset="-122"/>
              </a:rPr>
              <a:t>Garmin eTrex-30</a:t>
            </a:r>
            <a:endParaRPr lang="zh-CN" altLang="en-US" sz="1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3191" name="Picture 16">
            <a:extLst>
              <a:ext uri="{FF2B5EF4-FFF2-40B4-BE49-F238E27FC236}">
                <a16:creationId xmlns:a16="http://schemas.microsoft.com/office/drawing/2014/main" id="{858BDF7E-3E21-4528-9F1A-C25B99B6A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82" b="94538" l="9794" r="94330">
                        <a14:foregroundMark x1="74742" y1="10084" x2="39691" y2="27731"/>
                        <a14:foregroundMark x1="39691" y1="27731" x2="40206" y2="80252"/>
                        <a14:foregroundMark x1="60309" y1="9664" x2="29897" y2="31092"/>
                        <a14:foregroundMark x1="29897" y1="31092" x2="18557" y2="62185"/>
                        <a14:foregroundMark x1="18557" y1="62185" x2="20103" y2="75210"/>
                        <a14:foregroundMark x1="67526" y1="7563" x2="29381" y2="21429"/>
                        <a14:foregroundMark x1="29381" y1="21429" x2="22680" y2="34034"/>
                        <a14:foregroundMark x1="41237" y1="7983" x2="19072" y2="35294"/>
                        <a14:foregroundMark x1="19072" y1="35294" x2="13402" y2="69328"/>
                        <a14:foregroundMark x1="10309" y1="54622" x2="10309" y2="54622"/>
                        <a14:foregroundMark x1="12887" y1="50420" x2="12887" y2="50420"/>
                        <a14:foregroundMark x1="15464" y1="40756" x2="15464" y2="40756"/>
                        <a14:foregroundMark x1="16495" y1="37395" x2="16495" y2="37395"/>
                        <a14:foregroundMark x1="14948" y1="37815" x2="14948" y2="37815"/>
                        <a14:foregroundMark x1="87113" y1="57143" x2="87113" y2="57143"/>
                        <a14:foregroundMark x1="91237" y1="47059" x2="91237" y2="47059"/>
                        <a14:foregroundMark x1="59278" y1="94538" x2="59278" y2="94538"/>
                        <a14:foregroundMark x1="31443" y1="85294" x2="31443" y2="85294"/>
                        <a14:foregroundMark x1="15464" y1="74790" x2="15464" y2="74790"/>
                        <a14:foregroundMark x1="79381" y1="10084" x2="79381" y2="10084"/>
                        <a14:foregroundMark x1="94845" y1="21849" x2="94845" y2="21849"/>
                        <a14:foregroundMark x1="12887" y1="44958" x2="12887" y2="44958"/>
                        <a14:foregroundMark x1="13918" y1="40336" x2="13918" y2="40336"/>
                        <a14:foregroundMark x1="13402" y1="40336" x2="10309" y2="50420"/>
                        <a14:foregroundMark x1="21134" y1="25630" x2="49485" y2="5882"/>
                        <a14:foregroundMark x1="31959" y1="13866" x2="31959" y2="13866"/>
                        <a14:foregroundMark x1="34021" y1="12185" x2="34021" y2="12185"/>
                        <a14:foregroundMark x1="18557" y1="28571" x2="18557" y2="2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4450"/>
            <a:ext cx="12160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17">
            <a:extLst>
              <a:ext uri="{FF2B5EF4-FFF2-40B4-BE49-F238E27FC236}">
                <a16:creationId xmlns:a16="http://schemas.microsoft.com/office/drawing/2014/main" id="{1AF918C0-D976-48BB-B201-607B39224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85" b="97134" l="9581" r="95808">
                        <a14:foregroundMark x1="19760" y1="7006" x2="80838" y2="5096"/>
                        <a14:foregroundMark x1="80838" y1="5096" x2="84431" y2="70701"/>
                        <a14:foregroundMark x1="84431" y1="70701" x2="44311" y2="94904"/>
                        <a14:foregroundMark x1="44311" y1="94904" x2="9581" y2="68790"/>
                        <a14:foregroundMark x1="9581" y1="68790" x2="19162" y2="5096"/>
                        <a14:foregroundMark x1="85030" y1="5414" x2="85618" y2="6324"/>
                        <a14:foregroundMark x1="86072" y1="83024" x2="58683" y2="93949"/>
                        <a14:foregroundMark x1="15569" y1="91083" x2="31138" y2="94904"/>
                        <a14:foregroundMark x1="45509" y1="97134" x2="89194" y2="91401"/>
                        <a14:foregroundMark x1="43713" y1="3185" x2="55090" y2="3822"/>
                        <a14:foregroundMark x1="91617" y1="10191" x2="92814" y2="19427"/>
                        <a14:foregroundMark x1="42515" y1="10510" x2="53293" y2="11783"/>
                        <a14:foregroundMark x1="20359" y1="11146" x2="25749" y2="11783"/>
                        <a14:backgroundMark x1="98802" y1="24204" x2="98802" y2="26433"/>
                        <a14:backgroundMark x1="99212" y1="19193" x2="99401" y2="21656"/>
                        <a14:backgroundMark x1="98204" y1="6051" x2="98502" y2="9939"/>
                        <a14:backgroundMark x1="98802" y1="31210" x2="98802" y2="91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624"/>
            <a:ext cx="79533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6632086-3181-49BC-BD01-6821F73C3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续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E3B2C29-4038-4618-B0FC-526D7D14BB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060575"/>
            <a:ext cx="1584325" cy="4114800"/>
          </a:xfrm>
        </p:spPr>
        <p:txBody>
          <a:bodyPr/>
          <a:lstStyle/>
          <a:p>
            <a:pPr eaLnBrk="1" hangingPunct="1"/>
            <a:r>
              <a:rPr lang="en-US" altLang="zh-CN" sz="2800" b="1"/>
              <a:t>GPS</a:t>
            </a:r>
            <a:r>
              <a:rPr lang="zh-CN" altLang="en-US" sz="2800" b="1"/>
              <a:t>与</a:t>
            </a:r>
            <a:r>
              <a:rPr lang="en-US" altLang="zh-CN" sz="2800" b="1"/>
              <a:t>GLONASS</a:t>
            </a:r>
            <a:r>
              <a:rPr lang="zh-CN" altLang="en-US" sz="2800" b="1"/>
              <a:t>参数的比较</a:t>
            </a:r>
            <a:r>
              <a:rPr lang="zh-CN" altLang="en-US" sz="2800"/>
              <a:t> </a:t>
            </a:r>
          </a:p>
        </p:txBody>
      </p:sp>
      <p:graphicFrame>
        <p:nvGraphicFramePr>
          <p:cNvPr id="80900" name="Group 4">
            <a:extLst>
              <a:ext uri="{FF2B5EF4-FFF2-40B4-BE49-F238E27FC236}">
                <a16:creationId xmlns:a16="http://schemas.microsoft.com/office/drawing/2014/main" id="{38F72C37-74AA-48D5-8B76-6AC1591528C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79613" y="260350"/>
          <a:ext cx="7164387" cy="6316665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GLONASS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，间隔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，间隔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卫星分布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，不均匀分布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，均匀分布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轨道倾角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55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64.8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轨道半径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26560km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25510km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轨道周期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1/2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恒星日（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58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分）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8/17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恒星日（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分）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地面重复跟踪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每个恒星日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每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个恒星日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3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载波信号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53975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53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1575.42MHz</a:t>
                      </a:r>
                    </a:p>
                    <a:p>
                      <a:pPr marL="342900" marR="0" lvl="0" indent="-53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1227.60MHz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53975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53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(1602+K*9/16)MHz</a:t>
                      </a:r>
                    </a:p>
                    <a:p>
                      <a:pPr marL="342900" marR="0" lvl="0" indent="-53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(1246+K*7/16)MHz  K=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通道数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编码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每颗卫星不同，码分制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所有卫星相同，频分制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调制码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C/A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C/A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码率（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10.23 MHz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5.11 MHz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码率（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C/A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1.023 MHz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511kHz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星历数据表示方式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开普勒轨道公式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大地直角坐标系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坐标系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WGS-84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SGS-85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信号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SS/BPSK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SS/BPSK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349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时钟数据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时钟偏差、频率偏移、频率速率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时钟和频率偏移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49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轨道数据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每小时修正开普勒轨道参数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卫星位置，速度和加速度，每隔半小时一次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自定义 1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C000"/>
      </a:hlink>
      <a:folHlink>
        <a:srgbClr val="00E4A8"/>
      </a:folHlink>
    </a:clrScheme>
    <a:fontScheme name="Blends">
      <a:majorFont>
        <a:latin typeface="Tahoma"/>
        <a:ea typeface="幼圆"/>
        <a:cs typeface=""/>
      </a:majorFont>
      <a:minorFont>
        <a:latin typeface="Tahom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987</Words>
  <Application>Microsoft Office PowerPoint</Application>
  <PresentationFormat>全屏显示(4:3)</PresentationFormat>
  <Paragraphs>133</Paragraphs>
  <Slides>10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华文细黑</vt:lpstr>
      <vt:lpstr>华文新魏</vt:lpstr>
      <vt:lpstr>华文中宋</vt:lpstr>
      <vt:lpstr>宋体</vt:lpstr>
      <vt:lpstr>Tahoma</vt:lpstr>
      <vt:lpstr>Times New Roman</vt:lpstr>
      <vt:lpstr>Wingdings</vt:lpstr>
      <vt:lpstr>Blends</vt:lpstr>
      <vt:lpstr>GLONASS卫星定位系统</vt:lpstr>
      <vt:lpstr>GLONASS系统的组成 </vt:lpstr>
      <vt:lpstr>GLONASS卫星星座（空间部分） </vt:lpstr>
      <vt:lpstr>PowerPoint 演示文稿</vt:lpstr>
      <vt:lpstr>GLONASS constellation status, 22.02.2017</vt:lpstr>
      <vt:lpstr>地面控制部分</vt:lpstr>
      <vt:lpstr>PowerPoint 演示文稿</vt:lpstr>
      <vt:lpstr>用户设备部分</vt:lpstr>
      <vt:lpstr>续</vt:lpstr>
      <vt:lpstr>WGS-84与SGS-85坐标系参数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204</cp:revision>
  <dcterms:created xsi:type="dcterms:W3CDTF">1601-01-01T00:00:00Z</dcterms:created>
  <dcterms:modified xsi:type="dcterms:W3CDTF">2024-03-25T06:28:05Z</dcterms:modified>
</cp:coreProperties>
</file>