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5"/>
  </p:notesMasterIdLst>
  <p:sldIdLst>
    <p:sldId id="256" r:id="rId2"/>
    <p:sldId id="633" r:id="rId3"/>
    <p:sldId id="308" r:id="rId4"/>
    <p:sldId id="303" r:id="rId5"/>
    <p:sldId id="257" r:id="rId6"/>
    <p:sldId id="258" r:id="rId7"/>
    <p:sldId id="260" r:id="rId8"/>
    <p:sldId id="286" r:id="rId9"/>
    <p:sldId id="261" r:id="rId10"/>
    <p:sldId id="287" r:id="rId11"/>
    <p:sldId id="262" r:id="rId12"/>
    <p:sldId id="263" r:id="rId13"/>
    <p:sldId id="304" r:id="rId14"/>
    <p:sldId id="627" r:id="rId15"/>
    <p:sldId id="305" r:id="rId16"/>
    <p:sldId id="264" r:id="rId17"/>
    <p:sldId id="285" r:id="rId18"/>
    <p:sldId id="266" r:id="rId19"/>
    <p:sldId id="267" r:id="rId20"/>
    <p:sldId id="268" r:id="rId21"/>
    <p:sldId id="269" r:id="rId22"/>
    <p:sldId id="301" r:id="rId23"/>
    <p:sldId id="306" r:id="rId24"/>
    <p:sldId id="270" r:id="rId25"/>
    <p:sldId id="631" r:id="rId26"/>
    <p:sldId id="271" r:id="rId27"/>
    <p:sldId id="272" r:id="rId28"/>
    <p:sldId id="273" r:id="rId29"/>
    <p:sldId id="274" r:id="rId30"/>
    <p:sldId id="630" r:id="rId31"/>
    <p:sldId id="275" r:id="rId32"/>
    <p:sldId id="624" r:id="rId33"/>
    <p:sldId id="632" r:id="rId34"/>
    <p:sldId id="628" r:id="rId35"/>
    <p:sldId id="625" r:id="rId36"/>
    <p:sldId id="626" r:id="rId37"/>
    <p:sldId id="629" r:id="rId38"/>
    <p:sldId id="634" r:id="rId39"/>
    <p:sldId id="635" r:id="rId40"/>
    <p:sldId id="307" r:id="rId41"/>
    <p:sldId id="276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83" r:id="rId54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315F564-2CD0-46D9-A898-C9767541F6ED}">
          <p14:sldIdLst>
            <p14:sldId id="256"/>
            <p14:sldId id="633"/>
            <p14:sldId id="308"/>
            <p14:sldId id="303"/>
          </p14:sldIdLst>
        </p14:section>
        <p14:section name="卫星运动基础" id="{80F10C99-AA3A-464F-9D62-157D1FDFDD3B}">
          <p14:sldIdLst>
            <p14:sldId id="257"/>
            <p14:sldId id="258"/>
            <p14:sldId id="260"/>
            <p14:sldId id="286"/>
            <p14:sldId id="261"/>
            <p14:sldId id="287"/>
          </p14:sldIdLst>
        </p14:section>
        <p14:section name="GPS卫星星历" id="{0C3D1945-6916-4685-8E91-B1067E89FBFB}">
          <p14:sldIdLst>
            <p14:sldId id="262"/>
            <p14:sldId id="263"/>
            <p14:sldId id="304"/>
          </p14:sldIdLst>
        </p14:section>
        <p14:section name="GPS卫星导航电文" id="{3F3CA843-3BB8-447C-946D-16A043959FE4}">
          <p14:sldIdLst>
            <p14:sldId id="627"/>
            <p14:sldId id="305"/>
            <p14:sldId id="264"/>
            <p14:sldId id="285"/>
            <p14:sldId id="266"/>
            <p14:sldId id="267"/>
            <p14:sldId id="268"/>
            <p14:sldId id="269"/>
            <p14:sldId id="301"/>
          </p14:sldIdLst>
        </p14:section>
        <p14:section name="GPS卫星信号" id="{042B299E-414C-4635-A8EB-13F41B33134C}">
          <p14:sldIdLst>
            <p14:sldId id="306"/>
            <p14:sldId id="270"/>
            <p14:sldId id="631"/>
            <p14:sldId id="271"/>
            <p14:sldId id="272"/>
            <p14:sldId id="273"/>
            <p14:sldId id="274"/>
            <p14:sldId id="630"/>
            <p14:sldId id="275"/>
          </p14:sldIdLst>
        </p14:section>
        <p14:section name="GNSS信号" id="{9AE37B1B-7F2B-4134-8790-42F5828D697E}">
          <p14:sldIdLst>
            <p14:sldId id="624"/>
            <p14:sldId id="632"/>
            <p14:sldId id="628"/>
            <p14:sldId id="625"/>
            <p14:sldId id="626"/>
            <p14:sldId id="629"/>
            <p14:sldId id="634"/>
          </p14:sldIdLst>
        </p14:section>
        <p14:section name="GNSS观测量" id="{E9C729F2-25D8-4F1F-BBAC-DC1CABB50C2B}">
          <p14:sldIdLst>
            <p14:sldId id="635"/>
          </p14:sldIdLst>
        </p14:section>
        <p14:section name="GPS卫星位置的计算" id="{8FA6A1B2-D8CC-4145-8B76-6B7BC6996205}">
          <p14:sldIdLst>
            <p14:sldId id="307"/>
            <p14:sldId id="276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A50021"/>
    <a:srgbClr val="CCFF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5" autoAdjust="0"/>
    <p:restoredTop sz="71914" autoAdjust="0"/>
  </p:normalViewPr>
  <p:slideViewPr>
    <p:cSldViewPr>
      <p:cViewPr varScale="1">
        <p:scale>
          <a:sx n="58" d="100"/>
          <a:sy n="58" d="100"/>
        </p:scale>
        <p:origin x="22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9DD8CB9-BF06-4019-ADAC-BDE17DA4B9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D73AA4B2-C69B-4D37-B120-2903541342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FD2A3BE-A0E1-4DEE-AF2E-C3F8E0DD2FA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3" name="Rectangle 5">
            <a:extLst>
              <a:ext uri="{FF2B5EF4-FFF2-40B4-BE49-F238E27FC236}">
                <a16:creationId xmlns:a16="http://schemas.microsoft.com/office/drawing/2014/main" id="{4593B28B-D312-4602-A054-99B4D90E1DF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2774" name="Rectangle 6">
            <a:extLst>
              <a:ext uri="{FF2B5EF4-FFF2-40B4-BE49-F238E27FC236}">
                <a16:creationId xmlns:a16="http://schemas.microsoft.com/office/drawing/2014/main" id="{E5F2B633-C9E1-4C05-BC97-E853C9A3D0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2775" name="Rectangle 7">
            <a:extLst>
              <a:ext uri="{FF2B5EF4-FFF2-40B4-BE49-F238E27FC236}">
                <a16:creationId xmlns:a16="http://schemas.microsoft.com/office/drawing/2014/main" id="{31C0910D-6D8A-4AF9-9CA4-B5EE66285B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EC7DD24-8C51-4B68-833D-F399A64C099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7%89%A9%E4%BD%93/661541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baike.baidu.com/item/%E5%8E%8B%E5%8A%9B/33064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ps.gov/technical/icwg/IS-GPS-705G.pdf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gps.gov/technical/" TargetMode="Externa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681FC790-9B06-482E-81EC-8E5B67E5A6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5040243-A1FE-49F4-BE63-3D1A6F89487A}" type="slidenum">
              <a:rPr lang="zh-CN" altLang="en-US" sz="1300"/>
              <a:pPr>
                <a:spcBef>
                  <a:spcPct val="0"/>
                </a:spcBef>
              </a:pPr>
              <a:t>3</a:t>
            </a:fld>
            <a:endParaRPr lang="en-US" altLang="zh-CN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E4A5932B-1317-4FEF-B54A-895E7A04B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1C24E6EE-8664-45B3-94F6-B930FC467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GPS uses the CDMA technique to send different signals on the same radio frequency, and the modulation method used is Binary Phase Shift Keying (BPSK) (for more details see [</a:t>
            </a:r>
            <a:r>
              <a:rPr lang="en-US" altLang="zh-CN" dirty="0" err="1"/>
              <a:t>Enge</a:t>
            </a:r>
            <a:r>
              <a:rPr lang="en-US" altLang="zh-CN" dirty="0"/>
              <a:t> and </a:t>
            </a:r>
            <a:r>
              <a:rPr lang="en-US" altLang="zh-CN" dirty="0" err="1"/>
              <a:t>Misra</a:t>
            </a:r>
            <a:r>
              <a:rPr lang="en-US" altLang="zh-CN" dirty="0"/>
              <a:t>, 1999] or [Avila-Rodriguez, 2008]).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91421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75504D-3064-4BE3-AD30-604AD925D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128EA-BECB-4F42-BD12-BA3E5354BDC8}" type="slidenum">
              <a:rPr lang="zh-CN" altLang="en-US" sz="1300"/>
              <a:pPr>
                <a:spcBef>
                  <a:spcPct val="0"/>
                </a:spcBef>
              </a:pPr>
              <a:t>29</a:t>
            </a:fld>
            <a:endParaRPr lang="en-US" altLang="zh-CN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E38AE-67AB-4885-8044-8B543B208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BE7395-048B-41FB-A4CD-18568D1F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8275504D-3064-4BE3-AD30-604AD925D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35128EA-BECB-4F42-BD12-BA3E5354BDC8}" type="slidenum">
              <a:rPr lang="zh-CN" altLang="en-US" sz="1300"/>
              <a:pPr>
                <a:spcBef>
                  <a:spcPct val="0"/>
                </a:spcBef>
              </a:pPr>
              <a:t>30</a:t>
            </a:fld>
            <a:endParaRPr lang="en-US" altLang="zh-CN" sz="13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F5CE38AE-67AB-4885-8044-8B543B208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FBE7395-048B-41FB-A4CD-18568D1F40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This military M code is modulated into L1 and L2 carriers using the Binary Offset Carrier (BOC) scheme (for more details see [Avila-Rodriguez, 2008]). </a:t>
            </a:r>
          </a:p>
          <a:p>
            <a:pPr eaLnBrk="1" hangingPunct="1"/>
            <a:r>
              <a:rPr lang="en-US" altLang="zh-CN" dirty="0"/>
              <a:t>The GPS modernization plan continued with the launch of the Block IIF satellites that include, for the first time, the third civil signal on the L5 band.</a:t>
            </a:r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 here are two signal components: the in-phase component (L5-I) with data and ranging code, both modulated via BPSK onto the carrier; and the quadrature component (L5-Q), with no data but also having a ranging code BPSK modulated onto the carrier.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ffectLst/>
                <a:ea typeface="Segoe UI Web (West European)"/>
              </a:rPr>
              <a:t>L5</a:t>
            </a:r>
            <a:r>
              <a:rPr lang="zh-CN" altLang="zh-CN" dirty="0">
                <a:effectLst/>
                <a:ea typeface="Segoe UI Web (West European)"/>
              </a:rPr>
              <a:t>有两个信号分量：带有数据和测距码的同相分量（L5-I），两者都通过BPSK调制到载波上;和正交分量（L5-Q），没有数据</a:t>
            </a:r>
            <a:r>
              <a:rPr lang="zh-CN" altLang="en-US" dirty="0">
                <a:effectLst/>
                <a:ea typeface="Segoe UI Web (West European)"/>
              </a:rPr>
              <a:t>码</a:t>
            </a:r>
            <a:r>
              <a:rPr lang="zh-CN" altLang="zh-CN" dirty="0">
                <a:effectLst/>
                <a:ea typeface="Segoe UI Web (West European)"/>
              </a:rPr>
              <a:t>，但也有一个测距码</a:t>
            </a:r>
            <a:r>
              <a:rPr lang="zh-CN" altLang="en-US" dirty="0">
                <a:effectLst/>
                <a:ea typeface="Segoe UI Web (West European)"/>
              </a:rPr>
              <a:t>通过</a:t>
            </a:r>
            <a:r>
              <a:rPr lang="zh-CN" altLang="zh-CN" dirty="0">
                <a:effectLst/>
                <a:ea typeface="Segoe UI Web (West European)"/>
              </a:rPr>
              <a:t>BPSK</a:t>
            </a:r>
            <a:r>
              <a:rPr lang="zh-CN" altLang="en-US" dirty="0">
                <a:effectLst/>
                <a:ea typeface="Segoe UI Web (West European)"/>
              </a:rPr>
              <a:t>方式</a:t>
            </a:r>
            <a:r>
              <a:rPr lang="zh-CN" altLang="zh-CN" dirty="0">
                <a:effectLst/>
                <a:ea typeface="Segoe UI Web (West European)"/>
              </a:rPr>
              <a:t>调制到载波。</a:t>
            </a:r>
          </a:p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7941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http://www.snrgnss.com/new/info.aspx?itemid=403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7296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RNSS</a:t>
            </a:r>
            <a:r>
              <a:rPr lang="zh-CN" altLang="en-US" dirty="0"/>
              <a:t>服务的</a:t>
            </a:r>
            <a:r>
              <a:rPr lang="en-US" altLang="zh-CN" dirty="0"/>
              <a:t>5</a:t>
            </a:r>
            <a:r>
              <a:rPr lang="zh-CN" altLang="en-US" dirty="0"/>
              <a:t>个空间信号所采用的导航电文类型分别为：</a:t>
            </a:r>
          </a:p>
          <a:p>
            <a:r>
              <a:rPr lang="en-US" altLang="zh-CN" dirty="0"/>
              <a:t>B1C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B-CNAV1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BDS-SIS-ICD-B1C-1.0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B2a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B-CNAV2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BDS-SIS-ICD-B2a-1.0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B2b </a:t>
            </a:r>
            <a:r>
              <a:rPr lang="zh-CN" altLang="en-US" dirty="0"/>
              <a:t>信号导航电文采用</a:t>
            </a:r>
            <a:r>
              <a:rPr lang="en-US" altLang="zh-CN" dirty="0"/>
              <a:t>B-CNAV3 </a:t>
            </a:r>
            <a:r>
              <a:rPr lang="zh-CN" altLang="en-US" dirty="0"/>
              <a:t>电文格式，导航信息帧格式详细参见</a:t>
            </a:r>
            <a:r>
              <a:rPr lang="en-US" altLang="zh-CN" dirty="0"/>
              <a:t>BDS-SIS-ICD-B2b-1.0</a:t>
            </a:r>
            <a:r>
              <a:rPr lang="zh-CN" altLang="en-US" dirty="0"/>
              <a:t>的规定。</a:t>
            </a:r>
          </a:p>
          <a:p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信号的导航电文分为</a:t>
            </a:r>
            <a:r>
              <a:rPr lang="en-US" altLang="zh-CN" dirty="0"/>
              <a:t>D1</a:t>
            </a:r>
            <a:r>
              <a:rPr lang="zh-CN" altLang="en-US" dirty="0"/>
              <a:t>电文格式和</a:t>
            </a:r>
            <a:r>
              <a:rPr lang="en-US" altLang="zh-CN" dirty="0"/>
              <a:t>D2</a:t>
            </a:r>
            <a:r>
              <a:rPr lang="zh-CN" altLang="en-US" dirty="0"/>
              <a:t>电文格式。所有</a:t>
            </a:r>
            <a:r>
              <a:rPr lang="en-US" altLang="zh-CN" dirty="0"/>
              <a:t>MEO/IGSO</a:t>
            </a:r>
            <a:r>
              <a:rPr lang="zh-CN" altLang="en-US" dirty="0"/>
              <a:t>卫星</a:t>
            </a:r>
          </a:p>
          <a:p>
            <a:r>
              <a:rPr lang="zh-CN" altLang="en-US" dirty="0"/>
              <a:t>的</a:t>
            </a:r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信号播发</a:t>
            </a:r>
            <a:r>
              <a:rPr lang="en-US" altLang="zh-CN" dirty="0"/>
              <a:t>D1</a:t>
            </a:r>
            <a:r>
              <a:rPr lang="zh-CN" altLang="en-US" dirty="0"/>
              <a:t>导航电文，所有</a:t>
            </a:r>
            <a:r>
              <a:rPr lang="en-US" altLang="zh-CN" dirty="0"/>
              <a:t>GEO</a:t>
            </a:r>
            <a:r>
              <a:rPr lang="zh-CN" altLang="en-US" dirty="0"/>
              <a:t>卫星的</a:t>
            </a:r>
            <a:r>
              <a:rPr lang="en-US" altLang="zh-CN" dirty="0"/>
              <a:t>B1I</a:t>
            </a:r>
            <a:r>
              <a:rPr lang="zh-CN" altLang="en-US" dirty="0"/>
              <a:t>和</a:t>
            </a:r>
            <a:r>
              <a:rPr lang="en-US" altLang="zh-CN" dirty="0"/>
              <a:t>B3I</a:t>
            </a:r>
            <a:r>
              <a:rPr lang="zh-CN" altLang="en-US" dirty="0"/>
              <a:t>信号播发</a:t>
            </a:r>
            <a:r>
              <a:rPr lang="en-US" altLang="zh-CN" dirty="0"/>
              <a:t>D2</a:t>
            </a:r>
            <a:r>
              <a:rPr lang="zh-CN" altLang="en-US" dirty="0"/>
              <a:t>导航电文。</a:t>
            </a:r>
          </a:p>
          <a:p>
            <a:r>
              <a:rPr lang="zh-CN" altLang="en-US" dirty="0"/>
              <a:t>导航信息帧格式详细参见</a:t>
            </a:r>
            <a:r>
              <a:rPr lang="en-US" altLang="zh-CN" dirty="0"/>
              <a:t>BDS-SIS-ICD-B1I-3.0</a:t>
            </a:r>
            <a:r>
              <a:rPr lang="zh-CN" altLang="en-US" dirty="0"/>
              <a:t>和</a:t>
            </a:r>
            <a:r>
              <a:rPr lang="en-US" altLang="zh-CN" dirty="0"/>
              <a:t>BDS-SIS-ICD-B3I-1.0</a:t>
            </a:r>
            <a:r>
              <a:rPr lang="zh-CN" altLang="en-US" dirty="0"/>
              <a:t>的规定。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5975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ESA_GNSS-Book_TM-23_Vol_I.pdf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594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7487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F0763696-CA6B-4C2C-AD8E-CA6A4EF26C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263A1C4-8D74-4FC2-A21E-5AE76BA28A2D}" type="slidenum">
              <a:rPr lang="zh-CN" altLang="en-US" sz="1300"/>
              <a:pPr>
                <a:spcBef>
                  <a:spcPct val="0"/>
                </a:spcBef>
              </a:pPr>
              <a:t>43</a:t>
            </a:fld>
            <a:endParaRPr lang="en-US" altLang="zh-CN" sz="13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35366CB-0606-4F39-801E-19E665EE69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3734596E-5F60-469D-86AB-43747A3CD6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t</a:t>
            </a:r>
            <a:r>
              <a:rPr lang="zh-CN" altLang="en-US"/>
              <a:t>和</a:t>
            </a:r>
            <a:r>
              <a:rPr lang="en-US" altLang="zh-CN"/>
              <a:t>toe</a:t>
            </a:r>
            <a:r>
              <a:rPr lang="zh-CN" altLang="en-US"/>
              <a:t>处于不同的</a:t>
            </a:r>
            <a:r>
              <a:rPr lang="en-US" altLang="zh-CN"/>
              <a:t>GPS</a:t>
            </a:r>
            <a:r>
              <a:rPr lang="zh-CN" altLang="en-US"/>
              <a:t>星期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太阳光压是太阳光照射在物体上对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3"/>
              </a:rPr>
              <a:t>物体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产生的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  <a:hlinkClick r:id="rId4"/>
              </a:rPr>
              <a:t>压力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。如阳光照在身体上，不仅会感觉发暖，亦有压力，只是因为感觉器官的限制而感觉不到。这个压力在微重力环境下会有相对比较明显的影响，设计的未来星际远航，其中有一个动力就是光压，利用超薄光帆，调整对光源的帆向，然后得到光压，尽可能的节省能源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地球潮汐力主要包括地球固体潮（在日月引力作用下，地球产生的如潮汐般的变形）、海潮、大气潮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882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AutoNum type="arabicPeriod"/>
            </a:pPr>
            <a:r>
              <a:rPr lang="zh-CN" altLang="en-US" sz="1800" b="0" i="0" dirty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开普勒第一定律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无摄运动时，</a:t>
            </a:r>
            <a:r>
              <a:rPr lang="zh-CN" altLang="en-US" sz="1800" b="0" i="0" dirty="0">
                <a:solidFill>
                  <a:srgbClr val="C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卫星运行的轨道是一个椭圆，而该椭圆的一个焦点与地球的质心重合。</a:t>
            </a:r>
            <a:r>
              <a:rPr lang="zh-CN" altLang="en-US" dirty="0"/>
              <a:t> 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sz="1800" b="0" i="0" dirty="0">
                <a:solidFill>
                  <a:srgbClr val="006633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开普勒第二定律</a:t>
            </a:r>
            <a:r>
              <a:rPr lang="zh-CN" altLang="en-US" dirty="0"/>
              <a:t> </a:t>
            </a:r>
            <a:br>
              <a:rPr lang="zh-CN" altLang="en-US" dirty="0"/>
            </a:br>
            <a:r>
              <a:rPr lang="zh-CN" altLang="en-US" dirty="0"/>
              <a:t>卫星的地心向径，即地球质心与卫星质心间的距离向量，在相同的时间内所扫过的面积相等。面积速度相等。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开普勒第三定律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卫星运行周期的平方与轨道椭圆长半径的立方之比为一常量，而该常量等于地心引力常数</a:t>
            </a:r>
            <a:r>
              <a:rPr lang="en-US" altLang="zh-CN" dirty="0"/>
              <a:t>GM</a:t>
            </a:r>
            <a:r>
              <a:rPr lang="zh-CN" altLang="en-US" dirty="0"/>
              <a:t>的倒数。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3358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：椭圆轨道长半轴</a:t>
                </a:r>
                <a:endParaRPr lang="en-US" altLang="zh-CN" dirty="0"/>
              </a:p>
              <a:p>
                <a:r>
                  <a:rPr lang="en-US" altLang="zh-CN" dirty="0"/>
                  <a:t>e</a:t>
                </a:r>
                <a:r>
                  <a:rPr lang="zh-CN" altLang="en-US" dirty="0"/>
                  <a:t>：椭圆轨道偏心率</a:t>
                </a:r>
                <a:endParaRPr lang="en-US" altLang="zh-CN" dirty="0"/>
              </a:p>
              <a:p>
                <a:r>
                  <a:rPr lang="en-US" altLang="zh-CN" dirty="0"/>
                  <a:t>V</a:t>
                </a:r>
                <a:r>
                  <a:rPr lang="zh-CN" altLang="en-US" dirty="0"/>
                  <a:t>：真近点角</a:t>
                </a:r>
                <a:endParaRPr lang="en-US" altLang="zh-CN" dirty="0"/>
              </a:p>
              <a:p>
                <a:r>
                  <a:rPr lang="en-US" altLang="zh-CN" dirty="0"/>
                  <a:t>Ω</a:t>
                </a:r>
                <a:r>
                  <a:rPr lang="zh-CN" altLang="en-US" dirty="0"/>
                  <a:t>：升交点赤经</a:t>
                </a:r>
                <a:endParaRPr lang="en-US" altLang="zh-CN" dirty="0"/>
              </a:p>
              <a:p>
                <a:r>
                  <a:rPr lang="en-US" altLang="zh-CN" dirty="0" err="1"/>
                  <a:t>i</a:t>
                </a:r>
                <a:r>
                  <a:rPr lang="zh-CN" altLang="en-US" dirty="0"/>
                  <a:t>：轨道面倾角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zh-CN" altLang="en-US" dirty="0"/>
                  <a:t>：近地点角距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https://earthobservatory.nasa.gov/features/OrbitsCatalog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/>
                  <a:t>：椭圆轨道长半轴</a:t>
                </a:r>
                <a:endParaRPr lang="en-US" altLang="zh-CN" dirty="0"/>
              </a:p>
              <a:p>
                <a:r>
                  <a:rPr lang="en-US" altLang="zh-CN" dirty="0"/>
                  <a:t>e</a:t>
                </a:r>
                <a:r>
                  <a:rPr lang="zh-CN" altLang="en-US" dirty="0"/>
                  <a:t>：椭圆轨道偏心率</a:t>
                </a:r>
                <a:endParaRPr lang="en-US" altLang="zh-CN" dirty="0"/>
              </a:p>
              <a:p>
                <a:r>
                  <a:rPr lang="en-US" altLang="zh-CN" dirty="0"/>
                  <a:t>V</a:t>
                </a:r>
                <a:r>
                  <a:rPr lang="zh-CN" altLang="en-US" dirty="0"/>
                  <a:t>：真近点角</a:t>
                </a:r>
                <a:endParaRPr lang="en-US" altLang="zh-CN" dirty="0"/>
              </a:p>
              <a:p>
                <a:r>
                  <a:rPr lang="en-US" altLang="zh-CN" dirty="0"/>
                  <a:t>Ω</a:t>
                </a:r>
                <a:r>
                  <a:rPr lang="zh-CN" altLang="en-US" dirty="0"/>
                  <a:t>：升交点赤经</a:t>
                </a:r>
                <a:endParaRPr lang="en-US" altLang="zh-CN" dirty="0"/>
              </a:p>
              <a:p>
                <a:r>
                  <a:rPr lang="en-US" altLang="zh-CN" dirty="0" err="1"/>
                  <a:t>i</a:t>
                </a:r>
                <a:r>
                  <a:rPr lang="zh-CN" altLang="en-US" dirty="0"/>
                  <a:t>：轨道面倾角</a:t>
                </a:r>
                <a:endParaRPr lang="en-US" altLang="zh-CN" dirty="0"/>
              </a:p>
              <a:p>
                <a:r>
                  <a:rPr lang="zh-CN" altLang="en-US" i="0">
                    <a:latin typeface="Cambria Math" panose="02040503050406030204" pitchFamily="18" charset="0"/>
                  </a:rPr>
                  <a:t>𝜔</a:t>
                </a:r>
                <a:r>
                  <a:rPr lang="zh-CN" altLang="en-US" dirty="0"/>
                  <a:t>：近地点角距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9944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所谓Z计数，是指从每星期六/星期日子夜零时起算的时间计数，它表示下一子帧开始瞬间的GPS时。</a:t>
            </a:r>
            <a:endParaRPr lang="zh-CN" altLang="en-US" sz="12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7711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632F957-B7A2-4FB1-9690-5F38286D23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56A1DD6-1B89-4DE6-8B2E-B2D23C36B9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9EF3CA8-D8A2-4B6E-AC6F-CCCE5E3DB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2242FC-940B-42D8-A323-FB711A838234}" type="slidenum">
              <a:rPr lang="zh-CN" altLang="en-US" sz="130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4219ACD0-A07B-4466-B010-8C1D64357F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F1E9A1D-A817-4AE9-A088-750F69D486E1}" type="slidenum">
              <a:rPr lang="zh-CN" altLang="en-US" sz="1300"/>
              <a:pPr>
                <a:spcBef>
                  <a:spcPct val="0"/>
                </a:spcBef>
              </a:pPr>
              <a:t>22</a:t>
            </a:fld>
            <a:endParaRPr lang="en-US" altLang="zh-CN" sz="13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8D7DF03C-CCDD-44EE-B5A6-116D94F8FC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F4DB6388-D353-47A7-9E80-F896B24295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(</a:t>
            </a:r>
            <a:r>
              <a:rPr lang="zh-CN" altLang="en-US" dirty="0"/>
              <a:t>其每</a:t>
            </a:r>
            <a:r>
              <a:rPr lang="en-US" altLang="zh-CN" dirty="0"/>
              <a:t>12.5</a:t>
            </a:r>
            <a:r>
              <a:rPr lang="zh-CN" altLang="en-US" dirty="0"/>
              <a:t>分钟广播一次，寿命为一周，可延长至</a:t>
            </a:r>
            <a:r>
              <a:rPr lang="en-US" altLang="zh-CN" dirty="0"/>
              <a:t>6</a:t>
            </a:r>
            <a:r>
              <a:rPr lang="zh-CN" altLang="en-US" dirty="0"/>
              <a:t>个月。</a:t>
            </a:r>
            <a:r>
              <a:rPr lang="en-US" altLang="zh-CN" dirty="0"/>
              <a:t>)</a:t>
            </a:r>
          </a:p>
          <a:p>
            <a:pPr eaLnBrk="1" hangingPunct="1"/>
            <a:r>
              <a:rPr lang="en-US" altLang="zh-CN" sz="1800" dirty="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almanacs, allowing computation of the position of `all satellites in the constellation', with a reduced accuracy (1-2 km of 1δ error), which is needed for acquisition of the signal by the receiver. </a:t>
            </a:r>
            <a:r>
              <a:rPr lang="en-US" altLang="zh-CN" sz="1800">
                <a:effectLst/>
                <a:latin typeface="等线" panose="02010600030101010101" pitchFamily="2" charset="-122"/>
                <a:cs typeface="Times New Roman" panose="02020603050405020304" pitchFamily="18" charset="0"/>
              </a:rPr>
              <a:t>The ephemeris and clock parameters are usually updated every two hours, while the almanac is updated at least every six days.</a:t>
            </a:r>
            <a:endParaRPr lang="en-US" altLang="zh-CN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查看历书数据</a:t>
            </a:r>
            <a:endParaRPr lang="en-US" altLang="zh-CN" dirty="0"/>
          </a:p>
          <a:p>
            <a:pPr eaLnBrk="1" hangingPunct="1"/>
            <a:r>
              <a:rPr lang="en-US" altLang="zh-CN" dirty="0"/>
              <a:t>YUMA</a:t>
            </a:r>
            <a:r>
              <a:rPr lang="zh-CN" altLang="en-US" dirty="0"/>
              <a:t>星历下载，美国官方地址</a:t>
            </a:r>
            <a:r>
              <a:rPr lang="en-US" altLang="zh-CN" dirty="0"/>
              <a:t>http://www.navcen.uscg.gov/?pageName=currentAlmanac&amp;format=yuma</a:t>
            </a:r>
            <a:r>
              <a:rPr lang="zh-CN" altLang="en-US" dirty="0"/>
              <a:t>或者民间地址：</a:t>
            </a:r>
            <a:r>
              <a:rPr lang="en-US" altLang="zh-CN" dirty="0"/>
              <a:t>http://celestrak.com/GPS/almanac/Yuma</a:t>
            </a:r>
          </a:p>
          <a:p>
            <a:pPr eaLnBrk="1" hangingPunct="1"/>
            <a:r>
              <a:rPr lang="en-US" altLang="zh-CN" dirty="0"/>
              <a:t>YUMA</a:t>
            </a:r>
            <a:r>
              <a:rPr lang="zh-CN" altLang="en-US" dirty="0"/>
              <a:t>星历网址：</a:t>
            </a:r>
            <a:r>
              <a:rPr lang="en-US" altLang="zh-CN" dirty="0"/>
              <a:t>http://www.navcen.uscg.gov/?pageName=gpsAlmanacs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Interface Specification IS-GPS-705F, August 2020</a:t>
            </a:r>
            <a:r>
              <a:rPr lang="zh-CN" altLang="en-US" dirty="0"/>
              <a:t>：</a:t>
            </a:r>
            <a:r>
              <a:rPr lang="en-US" altLang="zh-CN" dirty="0"/>
              <a:t>https://www.gps.gov/technical/icwg/IS-GPS-705G.pdf</a:t>
            </a:r>
          </a:p>
          <a:p>
            <a:r>
              <a:rPr lang="en-US" altLang="zh-CN" dirty="0">
                <a:hlinkClick r:id="rId4"/>
              </a:rPr>
              <a:t>GPS.gov: Technical Documentation</a:t>
            </a:r>
            <a:r>
              <a:rPr lang="zh-CN" altLang="en-US" dirty="0"/>
              <a:t>：</a:t>
            </a:r>
            <a:r>
              <a:rPr lang="en-US" altLang="zh-CN"/>
              <a:t>https://www.gps.gov/technical/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C7DD24-8C51-4B68-833D-F399A64C0999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5189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FA195515-C0CD-40CF-875F-B554526ABD5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C082908D-7B75-481B-9999-992C4B580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350BB40C-D994-4A24-8C40-048F1075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8CF85DC-ABD3-461A-9D84-E045C822698A}" type="slidenum">
              <a:rPr lang="zh-CN" altLang="en-US">
                <a:latin typeface="Times New Roman" panose="02020603050405020304" pitchFamily="18" charset="0"/>
              </a:rPr>
              <a:pPr/>
              <a:t>26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>
            <a:extLst>
              <a:ext uri="{FF2B5EF4-FFF2-40B4-BE49-F238E27FC236}">
                <a16:creationId xmlns:a16="http://schemas.microsoft.com/office/drawing/2014/main" id="{813595F5-FD83-400C-BD8C-FC00502DA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4149725"/>
            <a:ext cx="8610600" cy="0"/>
          </a:xfrm>
          <a:prstGeom prst="line">
            <a:avLst/>
          </a:prstGeom>
          <a:noFill/>
          <a:ln w="6667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>
            <a:extLst>
              <a:ext uri="{FF2B5EF4-FFF2-40B4-BE49-F238E27FC236}">
                <a16:creationId xmlns:a16="http://schemas.microsoft.com/office/drawing/2014/main" id="{A3D2EBCB-09D1-4C21-A41D-22116D6B27FD}"/>
              </a:ext>
            </a:extLst>
          </p:cNvPr>
          <p:cNvGrpSpPr>
            <a:grpSpLocks/>
          </p:cNvGrpSpPr>
          <p:nvPr/>
        </p:nvGrpSpPr>
        <p:grpSpPr bwMode="auto">
          <a:xfrm>
            <a:off x="6516688" y="1484313"/>
            <a:ext cx="2286000" cy="2514600"/>
            <a:chOff x="144" y="912"/>
            <a:chExt cx="1440" cy="1584"/>
          </a:xfrm>
        </p:grpSpPr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9B4C8D1C-41DB-468E-B1D5-9B8ABE27E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912"/>
              <a:ext cx="52" cy="97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7" name="Rectangle 10">
              <a:extLst>
                <a:ext uri="{FF2B5EF4-FFF2-40B4-BE49-F238E27FC236}">
                  <a16:creationId xmlns:a16="http://schemas.microsoft.com/office/drawing/2014/main" id="{D042AB03-0EFD-4D7A-B3CA-1BF6D13BF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" y="912"/>
              <a:ext cx="52" cy="8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3D0F29F3-6C71-444C-9CC8-4141DA53A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7" y="912"/>
              <a:ext cx="52" cy="7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5711223B-E653-4847-B417-A19C75EA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0" y="912"/>
              <a:ext cx="52" cy="612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4C30CC81-A114-4AD6-8CC4-FF818E486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" y="912"/>
              <a:ext cx="52" cy="49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1" name="Rectangle 14">
              <a:extLst>
                <a:ext uri="{FF2B5EF4-FFF2-40B4-BE49-F238E27FC236}">
                  <a16:creationId xmlns:a16="http://schemas.microsoft.com/office/drawing/2014/main" id="{02A414F3-BA6B-4AA5-A94B-0B1AE982AE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912"/>
              <a:ext cx="52" cy="36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9013B0D6-197B-4695-93F5-95E119044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912"/>
              <a:ext cx="52" cy="24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3" name="Rectangle 16">
              <a:extLst>
                <a:ext uri="{FF2B5EF4-FFF2-40B4-BE49-F238E27FC236}">
                  <a16:creationId xmlns:a16="http://schemas.microsoft.com/office/drawing/2014/main" id="{EF043F75-7ECF-48C7-9C09-3713611811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12"/>
              <a:ext cx="52" cy="12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CB8FBDB9-24A4-409D-A479-BCBC4462E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912"/>
              <a:ext cx="49" cy="109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Rectangle 18">
              <a:extLst>
                <a:ext uri="{FF2B5EF4-FFF2-40B4-BE49-F238E27FC236}">
                  <a16:creationId xmlns:a16="http://schemas.microsoft.com/office/drawing/2014/main" id="{A87323E1-C82A-43FA-9589-E2C9B3E39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1" y="912"/>
              <a:ext cx="49" cy="122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96D5863A-E9ED-4F67-8C30-966317C3A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" y="912"/>
              <a:ext cx="49" cy="134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7" name="Rectangle 20">
              <a:extLst>
                <a:ext uri="{FF2B5EF4-FFF2-40B4-BE49-F238E27FC236}">
                  <a16:creationId xmlns:a16="http://schemas.microsoft.com/office/drawing/2014/main" id="{E57EE682-4BFC-4ADA-B84D-6FF9F764B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8" y="912"/>
              <a:ext cx="52" cy="146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8" name="Rectangle 21">
              <a:extLst>
                <a:ext uri="{FF2B5EF4-FFF2-40B4-BE49-F238E27FC236}">
                  <a16:creationId xmlns:a16="http://schemas.microsoft.com/office/drawing/2014/main" id="{46F2B85B-0A61-4A71-9191-B9276017F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" y="912"/>
              <a:ext cx="49" cy="15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9" name="Rectangle 22">
            <a:extLst>
              <a:ext uri="{FF2B5EF4-FFF2-40B4-BE49-F238E27FC236}">
                <a16:creationId xmlns:a16="http://schemas.microsoft.com/office/drawing/2014/main" id="{14689C78-9087-40C5-B494-77455DC49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9075"/>
            <a:ext cx="356393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20" name="Text Box 23">
            <a:extLst>
              <a:ext uri="{FF2B5EF4-FFF2-40B4-BE49-F238E27FC236}">
                <a16:creationId xmlns:a16="http://schemas.microsoft.com/office/drawing/2014/main" id="{E38B28A0-1226-482A-8563-3B8D5A4AF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558006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solidFill>
                  <a:schemeClr val="bg2"/>
                </a:solidFill>
                <a:ea typeface="华文细黑" pitchFamily="2" charset="-122"/>
              </a:rPr>
              <a:t>福建师范大学</a:t>
            </a:r>
            <a:r>
              <a:rPr lang="zh-CN" altLang="en-US" sz="2000" dirty="0">
                <a:solidFill>
                  <a:schemeClr val="bg2"/>
                </a:solidFill>
              </a:rPr>
              <a:t>　　</a:t>
            </a:r>
            <a:r>
              <a:rPr lang="zh-CN" altLang="en-US" sz="2000" dirty="0">
                <a:solidFill>
                  <a:schemeClr val="bg2"/>
                </a:solidFill>
                <a:ea typeface="华文行楷" pitchFamily="2" charset="-122"/>
              </a:rPr>
              <a:t>地理科学学院</a:t>
            </a:r>
            <a:r>
              <a:rPr lang="zh-CN" altLang="en-US" dirty="0">
                <a:solidFill>
                  <a:schemeClr val="bg2"/>
                </a:solidFill>
                <a:ea typeface="华文新魏" pitchFamily="2" charset="-122"/>
              </a:rPr>
              <a:t>　地理信息科学系</a:t>
            </a:r>
            <a:endParaRPr lang="en-US" altLang="zh-CN" dirty="0">
              <a:solidFill>
                <a:schemeClr val="bg2"/>
              </a:solidFill>
              <a:ea typeface="华文新魏" pitchFamily="2" charset="-122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4825" y="1700213"/>
            <a:ext cx="5867400" cy="2286000"/>
          </a:xfrm>
        </p:spPr>
        <p:txBody>
          <a:bodyPr/>
          <a:lstStyle>
            <a:lvl1pPr>
              <a:defRPr sz="45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5791200" cy="14478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600"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7D06E2A-C75B-47C2-9E39-19CEABC70F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D708C888-44E5-4947-A873-525F9E5320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2D4460A-B3E7-4152-A053-533AC554538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5EC5D21-61D2-4C53-AA88-7F9F576DBF8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2191834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23DBF0-63C6-4ADD-A2BD-B7F459F7BE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202867D-D43D-479D-A759-9037DB60EA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BFC22C-F5F3-4031-B6C2-7594437C1AE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645EFC29-DCD8-4C74-894B-C37496E2378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3245149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404664"/>
            <a:ext cx="1752600" cy="569133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76400" y="404664"/>
            <a:ext cx="5105400" cy="569133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CD6AF14-9B7E-4EEB-8678-B6BB472B7D2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2A5FA6-BD64-41D0-8657-C2560A04EB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56835-D76E-4934-9970-5B42166C02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E1BA512F-AF8C-42DD-89C7-D060E529B2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1357642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676400" y="404663"/>
            <a:ext cx="7010400" cy="10082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676400" y="19812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257800" y="19812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1676400" y="41148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257800" y="4114800"/>
            <a:ext cx="3429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02DAE9C-9BB3-4827-AD26-F5AC543136E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E7EA671F-ADCA-4A32-B8FB-A644A15A2DE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12D4B-C5DC-4EEF-87AC-AD53EAA987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DFF8ECE8-A94B-49C9-8383-02248AC898B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396858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6400" y="404663"/>
            <a:ext cx="7010400" cy="100821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E83BCC-818B-4C26-A1A3-CF4340481C8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A6CA58-5004-4ED3-85FD-A3CBA1A7D4A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B30AF3-8196-4AA0-87BE-A7E62C00D3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FBA29A54-3C68-4D68-934E-0696B0BACFE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28996592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39351D-C131-4D0A-8D0D-3CC4ACD3378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BC8354-2855-48C4-B61F-34A79B5D7FA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77D1CE-E24A-47BC-8CF7-3E39311DC2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D732E97-521C-45EA-9FEA-2B497D33C4C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906065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C0925C7-EE28-4805-8C40-D4757C0B5D9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160E2E5-73AC-4C1E-B9E1-710EE93A56C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22178-1485-4343-A4ED-74025B2641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21">
            <a:extLst>
              <a:ext uri="{FF2B5EF4-FFF2-40B4-BE49-F238E27FC236}">
                <a16:creationId xmlns:a16="http://schemas.microsoft.com/office/drawing/2014/main" id="{1EA91997-1A03-4C9D-892E-B7C988AAD32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481105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764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AC5FC-C180-450D-8DEF-663B7C30F6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F11815-7473-4F5E-8F08-7FFFD6F1142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13D853-7419-48CB-AEEB-7BBAC88A612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E126589D-ECB2-44A1-A0F5-D3BE8BB67F2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498445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ACA8720-3DFC-49BE-8E21-06F3C8207AB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3405D8A-4386-4D12-8EB4-E94F4CE1A60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B1FE4-03E0-42E5-B47A-1E9B8FC95C4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7DBA9B9F-BEEB-43F9-BB62-4A931CF5DBB8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7361757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50950B-D217-4A12-80C2-2C4B7408D5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3A9D931-633F-4938-A6DD-FD24B4AA295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85CE3A-EDEC-4AEF-B6DF-3F83E316BB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21">
            <a:extLst>
              <a:ext uri="{FF2B5EF4-FFF2-40B4-BE49-F238E27FC236}">
                <a16:creationId xmlns:a16="http://schemas.microsoft.com/office/drawing/2014/main" id="{2EAF5F2A-E442-4C95-BEC4-7F0025B9B8F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86935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15FFBCD-97DA-489E-B2C0-32E8F08E44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8E46D3-60C3-4B31-B72B-99429D59C69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011FB-F1E8-4982-9C47-BDC060E2688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21">
            <a:extLst>
              <a:ext uri="{FF2B5EF4-FFF2-40B4-BE49-F238E27FC236}">
                <a16:creationId xmlns:a16="http://schemas.microsoft.com/office/drawing/2014/main" id="{6D9F07EC-DE08-4812-8C81-4FFB69752A1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3815644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3008313" cy="103043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404664"/>
            <a:ext cx="5111750" cy="57214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43B25-8AFA-426A-BF36-6E8BA5B337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2E3FD9-7BD0-41E2-9E2C-9E6B2EA05C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40B51F-E014-4545-AE03-79D77E65A6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09F44BC6-9601-486B-9870-E23E7B8CCA2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8573306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0D72C6-08BF-4CE6-9878-2F4C4F8F3D4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373935-C673-48B0-B704-8B3D4A2C4AB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812BF-646B-41EE-9EE4-6AE6CCEC3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21">
            <a:extLst>
              <a:ext uri="{FF2B5EF4-FFF2-40B4-BE49-F238E27FC236}">
                <a16:creationId xmlns:a16="http://schemas.microsoft.com/office/drawing/2014/main" id="{B8233BC1-0225-42D2-AF02-E304B4F3566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2174233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167256-E0C8-4001-B5EA-6259720BBE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76400" y="434281"/>
            <a:ext cx="7010400" cy="97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900886-503F-4811-9B37-85545A3DC7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6400" y="1981200"/>
            <a:ext cx="7010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A8E556D-DF48-4012-9050-70B485BB8CE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8EA12F9-0A6B-4B19-B39E-F48CBFC67C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E00F0CA9-1EF0-4120-B035-343B3EA5888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2F988542-8088-4ECD-B401-A2EE7D1350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4775" y="1512888"/>
            <a:ext cx="7435850" cy="0"/>
          </a:xfrm>
          <a:prstGeom prst="line">
            <a:avLst/>
          </a:prstGeom>
          <a:noFill/>
          <a:ln w="7620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C47C35B9-58D6-4FCB-83B4-2E45D6311A53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107950" y="185738"/>
            <a:ext cx="1246188" cy="1371600"/>
            <a:chOff x="144" y="288"/>
            <a:chExt cx="785" cy="864"/>
          </a:xfrm>
        </p:grpSpPr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93706711-DE1B-42B9-8FDF-25BC93CF6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" y="288"/>
              <a:ext cx="28" cy="53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8" name="Rectangle 9">
              <a:extLst>
                <a:ext uri="{FF2B5EF4-FFF2-40B4-BE49-F238E27FC236}">
                  <a16:creationId xmlns:a16="http://schemas.microsoft.com/office/drawing/2014/main" id="{4A2EF0CB-9369-410F-8AD9-2CCFFA8AB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6" y="288"/>
              <a:ext cx="28" cy="47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39" name="Rectangle 10">
              <a:extLst>
                <a:ext uri="{FF2B5EF4-FFF2-40B4-BE49-F238E27FC236}">
                  <a16:creationId xmlns:a16="http://schemas.microsoft.com/office/drawing/2014/main" id="{DA668E87-B801-4680-A389-E0FB5DB96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9" y="291"/>
              <a:ext cx="28" cy="401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D8A1B01C-A2A5-41BF-A0FC-24D85B823E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5" y="288"/>
              <a:ext cx="28" cy="33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94E42EC9-C8BB-4235-8F1E-48B78DE6F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91"/>
              <a:ext cx="28" cy="26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2" name="Rectangle 13">
              <a:extLst>
                <a:ext uri="{FF2B5EF4-FFF2-40B4-BE49-F238E27FC236}">
                  <a16:creationId xmlns:a16="http://schemas.microsoft.com/office/drawing/2014/main" id="{CDF08B00-99DF-4BA6-9E25-DD8DEF2E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291"/>
              <a:ext cx="28" cy="19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3" name="Rectangle 14">
              <a:extLst>
                <a:ext uri="{FF2B5EF4-FFF2-40B4-BE49-F238E27FC236}">
                  <a16:creationId xmlns:a16="http://schemas.microsoft.com/office/drawing/2014/main" id="{DFCBB439-E8FD-4828-B7B2-7A735443C6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" y="288"/>
              <a:ext cx="29" cy="1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4" name="Rectangle 15">
              <a:extLst>
                <a:ext uri="{FF2B5EF4-FFF2-40B4-BE49-F238E27FC236}">
                  <a16:creationId xmlns:a16="http://schemas.microsoft.com/office/drawing/2014/main" id="{55ADA485-1E47-4E32-A11B-D73935BD3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" y="288"/>
              <a:ext cx="28" cy="6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5" name="Rectangle 16">
              <a:extLst>
                <a:ext uri="{FF2B5EF4-FFF2-40B4-BE49-F238E27FC236}">
                  <a16:creationId xmlns:a16="http://schemas.microsoft.com/office/drawing/2014/main" id="{089403BD-66A6-4D18-8774-700DAD97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" y="291"/>
              <a:ext cx="26" cy="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6" name="Rectangle 17">
              <a:extLst>
                <a:ext uri="{FF2B5EF4-FFF2-40B4-BE49-F238E27FC236}">
                  <a16:creationId xmlns:a16="http://schemas.microsoft.com/office/drawing/2014/main" id="{0A1E1762-0678-42A4-AF4F-A415C3069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" y="291"/>
              <a:ext cx="26" cy="66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7" name="Rectangle 18">
              <a:extLst>
                <a:ext uri="{FF2B5EF4-FFF2-40B4-BE49-F238E27FC236}">
                  <a16:creationId xmlns:a16="http://schemas.microsoft.com/office/drawing/2014/main" id="{579EA6F4-DDEE-4B35-BC66-9CD23C80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91"/>
              <a:ext cx="27" cy="7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8" name="Rectangle 19">
              <a:extLst>
                <a:ext uri="{FF2B5EF4-FFF2-40B4-BE49-F238E27FC236}">
                  <a16:creationId xmlns:a16="http://schemas.microsoft.com/office/drawing/2014/main" id="{51DC5024-404A-4457-AD08-0A893D5D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88"/>
              <a:ext cx="28" cy="8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49" name="Rectangle 20">
              <a:extLst>
                <a:ext uri="{FF2B5EF4-FFF2-40B4-BE49-F238E27FC236}">
                  <a16:creationId xmlns:a16="http://schemas.microsoft.com/office/drawing/2014/main" id="{C67EFA71-A7FE-4B9A-9417-8DCCCA648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" y="288"/>
              <a:ext cx="27" cy="8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6165" name="Rectangle 21">
            <a:extLst>
              <a:ext uri="{FF2B5EF4-FFF2-40B4-BE49-F238E27FC236}">
                <a16:creationId xmlns:a16="http://schemas.microsoft.com/office/drawing/2014/main" id="{E323B839-7290-4CA7-897F-A398E208A7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chemeClr val="tx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5" name="Rectangle 22">
            <a:extLst>
              <a:ext uri="{FF2B5EF4-FFF2-40B4-BE49-F238E27FC236}">
                <a16:creationId xmlns:a16="http://schemas.microsoft.com/office/drawing/2014/main" id="{D1C69B87-265B-4EA6-BB41-D4684E0F7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569075"/>
            <a:ext cx="3563938" cy="71438"/>
          </a:xfrm>
          <a:prstGeom prst="rect">
            <a:avLst/>
          </a:prstGeom>
          <a:gradFill rotWithShape="1">
            <a:gsLst>
              <a:gs pos="0">
                <a:srgbClr val="A603AB"/>
              </a:gs>
              <a:gs pos="12000">
                <a:srgbClr val="E81766"/>
              </a:gs>
              <a:gs pos="27000">
                <a:srgbClr val="EE3F17"/>
              </a:gs>
              <a:gs pos="48000">
                <a:srgbClr val="FFFF00"/>
              </a:gs>
              <a:gs pos="64999">
                <a:srgbClr val="1A8D48"/>
              </a:gs>
              <a:gs pos="78999">
                <a:srgbClr val="0819FB"/>
              </a:gs>
              <a:gs pos="100000">
                <a:srgbClr val="A603AB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6" name="Text Box 23">
            <a:extLst>
              <a:ext uri="{FF2B5EF4-FFF2-40B4-BE49-F238E27FC236}">
                <a16:creationId xmlns:a16="http://schemas.microsoft.com/office/drawing/2014/main" id="{466415A8-5EE7-4C7E-9D10-005462337A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938" y="6381750"/>
            <a:ext cx="540055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bg2"/>
                </a:solidFill>
              </a:rPr>
              <a:t>地理信息科学系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174B6FD-4881-4292-A24D-5A5BECF403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DE213227-04BF-4CEA-947F-96169D994760}"/>
              </a:ext>
            </a:extLst>
          </p:cNvPr>
          <p:cNvSpPr txBox="1"/>
          <p:nvPr userDrawn="1"/>
        </p:nvSpPr>
        <p:spPr>
          <a:xfrm>
            <a:off x="2621632" y="-27384"/>
            <a:ext cx="55507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" panose="05000000000000000000" pitchFamily="2" charset="2"/>
        <a:buChar char="o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500" b="1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p"/>
        <a:defRPr sz="2200" b="1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000" b="1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o"/>
        <a:defRPr sz="2000" b="1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03_3&#21355;&#26143;&#23548;&#33322;&#23450;&#20301;&#24120;&#29992;&#25968;&#25454;&#26684;&#24335;_&#23485;&#23631;.pptx#-1,1,&#21355;&#26143;&#23548;&#33322;&#23450;&#20301;&#24120;&#29992;&#25968;&#25454;&#26684;&#24335;" TargetMode="External"/><Relationship Id="rId2" Type="http://schemas.openxmlformats.org/officeDocument/2006/relationships/hyperlink" Target="rinex/03_1Rinex&#25991;&#20214;&#26684;&#24335;&#35828;&#26126;.pptx" TargetMode="External"/><Relationship Id="rId1" Type="http://schemas.openxmlformats.org/officeDocument/2006/relationships/slideLayout" Target="../slideLayouts/slideLayout2.xml"/><Relationship Id="rId4" Type="http://schemas.openxmlformats.org/officeDocument/2006/relationships/slide" Target="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hyperlink" Target="03_3&#21355;&#26143;&#23548;&#33322;&#23450;&#20301;&#24120;&#29992;&#25968;&#25454;&#26684;&#24335;_&#23485;&#23631;.pptx#-1,19,SP3&#31934;&#23494;&#26143;&#21382;&#20171;&#32461;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slide" Target="slide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slide" Target="slide31.xml"/><Relationship Id="rId3" Type="http://schemas.openxmlformats.org/officeDocument/2006/relationships/slide" Target="slide24.xml"/><Relationship Id="rId7" Type="http://schemas.openxmlformats.org/officeDocument/2006/relationships/slide" Target="slide29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28.xml"/><Relationship Id="rId5" Type="http://schemas.openxmlformats.org/officeDocument/2006/relationships/slide" Target="slide27.xml"/><Relationship Id="rId4" Type="http://schemas.openxmlformats.org/officeDocument/2006/relationships/slide" Target="slide26.xml"/><Relationship Id="rId9" Type="http://schemas.openxmlformats.org/officeDocument/2006/relationships/slide" Target="slid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slide" Target="slide23.x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microsoft.com/office/2007/relationships/hdphoto" Target="../media/hdphoto2.wdp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5.xml"/><Relationship Id="rId3" Type="http://schemas.openxmlformats.org/officeDocument/2006/relationships/slide" Target="slide7.xml"/><Relationship Id="rId7" Type="http://schemas.openxmlformats.org/officeDocument/2006/relationships/slide" Target="slide13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slide" Target="slide11.xml"/><Relationship Id="rId10" Type="http://schemas.openxmlformats.org/officeDocument/2006/relationships/slide" Target="slide40.xml"/><Relationship Id="rId4" Type="http://schemas.openxmlformats.org/officeDocument/2006/relationships/slide" Target="slide8.xml"/><Relationship Id="rId9" Type="http://schemas.openxmlformats.org/officeDocument/2006/relationships/slide" Target="slide2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2.e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slide" Target="slide48.xml"/><Relationship Id="rId13" Type="http://schemas.openxmlformats.org/officeDocument/2006/relationships/slide" Target="slide4.xml"/><Relationship Id="rId3" Type="http://schemas.openxmlformats.org/officeDocument/2006/relationships/slide" Target="slide43.xml"/><Relationship Id="rId7" Type="http://schemas.openxmlformats.org/officeDocument/2006/relationships/slide" Target="slide47.xml"/><Relationship Id="rId12" Type="http://schemas.openxmlformats.org/officeDocument/2006/relationships/slide" Target="slide52.xml"/><Relationship Id="rId2" Type="http://schemas.openxmlformats.org/officeDocument/2006/relationships/slide" Target="slide4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6.xml"/><Relationship Id="rId11" Type="http://schemas.openxmlformats.org/officeDocument/2006/relationships/slide" Target="slide51.xml"/><Relationship Id="rId5" Type="http://schemas.openxmlformats.org/officeDocument/2006/relationships/slide" Target="slide45.xml"/><Relationship Id="rId10" Type="http://schemas.openxmlformats.org/officeDocument/2006/relationships/slide" Target="slide50.xml"/><Relationship Id="rId4" Type="http://schemas.openxmlformats.org/officeDocument/2006/relationships/slide" Target="slide44.xml"/><Relationship Id="rId9" Type="http://schemas.openxmlformats.org/officeDocument/2006/relationships/slide" Target="slide49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23.wmf"/><Relationship Id="rId9" Type="http://schemas.openxmlformats.org/officeDocument/2006/relationships/slide" Target="slide4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4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26.png"/><Relationship Id="rId7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7.emf"/><Relationship Id="rId10" Type="http://schemas.openxmlformats.org/officeDocument/2006/relationships/slide" Target="slide41.xml"/><Relationship Id="rId4" Type="http://schemas.openxmlformats.org/officeDocument/2006/relationships/oleObject" Target="../embeddings/oleObject9.bin"/><Relationship Id="rId9" Type="http://schemas.openxmlformats.org/officeDocument/2006/relationships/image" Target="../media/image29.e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4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7" Type="http://schemas.openxmlformats.org/officeDocument/2006/relationships/slide" Target="slide4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30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slide" Target="slide41.xml"/><Relationship Id="rId4" Type="http://schemas.openxmlformats.org/officeDocument/2006/relationships/image" Target="../media/image32.e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>
            <a:extLst>
              <a:ext uri="{FF2B5EF4-FFF2-40B4-BE49-F238E27FC236}">
                <a16:creationId xmlns:a16="http://schemas.microsoft.com/office/drawing/2014/main" id="{084FCD40-48BF-460D-8F1B-F3161BA05A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15616" y="2708275"/>
            <a:ext cx="6439297" cy="1447800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ＧＰＳ卫星运动基础、卫星星历、卫星导航电文与卫星信号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F45730A-B0C8-437E-ACD8-A826FA720B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轨道</a:t>
            </a:r>
            <a:r>
              <a:rPr lang="zh-CN" altLang="en-US" b="0">
                <a:solidFill>
                  <a:schemeClr val="tx1"/>
                </a:solidFill>
              </a:rPr>
              <a:t>参数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97542E68-4149-4069-95CF-410ED1242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1" y="1628800"/>
            <a:ext cx="1168400" cy="4619600"/>
          </a:xfrm>
        </p:spPr>
        <p:txBody>
          <a:bodyPr vert="eaVert"/>
          <a:lstStyle/>
          <a:p>
            <a:pPr eaLnBrk="1" hangingPunct="1"/>
            <a:r>
              <a:rPr lang="zh-CN" altLang="en-US" dirty="0"/>
              <a:t>参数意义参见</a:t>
            </a:r>
            <a:r>
              <a:rPr lang="en-US" altLang="zh-CN" dirty="0"/>
              <a:t>3.4</a:t>
            </a:r>
            <a:r>
              <a:rPr lang="zh-CN" altLang="en-US" dirty="0"/>
              <a:t>（</a:t>
            </a:r>
            <a:r>
              <a:rPr lang="en-US" altLang="zh-CN" dirty="0"/>
              <a:t>P47-48</a:t>
            </a:r>
            <a:r>
              <a:rPr lang="zh-CN" altLang="en-US" dirty="0"/>
              <a:t>）</a:t>
            </a:r>
            <a:endParaRPr lang="en-US" altLang="zh-CN" dirty="0">
              <a:solidFill>
                <a:schemeClr val="folHlink"/>
              </a:solidFill>
            </a:endParaRPr>
          </a:p>
        </p:txBody>
      </p:sp>
      <p:pic>
        <p:nvPicPr>
          <p:cNvPr id="13318" name="Picture 5" descr="30">
            <a:extLst>
              <a:ext uri="{FF2B5EF4-FFF2-40B4-BE49-F238E27FC236}">
                <a16:creationId xmlns:a16="http://schemas.microsoft.com/office/drawing/2014/main" id="{7F13643C-C07F-403B-9E6D-6E84640C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1268413"/>
            <a:ext cx="4591050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AutoShape 7">
            <a:hlinkClick r:id="rId3" action="ppaction://hlinksldjump"/>
            <a:extLst>
              <a:ext uri="{FF2B5EF4-FFF2-40B4-BE49-F238E27FC236}">
                <a16:creationId xmlns:a16="http://schemas.microsoft.com/office/drawing/2014/main" id="{06F50A5E-8D43-4299-9830-BC2846F94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3804610-FB40-41B7-B1C0-28C746661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644"/>
          <a:stretch/>
        </p:blipFill>
        <p:spPr>
          <a:xfrm>
            <a:off x="4314826" y="1273576"/>
            <a:ext cx="3920172" cy="5150143"/>
          </a:xfrm>
          <a:prstGeom prst="rect">
            <a:avLst/>
          </a:prstGeom>
        </p:spPr>
      </p:pic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E46060-DA96-48CE-AD24-6D472742C0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2.4</a:t>
            </a:r>
            <a:r>
              <a:rPr lang="zh-CN" altLang="en-US"/>
              <a:t>　</a:t>
            </a:r>
            <a:r>
              <a:rPr lang="en-US" altLang="zh-CN"/>
              <a:t>GPS</a:t>
            </a:r>
            <a:r>
              <a:rPr lang="zh-CN" altLang="en-US"/>
              <a:t>卫星星历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F6095B49-7857-4694-A238-7047776541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628775"/>
            <a:ext cx="7010400" cy="4824413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定义：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/>
              <a:t>用来描述卫星运动轨道的信息。即一组对应某一时刻的轨道根数及其变化率。</a:t>
            </a:r>
            <a:endParaRPr lang="en-US" altLang="zh-CN"/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作用：</a:t>
            </a:r>
            <a:endParaRPr lang="en-US" altLang="zh-CN"/>
          </a:p>
          <a:p>
            <a:pPr lvl="1" eaLnBrk="1" hangingPunct="1">
              <a:lnSpc>
                <a:spcPct val="125000"/>
              </a:lnSpc>
            </a:pPr>
            <a:r>
              <a:rPr lang="zh-CN" altLang="en-US"/>
              <a:t>用来计算卫星位置和速度</a:t>
            </a:r>
            <a:endParaRPr lang="en-US" altLang="zh-CN"/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分类：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</a:rPr>
              <a:t>预报星历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zh-CN" altLang="en-US">
                <a:solidFill>
                  <a:schemeClr val="folHlink"/>
                </a:solidFill>
                <a:hlinkClick r:id="rId2" action="ppaction://hlinksldjump"/>
              </a:rPr>
              <a:t>广播星历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>
                <a:solidFill>
                  <a:schemeClr val="folHlink"/>
                </a:solidFill>
              </a:rPr>
              <a:t>后处理星历</a:t>
            </a:r>
            <a:r>
              <a:rPr lang="en-US" altLang="zh-CN">
                <a:solidFill>
                  <a:schemeClr val="folHlink"/>
                </a:solidFill>
              </a:rPr>
              <a:t>(</a:t>
            </a:r>
            <a:r>
              <a:rPr lang="zh-CN" altLang="en-US">
                <a:solidFill>
                  <a:schemeClr val="folHlink"/>
                </a:solidFill>
                <a:hlinkClick r:id="rId3" action="ppaction://hlinksldjump"/>
              </a:rPr>
              <a:t>精密星历</a:t>
            </a:r>
            <a:r>
              <a:rPr lang="en-US" altLang="zh-CN">
                <a:solidFill>
                  <a:schemeClr val="folHlink"/>
                </a:solidFill>
              </a:rPr>
              <a:t>)</a:t>
            </a:r>
          </a:p>
          <a:p>
            <a:pPr lvl="1" eaLnBrk="1" hangingPunct="1">
              <a:lnSpc>
                <a:spcPct val="125000"/>
              </a:lnSpc>
            </a:pPr>
            <a:endParaRPr lang="zh-CN" altLang="en-US" b="0">
              <a:solidFill>
                <a:schemeClr val="folHlink"/>
              </a:solidFill>
            </a:endParaRPr>
          </a:p>
        </p:txBody>
      </p:sp>
      <p:sp>
        <p:nvSpPr>
          <p:cNvPr id="16388" name="AutoShape 4">
            <a:hlinkClick r:id="rId4" action="ppaction://hlinksldjump"/>
            <a:extLst>
              <a:ext uri="{FF2B5EF4-FFF2-40B4-BE49-F238E27FC236}">
                <a16:creationId xmlns:a16="http://schemas.microsoft.com/office/drawing/2014/main" id="{C513AEB6-9E0E-4972-9A96-A58F50995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C621939-49DC-4CB1-9168-282BB7B5E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广播星历及其参数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8453E61-6D68-4472-9D13-E1AE883B3A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762125"/>
            <a:ext cx="7010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广播星历（预报星历）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GPS</a:t>
            </a:r>
            <a:r>
              <a:rPr lang="zh-CN" altLang="en-US" dirty="0">
                <a:ea typeface="宋体" panose="02010600030101010101" pitchFamily="2" charset="-122"/>
              </a:rPr>
              <a:t>接收机接收到的导航电文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相对参考历元的外推星历，精度约为</a:t>
            </a:r>
            <a:r>
              <a:rPr lang="en-US" altLang="zh-CN" dirty="0">
                <a:ea typeface="宋体" panose="02010600030101010101" pitchFamily="2" charset="-122"/>
              </a:rPr>
              <a:t>20m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坐标系统：</a:t>
            </a:r>
            <a:r>
              <a:rPr lang="en-US" altLang="zh-CN" dirty="0">
                <a:ea typeface="宋体" panose="02010600030101010101" pitchFamily="2" charset="-122"/>
              </a:rPr>
              <a:t>WGS84</a:t>
            </a:r>
          </a:p>
          <a:p>
            <a:pPr lvl="4"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广播星历参数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(ephemeris parameters)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个参考时刻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个对应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的轨道参数（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,e,a,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个摄动改正项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Ί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endParaRPr lang="el-GR" altLang="zh-CN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412" name="WordArt 4">
            <a:hlinkClick r:id="rId2" action="ppaction://hlinkpres?slideindex=1&amp;slidetitle="/>
            <a:extLst>
              <a:ext uri="{FF2B5EF4-FFF2-40B4-BE49-F238E27FC236}">
                <a16:creationId xmlns:a16="http://schemas.microsoft.com/office/drawing/2014/main" id="{7D4DC804-69FA-4A1A-A6AD-B4E4B475911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788024" y="5870635"/>
            <a:ext cx="2971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Rinex</a:t>
            </a:r>
            <a:r>
              <a:rPr lang="zh-CN" altLang="en-US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  <a:hlinkClick r:id="rId3" action="ppaction://hlinkpres?slideindex=1&amp;slidetitle=卫星导航定位常用数据格式"/>
              </a:rPr>
              <a:t>数据格式</a:t>
            </a:r>
            <a:endParaRPr lang="zh-CN" altLang="en-US" sz="3600" b="1" kern="1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宋体"/>
              <a:ea typeface="宋体"/>
            </a:endParaRPr>
          </a:p>
        </p:txBody>
      </p:sp>
      <p:sp>
        <p:nvSpPr>
          <p:cNvPr id="17413" name="AutoShape 5">
            <a:hlinkClick r:id="rId4" action="ppaction://hlinksldjump"/>
            <a:extLst>
              <a:ext uri="{FF2B5EF4-FFF2-40B4-BE49-F238E27FC236}">
                <a16:creationId xmlns:a16="http://schemas.microsoft.com/office/drawing/2014/main" id="{FDE17F3D-22B0-49B5-803B-79625FC3D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03F938-8927-4261-B25A-FD2EBC3D36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精密星历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8793B2B-CEB9-4165-A657-F25F4F7F4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3350" y="1695450"/>
            <a:ext cx="7010400" cy="4114800"/>
          </a:xfrm>
        </p:spPr>
        <p:txBody>
          <a:bodyPr/>
          <a:lstStyle/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来源：由地面跟踪站的观测资料计算得到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精度：厘米→分米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下载地址：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125000"/>
              </a:lnSpc>
            </a:pPr>
            <a:r>
              <a:rPr lang="en-US" altLang="zh-CN" dirty="0">
                <a:ea typeface="宋体" panose="02010600030101010101" pitchFamily="2" charset="-122"/>
              </a:rPr>
              <a:t>IGS</a:t>
            </a:r>
            <a:r>
              <a:rPr lang="zh-CN" altLang="en-US" dirty="0">
                <a:ea typeface="宋体" panose="02010600030101010101" pitchFamily="2" charset="-122"/>
              </a:rPr>
              <a:t>网站</a:t>
            </a: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  <a:cs typeface="Arial" panose="020B0604020202020204" pitchFamily="34" charset="0"/>
              </a:rPr>
              <a:t>http://igscb.jpl.nasa.gov/</a:t>
            </a:r>
            <a:r>
              <a:rPr lang="en-US" altLang="zh-CN" dirty="0">
                <a:solidFill>
                  <a:srgbClr val="333333"/>
                </a:solidFill>
                <a:ea typeface="宋体" panose="02010600030101010101" pitchFamily="2" charset="-122"/>
              </a:rPr>
              <a:t> </a:t>
            </a:r>
          </a:p>
          <a:p>
            <a:pPr lvl="2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武汉大学 </a:t>
            </a:r>
            <a:r>
              <a:rPr lang="en-US" altLang="zh-CN" dirty="0">
                <a:ea typeface="宋体" panose="02010600030101010101" pitchFamily="2" charset="-122"/>
              </a:rPr>
              <a:t>FTP 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r>
              <a:rPr lang="en-US" altLang="zh-CN" dirty="0">
                <a:ea typeface="宋体" panose="02010600030101010101" pitchFamily="2" charset="-122"/>
              </a:rPr>
              <a:t>ftp://igs.gnsswhu.cn/pub/</a:t>
            </a:r>
          </a:p>
          <a:p>
            <a:pPr lvl="1" eaLnBrk="1" hangingPunct="1">
              <a:lnSpc>
                <a:spcPct val="125000"/>
              </a:lnSpc>
            </a:pPr>
            <a:r>
              <a:rPr lang="zh-CN" altLang="en-US" dirty="0">
                <a:ea typeface="宋体" panose="02010600030101010101" pitchFamily="2" charset="-122"/>
              </a:rPr>
              <a:t>坐标系统：</a:t>
            </a:r>
            <a:r>
              <a:rPr lang="en-US" altLang="zh-CN" dirty="0">
                <a:ea typeface="宋体" panose="02010600030101010101" pitchFamily="2" charset="-122"/>
              </a:rPr>
              <a:t>ITRF</a:t>
            </a:r>
          </a:p>
          <a:p>
            <a:pPr eaLnBrk="1" hangingPunct="1">
              <a:lnSpc>
                <a:spcPct val="125000"/>
              </a:lnSpc>
            </a:pPr>
            <a:endParaRPr lang="zh-CN" altLang="en-US" dirty="0"/>
          </a:p>
        </p:txBody>
      </p:sp>
      <p:sp>
        <p:nvSpPr>
          <p:cNvPr id="71684" name="WordArt 4">
            <a:hlinkClick r:id="rId2" action="ppaction://hlinkpres?slideindex=19&amp;slidetitle=SP3精密星历介绍"/>
            <a:extLst>
              <a:ext uri="{FF2B5EF4-FFF2-40B4-BE49-F238E27FC236}">
                <a16:creationId xmlns:a16="http://schemas.microsoft.com/office/drawing/2014/main" id="{6B0AF3BF-420D-42C2-9A47-519F0DEE685E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692275" y="5805488"/>
            <a:ext cx="43434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eaLnBrk="1" hangingPunct="1">
              <a:defRPr/>
            </a:pPr>
            <a:r>
              <a:rPr lang="en-US" altLang="zh-CN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SP3</a:t>
            </a:r>
            <a:r>
              <a:rPr lang="zh-CN" altLang="en-US" sz="3600" b="1" kern="1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宋体"/>
                <a:ea typeface="宋体"/>
              </a:rPr>
              <a:t>格式精密星历数据</a:t>
            </a:r>
          </a:p>
        </p:txBody>
      </p:sp>
      <p:sp>
        <p:nvSpPr>
          <p:cNvPr id="71685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DFDB4B89-9DC1-4C2F-97BD-B7457FDC4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B6F3EE-E68F-441E-B42A-4675CD5E8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2.5 GNSS</a:t>
            </a:r>
            <a:r>
              <a:rPr lang="zh-CN" altLang="en-US" dirty="0"/>
              <a:t>卫星导航电文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9E97C2-F63B-4CDD-8578-13BD755F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dirty="0"/>
              <a:t>GPS</a:t>
            </a:r>
            <a:r>
              <a:rPr lang="zh-CN" altLang="en-US" dirty="0"/>
              <a:t>卫星导航电文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北斗卫星导航电文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Galileo</a:t>
            </a:r>
            <a:r>
              <a:rPr lang="zh-CN" altLang="en-US" dirty="0"/>
              <a:t>卫星导航电文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/>
              <a:t>GLONASS</a:t>
            </a:r>
            <a:r>
              <a:rPr lang="zh-CN" altLang="en-US" dirty="0"/>
              <a:t>卫星导航电文</a:t>
            </a:r>
          </a:p>
        </p:txBody>
      </p:sp>
      <p:sp>
        <p:nvSpPr>
          <p:cNvPr id="7270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A9CF89EE-7392-403D-B2BC-9CC28765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1955792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AB6F3EE-E68F-441E-B42A-4675CD5E82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2.5 GPS</a:t>
            </a:r>
            <a:r>
              <a:rPr lang="zh-CN" altLang="en-US"/>
              <a:t>卫星导航电文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5A9E97C2-F63B-4CDD-8578-13BD755F3B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内容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基本结构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结构内容</a:t>
            </a:r>
            <a:endParaRPr lang="zh-CN" altLang="en-US"/>
          </a:p>
        </p:txBody>
      </p:sp>
      <p:sp>
        <p:nvSpPr>
          <p:cNvPr id="72708" name="AutoShape 4">
            <a:hlinkClick r:id="rId5" action="ppaction://hlinksldjump"/>
            <a:extLst>
              <a:ext uri="{FF2B5EF4-FFF2-40B4-BE49-F238E27FC236}">
                <a16:creationId xmlns:a16="http://schemas.microsoft.com/office/drawing/2014/main" id="{A9CF89EE-7392-403D-B2BC-9CC287651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35777219-C87F-4DB7-AC18-138C445A6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GPS</a:t>
            </a:r>
            <a:r>
              <a:rPr lang="zh-CN" altLang="en-US" dirty="0"/>
              <a:t>卫星导航电文的</a:t>
            </a:r>
            <a:r>
              <a:rPr lang="zh-CN" altLang="en-US" dirty="0">
                <a:solidFill>
                  <a:schemeClr val="hlink"/>
                </a:solidFill>
              </a:rPr>
              <a:t>内容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74C5AB2-C464-4C79-9502-9C4B553AD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6013" y="1773238"/>
            <a:ext cx="7570787" cy="4114800"/>
          </a:xfrm>
        </p:spPr>
        <p:txBody>
          <a:bodyPr/>
          <a:lstStyle/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卫星星历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时钟改正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电离层时延改正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sz="3200" dirty="0"/>
              <a:t>工作状态信息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C/A</a:t>
            </a:r>
            <a:r>
              <a:rPr lang="zh-CN" altLang="en-US" sz="3200" dirty="0"/>
              <a:t>码转换到捕获</a:t>
            </a:r>
            <a:r>
              <a:rPr lang="en-US" altLang="zh-CN" sz="3200" dirty="0"/>
              <a:t>P</a:t>
            </a:r>
            <a:r>
              <a:rPr lang="zh-CN" altLang="en-US" sz="3200" dirty="0"/>
              <a:t>码的</a:t>
            </a:r>
            <a:r>
              <a:rPr lang="en-US" altLang="zh-CN" sz="3200" dirty="0"/>
              <a:t>Z</a:t>
            </a:r>
            <a:r>
              <a:rPr lang="zh-CN" altLang="en-US" sz="3200" dirty="0"/>
              <a:t>计数</a:t>
            </a:r>
          </a:p>
        </p:txBody>
      </p:sp>
      <p:sp>
        <p:nvSpPr>
          <p:cNvPr id="18436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6812D4A7-6AF5-4473-AC87-564272E5D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AFED9A9-5649-4DC1-9B60-859BA524BE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43" t="23750" r="22180" b="16401"/>
          <a:stretch/>
        </p:blipFill>
        <p:spPr>
          <a:xfrm>
            <a:off x="64421" y="3667217"/>
            <a:ext cx="4490953" cy="3190783"/>
          </a:xfrm>
          <a:prstGeom prst="rect">
            <a:avLst/>
          </a:prstGeom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6E3340AF-16D4-4BF6-BFDF-2589D3B77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卫星导航电文</a:t>
            </a:r>
            <a:r>
              <a:rPr lang="zh-CN" altLang="en-US">
                <a:solidFill>
                  <a:schemeClr val="hlink"/>
                </a:solidFill>
              </a:rPr>
              <a:t>基本结构</a:t>
            </a:r>
          </a:p>
        </p:txBody>
      </p:sp>
      <p:grpSp>
        <p:nvGrpSpPr>
          <p:cNvPr id="19460" name="Group 6">
            <a:extLst>
              <a:ext uri="{FF2B5EF4-FFF2-40B4-BE49-F238E27FC236}">
                <a16:creationId xmlns:a16="http://schemas.microsoft.com/office/drawing/2014/main" id="{04A8CA62-D3B8-4F5D-BABC-FF28A0D575A8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901330"/>
            <a:ext cx="5029200" cy="2074862"/>
            <a:chOff x="1898" y="5656"/>
            <a:chExt cx="7920" cy="3267"/>
          </a:xfrm>
        </p:grpSpPr>
        <p:grpSp>
          <p:nvGrpSpPr>
            <p:cNvPr id="19466" name="Group 7">
              <a:extLst>
                <a:ext uri="{FF2B5EF4-FFF2-40B4-BE49-F238E27FC236}">
                  <a16:creationId xmlns:a16="http://schemas.microsoft.com/office/drawing/2014/main" id="{5873509A-CCF9-49D3-A4B6-62A8FAED71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98" y="5656"/>
              <a:ext cx="7920" cy="3267"/>
              <a:chOff x="1296" y="960"/>
              <a:chExt cx="4224" cy="2544"/>
            </a:xfrm>
          </p:grpSpPr>
          <p:grpSp>
            <p:nvGrpSpPr>
              <p:cNvPr id="19472" name="Group 8">
                <a:extLst>
                  <a:ext uri="{FF2B5EF4-FFF2-40B4-BE49-F238E27FC236}">
                    <a16:creationId xmlns:a16="http://schemas.microsoft.com/office/drawing/2014/main" id="{14830DD1-4A14-4065-B76A-56D0BDE10C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960"/>
                <a:ext cx="4224" cy="2544"/>
                <a:chOff x="1296" y="960"/>
                <a:chExt cx="4224" cy="2544"/>
              </a:xfrm>
            </p:grpSpPr>
            <p:grpSp>
              <p:nvGrpSpPr>
                <p:cNvPr id="19478" name="Group 9">
                  <a:extLst>
                    <a:ext uri="{FF2B5EF4-FFF2-40B4-BE49-F238E27FC236}">
                      <a16:creationId xmlns:a16="http://schemas.microsoft.com/office/drawing/2014/main" id="{6C59DB6D-1F97-48DD-A3D5-823996B5F1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44" y="960"/>
                  <a:ext cx="4080" cy="672"/>
                  <a:chOff x="1872" y="1104"/>
                  <a:chExt cx="2976" cy="576"/>
                </a:xfrm>
              </p:grpSpPr>
              <p:sp>
                <p:nvSpPr>
                  <p:cNvPr id="19521" name="Rectangle 10">
                    <a:extLst>
                      <a:ext uri="{FF2B5EF4-FFF2-40B4-BE49-F238E27FC236}">
                        <a16:creationId xmlns:a16="http://schemas.microsoft.com/office/drawing/2014/main" id="{9A8C46E1-9867-44F2-84D3-25AFA76E85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2" name="Rectangle 11">
                    <a:extLst>
                      <a:ext uri="{FF2B5EF4-FFF2-40B4-BE49-F238E27FC236}">
                        <a16:creationId xmlns:a16="http://schemas.microsoft.com/office/drawing/2014/main" id="{F0645D65-E5B1-49E4-A95A-88381420BBB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3" name="Rectangle 12">
                    <a:extLst>
                      <a:ext uri="{FF2B5EF4-FFF2-40B4-BE49-F238E27FC236}">
                        <a16:creationId xmlns:a16="http://schemas.microsoft.com/office/drawing/2014/main" id="{4C5B2939-CD18-4910-90EA-7030EB51D3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4" name="Rectangle 13">
                    <a:extLst>
                      <a:ext uri="{FF2B5EF4-FFF2-40B4-BE49-F238E27FC236}">
                        <a16:creationId xmlns:a16="http://schemas.microsoft.com/office/drawing/2014/main" id="{86997482-9361-4268-AD58-70CAF9B5FA1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5" name="Rectangle 14">
                    <a:extLst>
                      <a:ext uri="{FF2B5EF4-FFF2-40B4-BE49-F238E27FC236}">
                        <a16:creationId xmlns:a16="http://schemas.microsoft.com/office/drawing/2014/main" id="{B3376DFD-E36F-421E-9100-F6DFB9E08EB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84" y="110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6" name="Rectangle 15">
                    <a:extLst>
                      <a:ext uri="{FF2B5EF4-FFF2-40B4-BE49-F238E27FC236}">
                        <a16:creationId xmlns:a16="http://schemas.microsoft.com/office/drawing/2014/main" id="{E4EF6E72-0058-40BE-9E66-16082ADB602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4" y="115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7" name="Rectangle 16">
                    <a:extLst>
                      <a:ext uri="{FF2B5EF4-FFF2-40B4-BE49-F238E27FC236}">
                        <a16:creationId xmlns:a16="http://schemas.microsoft.com/office/drawing/2014/main" id="{1D9A5CBF-4AD5-47ED-8B54-F2D2D449F47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8" name="Rectangle 17">
                    <a:extLst>
                      <a:ext uri="{FF2B5EF4-FFF2-40B4-BE49-F238E27FC236}">
                        <a16:creationId xmlns:a16="http://schemas.microsoft.com/office/drawing/2014/main" id="{45FD5054-A5DF-4015-8498-224E3A13F63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52" y="120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9" name="Rectangle 18">
                    <a:extLst>
                      <a:ext uri="{FF2B5EF4-FFF2-40B4-BE49-F238E27FC236}">
                        <a16:creationId xmlns:a16="http://schemas.microsoft.com/office/drawing/2014/main" id="{80C000DE-7D3E-471A-8392-FDB7B3AA439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80" y="120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0" name="Rectangle 19">
                    <a:extLst>
                      <a:ext uri="{FF2B5EF4-FFF2-40B4-BE49-F238E27FC236}">
                        <a16:creationId xmlns:a16="http://schemas.microsoft.com/office/drawing/2014/main" id="{611B0D76-4C57-43AB-9CFB-868749EF1D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00" y="1248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1" name="Rectangle 20">
                    <a:extLst>
                      <a:ext uri="{FF2B5EF4-FFF2-40B4-BE49-F238E27FC236}">
                        <a16:creationId xmlns:a16="http://schemas.microsoft.com/office/drawing/2014/main" id="{E121D632-943D-419B-B20D-09C9A60033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28" y="1248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2" name="Rectangle 21">
                    <a:extLst>
                      <a:ext uri="{FF2B5EF4-FFF2-40B4-BE49-F238E27FC236}">
                        <a16:creationId xmlns:a16="http://schemas.microsoft.com/office/drawing/2014/main" id="{B7A4A8A9-EF0F-4A58-9A21-6B7E57B1E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48" y="1296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3" name="Rectangle 22">
                    <a:extLst>
                      <a:ext uri="{FF2B5EF4-FFF2-40B4-BE49-F238E27FC236}">
                        <a16:creationId xmlns:a16="http://schemas.microsoft.com/office/drawing/2014/main" id="{42FE99CF-BDA0-4198-986D-6E186A8D1C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1296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4" name="Rectangle 23">
                    <a:extLst>
                      <a:ext uri="{FF2B5EF4-FFF2-40B4-BE49-F238E27FC236}">
                        <a16:creationId xmlns:a16="http://schemas.microsoft.com/office/drawing/2014/main" id="{59E4FFDF-9B53-4938-AB23-CC232EF4EB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134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5" name="Rectangle 24">
                    <a:extLst>
                      <a:ext uri="{FF2B5EF4-FFF2-40B4-BE49-F238E27FC236}">
                        <a16:creationId xmlns:a16="http://schemas.microsoft.com/office/drawing/2014/main" id="{DE58180E-DC80-4D13-B227-D9C0690B7D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344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6" name="Rectangle 25">
                    <a:extLst>
                      <a:ext uri="{FF2B5EF4-FFF2-40B4-BE49-F238E27FC236}">
                        <a16:creationId xmlns:a16="http://schemas.microsoft.com/office/drawing/2014/main" id="{FED837DD-5514-4749-8B64-F4270CFBF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139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7" name="Rectangle 26">
                    <a:extLst>
                      <a:ext uri="{FF2B5EF4-FFF2-40B4-BE49-F238E27FC236}">
                        <a16:creationId xmlns:a16="http://schemas.microsoft.com/office/drawing/2014/main" id="{CC7AC131-130A-4BB7-8AAF-4A882FF2DD3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272" y="1392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8" name="Rectangle 27">
                    <a:extLst>
                      <a:ext uri="{FF2B5EF4-FFF2-40B4-BE49-F238E27FC236}">
                        <a16:creationId xmlns:a16="http://schemas.microsoft.com/office/drawing/2014/main" id="{2234FAF9-FD82-44DA-885A-45175E8DC3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92" y="144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39" name="Rectangle 28">
                    <a:extLst>
                      <a:ext uri="{FF2B5EF4-FFF2-40B4-BE49-F238E27FC236}">
                        <a16:creationId xmlns:a16="http://schemas.microsoft.com/office/drawing/2014/main" id="{65171A2B-B501-4EF6-AAF0-2BD0601F51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1440"/>
                    <a:ext cx="528" cy="240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79" name="Rectangle 29">
                  <a:extLst>
                    <a:ext uri="{FF2B5EF4-FFF2-40B4-BE49-F238E27FC236}">
                      <a16:creationId xmlns:a16="http://schemas.microsoft.com/office/drawing/2014/main" id="{AEE88AC2-579B-4D49-8F56-35A63101A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2448"/>
                  <a:ext cx="1536" cy="288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各含</a:t>
                  </a:r>
                  <a:r>
                    <a:rPr lang="en-US" altLang="zh-CN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25</a:t>
                  </a:r>
                  <a:r>
                    <a:rPr lang="zh-CN" altLang="en-US" sz="1800" b="0">
                      <a:solidFill>
                        <a:schemeClr val="bg1"/>
                      </a:solidFill>
                      <a:latin typeface="华文细黑" panose="02010600040101010101" pitchFamily="2" charset="-122"/>
                    </a:rPr>
                    <a:t>页</a:t>
                  </a:r>
                </a:p>
              </p:txBody>
            </p:sp>
            <p:grpSp>
              <p:nvGrpSpPr>
                <p:cNvPr id="19480" name="Group 30">
                  <a:extLst>
                    <a:ext uri="{FF2B5EF4-FFF2-40B4-BE49-F238E27FC236}">
                      <a16:creationId xmlns:a16="http://schemas.microsoft.com/office/drawing/2014/main" id="{C6756AA2-1E20-420D-AE53-A273BF7E3A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296" y="2112"/>
                  <a:ext cx="2448" cy="144"/>
                  <a:chOff x="2016" y="2016"/>
                  <a:chExt cx="2448" cy="144"/>
                </a:xfrm>
              </p:grpSpPr>
              <p:sp>
                <p:nvSpPr>
                  <p:cNvPr id="19511" name="Rectangle 31">
                    <a:extLst>
                      <a:ext uri="{FF2B5EF4-FFF2-40B4-BE49-F238E27FC236}">
                        <a16:creationId xmlns:a16="http://schemas.microsoft.com/office/drawing/2014/main" id="{4C8C5ACE-159A-416F-B3FD-3C80E209E0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1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2" name="Rectangle 32">
                    <a:extLst>
                      <a:ext uri="{FF2B5EF4-FFF2-40B4-BE49-F238E27FC236}">
                        <a16:creationId xmlns:a16="http://schemas.microsoft.com/office/drawing/2014/main" id="{83CB5A00-DF08-4CA6-9DA2-F82809B49B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3" name="Rectangle 33">
                    <a:extLst>
                      <a:ext uri="{FF2B5EF4-FFF2-40B4-BE49-F238E27FC236}">
                        <a16:creationId xmlns:a16="http://schemas.microsoft.com/office/drawing/2014/main" id="{4FA0256C-0D84-45F1-B56D-5BA2649612C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4" name="Rectangle 34">
                    <a:extLst>
                      <a:ext uri="{FF2B5EF4-FFF2-40B4-BE49-F238E27FC236}">
                        <a16:creationId xmlns:a16="http://schemas.microsoft.com/office/drawing/2014/main" id="{BE9205AC-3927-46B9-B27C-F3C5A6E313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73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5" name="Rectangle 35">
                    <a:extLst>
                      <a:ext uri="{FF2B5EF4-FFF2-40B4-BE49-F238E27FC236}">
                        <a16:creationId xmlns:a16="http://schemas.microsoft.com/office/drawing/2014/main" id="{73FD7409-AC93-4A13-888D-35DF039C9A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6" name="Rectangle 36">
                    <a:extLst>
                      <a:ext uri="{FF2B5EF4-FFF2-40B4-BE49-F238E27FC236}">
                        <a16:creationId xmlns:a16="http://schemas.microsoft.com/office/drawing/2014/main" id="{20EC35E1-2235-4177-9C19-419B1EB16B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7" name="Rectangle 37">
                    <a:extLst>
                      <a:ext uri="{FF2B5EF4-FFF2-40B4-BE49-F238E27FC236}">
                        <a16:creationId xmlns:a16="http://schemas.microsoft.com/office/drawing/2014/main" id="{A53BFB6F-172E-41D5-831F-6894F53C8BD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5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8" name="Rectangle 38">
                    <a:extLst>
                      <a:ext uri="{FF2B5EF4-FFF2-40B4-BE49-F238E27FC236}">
                        <a16:creationId xmlns:a16="http://schemas.microsoft.com/office/drawing/2014/main" id="{C744275F-B6F1-4555-B1E5-7FD13B56A8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69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19" name="Rectangle 39">
                    <a:extLst>
                      <a:ext uri="{FF2B5EF4-FFF2-40B4-BE49-F238E27FC236}">
                        <a16:creationId xmlns:a16="http://schemas.microsoft.com/office/drawing/2014/main" id="{FA14BE88-AF20-4765-9DDA-CCB7E388B8B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19520" name="Rectangle 40">
                    <a:extLst>
                      <a:ext uri="{FF2B5EF4-FFF2-40B4-BE49-F238E27FC236}">
                        <a16:creationId xmlns:a16="http://schemas.microsoft.com/office/drawing/2014/main" id="{3591EDE7-B80A-4DDA-B574-6E90D901B6F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176" y="2016"/>
                    <a:ext cx="288" cy="144"/>
                  </a:xfrm>
                  <a:prstGeom prst="rect">
                    <a:avLst/>
                  </a:prstGeom>
                  <a:solidFill>
                    <a:srgbClr val="FFFFFF"/>
                  </a:solidFill>
                  <a:ln w="28575" cap="sq">
                    <a:solidFill>
                      <a:srgbClr val="FF3300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1"/>
                      </a:buClr>
                      <a:buSzPct val="85000"/>
                      <a:buFont typeface="Wingdings" panose="05000000000000000000" pitchFamily="2" charset="2"/>
                      <a:buChar char="o"/>
                      <a:defRPr sz="28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5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p"/>
                      <a:defRPr sz="22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n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o"/>
                      <a:defRPr sz="2000" b="1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华文细黑" panose="0201060004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 b="0">
                      <a:solidFill>
                        <a:schemeClr val="tx1"/>
                      </a:solidFill>
                      <a:ea typeface="宋体" panose="02010600030101010101" pitchFamily="2" charset="-122"/>
                    </a:endParaRPr>
                  </a:p>
                </p:txBody>
              </p:sp>
            </p:grpSp>
            <p:sp>
              <p:nvSpPr>
                <p:cNvPr id="19481" name="Rectangle 41">
                  <a:extLst>
                    <a:ext uri="{FF2B5EF4-FFF2-40B4-BE49-F238E27FC236}">
                      <a16:creationId xmlns:a16="http://schemas.microsoft.com/office/drawing/2014/main" id="{346BC218-985A-41A9-BA08-F55B8EFC07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2" name="Rectangle 42">
                  <a:extLst>
                    <a:ext uri="{FF2B5EF4-FFF2-40B4-BE49-F238E27FC236}">
                      <a16:creationId xmlns:a16="http://schemas.microsoft.com/office/drawing/2014/main" id="{B14DE58F-DC32-4AD7-8ADF-BB69953BC8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8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3" name="Rectangle 43">
                  <a:extLst>
                    <a:ext uri="{FF2B5EF4-FFF2-40B4-BE49-F238E27FC236}">
                      <a16:creationId xmlns:a16="http://schemas.microsoft.com/office/drawing/2014/main" id="{AA7DD3E9-5CC2-4FCC-AF1B-5456AD7492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8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4" name="Rectangle 44">
                  <a:extLst>
                    <a:ext uri="{FF2B5EF4-FFF2-40B4-BE49-F238E27FC236}">
                      <a16:creationId xmlns:a16="http://schemas.microsoft.com/office/drawing/2014/main" id="{BFBFA823-36AD-4686-8AF5-E771B24E09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5" name="Rectangle 45">
                  <a:extLst>
                    <a:ext uri="{FF2B5EF4-FFF2-40B4-BE49-F238E27FC236}">
                      <a16:creationId xmlns:a16="http://schemas.microsoft.com/office/drawing/2014/main" id="{CF8BA817-E06D-4E40-9240-7BB0D72C8B7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6" name="Rectangle 46">
                  <a:extLst>
                    <a:ext uri="{FF2B5EF4-FFF2-40B4-BE49-F238E27FC236}">
                      <a16:creationId xmlns:a16="http://schemas.microsoft.com/office/drawing/2014/main" id="{26D8898F-92C9-48A2-BE03-70CD1AD800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7" name="Rectangle 47">
                  <a:extLst>
                    <a:ext uri="{FF2B5EF4-FFF2-40B4-BE49-F238E27FC236}">
                      <a16:creationId xmlns:a16="http://schemas.microsoft.com/office/drawing/2014/main" id="{958D3D01-CFA7-454C-83CB-9021B030D3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8" name="Rectangle 48">
                  <a:extLst>
                    <a:ext uri="{FF2B5EF4-FFF2-40B4-BE49-F238E27FC236}">
                      <a16:creationId xmlns:a16="http://schemas.microsoft.com/office/drawing/2014/main" id="{7C59B4A3-FC70-4FC8-9DA2-2585B910C9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89" name="Rectangle 49">
                  <a:extLst>
                    <a:ext uri="{FF2B5EF4-FFF2-40B4-BE49-F238E27FC236}">
                      <a16:creationId xmlns:a16="http://schemas.microsoft.com/office/drawing/2014/main" id="{9F26055B-98B2-4DFC-BBCF-C9C2EB4BFE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6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0" name="Rectangle 50">
                  <a:extLst>
                    <a:ext uri="{FF2B5EF4-FFF2-40B4-BE49-F238E27FC236}">
                      <a16:creationId xmlns:a16="http://schemas.microsoft.com/office/drawing/2014/main" id="{700CDE11-B6C7-4C7C-BC83-20FD76343F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1" name="Rectangle 51">
                  <a:extLst>
                    <a:ext uri="{FF2B5EF4-FFF2-40B4-BE49-F238E27FC236}">
                      <a16:creationId xmlns:a16="http://schemas.microsoft.com/office/drawing/2014/main" id="{F5AA0251-17A5-47FF-842A-D06587D59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2" name="Rectangle 52">
                  <a:extLst>
                    <a:ext uri="{FF2B5EF4-FFF2-40B4-BE49-F238E27FC236}">
                      <a16:creationId xmlns:a16="http://schemas.microsoft.com/office/drawing/2014/main" id="{5BEF9795-8A67-4FC4-A290-4549FB225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4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3" name="Rectangle 53">
                  <a:extLst>
                    <a:ext uri="{FF2B5EF4-FFF2-40B4-BE49-F238E27FC236}">
                      <a16:creationId xmlns:a16="http://schemas.microsoft.com/office/drawing/2014/main" id="{3223F06F-2F90-4DE4-AE5A-7F37F3CBF2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4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4" name="Rectangle 54">
                  <a:extLst>
                    <a:ext uri="{FF2B5EF4-FFF2-40B4-BE49-F238E27FC236}">
                      <a16:creationId xmlns:a16="http://schemas.microsoft.com/office/drawing/2014/main" id="{819F7DD6-2D2A-40D3-808B-B9A0124A41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5" name="Rectangle 55">
                  <a:extLst>
                    <a:ext uri="{FF2B5EF4-FFF2-40B4-BE49-F238E27FC236}">
                      <a16:creationId xmlns:a16="http://schemas.microsoft.com/office/drawing/2014/main" id="{DEEB00E4-0024-4E93-B431-295EFE6633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6" name="Rectangle 56">
                  <a:extLst>
                    <a:ext uri="{FF2B5EF4-FFF2-40B4-BE49-F238E27FC236}">
                      <a16:creationId xmlns:a16="http://schemas.microsoft.com/office/drawing/2014/main" id="{5D83434C-AE3C-4C02-824A-D8694B85D7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3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7" name="Rectangle 57">
                  <a:extLst>
                    <a:ext uri="{FF2B5EF4-FFF2-40B4-BE49-F238E27FC236}">
                      <a16:creationId xmlns:a16="http://schemas.microsoft.com/office/drawing/2014/main" id="{60927454-3D91-4C2D-A428-7AC0E36A2D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8" name="Rectangle 58">
                  <a:extLst>
                    <a:ext uri="{FF2B5EF4-FFF2-40B4-BE49-F238E27FC236}">
                      <a16:creationId xmlns:a16="http://schemas.microsoft.com/office/drawing/2014/main" id="{EDDD4CC3-2AC9-41F0-9C75-D13A20991A0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2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499" name="Rectangle 59">
                  <a:extLst>
                    <a:ext uri="{FF2B5EF4-FFF2-40B4-BE49-F238E27FC236}">
                      <a16:creationId xmlns:a16="http://schemas.microsoft.com/office/drawing/2014/main" id="{6EF3207D-DDEA-4028-AD8C-97D7FA103E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2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0" name="Rectangle 60">
                  <a:extLst>
                    <a:ext uri="{FF2B5EF4-FFF2-40B4-BE49-F238E27FC236}">
                      <a16:creationId xmlns:a16="http://schemas.microsoft.com/office/drawing/2014/main" id="{F0D9E3AC-B5FE-4D2D-8BD6-F836BDC1A9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1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1" name="Rectangle 61">
                  <a:extLst>
                    <a:ext uri="{FF2B5EF4-FFF2-40B4-BE49-F238E27FC236}">
                      <a16:creationId xmlns:a16="http://schemas.microsoft.com/office/drawing/2014/main" id="{17F0EDF5-076A-4F6F-BC6B-B29293D06E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2" name="Rectangle 62">
                  <a:extLst>
                    <a:ext uri="{FF2B5EF4-FFF2-40B4-BE49-F238E27FC236}">
                      <a16:creationId xmlns:a16="http://schemas.microsoft.com/office/drawing/2014/main" id="{5F245678-6377-47D1-97EA-579F7A0334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3" name="Rectangle 63">
                  <a:extLst>
                    <a:ext uri="{FF2B5EF4-FFF2-40B4-BE49-F238E27FC236}">
                      <a16:creationId xmlns:a16="http://schemas.microsoft.com/office/drawing/2014/main" id="{E71C773B-51CC-46B6-B625-26C244E911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4" name="Rectangle 64">
                  <a:extLst>
                    <a:ext uri="{FF2B5EF4-FFF2-40B4-BE49-F238E27FC236}">
                      <a16:creationId xmlns:a16="http://schemas.microsoft.com/office/drawing/2014/main" id="{B150C1D6-649D-4267-8834-310B46A6AF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0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5" name="Rectangle 65">
                  <a:extLst>
                    <a:ext uri="{FF2B5EF4-FFF2-40B4-BE49-F238E27FC236}">
                      <a16:creationId xmlns:a16="http://schemas.microsoft.com/office/drawing/2014/main" id="{6864F65D-5B61-48E2-8259-FD72D87F46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6" name="Rectangle 66">
                  <a:extLst>
                    <a:ext uri="{FF2B5EF4-FFF2-40B4-BE49-F238E27FC236}">
                      <a16:creationId xmlns:a16="http://schemas.microsoft.com/office/drawing/2014/main" id="{FF8EE9AB-539B-483D-84CE-01E8A2DC6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92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7" name="Rectangle 67">
                  <a:extLst>
                    <a:ext uri="{FF2B5EF4-FFF2-40B4-BE49-F238E27FC236}">
                      <a16:creationId xmlns:a16="http://schemas.microsoft.com/office/drawing/2014/main" id="{D1428D91-E100-4BC5-8C53-36C558DF3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8" name="Rectangle 68">
                  <a:extLst>
                    <a:ext uri="{FF2B5EF4-FFF2-40B4-BE49-F238E27FC236}">
                      <a16:creationId xmlns:a16="http://schemas.microsoft.com/office/drawing/2014/main" id="{1B375D78-4516-46CC-86C5-9E85DEFA31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09" name="Rectangle 69">
                  <a:extLst>
                    <a:ext uri="{FF2B5EF4-FFF2-40B4-BE49-F238E27FC236}">
                      <a16:creationId xmlns:a16="http://schemas.microsoft.com/office/drawing/2014/main" id="{79FE0E41-3499-432D-B730-45A8EA8CE1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80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9510" name="Rectangle 70">
                  <a:extLst>
                    <a:ext uri="{FF2B5EF4-FFF2-40B4-BE49-F238E27FC236}">
                      <a16:creationId xmlns:a16="http://schemas.microsoft.com/office/drawing/2014/main" id="{E77E9B72-EBA0-41CB-9C45-867279830DA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76" y="3408"/>
                  <a:ext cx="96" cy="96"/>
                </a:xfrm>
                <a:prstGeom prst="rect">
                  <a:avLst/>
                </a:prstGeom>
                <a:solidFill>
                  <a:srgbClr val="FFFFFF"/>
                </a:solidFill>
                <a:ln w="28575" cap="sq">
                  <a:solidFill>
                    <a:srgbClr val="FF3300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" panose="05000000000000000000" pitchFamily="2" charset="2"/>
                    <a:buChar char="o"/>
                    <a:defRPr sz="28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5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p"/>
                    <a:defRPr sz="22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n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o"/>
                    <a:defRPr sz="2000" b="1">
                      <a:solidFill>
                        <a:schemeClr val="tx2"/>
                      </a:solidFill>
                      <a:latin typeface="Arial" panose="020B0604020202020204" pitchFamily="34" charset="0"/>
                      <a:ea typeface="华文细黑" panose="0201060004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b="0">
                    <a:solidFill>
                      <a:schemeClr val="tx1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19473" name="Line 71">
                <a:extLst>
                  <a:ext uri="{FF2B5EF4-FFF2-40B4-BE49-F238E27FC236}">
                    <a16:creationId xmlns:a16="http://schemas.microsoft.com/office/drawing/2014/main" id="{1FFF6669-E3AE-485D-AA8D-C7E2B1A65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296" y="1296"/>
                <a:ext cx="768" cy="7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4" name="Line 72">
                <a:extLst>
                  <a:ext uri="{FF2B5EF4-FFF2-40B4-BE49-F238E27FC236}">
                    <a16:creationId xmlns:a16="http://schemas.microsoft.com/office/drawing/2014/main" id="{CCF23432-F4F0-494C-99F5-55593E91FD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296"/>
                <a:ext cx="1008" cy="816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5" name="Line 73">
                <a:extLst>
                  <a:ext uri="{FF2B5EF4-FFF2-40B4-BE49-F238E27FC236}">
                    <a16:creationId xmlns:a16="http://schemas.microsoft.com/office/drawing/2014/main" id="{FD80A13F-9F78-48E4-830A-2D375BB46F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92" y="2256"/>
                <a:ext cx="1344" cy="110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6" name="Line 74">
                <a:extLst>
                  <a:ext uri="{FF2B5EF4-FFF2-40B4-BE49-F238E27FC236}">
                    <a16:creationId xmlns:a16="http://schemas.microsoft.com/office/drawing/2014/main" id="{7476CEB3-9777-4A4F-85A4-94EEEFA0E1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256"/>
                <a:ext cx="1344" cy="1104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7" name="Line 75">
                <a:extLst>
                  <a:ext uri="{FF2B5EF4-FFF2-40B4-BE49-F238E27FC236}">
                    <a16:creationId xmlns:a16="http://schemas.microsoft.com/office/drawing/2014/main" id="{0C3B0418-60A9-4DE1-A0E9-1B69B467F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4" y="1680"/>
                <a:ext cx="0" cy="768"/>
              </a:xfrm>
              <a:prstGeom prst="line">
                <a:avLst/>
              </a:prstGeom>
              <a:noFill/>
              <a:ln w="19050" cap="sq">
                <a:solidFill>
                  <a:srgbClr val="FF3300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467" name="Text Box 76">
              <a:extLst>
                <a:ext uri="{FF2B5EF4-FFF2-40B4-BE49-F238E27FC236}">
                  <a16:creationId xmlns:a16="http://schemas.microsoft.com/office/drawing/2014/main" id="{162ABEF5-FE40-4358-BD04-211B129F5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8" y="5656"/>
              <a:ext cx="36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8" name="Text Box 77">
              <a:extLst>
                <a:ext uri="{FF2B5EF4-FFF2-40B4-BE49-F238E27FC236}">
                  <a16:creationId xmlns:a16="http://schemas.microsoft.com/office/drawing/2014/main" id="{08DD26AE-AC28-42D6-89A5-2E7AE076D1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8" y="5656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16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69" name="Text Box 78">
              <a:extLst>
                <a:ext uri="{FF2B5EF4-FFF2-40B4-BE49-F238E27FC236}">
                  <a16:creationId xmlns:a16="http://schemas.microsoft.com/office/drawing/2014/main" id="{D548609C-73DA-4570-A74A-5C23210D4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8" y="5656"/>
              <a:ext cx="60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0" name="Text Box 79">
              <a:extLst>
                <a:ext uri="{FF2B5EF4-FFF2-40B4-BE49-F238E27FC236}">
                  <a16:creationId xmlns:a16="http://schemas.microsoft.com/office/drawing/2014/main" id="{4C110487-F163-4F73-9FF6-18FD21F995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18" y="6145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9471" name="Text Box 80">
              <a:extLst>
                <a:ext uri="{FF2B5EF4-FFF2-40B4-BE49-F238E27FC236}">
                  <a16:creationId xmlns:a16="http://schemas.microsoft.com/office/drawing/2014/main" id="{FB543EA3-12F0-4FD1-A286-56F7445B41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13" y="6160"/>
              <a:ext cx="480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</a:t>
              </a:r>
              <a:endParaRPr lang="en-US" altLang="zh-CN" sz="1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9461" name="AutoShape 82">
            <a:extLst>
              <a:ext uri="{FF2B5EF4-FFF2-40B4-BE49-F238E27FC236}">
                <a16:creationId xmlns:a16="http://schemas.microsoft.com/office/drawing/2014/main" id="{B85BED3B-80CC-4F14-ABE4-65275FEDB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8506" y="2326152"/>
            <a:ext cx="1512887" cy="504825"/>
          </a:xfrm>
          <a:prstGeom prst="cloudCallout">
            <a:avLst>
              <a:gd name="adj1" fmla="val 51816"/>
              <a:gd name="adj2" fmla="val 51482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10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个字</a:t>
            </a:r>
          </a:p>
        </p:txBody>
      </p:sp>
      <p:sp>
        <p:nvSpPr>
          <p:cNvPr id="19462" name="AutoShape 83">
            <a:extLst>
              <a:ext uri="{FF2B5EF4-FFF2-40B4-BE49-F238E27FC236}">
                <a16:creationId xmlns:a16="http://schemas.microsoft.com/office/drawing/2014/main" id="{5541D256-78A9-49E1-B7FD-5AA3C4961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295062"/>
            <a:ext cx="2232025" cy="504825"/>
          </a:xfrm>
          <a:prstGeom prst="cloudCallout">
            <a:avLst>
              <a:gd name="adj1" fmla="val 40754"/>
              <a:gd name="adj2" fmla="val 54853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30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bit</a:t>
            </a:r>
          </a:p>
        </p:txBody>
      </p:sp>
      <p:sp>
        <p:nvSpPr>
          <p:cNvPr id="19463" name="AutoShape 84">
            <a:hlinkClick r:id="rId3" action="ppaction://hlinksldjump"/>
            <a:extLst>
              <a:ext uri="{FF2B5EF4-FFF2-40B4-BE49-F238E27FC236}">
                <a16:creationId xmlns:a16="http://schemas.microsoft.com/office/drawing/2014/main" id="{33C115AC-8377-485D-9E76-077B3D0A2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9490" y="5834633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9464" name="Text Box 85">
            <a:extLst>
              <a:ext uri="{FF2B5EF4-FFF2-40B4-BE49-F238E27FC236}">
                <a16:creationId xmlns:a16="http://schemas.microsoft.com/office/drawing/2014/main" id="{7D7B6271-CA20-4A2C-A794-F0C133861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618" y="2170744"/>
            <a:ext cx="41767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基本单位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:</a:t>
            </a:r>
            <a:r>
              <a:rPr lang="zh-CN" altLang="en-US" b="0" dirty="0">
                <a:solidFill>
                  <a:schemeClr val="tx1"/>
                </a:solidFill>
                <a:ea typeface="宋体" panose="02010600030101010101" pitchFamily="2" charset="-122"/>
              </a:rPr>
              <a:t>主帧</a:t>
            </a:r>
            <a:r>
              <a:rPr lang="en-US" altLang="zh-CN" b="0" dirty="0">
                <a:solidFill>
                  <a:schemeClr val="tx1"/>
                </a:solidFill>
                <a:ea typeface="宋体" panose="02010600030101010101" pitchFamily="2" charset="-122"/>
              </a:rPr>
              <a:t>(1500bit)</a:t>
            </a:r>
          </a:p>
        </p:txBody>
      </p:sp>
      <p:sp>
        <p:nvSpPr>
          <p:cNvPr id="19465" name="AutoShape 87">
            <a:extLst>
              <a:ext uri="{FF2B5EF4-FFF2-40B4-BE49-F238E27FC236}">
                <a16:creationId xmlns:a16="http://schemas.microsoft.com/office/drawing/2014/main" id="{9DE82BC5-3FEA-448E-A7BC-CE6793CB4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273042"/>
            <a:ext cx="1871662" cy="504825"/>
          </a:xfrm>
          <a:prstGeom prst="cloudCallout">
            <a:avLst>
              <a:gd name="adj1" fmla="val 21512"/>
              <a:gd name="adj2" fmla="val 86164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含</a:t>
            </a:r>
            <a:r>
              <a:rPr lang="en-US" altLang="zh-CN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5</a:t>
            </a:r>
            <a:r>
              <a:rPr lang="zh-CN" altLang="en-US" sz="1800" dirty="0">
                <a:solidFill>
                  <a:srgbClr val="FFFF00"/>
                </a:solidFill>
                <a:latin typeface="华文细黑" panose="02010600040101010101" pitchFamily="2" charset="-122"/>
              </a:rPr>
              <a:t>个子帧</a:t>
            </a:r>
          </a:p>
        </p:txBody>
      </p:sp>
    </p:spTree>
  </p:cSld>
  <p:clrMapOvr>
    <a:masterClrMapping/>
  </p:clrMapOvr>
  <p:transition>
    <p:rand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6AB6B4C-376D-4E96-A218-0335D3474C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卫星导航电文</a:t>
            </a:r>
            <a:r>
              <a:rPr lang="zh-CN" altLang="en-US">
                <a:solidFill>
                  <a:schemeClr val="hlink"/>
                </a:solidFill>
              </a:rPr>
              <a:t>结构内容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540CEAA-271F-47A3-B377-2994EAFBA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00213"/>
            <a:ext cx="7010400" cy="43957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1</a:t>
            </a:r>
            <a:r>
              <a:rPr lang="zh-CN" altLang="en-US" dirty="0"/>
              <a:t>　遥测码</a:t>
            </a:r>
            <a:r>
              <a:rPr lang="en-US" altLang="zh-CN" dirty="0"/>
              <a:t>(</a:t>
            </a:r>
            <a:r>
              <a:rPr lang="en-US" altLang="zh-CN" dirty="0" err="1"/>
              <a:t>TLW:Telemetry</a:t>
            </a:r>
            <a:r>
              <a:rPr lang="en-US" altLang="zh-CN" dirty="0"/>
              <a:t> Word)</a:t>
            </a:r>
          </a:p>
          <a:p>
            <a:pPr lvl="1" eaLnBrk="1" hangingPunct="1"/>
            <a:r>
              <a:rPr lang="zh-CN" altLang="en-US" dirty="0"/>
              <a:t>位置：位于各子帧的开头</a:t>
            </a:r>
          </a:p>
          <a:p>
            <a:pPr lvl="1" eaLnBrk="1" hangingPunct="1"/>
            <a:r>
              <a:rPr lang="zh-CN" altLang="en-US" dirty="0"/>
              <a:t>作用：表明卫星注入数据的状态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2</a:t>
            </a:r>
            <a:r>
              <a:rPr lang="zh-CN" altLang="en-US" dirty="0"/>
              <a:t>　转换码</a:t>
            </a:r>
            <a:r>
              <a:rPr lang="en-US" altLang="zh-CN" dirty="0"/>
              <a:t>(HOW, Hand Over Word)</a:t>
            </a:r>
          </a:p>
          <a:p>
            <a:pPr lvl="1" eaLnBrk="1" hangingPunct="1"/>
            <a:r>
              <a:rPr lang="zh-CN" altLang="en-US" dirty="0"/>
              <a:t>位置：位于各子帧的第二个字码</a:t>
            </a:r>
          </a:p>
          <a:p>
            <a:pPr lvl="1" eaLnBrk="1" hangingPunct="1"/>
            <a:r>
              <a:rPr lang="zh-CN" altLang="en-US" dirty="0"/>
              <a:t>作用：提供Ｚ计数（时间计数），依此可将接收机时钟对准</a:t>
            </a:r>
            <a:r>
              <a:rPr lang="en-US" altLang="zh-CN" dirty="0"/>
              <a:t>GPS</a:t>
            </a:r>
            <a:r>
              <a:rPr lang="zh-CN" altLang="en-US" dirty="0"/>
              <a:t>时间，并快速捕获</a:t>
            </a:r>
            <a:r>
              <a:rPr lang="en-US" altLang="zh-CN" dirty="0"/>
              <a:t>P(Y)</a:t>
            </a:r>
            <a:r>
              <a:rPr lang="zh-CN" altLang="en-US" dirty="0"/>
              <a:t>码</a:t>
            </a:r>
            <a:endParaRPr lang="en-US" altLang="zh-CN" dirty="0"/>
          </a:p>
        </p:txBody>
      </p:sp>
    </p:spTree>
  </p:cSld>
  <p:clrMapOvr>
    <a:masterClrMapping/>
  </p:clrMapOvr>
  <p:transition>
    <p:rand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5">
            <a:extLst>
              <a:ext uri="{FF2B5EF4-FFF2-40B4-BE49-F238E27FC236}">
                <a16:creationId xmlns:a16="http://schemas.microsoft.com/office/drawing/2014/main" id="{6676E903-96B4-4F0D-9E62-AEEE80B9F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 sz="4500"/>
              <a:t>第一数据块</a:t>
            </a:r>
            <a:endParaRPr lang="en-US" altLang="zh-CN" sz="4500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335CADD-AF4E-40F3-94A6-7583C7D74D0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1570038"/>
            <a:ext cx="6856413" cy="3968750"/>
          </a:xfrm>
        </p:spPr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位置</a:t>
            </a:r>
            <a:r>
              <a:rPr lang="en-US" altLang="zh-CN" sz="2800" dirty="0"/>
              <a:t>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sz="2800" dirty="0"/>
              <a:t>		</a:t>
            </a:r>
            <a:r>
              <a:rPr lang="zh-CN" altLang="en-US" sz="2400" dirty="0"/>
              <a:t>位于第一子帧的第</a:t>
            </a:r>
            <a:r>
              <a:rPr lang="en-US" altLang="zh-CN" sz="2400" dirty="0"/>
              <a:t>3-10</a:t>
            </a:r>
            <a:r>
              <a:rPr lang="zh-CN" altLang="en-US" sz="2400" dirty="0"/>
              <a:t>字码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 sz="2800" dirty="0"/>
              <a:t>内容</a:t>
            </a:r>
            <a:r>
              <a:rPr lang="en-US" altLang="zh-CN" sz="2800" dirty="0"/>
              <a:t>:</a:t>
            </a:r>
          </a:p>
          <a:p>
            <a:pPr lvl="2" eaLnBrk="1" hangingPunct="1"/>
            <a:r>
              <a:rPr lang="zh-CN" altLang="en-US" sz="2400" dirty="0">
                <a:ea typeface="黑体" panose="02010609060101010101" pitchFamily="49" charset="-122"/>
              </a:rPr>
              <a:t>时延改正项Ｔ</a:t>
            </a:r>
            <a:r>
              <a:rPr lang="en-US" altLang="zh-CN" sz="2000" baseline="-25000" dirty="0" err="1"/>
              <a:t>gd</a:t>
            </a:r>
            <a:endParaRPr lang="en-US" altLang="zh-CN" sz="2000" baseline="-25000" dirty="0"/>
          </a:p>
          <a:p>
            <a:pPr lvl="2" eaLnBrk="1" hangingPunct="1"/>
            <a:r>
              <a:rPr lang="zh-CN" altLang="en-US" sz="2400" dirty="0"/>
              <a:t>数据龄期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AODC(IODC)=t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zh-CN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r>
              <a:rPr lang="zh-CN" altLang="en-US" sz="2400" dirty="0">
                <a:ea typeface="黑体" panose="02010609060101010101" pitchFamily="49" charset="-122"/>
              </a:rPr>
              <a:t>星期序号</a:t>
            </a:r>
            <a:r>
              <a:rPr lang="zh-CN" altLang="en-US" sz="2000" dirty="0"/>
              <a:t>ＷＮ</a:t>
            </a:r>
          </a:p>
          <a:p>
            <a:pPr lvl="2" eaLnBrk="1" hangingPunct="1"/>
            <a:r>
              <a:rPr lang="zh-CN" altLang="en-US" sz="2400" b="0" dirty="0"/>
              <a:t>卫星时钟改正参数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000" b="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lvl="3" eaLnBrk="1" hangingPunct="1"/>
            <a:endParaRPr lang="en-US" altLang="zh-CN" sz="1800" baseline="-25000" dirty="0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CF0C7934-70A0-4E7E-AA0A-B01CD8F7E8D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3419475" y="5516563"/>
          <a:ext cx="4608513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1" name="公式" r:id="rId4" imgW="1943251" imgH="200117" progId="Equation.3">
                  <p:embed/>
                </p:oleObj>
              </mc:Choice>
              <mc:Fallback>
                <p:oleObj name="公式" r:id="rId4" imgW="1943251" imgH="2001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5516563"/>
                        <a:ext cx="4608513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508B94B-7999-41B8-8C9F-6A77F6A3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GNSS</a:t>
            </a:r>
            <a:r>
              <a:rPr lang="zh-CN" altLang="en-US" dirty="0"/>
              <a:t>系统的基本构成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C2AE84C-38FC-40DF-804A-BADE93E9B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617575"/>
            <a:ext cx="9144000" cy="480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405724"/>
      </p:ext>
    </p:extLst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>
            <a:extLst>
              <a:ext uri="{FF2B5EF4-FFF2-40B4-BE49-F238E27FC236}">
                <a16:creationId xmlns:a16="http://schemas.microsoft.com/office/drawing/2014/main" id="{0C0FE5C2-B343-4D75-9775-0B27D580C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/>
              <a:t>第二数据块</a:t>
            </a: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ECB3E8D-AC9A-4A2C-9118-F1243AC0ADB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73238"/>
            <a:ext cx="3875088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位置：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	第二、三子帧</a:t>
            </a: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 dirty="0"/>
              <a:t>内容：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6</a:t>
            </a:r>
            <a:r>
              <a:rPr lang="zh-CN" altLang="en-US" sz="2100" dirty="0"/>
              <a:t>个轨道参数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9</a:t>
            </a:r>
            <a:r>
              <a:rPr lang="zh-CN" altLang="en-US" sz="2100" dirty="0"/>
              <a:t>个摄动改正数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zh-CN" sz="2100" dirty="0"/>
              <a:t>2</a:t>
            </a:r>
            <a:r>
              <a:rPr lang="zh-CN" altLang="en-US" sz="2100" dirty="0"/>
              <a:t>个时间参数（</a:t>
            </a:r>
            <a:r>
              <a:rPr lang="en-US" altLang="zh-CN" sz="2100" dirty="0"/>
              <a:t>T</a:t>
            </a:r>
            <a:r>
              <a:rPr lang="en-US" altLang="zh-CN" sz="2100" baseline="-25000" dirty="0"/>
              <a:t>oe </a:t>
            </a:r>
            <a:r>
              <a:rPr lang="en-US" altLang="zh-CN" sz="2100" dirty="0"/>
              <a:t>, AODC</a:t>
            </a:r>
            <a:r>
              <a:rPr lang="zh-CN" altLang="en-US" sz="2100" dirty="0"/>
              <a:t>）</a:t>
            </a:r>
          </a:p>
        </p:txBody>
      </p:sp>
      <p:pic>
        <p:nvPicPr>
          <p:cNvPr id="23556" name="Picture 4" descr="t4-2">
            <a:extLst>
              <a:ext uri="{FF2B5EF4-FFF2-40B4-BE49-F238E27FC236}">
                <a16:creationId xmlns:a16="http://schemas.microsoft.com/office/drawing/2014/main" id="{E4B21446-146E-472D-92CF-C836690F222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30738" y="1168400"/>
            <a:ext cx="4513262" cy="568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rand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C697D642-0E67-448C-A048-C56F0330E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hlink"/>
                </a:solidFill>
              </a:rPr>
              <a:t>结构内容</a:t>
            </a:r>
            <a:r>
              <a:rPr lang="en-US" altLang="zh-CN">
                <a:solidFill>
                  <a:schemeClr val="hlink"/>
                </a:solidFill>
              </a:rPr>
              <a:t>:</a:t>
            </a:r>
            <a:r>
              <a:rPr lang="zh-CN" altLang="en-US"/>
              <a:t>第三数据块</a:t>
            </a:r>
            <a:endParaRPr lang="en-US" altLang="zh-CN"/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A191A91D-A7CC-4542-8D0C-0F9B12CAF1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位置：</a:t>
            </a:r>
          </a:p>
          <a:p>
            <a:pPr lvl="1" eaLnBrk="1" hangingPunct="1"/>
            <a:r>
              <a:rPr lang="zh-CN" altLang="en-US"/>
              <a:t>位于</a:t>
            </a:r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5</a:t>
            </a:r>
            <a:r>
              <a:rPr lang="zh-CN" altLang="en-US"/>
              <a:t>子帧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/>
              <a:t>内容：</a:t>
            </a:r>
          </a:p>
          <a:p>
            <a:pPr lvl="1" eaLnBrk="1" hangingPunct="1"/>
            <a:r>
              <a:rPr lang="zh-CN" altLang="en-US"/>
              <a:t>主要内容为</a:t>
            </a:r>
            <a:r>
              <a:rPr lang="zh-CN" altLang="en-US">
                <a:hlinkClick r:id="rId2" action="ppaction://hlinksldjump"/>
              </a:rPr>
              <a:t>历书</a:t>
            </a:r>
            <a:endParaRPr lang="zh-CN" altLang="en-US"/>
          </a:p>
          <a:p>
            <a:pPr lvl="2" eaLnBrk="1" hangingPunct="1">
              <a:lnSpc>
                <a:spcPct val="150000"/>
              </a:lnSpc>
            </a:pPr>
            <a:r>
              <a:rPr lang="zh-CN" altLang="en-US"/>
              <a:t>历书和星历一样都是表示卫星运行轨道的参数，但它包含所有卫星的概略位置，常用于卫星预报</a:t>
            </a:r>
          </a:p>
        </p:txBody>
      </p:sp>
      <p:sp>
        <p:nvSpPr>
          <p:cNvPr id="2458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B5BAE40E-F466-4BC7-9F0C-4D2822C44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FC45C1BD-42B1-445A-B54F-7D6FDAD89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历书</a:t>
            </a:r>
            <a:r>
              <a:rPr lang="en-US" altLang="zh-CN"/>
              <a:t>--Almanac 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09B9FFCD-7271-4C6D-A95D-2ACF1A47EC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8066087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可以看作是</a:t>
            </a:r>
            <a:r>
              <a:rPr lang="zh-CN" altLang="en-US" sz="2400" dirty="0">
                <a:solidFill>
                  <a:schemeClr val="hlink"/>
                </a:solidFill>
              </a:rPr>
              <a:t>卫星星历参数的简化子集</a:t>
            </a:r>
            <a:r>
              <a:rPr lang="zh-CN" altLang="en-US" sz="2400" dirty="0"/>
              <a:t>。</a:t>
            </a:r>
            <a:r>
              <a:rPr lang="en-US" altLang="zh-CN" sz="2400" dirty="0"/>
              <a:t>GPS</a:t>
            </a:r>
            <a:r>
              <a:rPr lang="zh-CN" altLang="en-US" sz="2400" dirty="0"/>
              <a:t>卫星历书用于计算任意时刻天空中任意</a:t>
            </a:r>
            <a:r>
              <a:rPr lang="zh-CN" altLang="en-US" sz="2400" dirty="0">
                <a:solidFill>
                  <a:schemeClr val="hlink"/>
                </a:solidFill>
              </a:rPr>
              <a:t>卫星的概略位置</a:t>
            </a:r>
            <a:r>
              <a:rPr lang="zh-CN" altLang="en-US" sz="2400" dirty="0"/>
              <a:t>。</a:t>
            </a:r>
          </a:p>
          <a:p>
            <a:pPr lvl="4" eaLnBrk="1" hangingPunct="1">
              <a:lnSpc>
                <a:spcPct val="80000"/>
              </a:lnSpc>
            </a:pPr>
            <a:endParaRPr lang="zh-CN" altLang="en-US" sz="24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000" dirty="0"/>
              <a:t>数据中各变量含义：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ID: </a:t>
            </a:r>
            <a:r>
              <a:rPr lang="zh-CN" altLang="en-US" sz="1800" dirty="0"/>
              <a:t>卫星的</a:t>
            </a:r>
            <a:r>
              <a:rPr lang="en-US" altLang="zh-CN" sz="1800" dirty="0"/>
              <a:t>PRN</a:t>
            </a:r>
            <a:r>
              <a:rPr lang="zh-CN" altLang="en-US" sz="1800" dirty="0"/>
              <a:t>号，范围为</a:t>
            </a:r>
            <a:r>
              <a:rPr lang="en-US" altLang="zh-CN" sz="1800" dirty="0"/>
              <a:t>1</a:t>
            </a:r>
            <a:r>
              <a:rPr lang="en-US" altLang="zh-CN" sz="1800" dirty="0">
                <a:latin typeface="华文细黑" panose="02010600040101010101" pitchFamily="2" charset="-122"/>
              </a:rPr>
              <a:t>—</a:t>
            </a:r>
            <a:r>
              <a:rPr lang="en-US" altLang="zh-CN" sz="1800" dirty="0"/>
              <a:t>31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Health: </a:t>
            </a:r>
            <a:r>
              <a:rPr lang="zh-CN" altLang="en-US" sz="1800" dirty="0"/>
              <a:t>卫星健康状况，零为信号可用，非零为信号不可用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Eccentricity: </a:t>
            </a:r>
            <a:r>
              <a:rPr lang="zh-CN" altLang="en-US" sz="1800" dirty="0"/>
              <a:t>轨道偏心率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Time of Applicability(s): </a:t>
            </a:r>
            <a:r>
              <a:rPr lang="zh-CN" altLang="en-US" sz="1800" dirty="0"/>
              <a:t>历书的基准时间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Orbital Inclination(rad): </a:t>
            </a:r>
            <a:r>
              <a:rPr lang="zh-CN" altLang="en-US" sz="1800" dirty="0"/>
              <a:t>轨道倾角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Rate of Right </a:t>
            </a:r>
            <a:r>
              <a:rPr lang="en-US" altLang="zh-CN" sz="1800" dirty="0" err="1"/>
              <a:t>Ascen</a:t>
            </a:r>
            <a:r>
              <a:rPr lang="en-US" altLang="zh-CN" sz="1800" dirty="0"/>
              <a:t>(r/s): </a:t>
            </a:r>
            <a:r>
              <a:rPr lang="zh-CN" altLang="en-US" sz="1800" dirty="0"/>
              <a:t>升交点赤经变化率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SQRT(A) (m 1/2): </a:t>
            </a:r>
            <a:r>
              <a:rPr lang="zh-CN" altLang="en-US" sz="1800" dirty="0"/>
              <a:t>轨道长半轴的平方根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Right </a:t>
            </a:r>
            <a:r>
              <a:rPr lang="en-US" altLang="zh-CN" sz="1800" dirty="0" err="1"/>
              <a:t>Ascen</a:t>
            </a:r>
            <a:r>
              <a:rPr lang="en-US" altLang="zh-CN" sz="1800" dirty="0"/>
              <a:t> at Week(rad): </a:t>
            </a:r>
            <a:r>
              <a:rPr lang="zh-CN" altLang="en-US" sz="1800" dirty="0"/>
              <a:t>升交点赤经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Argument of Perigee(rad): </a:t>
            </a:r>
            <a:r>
              <a:rPr lang="zh-CN" altLang="en-US" sz="1800" dirty="0"/>
              <a:t>近地点俯角 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Mean </a:t>
            </a:r>
            <a:r>
              <a:rPr lang="en-US" altLang="zh-CN" sz="1800" dirty="0" err="1"/>
              <a:t>Anom</a:t>
            </a:r>
            <a:r>
              <a:rPr lang="en-US" altLang="zh-CN" sz="1800" dirty="0"/>
              <a:t>(rad): </a:t>
            </a:r>
            <a:r>
              <a:rPr lang="zh-CN" altLang="en-US" sz="1800" dirty="0"/>
              <a:t>平均近点角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Af0(s): </a:t>
            </a:r>
            <a:r>
              <a:rPr lang="zh-CN" altLang="en-US" sz="1800" dirty="0"/>
              <a:t>卫星时钟校正参数（钟差）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Af1(s/s): </a:t>
            </a:r>
            <a:r>
              <a:rPr lang="zh-CN" altLang="en-US" sz="1800" dirty="0"/>
              <a:t>卫星时钟校正参数（钟速） </a:t>
            </a:r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dirty="0"/>
              <a:t> </a:t>
            </a:r>
            <a:r>
              <a:rPr lang="en-US" altLang="zh-CN" sz="1800" dirty="0"/>
              <a:t>week: GPS</a:t>
            </a:r>
            <a:r>
              <a:rPr lang="zh-CN" altLang="en-US" sz="1800" dirty="0"/>
              <a:t>周数 </a:t>
            </a:r>
            <a:endParaRPr lang="en-US" altLang="zh-CN" sz="1800" dirty="0"/>
          </a:p>
        </p:txBody>
      </p:sp>
      <p:sp>
        <p:nvSpPr>
          <p:cNvPr id="67588" name="AutoShape 4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7B64AED-3792-4BD1-8BCB-A02DC7099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021388"/>
            <a:ext cx="576263" cy="431800"/>
          </a:xfrm>
          <a:prstGeom prst="upArrow">
            <a:avLst>
              <a:gd name="adj1" fmla="val 50000"/>
              <a:gd name="adj2" fmla="val 25000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5" descr="gps-cours3">
            <a:extLst>
              <a:ext uri="{FF2B5EF4-FFF2-40B4-BE49-F238E27FC236}">
                <a16:creationId xmlns:a16="http://schemas.microsoft.com/office/drawing/2014/main" id="{EBDC7094-53D2-4022-ACE4-F13DDEA97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4313"/>
            <a:ext cx="4572000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Rectangle 2">
            <a:extLst>
              <a:ext uri="{FF2B5EF4-FFF2-40B4-BE49-F238E27FC236}">
                <a16:creationId xmlns:a16="http://schemas.microsoft.com/office/drawing/2014/main" id="{2538AF51-A136-4498-80BA-D897A498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ＧＰＳ卫星信号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E19B14BE-A901-48FC-9B61-B1825BB21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39952" y="1670744"/>
            <a:ext cx="5224448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altLang="zh-CN" b="0" dirty="0">
                <a:solidFill>
                  <a:schemeClr val="tx1"/>
                </a:solidFill>
              </a:rPr>
              <a:t>GPS</a:t>
            </a:r>
            <a:r>
              <a:rPr lang="zh-CN" altLang="en-US" b="0" dirty="0">
                <a:solidFill>
                  <a:schemeClr val="tx1"/>
                </a:solidFill>
              </a:rPr>
              <a:t>信号的</a:t>
            </a:r>
            <a:r>
              <a:rPr lang="zh-CN" altLang="en-US" b="0" dirty="0">
                <a:solidFill>
                  <a:schemeClr val="tx1"/>
                </a:solidFill>
                <a:hlinkClick r:id="rId3" action="ppaction://hlinksldjump"/>
              </a:rPr>
              <a:t>基本组成</a:t>
            </a:r>
            <a:endParaRPr lang="zh-CN" altLang="en-US" b="0" dirty="0">
              <a:solidFill>
                <a:schemeClr val="tx1"/>
              </a:solidFill>
            </a:endParaRP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3" action="ppaction://hlinksldjump"/>
              </a:rPr>
              <a:t>载波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Carrier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4" action="ppaction://hlinksldjump"/>
              </a:rPr>
              <a:t>测距码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Ranging code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dirty="0">
                <a:solidFill>
                  <a:schemeClr val="tx1"/>
                </a:solidFill>
                <a:hlinkClick r:id="rId5" action="ppaction://hlinksldjump"/>
              </a:rPr>
              <a:t>导航电文</a:t>
            </a:r>
            <a:r>
              <a:rPr lang="zh-CN" altLang="en-US" dirty="0">
                <a:solidFill>
                  <a:schemeClr val="tx1"/>
                </a:solidFill>
              </a:rPr>
              <a:t>（</a:t>
            </a:r>
            <a:r>
              <a:rPr lang="en-US" altLang="zh-CN" dirty="0">
                <a:solidFill>
                  <a:schemeClr val="tx1"/>
                </a:solidFill>
              </a:rPr>
              <a:t>Navigation data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6" action="ppaction://hlinksldjump"/>
              </a:rPr>
              <a:t>信号的调制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7" action="ppaction://hlinksldjump"/>
              </a:rPr>
              <a:t>信号的生成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sz="3200" b="0" dirty="0">
                <a:solidFill>
                  <a:schemeClr val="tx1"/>
                </a:solidFill>
                <a:hlinkClick r:id="rId8" action="ppaction://hlinksldjump"/>
              </a:rPr>
              <a:t>信号的结构</a:t>
            </a:r>
            <a:endParaRPr lang="zh-CN" altLang="en-US" sz="3200" b="0" dirty="0">
              <a:solidFill>
                <a:schemeClr val="tx1"/>
              </a:solidFill>
            </a:endParaRP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endParaRPr lang="zh-CN" altLang="en-US" sz="3200" b="0" dirty="0">
              <a:solidFill>
                <a:schemeClr val="tx1"/>
              </a:solidFill>
            </a:endParaRPr>
          </a:p>
        </p:txBody>
      </p:sp>
      <p:sp>
        <p:nvSpPr>
          <p:cNvPr id="73732" name="AutoShape 4">
            <a:hlinkClick r:id="rId9" action="ppaction://hlinksldjump"/>
            <a:extLst>
              <a:ext uri="{FF2B5EF4-FFF2-40B4-BE49-F238E27FC236}">
                <a16:creationId xmlns:a16="http://schemas.microsoft.com/office/drawing/2014/main" id="{2D49FD65-25F2-4936-8CFB-226802B85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9641FD2E-81B6-4B8E-8012-618A598C14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ＧＰＳ卫星信号</a:t>
            </a:r>
            <a:r>
              <a:rPr lang="en-US" altLang="zh-CN"/>
              <a:t>—</a:t>
            </a:r>
            <a:r>
              <a:rPr lang="zh-CN" altLang="en-US"/>
              <a:t>基本组成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CF62104-5FC7-478D-A0BB-EE9D5A9695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6375" y="1557338"/>
            <a:ext cx="6840538" cy="4895850"/>
          </a:xfrm>
        </p:spPr>
        <p:txBody>
          <a:bodyPr/>
          <a:lstStyle/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sz="2400" b="0" dirty="0">
                <a:solidFill>
                  <a:schemeClr val="tx1"/>
                </a:solidFill>
              </a:rPr>
              <a:t>GPS</a:t>
            </a:r>
            <a:r>
              <a:rPr lang="zh-CN" altLang="en-US" sz="2400" b="0" dirty="0">
                <a:solidFill>
                  <a:schemeClr val="tx1"/>
                </a:solidFill>
              </a:rPr>
              <a:t>信号的基本组成部分（信号分量）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 dirty="0">
                <a:solidFill>
                  <a:schemeClr val="tx1"/>
                </a:solidFill>
              </a:rPr>
              <a:t>载波（</a:t>
            </a:r>
            <a:r>
              <a:rPr lang="en-US" altLang="zh-CN" sz="2100" b="0" dirty="0">
                <a:solidFill>
                  <a:schemeClr val="tx1"/>
                </a:solidFill>
              </a:rPr>
              <a:t>Carrier Phase</a:t>
            </a:r>
            <a:r>
              <a:rPr lang="zh-CN" altLang="en-US" sz="2100" b="0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 dirty="0">
                <a:solidFill>
                  <a:schemeClr val="tx1"/>
                </a:solidFill>
              </a:rPr>
              <a:t>测距码（</a:t>
            </a:r>
            <a:r>
              <a:rPr lang="en-US" altLang="zh-CN" sz="2100" b="0" dirty="0">
                <a:solidFill>
                  <a:schemeClr val="tx1"/>
                </a:solidFill>
              </a:rPr>
              <a:t>Ranging Code</a:t>
            </a:r>
            <a:r>
              <a:rPr lang="zh-CN" altLang="en-US" sz="2100" b="0" dirty="0">
                <a:solidFill>
                  <a:schemeClr val="tx1"/>
                </a:solidFill>
              </a:rPr>
              <a:t>）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 dirty="0">
                <a:solidFill>
                  <a:schemeClr val="tx1"/>
                </a:solidFill>
              </a:rPr>
              <a:t>导航电文（</a:t>
            </a:r>
            <a:r>
              <a:rPr lang="en-US" altLang="zh-CN" sz="2100" b="0" dirty="0">
                <a:solidFill>
                  <a:schemeClr val="tx1"/>
                </a:solidFill>
              </a:rPr>
              <a:t>Navigation Message/Data Message</a:t>
            </a:r>
            <a:r>
              <a:rPr lang="zh-CN" altLang="en-US" sz="2100" b="0" dirty="0">
                <a:solidFill>
                  <a:schemeClr val="tx1"/>
                </a:solidFill>
              </a:rPr>
              <a:t>）</a:t>
            </a:r>
          </a:p>
          <a:p>
            <a:pPr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 dirty="0">
                <a:solidFill>
                  <a:schemeClr val="tx1"/>
                </a:solidFill>
              </a:rPr>
              <a:t>载波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 dirty="0">
                <a:solidFill>
                  <a:schemeClr val="tx1"/>
                </a:solidFill>
              </a:rPr>
              <a:t>作用：搭载其它信号，也可用于测量（测距）。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100" b="0" dirty="0">
                <a:solidFill>
                  <a:schemeClr val="tx1"/>
                </a:solidFill>
              </a:rPr>
              <a:t>类型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000" b="0" dirty="0">
                <a:solidFill>
                  <a:schemeClr val="tx1"/>
                </a:solidFill>
              </a:rPr>
              <a:t>目前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 dirty="0">
                <a:solidFill>
                  <a:schemeClr val="tx1"/>
                </a:solidFill>
              </a:rPr>
              <a:t>L1</a:t>
            </a:r>
            <a:r>
              <a:rPr lang="zh-CN" altLang="en-US" b="0" dirty="0">
                <a:solidFill>
                  <a:schemeClr val="tx1"/>
                </a:solidFill>
              </a:rPr>
              <a:t>：频率：</a:t>
            </a:r>
            <a:r>
              <a:rPr lang="en-US" altLang="zh-CN" b="0" dirty="0">
                <a:solidFill>
                  <a:schemeClr val="tx1"/>
                </a:solidFill>
              </a:rPr>
              <a:t>1575.43MHz</a:t>
            </a:r>
            <a:r>
              <a:rPr lang="zh-CN" altLang="en-US" b="0" dirty="0">
                <a:solidFill>
                  <a:schemeClr val="tx1"/>
                </a:solidFill>
              </a:rPr>
              <a:t>，波长：</a:t>
            </a:r>
            <a:r>
              <a:rPr lang="en-US" altLang="zh-CN" b="0" dirty="0">
                <a:solidFill>
                  <a:schemeClr val="tx1"/>
                </a:solidFill>
              </a:rPr>
              <a:t>19.0cm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 dirty="0">
                <a:solidFill>
                  <a:schemeClr val="tx1"/>
                </a:solidFill>
              </a:rPr>
              <a:t>L2</a:t>
            </a:r>
            <a:r>
              <a:rPr lang="zh-CN" altLang="en-US" b="0" dirty="0">
                <a:solidFill>
                  <a:schemeClr val="tx1"/>
                </a:solidFill>
              </a:rPr>
              <a:t>：频率：</a:t>
            </a:r>
            <a:r>
              <a:rPr lang="en-US" altLang="zh-CN" b="0" dirty="0">
                <a:solidFill>
                  <a:schemeClr val="tx1"/>
                </a:solidFill>
              </a:rPr>
              <a:t>1227.60MHz</a:t>
            </a:r>
            <a:r>
              <a:rPr lang="zh-CN" altLang="en-US" b="0" dirty="0">
                <a:solidFill>
                  <a:schemeClr val="tx1"/>
                </a:solidFill>
              </a:rPr>
              <a:t>，波长：</a:t>
            </a:r>
            <a:r>
              <a:rPr lang="en-US" altLang="zh-CN" b="0" dirty="0">
                <a:solidFill>
                  <a:schemeClr val="tx1"/>
                </a:solidFill>
              </a:rPr>
              <a:t>24.4cm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000" b="0" dirty="0">
                <a:solidFill>
                  <a:schemeClr val="tx1"/>
                </a:solidFill>
              </a:rPr>
              <a:t>现代化后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 dirty="0">
                <a:solidFill>
                  <a:schemeClr val="tx1"/>
                </a:solidFill>
              </a:rPr>
              <a:t>增加</a:t>
            </a:r>
            <a:r>
              <a:rPr lang="en-US" altLang="zh-CN" b="0" dirty="0">
                <a:solidFill>
                  <a:schemeClr val="tx1"/>
                </a:solidFill>
              </a:rPr>
              <a:t>L5</a:t>
            </a:r>
            <a:r>
              <a:rPr lang="zh-CN" altLang="en-US" b="0" dirty="0">
                <a:solidFill>
                  <a:schemeClr val="tx1"/>
                </a:solidFill>
              </a:rPr>
              <a:t>：</a:t>
            </a:r>
            <a:r>
              <a:rPr lang="en-US" altLang="zh-CN" b="0" dirty="0">
                <a:solidFill>
                  <a:schemeClr val="tx1"/>
                </a:solidFill>
              </a:rPr>
              <a:t>1176.45MHz</a:t>
            </a:r>
            <a:r>
              <a:rPr lang="zh-CN" altLang="en-US" b="0" dirty="0">
                <a:solidFill>
                  <a:schemeClr val="tx1"/>
                </a:solidFill>
              </a:rPr>
              <a:t>，波长：</a:t>
            </a:r>
            <a:r>
              <a:rPr lang="en-US" altLang="zh-CN" b="0" dirty="0">
                <a:solidFill>
                  <a:schemeClr val="tx1"/>
                </a:solidFill>
              </a:rPr>
              <a:t>25.5cm</a:t>
            </a:r>
            <a:endParaRPr lang="zh-CN" altLang="en-US" b="0" dirty="0">
              <a:solidFill>
                <a:schemeClr val="tx1"/>
              </a:solidFill>
            </a:endParaRPr>
          </a:p>
        </p:txBody>
      </p:sp>
      <p:sp>
        <p:nvSpPr>
          <p:cNvPr id="2765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6ACA9F03-D70F-4417-BEFA-5E7EADD25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80"/>
                            </p:stCondLst>
                            <p:childTnLst>
                              <p:par>
                                <p:cTn id="1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360"/>
                            </p:stCondLst>
                            <p:childTnLst>
                              <p:par>
                                <p:cTn id="1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20"/>
                            </p:stCondLst>
                            <p:childTnLst>
                              <p:par>
                                <p:cTn id="51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3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4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80"/>
                                        <p:tgtEl>
                                          <p:spTgt spid="27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200"/>
                            </p:stCondLst>
                            <p:childTnLst>
                              <p:par>
                                <p:cTn id="57" presetID="27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9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0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8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6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7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80"/>
                                        <p:tgtEl>
                                          <p:spTgt spid="276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3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4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80"/>
                                        <p:tgtEl>
                                          <p:spTgt spid="276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E8128-240A-4F1F-9B01-CA41FEC6D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7203E17-CA98-4524-8627-85E833C29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59632" y="1844824"/>
            <a:ext cx="6386512" cy="4114800"/>
          </a:xfrm>
        </p:spPr>
      </p:pic>
    </p:spTree>
    <p:extLst>
      <p:ext uri="{BB962C8B-B14F-4D97-AF65-F5344CB8AC3E}">
        <p14:creationId xmlns:p14="http://schemas.microsoft.com/office/powerpoint/2010/main" val="2770360095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C065E78-4855-4C5C-8B0D-A365DDA304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</a:t>
            </a:r>
            <a:r>
              <a:rPr lang="zh-CN" altLang="en-US"/>
              <a:t>　ＧＰＳ卫星信号</a:t>
            </a:r>
            <a:r>
              <a:rPr lang="en-US" altLang="zh-CN"/>
              <a:t>--</a:t>
            </a:r>
            <a:r>
              <a:rPr lang="zh-CN" altLang="en-US" b="0">
                <a:solidFill>
                  <a:schemeClr val="tx1"/>
                </a:solidFill>
              </a:rPr>
              <a:t>测距码</a:t>
            </a:r>
            <a:endParaRPr lang="en-US" altLang="zh-CN" b="0">
              <a:solidFill>
                <a:schemeClr val="tx1"/>
              </a:solidFill>
            </a:endParaRP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EA6A4EAC-BAE9-4B5D-9A73-0C14B8485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19250" y="1773238"/>
            <a:ext cx="7010400" cy="4824412"/>
          </a:xfrm>
        </p:spPr>
        <p:txBody>
          <a:bodyPr/>
          <a:lstStyle/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伪随机噪声码 </a:t>
            </a:r>
            <a:r>
              <a:rPr lang="en-US" altLang="zh-CN" b="0">
                <a:solidFill>
                  <a:schemeClr val="tx1"/>
                </a:solidFill>
                <a:latin typeface="华文细黑" panose="02010600040101010101" pitchFamily="2" charset="-122"/>
              </a:rPr>
              <a:t>–</a:t>
            </a:r>
            <a:r>
              <a:rPr lang="en-US" altLang="zh-CN" b="0">
                <a:solidFill>
                  <a:schemeClr val="tx1"/>
                </a:solidFill>
              </a:rPr>
              <a:t> PRN</a:t>
            </a:r>
            <a:r>
              <a:rPr lang="zh-CN" altLang="en-US" b="0">
                <a:solidFill>
                  <a:schemeClr val="tx1"/>
                </a:solidFill>
              </a:rPr>
              <a:t>码</a:t>
            </a: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目前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C/A</a:t>
            </a:r>
            <a:r>
              <a:rPr lang="zh-CN" altLang="en-US" b="0">
                <a:solidFill>
                  <a:schemeClr val="tx1"/>
                </a:solidFill>
              </a:rPr>
              <a:t>（</a:t>
            </a:r>
            <a:r>
              <a:rPr lang="en-US" altLang="zh-CN" b="0">
                <a:solidFill>
                  <a:schemeClr val="tx1"/>
                </a:solidFill>
              </a:rPr>
              <a:t>C1</a:t>
            </a:r>
            <a:r>
              <a:rPr lang="zh-CN" altLang="en-US" b="0">
                <a:solidFill>
                  <a:schemeClr val="tx1"/>
                </a:solidFill>
              </a:rPr>
              <a:t>）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码速：</a:t>
            </a:r>
            <a:r>
              <a:rPr lang="en-US" altLang="zh-CN" sz="2400" b="0">
                <a:solidFill>
                  <a:schemeClr val="tx1"/>
                </a:solidFill>
              </a:rPr>
              <a:t>1.023MHz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码元长度：</a:t>
            </a:r>
            <a:r>
              <a:rPr lang="en-US" altLang="zh-CN" sz="2400" b="0">
                <a:solidFill>
                  <a:schemeClr val="tx1"/>
                </a:solidFill>
              </a:rPr>
              <a:t>300m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P(Y)1</a:t>
            </a:r>
            <a:r>
              <a:rPr lang="zh-CN" altLang="en-US" b="0">
                <a:solidFill>
                  <a:schemeClr val="tx1"/>
                </a:solidFill>
              </a:rPr>
              <a:t>、 </a:t>
            </a:r>
            <a:r>
              <a:rPr lang="en-US" altLang="zh-CN" b="0">
                <a:solidFill>
                  <a:schemeClr val="tx1"/>
                </a:solidFill>
              </a:rPr>
              <a:t>P(Y)2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码速：</a:t>
            </a:r>
            <a:r>
              <a:rPr lang="en-US" altLang="zh-CN" sz="2400" b="0">
                <a:solidFill>
                  <a:schemeClr val="tx1"/>
                </a:solidFill>
              </a:rPr>
              <a:t>10.23MHz</a:t>
            </a:r>
          </a:p>
          <a:p>
            <a:pPr lvl="3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sz="2400" b="0">
                <a:solidFill>
                  <a:schemeClr val="tx1"/>
                </a:solidFill>
              </a:rPr>
              <a:t>码元长度：</a:t>
            </a:r>
            <a:r>
              <a:rPr lang="en-US" altLang="zh-CN" sz="2400" b="0">
                <a:solidFill>
                  <a:schemeClr val="tx1"/>
                </a:solidFill>
              </a:rPr>
              <a:t>30m</a:t>
            </a:r>
            <a:endParaRPr lang="en-US" altLang="zh-CN" b="0">
              <a:solidFill>
                <a:schemeClr val="tx1"/>
              </a:solidFill>
            </a:endParaRPr>
          </a:p>
          <a:p>
            <a:pPr lvl="1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现代化后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C2</a:t>
            </a:r>
          </a:p>
          <a:p>
            <a:pPr lvl="2" eaLnBrk="1" hangingPunct="1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altLang="zh-CN" b="0">
                <a:solidFill>
                  <a:schemeClr val="tx1"/>
                </a:solidFill>
              </a:rPr>
              <a:t>M1</a:t>
            </a:r>
            <a:r>
              <a:rPr lang="zh-CN" altLang="en-US" b="0">
                <a:solidFill>
                  <a:schemeClr val="tx1"/>
                </a:solidFill>
              </a:rPr>
              <a:t>、</a:t>
            </a:r>
            <a:r>
              <a:rPr lang="en-US" altLang="zh-CN" b="0">
                <a:solidFill>
                  <a:schemeClr val="tx1"/>
                </a:solidFill>
              </a:rPr>
              <a:t>M2</a:t>
            </a:r>
            <a:r>
              <a:rPr lang="zh-CN" altLang="en-US" b="0">
                <a:solidFill>
                  <a:schemeClr val="tx1"/>
                </a:solidFill>
              </a:rPr>
              <a:t>（军用码）</a:t>
            </a:r>
          </a:p>
        </p:txBody>
      </p:sp>
      <p:sp>
        <p:nvSpPr>
          <p:cNvPr id="28677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57648598-28EB-4A4B-A468-98A72D1400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9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0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80"/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4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5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80"/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1A7B6E2-2285-4575-9353-500BB8EB9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2.6</a:t>
            </a:r>
            <a:r>
              <a:rPr lang="zh-CN" altLang="en-US"/>
              <a:t>ＧＰＳ卫星信号</a:t>
            </a:r>
            <a:r>
              <a:rPr lang="en-US" altLang="zh-CN"/>
              <a:t>--</a:t>
            </a:r>
            <a:r>
              <a:rPr lang="zh-CN" altLang="en-US" b="0">
                <a:solidFill>
                  <a:schemeClr val="tx1"/>
                </a:solidFill>
              </a:rPr>
              <a:t>导航电文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0850D9F-C954-4112-9536-7F25B8D7C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码速：</a:t>
            </a:r>
            <a:r>
              <a:rPr lang="en-US" altLang="zh-CN" b="0">
                <a:solidFill>
                  <a:schemeClr val="tx1"/>
                </a:solidFill>
              </a:rPr>
              <a:t>50bps</a:t>
            </a:r>
          </a:p>
          <a:p>
            <a:pPr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内容：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广播星历（导航信息）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卫星钟改正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历书（概略星历）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电离层信息</a:t>
            </a:r>
          </a:p>
          <a:p>
            <a:pPr lvl="1" eaLnBrk="1" hangingPunct="1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zh-CN" altLang="en-US" b="0">
                <a:solidFill>
                  <a:schemeClr val="tx1"/>
                </a:solidFill>
              </a:rPr>
              <a:t>卫星健康状况</a:t>
            </a:r>
          </a:p>
          <a:p>
            <a:pPr eaLnBrk="1" hangingPunct="1">
              <a:spcBef>
                <a:spcPts val="1200"/>
              </a:spcBef>
            </a:pPr>
            <a:endParaRPr lang="zh-CN" altLang="en-US"/>
          </a:p>
        </p:txBody>
      </p:sp>
      <p:sp>
        <p:nvSpPr>
          <p:cNvPr id="29701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E725E872-207A-4240-BAF6-8FC300409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7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8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8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2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3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80"/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B4DFDFFC-0BE5-4EE1-AEE7-C634B4920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信号的调制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B7251131-1FFE-4B61-ACC1-4011F8C34E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628775"/>
            <a:ext cx="7010400" cy="446722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码的调制（双相调制）</a:t>
            </a:r>
          </a:p>
          <a:p>
            <a:pPr eaLnBrk="1" hangingPunct="1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32772" name="Object 5">
            <a:extLst>
              <a:ext uri="{FF2B5EF4-FFF2-40B4-BE49-F238E27FC236}">
                <a16:creationId xmlns:a16="http://schemas.microsoft.com/office/drawing/2014/main" id="{0E53B23A-8F75-46EE-8274-58DCFD3EAC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420938"/>
          <a:ext cx="6191250" cy="390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6" name="Photo Editor 照片" r:id="rId4" imgW="6428571" imgH="4057143" progId="MSPhotoEd.3">
                  <p:embed/>
                </p:oleObj>
              </mc:Choice>
              <mc:Fallback>
                <p:oleObj name="Photo Editor 照片" r:id="rId4" imgW="6428571" imgH="405714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420938"/>
                        <a:ext cx="6191250" cy="390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Rectangle 6">
            <a:extLst>
              <a:ext uri="{FF2B5EF4-FFF2-40B4-BE49-F238E27FC236}">
                <a16:creationId xmlns:a16="http://schemas.microsoft.com/office/drawing/2014/main" id="{86F94D6C-8D5F-4FFA-9981-AA95A7CF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492375"/>
            <a:ext cx="1800225" cy="172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调相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调幅</a:t>
            </a:r>
          </a:p>
          <a:p>
            <a:pPr eaLnBrk="1" hangingPunct="1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zh-CN" altLang="en-US" sz="3200" b="0">
                <a:solidFill>
                  <a:schemeClr val="tx1"/>
                </a:solidFill>
              </a:rPr>
              <a:t>调频</a:t>
            </a:r>
          </a:p>
          <a:p>
            <a:pPr eaLnBrk="1" hangingPunct="1"/>
            <a:endParaRPr lang="zh-CN" altLang="en-US" sz="3200">
              <a:solidFill>
                <a:schemeClr val="tx1"/>
              </a:solidFill>
            </a:endParaRPr>
          </a:p>
        </p:txBody>
      </p:sp>
      <p:sp>
        <p:nvSpPr>
          <p:cNvPr id="30728" name="AutoShape 8">
            <a:hlinkClick r:id="rId6" action="ppaction://hlinksldjump"/>
            <a:extLst>
              <a:ext uri="{FF2B5EF4-FFF2-40B4-BE49-F238E27FC236}">
                <a16:creationId xmlns:a16="http://schemas.microsoft.com/office/drawing/2014/main" id="{95CD533F-6EA2-4DCC-8162-39251DD8F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6" grpId="0"/>
      <p:bldP spid="3072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4EB7B198-9785-4D45-9F4C-6CDA16B4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532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30A0FD-921B-4F87-B707-81ACFAEC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500" b="0">
                <a:solidFill>
                  <a:schemeClr val="tx1"/>
                </a:solidFill>
              </a:rPr>
              <a:t>GPS</a:t>
            </a:r>
            <a:r>
              <a:rPr lang="zh-CN" altLang="en-US" sz="3500" b="0">
                <a:solidFill>
                  <a:schemeClr val="tx1"/>
                </a:solidFill>
              </a:rPr>
              <a:t>信号的生成</a:t>
            </a:r>
          </a:p>
        </p:txBody>
      </p:sp>
      <p:graphicFrame>
        <p:nvGraphicFramePr>
          <p:cNvPr id="33797" name="Object 5">
            <a:extLst>
              <a:ext uri="{FF2B5EF4-FFF2-40B4-BE49-F238E27FC236}">
                <a16:creationId xmlns:a16="http://schemas.microsoft.com/office/drawing/2014/main" id="{296487A4-DB1B-4E7F-97DD-466CF42A9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413" y="1628775"/>
          <a:ext cx="5967412" cy="438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2" name="Photo Editor 照片" r:id="rId4" imgW="6171429" imgH="4533333" progId="MSPhotoEd.3">
                  <p:embed/>
                </p:oleObj>
              </mc:Choice>
              <mc:Fallback>
                <p:oleObj name="Photo Editor 照片" r:id="rId4" imgW="6171429" imgH="4533333" progId="MSPhotoEd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1628775"/>
                        <a:ext cx="5967412" cy="438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DC4770-9E74-4F93-B0C1-16CD9082A446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系统工作流程</a:t>
            </a:r>
          </a:p>
        </p:txBody>
      </p:sp>
      <p:sp>
        <p:nvSpPr>
          <p:cNvPr id="5126" name="AutoShape 5">
            <a:extLst>
              <a:ext uri="{FF2B5EF4-FFF2-40B4-BE49-F238E27FC236}">
                <a16:creationId xmlns:a16="http://schemas.microsoft.com/office/drawing/2014/main" id="{07D786FC-6149-4EC0-9D3E-F54E35826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5516563"/>
            <a:ext cx="1655763" cy="936625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Tahoma" panose="020B0604030504040204" pitchFamily="34" charset="0"/>
              </a:rPr>
              <a:t>主控站</a:t>
            </a:r>
          </a:p>
        </p:txBody>
      </p:sp>
      <p:sp>
        <p:nvSpPr>
          <p:cNvPr id="5130" name="Line 13">
            <a:extLst>
              <a:ext uri="{FF2B5EF4-FFF2-40B4-BE49-F238E27FC236}">
                <a16:creationId xmlns:a16="http://schemas.microsoft.com/office/drawing/2014/main" id="{DA7AA2E6-EB20-4360-AD63-7F162A2A6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79613" y="2852738"/>
            <a:ext cx="1584325" cy="1081088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1" name="AutoShape 14">
            <a:extLst>
              <a:ext uri="{FF2B5EF4-FFF2-40B4-BE49-F238E27FC236}">
                <a16:creationId xmlns:a16="http://schemas.microsoft.com/office/drawing/2014/main" id="{AF074600-4CE7-455A-9EC8-0C9AA1BDDF4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368425" y="5229225"/>
            <a:ext cx="1368425" cy="93662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388 h 21600"/>
              <a:gd name="T20" fmla="*/ 18518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2" name="AutoShape 15">
            <a:extLst>
              <a:ext uri="{FF2B5EF4-FFF2-40B4-BE49-F238E27FC236}">
                <a16:creationId xmlns:a16="http://schemas.microsoft.com/office/drawing/2014/main" id="{1C7C7FAC-D8CA-4874-877C-F40091588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1638" y="5373688"/>
            <a:ext cx="1944688" cy="792163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w 21600"/>
              <a:gd name="T9" fmla="*/ 0 h 21600"/>
              <a:gd name="T10" fmla="*/ 0 w 21600"/>
              <a:gd name="T11" fmla="*/ 0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14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3" name="Line 16">
            <a:extLst>
              <a:ext uri="{FF2B5EF4-FFF2-40B4-BE49-F238E27FC236}">
                <a16:creationId xmlns:a16="http://schemas.microsoft.com/office/drawing/2014/main" id="{6E24FACB-B7ED-4337-A1DB-0A42D2782AD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76825" y="3068638"/>
            <a:ext cx="574675" cy="1368425"/>
          </a:xfrm>
          <a:prstGeom prst="line">
            <a:avLst/>
          </a:prstGeom>
          <a:noFill/>
          <a:ln w="57150">
            <a:solidFill>
              <a:srgbClr val="CC99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4" name="Freeform 17">
            <a:extLst>
              <a:ext uri="{FF2B5EF4-FFF2-40B4-BE49-F238E27FC236}">
                <a16:creationId xmlns:a16="http://schemas.microsoft.com/office/drawing/2014/main" id="{E0E9B72F-A122-4828-8A71-A427FC59F986}"/>
              </a:ext>
            </a:extLst>
          </p:cNvPr>
          <p:cNvSpPr>
            <a:spLocks/>
          </p:cNvSpPr>
          <p:nvPr/>
        </p:nvSpPr>
        <p:spPr bwMode="auto">
          <a:xfrm>
            <a:off x="5995988" y="2998788"/>
            <a:ext cx="2033588" cy="1150938"/>
          </a:xfrm>
          <a:custGeom>
            <a:avLst/>
            <a:gdLst>
              <a:gd name="T0" fmla="*/ 0 w 1281"/>
              <a:gd name="T1" fmla="*/ 0 h 725"/>
              <a:gd name="T2" fmla="*/ 1281 w 1281"/>
              <a:gd name="T3" fmla="*/ 725 h 72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81" h="725">
                <a:moveTo>
                  <a:pt x="0" y="0"/>
                </a:moveTo>
                <a:lnTo>
                  <a:pt x="1281" y="725"/>
                </a:lnTo>
              </a:path>
            </a:pathLst>
          </a:custGeom>
          <a:noFill/>
          <a:ln w="57150">
            <a:solidFill>
              <a:srgbClr val="FFFF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5" name="Text Box 18">
            <a:extLst>
              <a:ext uri="{FF2B5EF4-FFF2-40B4-BE49-F238E27FC236}">
                <a16:creationId xmlns:a16="http://schemas.microsoft.com/office/drawing/2014/main" id="{6C01AA1F-8B25-4B55-87F4-F81DACB50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9313" y="5229225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ＧＰＳ用户</a:t>
            </a:r>
          </a:p>
        </p:txBody>
      </p:sp>
      <p:sp>
        <p:nvSpPr>
          <p:cNvPr id="5136" name="Text Box 19">
            <a:extLst>
              <a:ext uri="{FF2B5EF4-FFF2-40B4-BE49-F238E27FC236}">
                <a16:creationId xmlns:a16="http://schemas.microsoft.com/office/drawing/2014/main" id="{F0BD692D-CEE1-4C45-87DB-39C05830DAA0}"/>
              </a:ext>
            </a:extLst>
          </p:cNvPr>
          <p:cNvSpPr txBox="1">
            <a:spLocks noChangeArrowheads="1"/>
          </p:cNvSpPr>
          <p:nvPr/>
        </p:nvSpPr>
        <p:spPr bwMode="auto">
          <a:xfrm rot="4215461">
            <a:off x="4297363" y="3729038"/>
            <a:ext cx="12493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Ｓ波段</a:t>
            </a:r>
          </a:p>
        </p:txBody>
      </p:sp>
      <p:sp>
        <p:nvSpPr>
          <p:cNvPr id="5137" name="Text Box 20">
            <a:extLst>
              <a:ext uri="{FF2B5EF4-FFF2-40B4-BE49-F238E27FC236}">
                <a16:creationId xmlns:a16="http://schemas.microsoft.com/office/drawing/2014/main" id="{0BC52858-8069-42C2-AE2B-AA5AC5218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5084763"/>
            <a:ext cx="431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原始数据</a:t>
            </a:r>
          </a:p>
        </p:txBody>
      </p:sp>
      <p:sp>
        <p:nvSpPr>
          <p:cNvPr id="5138" name="Text Box 21">
            <a:extLst>
              <a:ext uri="{FF2B5EF4-FFF2-40B4-BE49-F238E27FC236}">
                <a16:creationId xmlns:a16="http://schemas.microsoft.com/office/drawing/2014/main" id="{236C2050-D388-4AD7-9364-4683C7E58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6035675"/>
            <a:ext cx="2736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0" dirty="0">
                <a:solidFill>
                  <a:schemeClr val="bg1"/>
                </a:solidFill>
                <a:latin typeface="Tahoma" panose="020B0604030504040204" pitchFamily="34" charset="0"/>
              </a:rPr>
              <a:t>星历、时钟数据、监控数据</a:t>
            </a:r>
          </a:p>
        </p:txBody>
      </p:sp>
      <p:sp>
        <p:nvSpPr>
          <p:cNvPr id="5139" name="Text Box 22">
            <a:extLst>
              <a:ext uri="{FF2B5EF4-FFF2-40B4-BE49-F238E27FC236}">
                <a16:creationId xmlns:a16="http://schemas.microsoft.com/office/drawing/2014/main" id="{ABBE1679-3898-4527-AD99-767C16CC1E34}"/>
              </a:ext>
            </a:extLst>
          </p:cNvPr>
          <p:cNvSpPr txBox="1">
            <a:spLocks noChangeArrowheads="1"/>
          </p:cNvSpPr>
          <p:nvPr/>
        </p:nvSpPr>
        <p:spPr bwMode="auto">
          <a:xfrm rot="19582712">
            <a:off x="2122488" y="3284538"/>
            <a:ext cx="1944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  <a:latin typeface="Tahoma" panose="020B0604030504040204" pitchFamily="34" charset="0"/>
              </a:rPr>
              <a:t>L1\L2</a:t>
            </a:r>
            <a:r>
              <a:rPr lang="zh-CN" altLang="en-US" sz="2400" b="0">
                <a:solidFill>
                  <a:schemeClr val="bg1"/>
                </a:solidFill>
                <a:latin typeface="Tahoma" panose="020B0604030504040204" pitchFamily="34" charset="0"/>
              </a:rPr>
              <a:t>波段</a:t>
            </a:r>
          </a:p>
        </p:txBody>
      </p:sp>
      <p:sp>
        <p:nvSpPr>
          <p:cNvPr id="24" name="gps-phone_65272">
            <a:extLst>
              <a:ext uri="{FF2B5EF4-FFF2-40B4-BE49-F238E27FC236}">
                <a16:creationId xmlns:a16="http://schemas.microsoft.com/office/drawing/2014/main" id="{499D3202-151C-4E2C-AC4D-22D29CDBBB14}"/>
              </a:ext>
            </a:extLst>
          </p:cNvPr>
          <p:cNvSpPr>
            <a:spLocks noChangeAspect="1"/>
          </p:cNvSpPr>
          <p:nvPr/>
        </p:nvSpPr>
        <p:spPr bwMode="auto">
          <a:xfrm>
            <a:off x="8162705" y="4542780"/>
            <a:ext cx="451234" cy="858837"/>
          </a:xfrm>
          <a:custGeom>
            <a:avLst/>
            <a:gdLst>
              <a:gd name="T0" fmla="*/ 290 w 320"/>
              <a:gd name="T1" fmla="*/ 144 h 610"/>
              <a:gd name="T2" fmla="*/ 270 w 320"/>
              <a:gd name="T3" fmla="*/ 144 h 610"/>
              <a:gd name="T4" fmla="*/ 270 w 320"/>
              <a:gd name="T5" fmla="*/ 27 h 610"/>
              <a:gd name="T6" fmla="*/ 243 w 320"/>
              <a:gd name="T7" fmla="*/ 0 h 610"/>
              <a:gd name="T8" fmla="*/ 217 w 320"/>
              <a:gd name="T9" fmla="*/ 27 h 610"/>
              <a:gd name="T10" fmla="*/ 217 w 320"/>
              <a:gd name="T11" fmla="*/ 144 h 610"/>
              <a:gd name="T12" fmla="*/ 154 w 320"/>
              <a:gd name="T13" fmla="*/ 144 h 610"/>
              <a:gd name="T14" fmla="*/ 154 w 320"/>
              <a:gd name="T15" fmla="*/ 124 h 610"/>
              <a:gd name="T16" fmla="*/ 134 w 320"/>
              <a:gd name="T17" fmla="*/ 104 h 610"/>
              <a:gd name="T18" fmla="*/ 81 w 320"/>
              <a:gd name="T19" fmla="*/ 104 h 610"/>
              <a:gd name="T20" fmla="*/ 61 w 320"/>
              <a:gd name="T21" fmla="*/ 124 h 610"/>
              <a:gd name="T22" fmla="*/ 61 w 320"/>
              <a:gd name="T23" fmla="*/ 144 h 610"/>
              <a:gd name="T24" fmla="*/ 30 w 320"/>
              <a:gd name="T25" fmla="*/ 144 h 610"/>
              <a:gd name="T26" fmla="*/ 0 w 320"/>
              <a:gd name="T27" fmla="*/ 174 h 610"/>
              <a:gd name="T28" fmla="*/ 0 w 320"/>
              <a:gd name="T29" fmla="*/ 450 h 610"/>
              <a:gd name="T30" fmla="*/ 160 w 320"/>
              <a:gd name="T31" fmla="*/ 610 h 610"/>
              <a:gd name="T32" fmla="*/ 319 w 320"/>
              <a:gd name="T33" fmla="*/ 450 h 610"/>
              <a:gd name="T34" fmla="*/ 319 w 320"/>
              <a:gd name="T35" fmla="*/ 174 h 610"/>
              <a:gd name="T36" fmla="*/ 290 w 320"/>
              <a:gd name="T37" fmla="*/ 144 h 610"/>
              <a:gd name="T38" fmla="*/ 110 w 320"/>
              <a:gd name="T39" fmla="*/ 546 h 610"/>
              <a:gd name="T40" fmla="*/ 90 w 320"/>
              <a:gd name="T41" fmla="*/ 546 h 610"/>
              <a:gd name="T42" fmla="*/ 75 w 320"/>
              <a:gd name="T43" fmla="*/ 531 h 610"/>
              <a:gd name="T44" fmla="*/ 90 w 320"/>
              <a:gd name="T45" fmla="*/ 515 h 610"/>
              <a:gd name="T46" fmla="*/ 110 w 320"/>
              <a:gd name="T47" fmla="*/ 515 h 610"/>
              <a:gd name="T48" fmla="*/ 125 w 320"/>
              <a:gd name="T49" fmla="*/ 531 h 610"/>
              <a:gd name="T50" fmla="*/ 110 w 320"/>
              <a:gd name="T51" fmla="*/ 546 h 610"/>
              <a:gd name="T52" fmla="*/ 160 w 320"/>
              <a:gd name="T53" fmla="*/ 573 h 610"/>
              <a:gd name="T54" fmla="*/ 137 w 320"/>
              <a:gd name="T55" fmla="*/ 551 h 610"/>
              <a:gd name="T56" fmla="*/ 160 w 320"/>
              <a:gd name="T57" fmla="*/ 528 h 610"/>
              <a:gd name="T58" fmla="*/ 182 w 320"/>
              <a:gd name="T59" fmla="*/ 551 h 610"/>
              <a:gd name="T60" fmla="*/ 160 w 320"/>
              <a:gd name="T61" fmla="*/ 573 h 610"/>
              <a:gd name="T62" fmla="*/ 229 w 320"/>
              <a:gd name="T63" fmla="*/ 546 h 610"/>
              <a:gd name="T64" fmla="*/ 209 w 320"/>
              <a:gd name="T65" fmla="*/ 546 h 610"/>
              <a:gd name="T66" fmla="*/ 194 w 320"/>
              <a:gd name="T67" fmla="*/ 531 h 610"/>
              <a:gd name="T68" fmla="*/ 209 w 320"/>
              <a:gd name="T69" fmla="*/ 515 h 610"/>
              <a:gd name="T70" fmla="*/ 229 w 320"/>
              <a:gd name="T71" fmla="*/ 515 h 610"/>
              <a:gd name="T72" fmla="*/ 244 w 320"/>
              <a:gd name="T73" fmla="*/ 531 h 610"/>
              <a:gd name="T74" fmla="*/ 229 w 320"/>
              <a:gd name="T75" fmla="*/ 546 h 610"/>
              <a:gd name="T76" fmla="*/ 276 w 320"/>
              <a:gd name="T77" fmla="*/ 450 h 610"/>
              <a:gd name="T78" fmla="*/ 262 w 320"/>
              <a:gd name="T79" fmla="*/ 465 h 610"/>
              <a:gd name="T80" fmla="*/ 59 w 320"/>
              <a:gd name="T81" fmla="*/ 465 h 610"/>
              <a:gd name="T82" fmla="*/ 44 w 320"/>
              <a:gd name="T83" fmla="*/ 450 h 610"/>
              <a:gd name="T84" fmla="*/ 44 w 320"/>
              <a:gd name="T85" fmla="*/ 198 h 610"/>
              <a:gd name="T86" fmla="*/ 59 w 320"/>
              <a:gd name="T87" fmla="*/ 183 h 610"/>
              <a:gd name="T88" fmla="*/ 262 w 320"/>
              <a:gd name="T89" fmla="*/ 183 h 610"/>
              <a:gd name="T90" fmla="*/ 276 w 320"/>
              <a:gd name="T91" fmla="*/ 198 h 610"/>
              <a:gd name="T92" fmla="*/ 276 w 320"/>
              <a:gd name="T93" fmla="*/ 450 h 610"/>
              <a:gd name="T94" fmla="*/ 276 w 320"/>
              <a:gd name="T95" fmla="*/ 450 h 6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320" h="610">
                <a:moveTo>
                  <a:pt x="290" y="144"/>
                </a:moveTo>
                <a:lnTo>
                  <a:pt x="270" y="144"/>
                </a:lnTo>
                <a:lnTo>
                  <a:pt x="270" y="27"/>
                </a:lnTo>
                <a:cubicBezTo>
                  <a:pt x="270" y="12"/>
                  <a:pt x="258" y="0"/>
                  <a:pt x="243" y="0"/>
                </a:cubicBezTo>
                <a:cubicBezTo>
                  <a:pt x="229" y="0"/>
                  <a:pt x="217" y="12"/>
                  <a:pt x="217" y="27"/>
                </a:cubicBezTo>
                <a:lnTo>
                  <a:pt x="217" y="144"/>
                </a:lnTo>
                <a:lnTo>
                  <a:pt x="154" y="144"/>
                </a:lnTo>
                <a:lnTo>
                  <a:pt x="154" y="124"/>
                </a:lnTo>
                <a:cubicBezTo>
                  <a:pt x="154" y="113"/>
                  <a:pt x="145" y="104"/>
                  <a:pt x="134" y="104"/>
                </a:cubicBezTo>
                <a:lnTo>
                  <a:pt x="81" y="104"/>
                </a:lnTo>
                <a:cubicBezTo>
                  <a:pt x="70" y="104"/>
                  <a:pt x="61" y="113"/>
                  <a:pt x="61" y="124"/>
                </a:cubicBezTo>
                <a:lnTo>
                  <a:pt x="61" y="144"/>
                </a:lnTo>
                <a:lnTo>
                  <a:pt x="30" y="144"/>
                </a:lnTo>
                <a:cubicBezTo>
                  <a:pt x="14" y="144"/>
                  <a:pt x="0" y="158"/>
                  <a:pt x="0" y="174"/>
                </a:cubicBezTo>
                <a:lnTo>
                  <a:pt x="0" y="450"/>
                </a:lnTo>
                <a:cubicBezTo>
                  <a:pt x="0" y="538"/>
                  <a:pt x="72" y="610"/>
                  <a:pt x="160" y="610"/>
                </a:cubicBezTo>
                <a:cubicBezTo>
                  <a:pt x="248" y="610"/>
                  <a:pt x="319" y="538"/>
                  <a:pt x="319" y="450"/>
                </a:cubicBezTo>
                <a:lnTo>
                  <a:pt x="319" y="174"/>
                </a:lnTo>
                <a:cubicBezTo>
                  <a:pt x="320" y="158"/>
                  <a:pt x="306" y="144"/>
                  <a:pt x="290" y="144"/>
                </a:cubicBezTo>
                <a:close/>
                <a:moveTo>
                  <a:pt x="110" y="546"/>
                </a:moveTo>
                <a:lnTo>
                  <a:pt x="90" y="546"/>
                </a:lnTo>
                <a:cubicBezTo>
                  <a:pt x="82" y="546"/>
                  <a:pt x="75" y="539"/>
                  <a:pt x="75" y="531"/>
                </a:cubicBezTo>
                <a:cubicBezTo>
                  <a:pt x="75" y="522"/>
                  <a:pt x="82" y="515"/>
                  <a:pt x="90" y="515"/>
                </a:cubicBezTo>
                <a:lnTo>
                  <a:pt x="110" y="515"/>
                </a:lnTo>
                <a:cubicBezTo>
                  <a:pt x="119" y="515"/>
                  <a:pt x="125" y="522"/>
                  <a:pt x="125" y="531"/>
                </a:cubicBezTo>
                <a:cubicBezTo>
                  <a:pt x="125" y="539"/>
                  <a:pt x="119" y="546"/>
                  <a:pt x="110" y="546"/>
                </a:cubicBezTo>
                <a:close/>
                <a:moveTo>
                  <a:pt x="160" y="573"/>
                </a:moveTo>
                <a:cubicBezTo>
                  <a:pt x="147" y="573"/>
                  <a:pt x="137" y="563"/>
                  <a:pt x="137" y="551"/>
                </a:cubicBezTo>
                <a:cubicBezTo>
                  <a:pt x="137" y="538"/>
                  <a:pt x="147" y="528"/>
                  <a:pt x="160" y="528"/>
                </a:cubicBezTo>
                <a:cubicBezTo>
                  <a:pt x="172" y="528"/>
                  <a:pt x="182" y="538"/>
                  <a:pt x="182" y="551"/>
                </a:cubicBezTo>
                <a:cubicBezTo>
                  <a:pt x="182" y="563"/>
                  <a:pt x="172" y="573"/>
                  <a:pt x="160" y="573"/>
                </a:cubicBezTo>
                <a:close/>
                <a:moveTo>
                  <a:pt x="229" y="546"/>
                </a:moveTo>
                <a:lnTo>
                  <a:pt x="209" y="546"/>
                </a:lnTo>
                <a:cubicBezTo>
                  <a:pt x="201" y="546"/>
                  <a:pt x="194" y="539"/>
                  <a:pt x="194" y="531"/>
                </a:cubicBezTo>
                <a:cubicBezTo>
                  <a:pt x="194" y="522"/>
                  <a:pt x="201" y="515"/>
                  <a:pt x="209" y="515"/>
                </a:cubicBezTo>
                <a:lnTo>
                  <a:pt x="229" y="515"/>
                </a:lnTo>
                <a:cubicBezTo>
                  <a:pt x="237" y="515"/>
                  <a:pt x="244" y="522"/>
                  <a:pt x="244" y="531"/>
                </a:cubicBezTo>
                <a:cubicBezTo>
                  <a:pt x="244" y="539"/>
                  <a:pt x="237" y="546"/>
                  <a:pt x="229" y="546"/>
                </a:cubicBezTo>
                <a:close/>
                <a:moveTo>
                  <a:pt x="276" y="450"/>
                </a:moveTo>
                <a:cubicBezTo>
                  <a:pt x="276" y="458"/>
                  <a:pt x="270" y="465"/>
                  <a:pt x="262" y="465"/>
                </a:cubicBezTo>
                <a:lnTo>
                  <a:pt x="59" y="465"/>
                </a:lnTo>
                <a:cubicBezTo>
                  <a:pt x="51" y="465"/>
                  <a:pt x="44" y="458"/>
                  <a:pt x="44" y="450"/>
                </a:cubicBezTo>
                <a:lnTo>
                  <a:pt x="44" y="198"/>
                </a:lnTo>
                <a:cubicBezTo>
                  <a:pt x="44" y="190"/>
                  <a:pt x="51" y="183"/>
                  <a:pt x="59" y="183"/>
                </a:cubicBezTo>
                <a:lnTo>
                  <a:pt x="262" y="183"/>
                </a:lnTo>
                <a:cubicBezTo>
                  <a:pt x="270" y="183"/>
                  <a:pt x="276" y="190"/>
                  <a:pt x="276" y="198"/>
                </a:cubicBezTo>
                <a:lnTo>
                  <a:pt x="276" y="450"/>
                </a:lnTo>
                <a:lnTo>
                  <a:pt x="276" y="450"/>
                </a:lnTo>
                <a:close/>
              </a:path>
            </a:pathLst>
          </a:custGeom>
          <a:solidFill>
            <a:srgbClr val="FFC000"/>
          </a:solidFill>
          <a:ln>
            <a:solidFill>
              <a:srgbClr val="FFFF00"/>
            </a:solidFill>
          </a:ln>
        </p:spPr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9387C4-A076-49B2-AC22-FF966E11B071}"/>
              </a:ext>
            </a:extLst>
          </p:cNvPr>
          <p:cNvGrpSpPr/>
          <p:nvPr/>
        </p:nvGrpSpPr>
        <p:grpSpPr>
          <a:xfrm>
            <a:off x="4702929" y="4257893"/>
            <a:ext cx="1604731" cy="1115795"/>
            <a:chOff x="4702929" y="4257893"/>
            <a:chExt cx="1604731" cy="1115795"/>
          </a:xfrm>
        </p:grpSpPr>
        <p:sp>
          <p:nvSpPr>
            <p:cNvPr id="5143" name="AutoShape 8">
              <a:extLst>
                <a:ext uri="{FF2B5EF4-FFF2-40B4-BE49-F238E27FC236}">
                  <a16:creationId xmlns:a16="http://schemas.microsoft.com/office/drawing/2014/main" id="{F84C7739-5A0E-4FC4-932D-59DA28064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800" y="4707749"/>
              <a:ext cx="1081088" cy="665939"/>
            </a:xfrm>
            <a:prstGeom prst="flowChartMagneticDisk">
              <a:avLst/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chemeClr val="hlink"/>
                  </a:solidFill>
                  <a:latin typeface="Tahoma" panose="020B0604030504040204" pitchFamily="34" charset="0"/>
                </a:rPr>
                <a:t>注入站</a:t>
              </a:r>
            </a:p>
          </p:txBody>
        </p:sp>
        <p:sp>
          <p:nvSpPr>
            <p:cNvPr id="25" name="radar_124601">
              <a:extLst>
                <a:ext uri="{FF2B5EF4-FFF2-40B4-BE49-F238E27FC236}">
                  <a16:creationId xmlns:a16="http://schemas.microsoft.com/office/drawing/2014/main" id="{68C4A644-A668-4090-AB18-A794C728432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332892" y="4363409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  <p:sp>
          <p:nvSpPr>
            <p:cNvPr id="26" name="radar_124601">
              <a:extLst>
                <a:ext uri="{FF2B5EF4-FFF2-40B4-BE49-F238E27FC236}">
                  <a16:creationId xmlns:a16="http://schemas.microsoft.com/office/drawing/2014/main" id="{F97BACE3-9A56-4D62-88A1-50A309BB8D5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884757" y="4257893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  <p:sp>
          <p:nvSpPr>
            <p:cNvPr id="27" name="radar_124601">
              <a:extLst>
                <a:ext uri="{FF2B5EF4-FFF2-40B4-BE49-F238E27FC236}">
                  <a16:creationId xmlns:a16="http://schemas.microsoft.com/office/drawing/2014/main" id="{6DBBD428-6A74-4143-B5D8-B3EED1E877DE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702929" y="4287929"/>
              <a:ext cx="422903" cy="501860"/>
            </a:xfrm>
            <a:custGeom>
              <a:avLst/>
              <a:gdLst>
                <a:gd name="connsiteX0" fmla="*/ 47559 w 510241"/>
                <a:gd name="connsiteY0" fmla="*/ 576671 h 605504"/>
                <a:gd name="connsiteX1" fmla="*/ 37361 w 510241"/>
                <a:gd name="connsiteY1" fmla="*/ 586852 h 605504"/>
                <a:gd name="connsiteX2" fmla="*/ 37361 w 510241"/>
                <a:gd name="connsiteY2" fmla="*/ 587483 h 605504"/>
                <a:gd name="connsiteX3" fmla="*/ 365849 w 510241"/>
                <a:gd name="connsiteY3" fmla="*/ 587483 h 605504"/>
                <a:gd name="connsiteX4" fmla="*/ 365849 w 510241"/>
                <a:gd name="connsiteY4" fmla="*/ 586852 h 605504"/>
                <a:gd name="connsiteX5" fmla="*/ 355561 w 510241"/>
                <a:gd name="connsiteY5" fmla="*/ 576671 h 605504"/>
                <a:gd name="connsiteX6" fmla="*/ 95658 w 510241"/>
                <a:gd name="connsiteY6" fmla="*/ 528645 h 605504"/>
                <a:gd name="connsiteX7" fmla="*/ 95117 w 510241"/>
                <a:gd name="connsiteY7" fmla="*/ 529186 h 605504"/>
                <a:gd name="connsiteX8" fmla="*/ 95117 w 510241"/>
                <a:gd name="connsiteY8" fmla="*/ 558650 h 605504"/>
                <a:gd name="connsiteX9" fmla="*/ 308093 w 510241"/>
                <a:gd name="connsiteY9" fmla="*/ 558650 h 605504"/>
                <a:gd name="connsiteX10" fmla="*/ 308093 w 510241"/>
                <a:gd name="connsiteY10" fmla="*/ 529186 h 605504"/>
                <a:gd name="connsiteX11" fmla="*/ 307461 w 510241"/>
                <a:gd name="connsiteY11" fmla="*/ 528645 h 605504"/>
                <a:gd name="connsiteX12" fmla="*/ 278583 w 510241"/>
                <a:gd name="connsiteY12" fmla="*/ 528645 h 605504"/>
                <a:gd name="connsiteX13" fmla="*/ 278493 w 510241"/>
                <a:gd name="connsiteY13" fmla="*/ 528645 h 605504"/>
                <a:gd name="connsiteX14" fmla="*/ 124627 w 510241"/>
                <a:gd name="connsiteY14" fmla="*/ 528645 h 605504"/>
                <a:gd name="connsiteX15" fmla="*/ 124537 w 510241"/>
                <a:gd name="connsiteY15" fmla="*/ 528645 h 605504"/>
                <a:gd name="connsiteX16" fmla="*/ 166590 w 510241"/>
                <a:gd name="connsiteY16" fmla="*/ 330685 h 605504"/>
                <a:gd name="connsiteX17" fmla="*/ 135276 w 510241"/>
                <a:gd name="connsiteY17" fmla="*/ 510624 h 605504"/>
                <a:gd name="connsiteX18" fmla="*/ 267844 w 510241"/>
                <a:gd name="connsiteY18" fmla="*/ 510624 h 605504"/>
                <a:gd name="connsiteX19" fmla="*/ 236529 w 510241"/>
                <a:gd name="connsiteY19" fmla="*/ 330685 h 605504"/>
                <a:gd name="connsiteX20" fmla="*/ 201605 w 510241"/>
                <a:gd name="connsiteY20" fmla="*/ 346003 h 605504"/>
                <a:gd name="connsiteX21" fmla="*/ 166590 w 510241"/>
                <a:gd name="connsiteY21" fmla="*/ 330685 h 605504"/>
                <a:gd name="connsiteX22" fmla="*/ 201606 w 510241"/>
                <a:gd name="connsiteY22" fmla="*/ 289512 h 605504"/>
                <a:gd name="connsiteX23" fmla="*/ 207928 w 510241"/>
                <a:gd name="connsiteY23" fmla="*/ 292211 h 605504"/>
                <a:gd name="connsiteX24" fmla="*/ 210638 w 510241"/>
                <a:gd name="connsiteY24" fmla="*/ 298509 h 605504"/>
                <a:gd name="connsiteX25" fmla="*/ 207928 w 510241"/>
                <a:gd name="connsiteY25" fmla="*/ 304897 h 605504"/>
                <a:gd name="connsiteX26" fmla="*/ 201606 w 510241"/>
                <a:gd name="connsiteY26" fmla="*/ 307506 h 605504"/>
                <a:gd name="connsiteX27" fmla="*/ 195192 w 510241"/>
                <a:gd name="connsiteY27" fmla="*/ 304897 h 605504"/>
                <a:gd name="connsiteX28" fmla="*/ 192573 w 510241"/>
                <a:gd name="connsiteY28" fmla="*/ 298509 h 605504"/>
                <a:gd name="connsiteX29" fmla="*/ 195192 w 510241"/>
                <a:gd name="connsiteY29" fmla="*/ 292211 h 605504"/>
                <a:gd name="connsiteX30" fmla="*/ 201606 w 510241"/>
                <a:gd name="connsiteY30" fmla="*/ 289512 h 605504"/>
                <a:gd name="connsiteX31" fmla="*/ 201605 w 510241"/>
                <a:gd name="connsiteY31" fmla="*/ 269144 h 605504"/>
                <a:gd name="connsiteX32" fmla="*/ 172095 w 510241"/>
                <a:gd name="connsiteY32" fmla="*/ 298518 h 605504"/>
                <a:gd name="connsiteX33" fmla="*/ 201605 w 510241"/>
                <a:gd name="connsiteY33" fmla="*/ 327982 h 605504"/>
                <a:gd name="connsiteX34" fmla="*/ 231024 w 510241"/>
                <a:gd name="connsiteY34" fmla="*/ 298518 h 605504"/>
                <a:gd name="connsiteX35" fmla="*/ 201605 w 510241"/>
                <a:gd name="connsiteY35" fmla="*/ 269144 h 605504"/>
                <a:gd name="connsiteX36" fmla="*/ 423605 w 510241"/>
                <a:gd name="connsiteY36" fmla="*/ 99207 h 605504"/>
                <a:gd name="connsiteX37" fmla="*/ 368375 w 510241"/>
                <a:gd name="connsiteY37" fmla="*/ 154351 h 605504"/>
                <a:gd name="connsiteX38" fmla="*/ 423605 w 510241"/>
                <a:gd name="connsiteY38" fmla="*/ 209495 h 605504"/>
                <a:gd name="connsiteX39" fmla="*/ 300332 w 510241"/>
                <a:gd name="connsiteY39" fmla="*/ 86502 h 605504"/>
                <a:gd name="connsiteX40" fmla="*/ 355561 w 510241"/>
                <a:gd name="connsiteY40" fmla="*/ 141646 h 605504"/>
                <a:gd name="connsiteX41" fmla="*/ 410790 w 510241"/>
                <a:gd name="connsiteY41" fmla="*/ 86502 h 605504"/>
                <a:gd name="connsiteX42" fmla="*/ 185090 w 510241"/>
                <a:gd name="connsiteY42" fmla="*/ 44874 h 605504"/>
                <a:gd name="connsiteX43" fmla="*/ 180307 w 510241"/>
                <a:gd name="connsiteY43" fmla="*/ 256169 h 605504"/>
                <a:gd name="connsiteX44" fmla="*/ 201605 w 510241"/>
                <a:gd name="connsiteY44" fmla="*/ 251123 h 605504"/>
                <a:gd name="connsiteX45" fmla="*/ 249073 w 510241"/>
                <a:gd name="connsiteY45" fmla="*/ 297617 h 605504"/>
                <a:gd name="connsiteX46" fmla="*/ 254758 w 510241"/>
                <a:gd name="connsiteY46" fmla="*/ 330055 h 605504"/>
                <a:gd name="connsiteX47" fmla="*/ 375866 w 510241"/>
                <a:gd name="connsiteY47" fmla="*/ 355825 h 605504"/>
                <a:gd name="connsiteX48" fmla="*/ 465297 w 510241"/>
                <a:gd name="connsiteY48" fmla="*/ 324739 h 605504"/>
                <a:gd name="connsiteX49" fmla="*/ 480729 w 510241"/>
                <a:gd name="connsiteY49" fmla="*/ 19194 h 605504"/>
                <a:gd name="connsiteX50" fmla="*/ 470531 w 510241"/>
                <a:gd name="connsiteY50" fmla="*/ 29466 h 605504"/>
                <a:gd name="connsiteX51" fmla="*/ 480729 w 510241"/>
                <a:gd name="connsiteY51" fmla="*/ 39648 h 605504"/>
                <a:gd name="connsiteX52" fmla="*/ 490927 w 510241"/>
                <a:gd name="connsiteY52" fmla="*/ 29466 h 605504"/>
                <a:gd name="connsiteX53" fmla="*/ 480729 w 510241"/>
                <a:gd name="connsiteY53" fmla="*/ 19194 h 605504"/>
                <a:gd name="connsiteX54" fmla="*/ 205936 w 510241"/>
                <a:gd name="connsiteY54" fmla="*/ 18023 h 605504"/>
                <a:gd name="connsiteX55" fmla="*/ 205666 w 510241"/>
                <a:gd name="connsiteY55" fmla="*/ 18113 h 605504"/>
                <a:gd name="connsiteX56" fmla="*/ 195649 w 510241"/>
                <a:gd name="connsiteY56" fmla="*/ 30007 h 605504"/>
                <a:gd name="connsiteX57" fmla="*/ 480188 w 510241"/>
                <a:gd name="connsiteY57" fmla="*/ 314106 h 605504"/>
                <a:gd name="connsiteX58" fmla="*/ 492100 w 510241"/>
                <a:gd name="connsiteY58" fmla="*/ 304105 h 605504"/>
                <a:gd name="connsiteX59" fmla="*/ 492190 w 510241"/>
                <a:gd name="connsiteY59" fmla="*/ 303834 h 605504"/>
                <a:gd name="connsiteX60" fmla="*/ 491919 w 510241"/>
                <a:gd name="connsiteY60" fmla="*/ 303294 h 605504"/>
                <a:gd name="connsiteX61" fmla="*/ 426222 w 510241"/>
                <a:gd name="connsiteY61" fmla="*/ 237608 h 605504"/>
                <a:gd name="connsiteX62" fmla="*/ 272175 w 510241"/>
                <a:gd name="connsiteY62" fmla="*/ 83889 h 605504"/>
                <a:gd name="connsiteX63" fmla="*/ 206478 w 510241"/>
                <a:gd name="connsiteY63" fmla="*/ 18203 h 605504"/>
                <a:gd name="connsiteX64" fmla="*/ 205936 w 510241"/>
                <a:gd name="connsiteY64" fmla="*/ 18023 h 605504"/>
                <a:gd name="connsiteX65" fmla="*/ 205485 w 510241"/>
                <a:gd name="connsiteY65" fmla="*/ 2 h 605504"/>
                <a:gd name="connsiteX66" fmla="*/ 219202 w 510241"/>
                <a:gd name="connsiteY66" fmla="*/ 5498 h 605504"/>
                <a:gd name="connsiteX67" fmla="*/ 282283 w 510241"/>
                <a:gd name="connsiteY67" fmla="*/ 68481 h 605504"/>
                <a:gd name="connsiteX68" fmla="*/ 428839 w 510241"/>
                <a:gd name="connsiteY68" fmla="*/ 68481 h 605504"/>
                <a:gd name="connsiteX69" fmla="*/ 455100 w 510241"/>
                <a:gd name="connsiteY69" fmla="*/ 42261 h 605504"/>
                <a:gd name="connsiteX70" fmla="*/ 455370 w 510241"/>
                <a:gd name="connsiteY70" fmla="*/ 41991 h 605504"/>
                <a:gd name="connsiteX71" fmla="*/ 452483 w 510241"/>
                <a:gd name="connsiteY71" fmla="*/ 29466 h 605504"/>
                <a:gd name="connsiteX72" fmla="*/ 480729 w 510241"/>
                <a:gd name="connsiteY72" fmla="*/ 1173 h 605504"/>
                <a:gd name="connsiteX73" fmla="*/ 508975 w 510241"/>
                <a:gd name="connsiteY73" fmla="*/ 29466 h 605504"/>
                <a:gd name="connsiteX74" fmla="*/ 480729 w 510241"/>
                <a:gd name="connsiteY74" fmla="*/ 57669 h 605504"/>
                <a:gd name="connsiteX75" fmla="*/ 468185 w 510241"/>
                <a:gd name="connsiteY75" fmla="*/ 54696 h 605504"/>
                <a:gd name="connsiteX76" fmla="*/ 467824 w 510241"/>
                <a:gd name="connsiteY76" fmla="*/ 55056 h 605504"/>
                <a:gd name="connsiteX77" fmla="*/ 441653 w 510241"/>
                <a:gd name="connsiteY77" fmla="*/ 81186 h 605504"/>
                <a:gd name="connsiteX78" fmla="*/ 441653 w 510241"/>
                <a:gd name="connsiteY78" fmla="*/ 227516 h 605504"/>
                <a:gd name="connsiteX79" fmla="*/ 504734 w 510241"/>
                <a:gd name="connsiteY79" fmla="*/ 290499 h 605504"/>
                <a:gd name="connsiteX80" fmla="*/ 510239 w 510241"/>
                <a:gd name="connsiteY80" fmla="*/ 304285 h 605504"/>
                <a:gd name="connsiteX81" fmla="*/ 504283 w 510241"/>
                <a:gd name="connsiteY81" fmla="*/ 317350 h 605504"/>
                <a:gd name="connsiteX82" fmla="*/ 377671 w 510241"/>
                <a:gd name="connsiteY82" fmla="*/ 373755 h 605504"/>
                <a:gd name="connsiteX83" fmla="*/ 355200 w 510241"/>
                <a:gd name="connsiteY83" fmla="*/ 374837 h 605504"/>
                <a:gd name="connsiteX84" fmla="*/ 258639 w 510241"/>
                <a:gd name="connsiteY84" fmla="*/ 352491 h 605504"/>
                <a:gd name="connsiteX85" fmla="*/ 286163 w 510241"/>
                <a:gd name="connsiteY85" fmla="*/ 510624 h 605504"/>
                <a:gd name="connsiteX86" fmla="*/ 307461 w 510241"/>
                <a:gd name="connsiteY86" fmla="*/ 510624 h 605504"/>
                <a:gd name="connsiteX87" fmla="*/ 326141 w 510241"/>
                <a:gd name="connsiteY87" fmla="*/ 529186 h 605504"/>
                <a:gd name="connsiteX88" fmla="*/ 326141 w 510241"/>
                <a:gd name="connsiteY88" fmla="*/ 558650 h 605504"/>
                <a:gd name="connsiteX89" fmla="*/ 355561 w 510241"/>
                <a:gd name="connsiteY89" fmla="*/ 558650 h 605504"/>
                <a:gd name="connsiteX90" fmla="*/ 383897 w 510241"/>
                <a:gd name="connsiteY90" fmla="*/ 586852 h 605504"/>
                <a:gd name="connsiteX91" fmla="*/ 383897 w 510241"/>
                <a:gd name="connsiteY91" fmla="*/ 587483 h 605504"/>
                <a:gd name="connsiteX92" fmla="*/ 394095 w 510241"/>
                <a:gd name="connsiteY92" fmla="*/ 587483 h 605504"/>
                <a:gd name="connsiteX93" fmla="*/ 403119 w 510241"/>
                <a:gd name="connsiteY93" fmla="*/ 596494 h 605504"/>
                <a:gd name="connsiteX94" fmla="*/ 394095 w 510241"/>
                <a:gd name="connsiteY94" fmla="*/ 605504 h 605504"/>
                <a:gd name="connsiteX95" fmla="*/ 9024 w 510241"/>
                <a:gd name="connsiteY95" fmla="*/ 605504 h 605504"/>
                <a:gd name="connsiteX96" fmla="*/ 0 w 510241"/>
                <a:gd name="connsiteY96" fmla="*/ 596494 h 605504"/>
                <a:gd name="connsiteX97" fmla="*/ 9024 w 510241"/>
                <a:gd name="connsiteY97" fmla="*/ 587483 h 605504"/>
                <a:gd name="connsiteX98" fmla="*/ 19312 w 510241"/>
                <a:gd name="connsiteY98" fmla="*/ 587483 h 605504"/>
                <a:gd name="connsiteX99" fmla="*/ 19312 w 510241"/>
                <a:gd name="connsiteY99" fmla="*/ 586852 h 605504"/>
                <a:gd name="connsiteX100" fmla="*/ 47559 w 510241"/>
                <a:gd name="connsiteY100" fmla="*/ 558650 h 605504"/>
                <a:gd name="connsiteX101" fmla="*/ 77068 w 510241"/>
                <a:gd name="connsiteY101" fmla="*/ 558650 h 605504"/>
                <a:gd name="connsiteX102" fmla="*/ 77068 w 510241"/>
                <a:gd name="connsiteY102" fmla="*/ 529186 h 605504"/>
                <a:gd name="connsiteX103" fmla="*/ 95658 w 510241"/>
                <a:gd name="connsiteY103" fmla="*/ 510624 h 605504"/>
                <a:gd name="connsiteX104" fmla="*/ 116956 w 510241"/>
                <a:gd name="connsiteY104" fmla="*/ 510624 h 605504"/>
                <a:gd name="connsiteX105" fmla="*/ 154046 w 510241"/>
                <a:gd name="connsiteY105" fmla="*/ 297617 h 605504"/>
                <a:gd name="connsiteX106" fmla="*/ 165868 w 510241"/>
                <a:gd name="connsiteY106" fmla="*/ 267252 h 605504"/>
                <a:gd name="connsiteX107" fmla="*/ 135637 w 510241"/>
                <a:gd name="connsiteY107" fmla="*/ 135159 h 605504"/>
                <a:gd name="connsiteX108" fmla="*/ 192310 w 510241"/>
                <a:gd name="connsiteY108" fmla="*/ 5949 h 605504"/>
                <a:gd name="connsiteX109" fmla="*/ 205485 w 510241"/>
                <a:gd name="connsiteY109" fmla="*/ 2 h 605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510241" h="605504">
                  <a:moveTo>
                    <a:pt x="47559" y="576671"/>
                  </a:moveTo>
                  <a:cubicBezTo>
                    <a:pt x="41873" y="576671"/>
                    <a:pt x="37361" y="581266"/>
                    <a:pt x="37361" y="586852"/>
                  </a:cubicBezTo>
                  <a:lnTo>
                    <a:pt x="37361" y="587483"/>
                  </a:lnTo>
                  <a:lnTo>
                    <a:pt x="365849" y="587483"/>
                  </a:lnTo>
                  <a:lnTo>
                    <a:pt x="365849" y="586852"/>
                  </a:lnTo>
                  <a:cubicBezTo>
                    <a:pt x="365849" y="581266"/>
                    <a:pt x="361246" y="576671"/>
                    <a:pt x="355561" y="576671"/>
                  </a:cubicBezTo>
                  <a:close/>
                  <a:moveTo>
                    <a:pt x="95658" y="528645"/>
                  </a:moveTo>
                  <a:cubicBezTo>
                    <a:pt x="95388" y="528645"/>
                    <a:pt x="95117" y="528915"/>
                    <a:pt x="95117" y="529186"/>
                  </a:cubicBezTo>
                  <a:lnTo>
                    <a:pt x="95117" y="558650"/>
                  </a:lnTo>
                  <a:lnTo>
                    <a:pt x="308093" y="558650"/>
                  </a:lnTo>
                  <a:lnTo>
                    <a:pt x="308093" y="529186"/>
                  </a:lnTo>
                  <a:cubicBezTo>
                    <a:pt x="308093" y="528915"/>
                    <a:pt x="307822" y="528645"/>
                    <a:pt x="307461" y="528645"/>
                  </a:cubicBezTo>
                  <a:lnTo>
                    <a:pt x="278583" y="528645"/>
                  </a:lnTo>
                  <a:cubicBezTo>
                    <a:pt x="278583" y="528645"/>
                    <a:pt x="278583" y="528645"/>
                    <a:pt x="278493" y="528645"/>
                  </a:cubicBezTo>
                  <a:lnTo>
                    <a:pt x="124627" y="528645"/>
                  </a:lnTo>
                  <a:cubicBezTo>
                    <a:pt x="124627" y="528645"/>
                    <a:pt x="124627" y="528645"/>
                    <a:pt x="124537" y="528645"/>
                  </a:cubicBezTo>
                  <a:close/>
                  <a:moveTo>
                    <a:pt x="166590" y="330685"/>
                  </a:moveTo>
                  <a:lnTo>
                    <a:pt x="135276" y="510624"/>
                  </a:lnTo>
                  <a:lnTo>
                    <a:pt x="267844" y="510624"/>
                  </a:lnTo>
                  <a:lnTo>
                    <a:pt x="236529" y="330685"/>
                  </a:lnTo>
                  <a:cubicBezTo>
                    <a:pt x="227866" y="340056"/>
                    <a:pt x="215412" y="346003"/>
                    <a:pt x="201605" y="346003"/>
                  </a:cubicBezTo>
                  <a:cubicBezTo>
                    <a:pt x="187797" y="346003"/>
                    <a:pt x="175344" y="340056"/>
                    <a:pt x="166590" y="330685"/>
                  </a:cubicBezTo>
                  <a:close/>
                  <a:moveTo>
                    <a:pt x="201606" y="289512"/>
                  </a:moveTo>
                  <a:cubicBezTo>
                    <a:pt x="203954" y="289512"/>
                    <a:pt x="206302" y="290502"/>
                    <a:pt x="207928" y="292211"/>
                  </a:cubicBezTo>
                  <a:cubicBezTo>
                    <a:pt x="209644" y="293831"/>
                    <a:pt x="210638" y="296170"/>
                    <a:pt x="210638" y="298509"/>
                  </a:cubicBezTo>
                  <a:cubicBezTo>
                    <a:pt x="210638" y="300938"/>
                    <a:pt x="209644" y="303187"/>
                    <a:pt x="207928" y="304897"/>
                  </a:cubicBezTo>
                  <a:cubicBezTo>
                    <a:pt x="206302" y="306606"/>
                    <a:pt x="203954" y="307506"/>
                    <a:pt x="201606" y="307506"/>
                  </a:cubicBezTo>
                  <a:cubicBezTo>
                    <a:pt x="199167" y="307506"/>
                    <a:pt x="196909" y="306606"/>
                    <a:pt x="195192" y="304897"/>
                  </a:cubicBezTo>
                  <a:cubicBezTo>
                    <a:pt x="193476" y="303187"/>
                    <a:pt x="192573" y="300938"/>
                    <a:pt x="192573" y="298509"/>
                  </a:cubicBezTo>
                  <a:cubicBezTo>
                    <a:pt x="192573" y="296170"/>
                    <a:pt x="193476" y="293831"/>
                    <a:pt x="195192" y="292211"/>
                  </a:cubicBezTo>
                  <a:cubicBezTo>
                    <a:pt x="196909" y="290502"/>
                    <a:pt x="199167" y="289512"/>
                    <a:pt x="201606" y="289512"/>
                  </a:cubicBezTo>
                  <a:close/>
                  <a:moveTo>
                    <a:pt x="201605" y="269144"/>
                  </a:moveTo>
                  <a:cubicBezTo>
                    <a:pt x="185361" y="269144"/>
                    <a:pt x="172095" y="282299"/>
                    <a:pt x="172095" y="298518"/>
                  </a:cubicBezTo>
                  <a:cubicBezTo>
                    <a:pt x="172095" y="314737"/>
                    <a:pt x="185361" y="327982"/>
                    <a:pt x="201605" y="327982"/>
                  </a:cubicBezTo>
                  <a:cubicBezTo>
                    <a:pt x="217849" y="327982"/>
                    <a:pt x="231024" y="314737"/>
                    <a:pt x="231024" y="298518"/>
                  </a:cubicBezTo>
                  <a:cubicBezTo>
                    <a:pt x="231024" y="282299"/>
                    <a:pt x="217849" y="269144"/>
                    <a:pt x="201605" y="269144"/>
                  </a:cubicBezTo>
                  <a:close/>
                  <a:moveTo>
                    <a:pt x="423605" y="99207"/>
                  </a:moveTo>
                  <a:lnTo>
                    <a:pt x="368375" y="154351"/>
                  </a:lnTo>
                  <a:lnTo>
                    <a:pt x="423605" y="209495"/>
                  </a:lnTo>
                  <a:close/>
                  <a:moveTo>
                    <a:pt x="300332" y="86502"/>
                  </a:moveTo>
                  <a:lnTo>
                    <a:pt x="355561" y="141646"/>
                  </a:lnTo>
                  <a:lnTo>
                    <a:pt x="410790" y="86502"/>
                  </a:lnTo>
                  <a:close/>
                  <a:moveTo>
                    <a:pt x="185090" y="44874"/>
                  </a:moveTo>
                  <a:cubicBezTo>
                    <a:pt x="144480" y="108037"/>
                    <a:pt x="141773" y="190122"/>
                    <a:pt x="180307" y="256169"/>
                  </a:cubicBezTo>
                  <a:cubicBezTo>
                    <a:pt x="186715" y="252925"/>
                    <a:pt x="193934" y="251123"/>
                    <a:pt x="201605" y="251123"/>
                  </a:cubicBezTo>
                  <a:cubicBezTo>
                    <a:pt x="227505" y="251123"/>
                    <a:pt x="248622" y="271937"/>
                    <a:pt x="249073" y="297617"/>
                  </a:cubicBezTo>
                  <a:lnTo>
                    <a:pt x="254758" y="330055"/>
                  </a:lnTo>
                  <a:cubicBezTo>
                    <a:pt x="291488" y="351139"/>
                    <a:pt x="333361" y="360059"/>
                    <a:pt x="375866" y="355825"/>
                  </a:cubicBezTo>
                  <a:cubicBezTo>
                    <a:pt x="408173" y="352581"/>
                    <a:pt x="438585" y="341949"/>
                    <a:pt x="465297" y="324739"/>
                  </a:cubicBezTo>
                  <a:close/>
                  <a:moveTo>
                    <a:pt x="480729" y="19194"/>
                  </a:moveTo>
                  <a:cubicBezTo>
                    <a:pt x="475044" y="19194"/>
                    <a:pt x="470531" y="23790"/>
                    <a:pt x="470531" y="29466"/>
                  </a:cubicBezTo>
                  <a:cubicBezTo>
                    <a:pt x="470531" y="35053"/>
                    <a:pt x="475044" y="39648"/>
                    <a:pt x="480729" y="39648"/>
                  </a:cubicBezTo>
                  <a:cubicBezTo>
                    <a:pt x="486324" y="39648"/>
                    <a:pt x="490927" y="35053"/>
                    <a:pt x="490927" y="29466"/>
                  </a:cubicBezTo>
                  <a:cubicBezTo>
                    <a:pt x="490927" y="23790"/>
                    <a:pt x="486324" y="19194"/>
                    <a:pt x="480729" y="19194"/>
                  </a:cubicBezTo>
                  <a:close/>
                  <a:moveTo>
                    <a:pt x="205936" y="18023"/>
                  </a:moveTo>
                  <a:cubicBezTo>
                    <a:pt x="205756" y="18023"/>
                    <a:pt x="205666" y="18023"/>
                    <a:pt x="205666" y="18113"/>
                  </a:cubicBezTo>
                  <a:cubicBezTo>
                    <a:pt x="202146" y="21988"/>
                    <a:pt x="198807" y="25952"/>
                    <a:pt x="195649" y="30007"/>
                  </a:cubicBezTo>
                  <a:lnTo>
                    <a:pt x="480188" y="314106"/>
                  </a:lnTo>
                  <a:cubicBezTo>
                    <a:pt x="484249" y="310953"/>
                    <a:pt x="488219" y="307619"/>
                    <a:pt x="492100" y="304105"/>
                  </a:cubicBezTo>
                  <a:cubicBezTo>
                    <a:pt x="492100" y="304105"/>
                    <a:pt x="492190" y="304015"/>
                    <a:pt x="492190" y="303834"/>
                  </a:cubicBezTo>
                  <a:cubicBezTo>
                    <a:pt x="492190" y="303744"/>
                    <a:pt x="492190" y="303474"/>
                    <a:pt x="491919" y="303294"/>
                  </a:cubicBezTo>
                  <a:lnTo>
                    <a:pt x="426222" y="237608"/>
                  </a:lnTo>
                  <a:lnTo>
                    <a:pt x="272175" y="83889"/>
                  </a:lnTo>
                  <a:lnTo>
                    <a:pt x="206478" y="18203"/>
                  </a:lnTo>
                  <a:cubicBezTo>
                    <a:pt x="206297" y="18023"/>
                    <a:pt x="206027" y="18023"/>
                    <a:pt x="205936" y="18023"/>
                  </a:cubicBezTo>
                  <a:close/>
                  <a:moveTo>
                    <a:pt x="205485" y="2"/>
                  </a:moveTo>
                  <a:cubicBezTo>
                    <a:pt x="210629" y="-88"/>
                    <a:pt x="215593" y="1894"/>
                    <a:pt x="219202" y="5498"/>
                  </a:cubicBezTo>
                  <a:lnTo>
                    <a:pt x="282283" y="68481"/>
                  </a:lnTo>
                  <a:lnTo>
                    <a:pt x="428839" y="68481"/>
                  </a:lnTo>
                  <a:lnTo>
                    <a:pt x="455100" y="42261"/>
                  </a:lnTo>
                  <a:cubicBezTo>
                    <a:pt x="455190" y="42171"/>
                    <a:pt x="455280" y="42081"/>
                    <a:pt x="455370" y="41991"/>
                  </a:cubicBezTo>
                  <a:cubicBezTo>
                    <a:pt x="453566" y="38206"/>
                    <a:pt x="452483" y="33971"/>
                    <a:pt x="452483" y="29466"/>
                  </a:cubicBezTo>
                  <a:cubicBezTo>
                    <a:pt x="452483" y="13878"/>
                    <a:pt x="465117" y="1173"/>
                    <a:pt x="480729" y="1173"/>
                  </a:cubicBezTo>
                  <a:cubicBezTo>
                    <a:pt x="496341" y="1173"/>
                    <a:pt x="508975" y="13878"/>
                    <a:pt x="508975" y="29466"/>
                  </a:cubicBezTo>
                  <a:cubicBezTo>
                    <a:pt x="508975" y="44964"/>
                    <a:pt x="496341" y="57669"/>
                    <a:pt x="480729" y="57669"/>
                  </a:cubicBezTo>
                  <a:cubicBezTo>
                    <a:pt x="476217" y="57669"/>
                    <a:pt x="471975" y="56588"/>
                    <a:pt x="468185" y="54696"/>
                  </a:cubicBezTo>
                  <a:cubicBezTo>
                    <a:pt x="468005" y="54786"/>
                    <a:pt x="468005" y="54966"/>
                    <a:pt x="467824" y="55056"/>
                  </a:cubicBezTo>
                  <a:lnTo>
                    <a:pt x="441653" y="81186"/>
                  </a:lnTo>
                  <a:lnTo>
                    <a:pt x="441653" y="227516"/>
                  </a:lnTo>
                  <a:lnTo>
                    <a:pt x="504734" y="290499"/>
                  </a:lnTo>
                  <a:cubicBezTo>
                    <a:pt x="508344" y="294103"/>
                    <a:pt x="510329" y="299149"/>
                    <a:pt x="510239" y="304285"/>
                  </a:cubicBezTo>
                  <a:cubicBezTo>
                    <a:pt x="510058" y="309331"/>
                    <a:pt x="507983" y="314016"/>
                    <a:pt x="504283" y="317350"/>
                  </a:cubicBezTo>
                  <a:cubicBezTo>
                    <a:pt x="468997" y="349517"/>
                    <a:pt x="425229" y="368980"/>
                    <a:pt x="377671" y="373755"/>
                  </a:cubicBezTo>
                  <a:cubicBezTo>
                    <a:pt x="370180" y="374476"/>
                    <a:pt x="362690" y="374837"/>
                    <a:pt x="355200" y="374837"/>
                  </a:cubicBezTo>
                  <a:cubicBezTo>
                    <a:pt x="321629" y="374837"/>
                    <a:pt x="288780" y="367268"/>
                    <a:pt x="258639" y="352491"/>
                  </a:cubicBezTo>
                  <a:lnTo>
                    <a:pt x="286163" y="510624"/>
                  </a:lnTo>
                  <a:lnTo>
                    <a:pt x="307461" y="510624"/>
                  </a:lnTo>
                  <a:cubicBezTo>
                    <a:pt x="317749" y="510624"/>
                    <a:pt x="326141" y="518914"/>
                    <a:pt x="326141" y="529186"/>
                  </a:cubicBezTo>
                  <a:lnTo>
                    <a:pt x="326141" y="558650"/>
                  </a:lnTo>
                  <a:lnTo>
                    <a:pt x="355561" y="558650"/>
                  </a:lnTo>
                  <a:cubicBezTo>
                    <a:pt x="371173" y="558650"/>
                    <a:pt x="383897" y="571354"/>
                    <a:pt x="383897" y="586852"/>
                  </a:cubicBezTo>
                  <a:lnTo>
                    <a:pt x="383897" y="587483"/>
                  </a:lnTo>
                  <a:lnTo>
                    <a:pt x="394095" y="587483"/>
                  </a:lnTo>
                  <a:cubicBezTo>
                    <a:pt x="399058" y="587483"/>
                    <a:pt x="403119" y="591538"/>
                    <a:pt x="403119" y="596494"/>
                  </a:cubicBezTo>
                  <a:cubicBezTo>
                    <a:pt x="403119" y="601449"/>
                    <a:pt x="399058" y="605504"/>
                    <a:pt x="394095" y="605504"/>
                  </a:cubicBezTo>
                  <a:lnTo>
                    <a:pt x="9024" y="605504"/>
                  </a:lnTo>
                  <a:cubicBezTo>
                    <a:pt x="4061" y="605504"/>
                    <a:pt x="0" y="601449"/>
                    <a:pt x="0" y="596494"/>
                  </a:cubicBezTo>
                  <a:cubicBezTo>
                    <a:pt x="0" y="591538"/>
                    <a:pt x="4061" y="587483"/>
                    <a:pt x="9024" y="587483"/>
                  </a:cubicBezTo>
                  <a:lnTo>
                    <a:pt x="19312" y="587483"/>
                  </a:lnTo>
                  <a:lnTo>
                    <a:pt x="19312" y="586852"/>
                  </a:lnTo>
                  <a:cubicBezTo>
                    <a:pt x="19312" y="571354"/>
                    <a:pt x="31946" y="558650"/>
                    <a:pt x="47559" y="558650"/>
                  </a:cubicBezTo>
                  <a:lnTo>
                    <a:pt x="77068" y="558650"/>
                  </a:lnTo>
                  <a:lnTo>
                    <a:pt x="77068" y="529186"/>
                  </a:lnTo>
                  <a:cubicBezTo>
                    <a:pt x="77068" y="518914"/>
                    <a:pt x="85371" y="510624"/>
                    <a:pt x="95658" y="510624"/>
                  </a:cubicBezTo>
                  <a:lnTo>
                    <a:pt x="116956" y="510624"/>
                  </a:lnTo>
                  <a:lnTo>
                    <a:pt x="154046" y="297617"/>
                  </a:lnTo>
                  <a:cubicBezTo>
                    <a:pt x="154317" y="285994"/>
                    <a:pt x="158739" y="275451"/>
                    <a:pt x="165868" y="267252"/>
                  </a:cubicBezTo>
                  <a:cubicBezTo>
                    <a:pt x="142315" y="227876"/>
                    <a:pt x="131576" y="181112"/>
                    <a:pt x="135637" y="135159"/>
                  </a:cubicBezTo>
                  <a:cubicBezTo>
                    <a:pt x="139878" y="86592"/>
                    <a:pt x="159461" y="41901"/>
                    <a:pt x="192310" y="5949"/>
                  </a:cubicBezTo>
                  <a:cubicBezTo>
                    <a:pt x="195739" y="2255"/>
                    <a:pt x="200432" y="92"/>
                    <a:pt x="205485" y="2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FFFF00"/>
              </a:solidFill>
            </a:ln>
          </p:spPr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D7962EA6-2986-4813-95FC-C0A5A2ED7ED5}"/>
              </a:ext>
            </a:extLst>
          </p:cNvPr>
          <p:cNvGrpSpPr/>
          <p:nvPr/>
        </p:nvGrpSpPr>
        <p:grpSpPr>
          <a:xfrm>
            <a:off x="638700" y="3835649"/>
            <a:ext cx="2522603" cy="1119426"/>
            <a:chOff x="638700" y="3835649"/>
            <a:chExt cx="2522603" cy="1119426"/>
          </a:xfrm>
        </p:grpSpPr>
        <p:sp>
          <p:nvSpPr>
            <p:cNvPr id="5141" name="AutoShape 11">
              <a:extLst>
                <a:ext uri="{FF2B5EF4-FFF2-40B4-BE49-F238E27FC236}">
                  <a16:creationId xmlns:a16="http://schemas.microsoft.com/office/drawing/2014/main" id="{984EBA76-EC47-4C8F-A8F6-376B48DA76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7862" y="4221088"/>
              <a:ext cx="1223898" cy="733987"/>
            </a:xfrm>
            <a:prstGeom prst="flowChartMagneticDisk">
              <a:avLst/>
            </a:prstGeom>
            <a:solidFill>
              <a:schemeClr val="accent2"/>
            </a:solidFill>
            <a:ln w="952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b="0" dirty="0">
                  <a:solidFill>
                    <a:schemeClr val="bg1"/>
                  </a:solidFill>
                  <a:latin typeface="Tahoma" panose="020B0604030504040204" pitchFamily="34" charset="0"/>
                </a:rPr>
                <a:t>监测站</a:t>
              </a:r>
            </a:p>
          </p:txBody>
        </p:sp>
        <p:sp>
          <p:nvSpPr>
            <p:cNvPr id="28" name="satellite_96831">
              <a:extLst>
                <a:ext uri="{FF2B5EF4-FFF2-40B4-BE49-F238E27FC236}">
                  <a16:creationId xmlns:a16="http://schemas.microsoft.com/office/drawing/2014/main" id="{7C5AF281-1D7E-4BCA-91A9-E624751D39F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19250" y="384488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bg2">
                  <a:lumMod val="50000"/>
                </a:schemeClr>
              </a:solidFill>
            </a:ln>
          </p:spPr>
        </p:sp>
        <p:sp>
          <p:nvSpPr>
            <p:cNvPr id="29" name="satellite_96831">
              <a:extLst>
                <a:ext uri="{FF2B5EF4-FFF2-40B4-BE49-F238E27FC236}">
                  <a16:creationId xmlns:a16="http://schemas.microsoft.com/office/drawing/2014/main" id="{C7B9F3EB-AEDC-45B7-8B3E-E627A1437E57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132798" y="3835649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bg2">
                  <a:lumMod val="50000"/>
                </a:schemeClr>
              </a:solidFill>
            </a:ln>
          </p:spPr>
        </p:sp>
        <p:sp>
          <p:nvSpPr>
            <p:cNvPr id="30" name="satellite_96831">
              <a:extLst>
                <a:ext uri="{FF2B5EF4-FFF2-40B4-BE49-F238E27FC236}">
                  <a16:creationId xmlns:a16="http://schemas.microsoft.com/office/drawing/2014/main" id="{99EE1E60-DCAF-4F2E-97C1-D1CB49651954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141646" y="387734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bg2">
                  <a:lumMod val="50000"/>
                </a:schemeClr>
              </a:solidFill>
            </a:ln>
          </p:spPr>
        </p:sp>
        <p:sp>
          <p:nvSpPr>
            <p:cNvPr id="31" name="satellite_96831">
              <a:extLst>
                <a:ext uri="{FF2B5EF4-FFF2-40B4-BE49-F238E27FC236}">
                  <a16:creationId xmlns:a16="http://schemas.microsoft.com/office/drawing/2014/main" id="{7B2F80B2-7756-4CB7-AA9A-8C3032E5E3A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684541" y="3881306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bg2">
                  <a:lumMod val="50000"/>
                </a:schemeClr>
              </a:solidFill>
            </a:ln>
          </p:spPr>
        </p:sp>
        <p:sp>
          <p:nvSpPr>
            <p:cNvPr id="32" name="satellite_96831">
              <a:extLst>
                <a:ext uri="{FF2B5EF4-FFF2-40B4-BE49-F238E27FC236}">
                  <a16:creationId xmlns:a16="http://schemas.microsoft.com/office/drawing/2014/main" id="{368C0985-F887-43F3-9B13-066BEBCA392B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38700" y="3844883"/>
              <a:ext cx="476762" cy="609685"/>
            </a:xfrm>
            <a:custGeom>
              <a:avLst/>
              <a:gdLst>
                <a:gd name="T0" fmla="*/ 2994 w 3104"/>
                <a:gd name="T1" fmla="*/ 1757 h 3975"/>
                <a:gd name="T2" fmla="*/ 2449 w 3104"/>
                <a:gd name="T3" fmla="*/ 1028 h 3975"/>
                <a:gd name="T4" fmla="*/ 2723 w 3104"/>
                <a:gd name="T5" fmla="*/ 490 h 3975"/>
                <a:gd name="T6" fmla="*/ 2966 w 3104"/>
                <a:gd name="T7" fmla="*/ 215 h 3975"/>
                <a:gd name="T8" fmla="*/ 2694 w 3104"/>
                <a:gd name="T9" fmla="*/ 22 h 3975"/>
                <a:gd name="T10" fmla="*/ 2506 w 3104"/>
                <a:gd name="T11" fmla="*/ 314 h 3975"/>
                <a:gd name="T12" fmla="*/ 2014 w 3104"/>
                <a:gd name="T13" fmla="*/ 733 h 3975"/>
                <a:gd name="T14" fmla="*/ 994 w 3104"/>
                <a:gd name="T15" fmla="*/ 475 h 3975"/>
                <a:gd name="T16" fmla="*/ 221 w 3104"/>
                <a:gd name="T17" fmla="*/ 867 h 3975"/>
                <a:gd name="T18" fmla="*/ 53 w 3104"/>
                <a:gd name="T19" fmla="*/ 2040 h 3975"/>
                <a:gd name="T20" fmla="*/ 407 w 3104"/>
                <a:gd name="T21" fmla="*/ 2969 h 3975"/>
                <a:gd name="T22" fmla="*/ 116 w 3104"/>
                <a:gd name="T23" fmla="*/ 3278 h 3975"/>
                <a:gd name="T24" fmla="*/ 1117 w 3104"/>
                <a:gd name="T25" fmla="*/ 3913 h 3975"/>
                <a:gd name="T26" fmla="*/ 2240 w 3104"/>
                <a:gd name="T27" fmla="*/ 3535 h 3975"/>
                <a:gd name="T28" fmla="*/ 2069 w 3104"/>
                <a:gd name="T29" fmla="*/ 3200 h 3975"/>
                <a:gd name="T30" fmla="*/ 2964 w 3104"/>
                <a:gd name="T31" fmla="*/ 2531 h 3975"/>
                <a:gd name="T32" fmla="*/ 2994 w 3104"/>
                <a:gd name="T33" fmla="*/ 1757 h 3975"/>
                <a:gd name="T34" fmla="*/ 2474 w 3104"/>
                <a:gd name="T35" fmla="*/ 2180 h 3975"/>
                <a:gd name="T36" fmla="*/ 1370 w 3104"/>
                <a:gd name="T37" fmla="*/ 2066 h 3975"/>
                <a:gd name="T38" fmla="*/ 759 w 3104"/>
                <a:gd name="T39" fmla="*/ 1139 h 3975"/>
                <a:gd name="T40" fmla="*/ 1573 w 3104"/>
                <a:gd name="T41" fmla="*/ 1108 h 3975"/>
                <a:gd name="T42" fmla="*/ 1450 w 3104"/>
                <a:gd name="T43" fmla="*/ 1212 h 3975"/>
                <a:gd name="T44" fmla="*/ 1469 w 3104"/>
                <a:gd name="T45" fmla="*/ 1866 h 3975"/>
                <a:gd name="T46" fmla="*/ 2096 w 3104"/>
                <a:gd name="T47" fmla="*/ 1722 h 3975"/>
                <a:gd name="T48" fmla="*/ 2202 w 3104"/>
                <a:gd name="T49" fmla="*/ 1513 h 3975"/>
                <a:gd name="T50" fmla="*/ 2474 w 3104"/>
                <a:gd name="T51" fmla="*/ 2180 h 3975"/>
                <a:gd name="T52" fmla="*/ 1918 w 3104"/>
                <a:gd name="T53" fmla="*/ 1631 h 3975"/>
                <a:gd name="T54" fmla="*/ 1589 w 3104"/>
                <a:gd name="T55" fmla="*/ 1707 h 3975"/>
                <a:gd name="T56" fmla="*/ 1580 w 3104"/>
                <a:gd name="T57" fmla="*/ 1365 h 3975"/>
                <a:gd name="T58" fmla="*/ 2415 w 3104"/>
                <a:gd name="T59" fmla="*/ 655 h 3975"/>
                <a:gd name="T60" fmla="*/ 1918 w 3104"/>
                <a:gd name="T61" fmla="*/ 1631 h 3975"/>
                <a:gd name="T62" fmla="*/ 2041 w 3104"/>
                <a:gd name="T63" fmla="*/ 3511 h 3975"/>
                <a:gd name="T64" fmla="*/ 1141 w 3104"/>
                <a:gd name="T65" fmla="*/ 3714 h 3975"/>
                <a:gd name="T66" fmla="*/ 315 w 3104"/>
                <a:gd name="T67" fmla="*/ 3302 h 3975"/>
                <a:gd name="T68" fmla="*/ 570 w 3104"/>
                <a:gd name="T69" fmla="*/ 3131 h 3975"/>
                <a:gd name="T70" fmla="*/ 676 w 3104"/>
                <a:gd name="T71" fmla="*/ 3206 h 3975"/>
                <a:gd name="T72" fmla="*/ 626 w 3104"/>
                <a:gd name="T73" fmla="*/ 3264 h 3975"/>
                <a:gd name="T74" fmla="*/ 1157 w 3104"/>
                <a:gd name="T75" fmla="*/ 3504 h 3975"/>
                <a:gd name="T76" fmla="*/ 1730 w 3104"/>
                <a:gd name="T77" fmla="*/ 3397 h 3975"/>
                <a:gd name="T78" fmla="*/ 1686 w 3104"/>
                <a:gd name="T79" fmla="*/ 3323 h 3975"/>
                <a:gd name="T80" fmla="*/ 1836 w 3104"/>
                <a:gd name="T81" fmla="*/ 3284 h 3975"/>
                <a:gd name="T82" fmla="*/ 2041 w 3104"/>
                <a:gd name="T83" fmla="*/ 3511 h 3975"/>
                <a:gd name="T84" fmla="*/ 2793 w 3104"/>
                <a:gd name="T85" fmla="*/ 2427 h 3975"/>
                <a:gd name="T86" fmla="*/ 252 w 3104"/>
                <a:gd name="T87" fmla="*/ 2016 h 3975"/>
                <a:gd name="T88" fmla="*/ 392 w 3104"/>
                <a:gd name="T89" fmla="*/ 971 h 3975"/>
                <a:gd name="T90" fmla="*/ 1002 w 3104"/>
                <a:gd name="T91" fmla="*/ 675 h 3975"/>
                <a:gd name="T92" fmla="*/ 1849 w 3104"/>
                <a:gd name="T93" fmla="*/ 873 h 3975"/>
                <a:gd name="T94" fmla="*/ 1743 w 3104"/>
                <a:gd name="T95" fmla="*/ 963 h 3975"/>
                <a:gd name="T96" fmla="*/ 588 w 3104"/>
                <a:gd name="T97" fmla="*/ 1036 h 3975"/>
                <a:gd name="T98" fmla="*/ 1266 w 3104"/>
                <a:gd name="T99" fmla="*/ 2237 h 3975"/>
                <a:gd name="T100" fmla="*/ 2645 w 3104"/>
                <a:gd name="T101" fmla="*/ 2283 h 3975"/>
                <a:gd name="T102" fmla="*/ 2299 w 3104"/>
                <a:gd name="T103" fmla="*/ 1329 h 3975"/>
                <a:gd name="T104" fmla="*/ 2293 w 3104"/>
                <a:gd name="T105" fmla="*/ 1335 h 3975"/>
                <a:gd name="T106" fmla="*/ 2356 w 3104"/>
                <a:gd name="T107" fmla="*/ 1211 h 3975"/>
                <a:gd name="T108" fmla="*/ 2793 w 3104"/>
                <a:gd name="T109" fmla="*/ 2427 h 39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04" h="3975">
                  <a:moveTo>
                    <a:pt x="2994" y="1757"/>
                  </a:moveTo>
                  <a:cubicBezTo>
                    <a:pt x="2895" y="1500"/>
                    <a:pt x="2703" y="1243"/>
                    <a:pt x="2449" y="1028"/>
                  </a:cubicBezTo>
                  <a:lnTo>
                    <a:pt x="2723" y="490"/>
                  </a:lnTo>
                  <a:cubicBezTo>
                    <a:pt x="2875" y="497"/>
                    <a:pt x="2991" y="361"/>
                    <a:pt x="2966" y="215"/>
                  </a:cubicBezTo>
                  <a:cubicBezTo>
                    <a:pt x="2944" y="86"/>
                    <a:pt x="2822" y="0"/>
                    <a:pt x="2694" y="22"/>
                  </a:cubicBezTo>
                  <a:cubicBezTo>
                    <a:pt x="2560" y="46"/>
                    <a:pt x="2471" y="178"/>
                    <a:pt x="2506" y="314"/>
                  </a:cubicBezTo>
                  <a:lnTo>
                    <a:pt x="2014" y="733"/>
                  </a:lnTo>
                  <a:cubicBezTo>
                    <a:pt x="1676" y="553"/>
                    <a:pt x="1315" y="462"/>
                    <a:pt x="994" y="475"/>
                  </a:cubicBezTo>
                  <a:cubicBezTo>
                    <a:pt x="640" y="490"/>
                    <a:pt x="365" y="629"/>
                    <a:pt x="221" y="867"/>
                  </a:cubicBezTo>
                  <a:cubicBezTo>
                    <a:pt x="67" y="1120"/>
                    <a:pt x="0" y="1591"/>
                    <a:pt x="53" y="2040"/>
                  </a:cubicBezTo>
                  <a:cubicBezTo>
                    <a:pt x="82" y="2282"/>
                    <a:pt x="165" y="2673"/>
                    <a:pt x="407" y="2969"/>
                  </a:cubicBezTo>
                  <a:cubicBezTo>
                    <a:pt x="285" y="3012"/>
                    <a:pt x="138" y="3099"/>
                    <a:pt x="116" y="3278"/>
                  </a:cubicBezTo>
                  <a:cubicBezTo>
                    <a:pt x="71" y="3650"/>
                    <a:pt x="706" y="3863"/>
                    <a:pt x="1117" y="3913"/>
                  </a:cubicBezTo>
                  <a:cubicBezTo>
                    <a:pt x="1626" y="3975"/>
                    <a:pt x="2200" y="3866"/>
                    <a:pt x="2240" y="3535"/>
                  </a:cubicBezTo>
                  <a:cubicBezTo>
                    <a:pt x="2254" y="3417"/>
                    <a:pt x="2194" y="3302"/>
                    <a:pt x="2069" y="3200"/>
                  </a:cubicBezTo>
                  <a:cubicBezTo>
                    <a:pt x="2463" y="3036"/>
                    <a:pt x="2818" y="2772"/>
                    <a:pt x="2964" y="2531"/>
                  </a:cubicBezTo>
                  <a:cubicBezTo>
                    <a:pt x="3093" y="2318"/>
                    <a:pt x="3104" y="2043"/>
                    <a:pt x="2994" y="1757"/>
                  </a:cubicBezTo>
                  <a:close/>
                  <a:moveTo>
                    <a:pt x="2474" y="2180"/>
                  </a:moveTo>
                  <a:cubicBezTo>
                    <a:pt x="2351" y="2382"/>
                    <a:pt x="1862" y="2365"/>
                    <a:pt x="1370" y="2066"/>
                  </a:cubicBezTo>
                  <a:cubicBezTo>
                    <a:pt x="881" y="1770"/>
                    <a:pt x="635" y="1344"/>
                    <a:pt x="759" y="1139"/>
                  </a:cubicBezTo>
                  <a:cubicBezTo>
                    <a:pt x="861" y="971"/>
                    <a:pt x="1204" y="962"/>
                    <a:pt x="1573" y="1108"/>
                  </a:cubicBezTo>
                  <a:lnTo>
                    <a:pt x="1450" y="1212"/>
                  </a:lnTo>
                  <a:cubicBezTo>
                    <a:pt x="1246" y="1386"/>
                    <a:pt x="1255" y="1704"/>
                    <a:pt x="1469" y="1866"/>
                  </a:cubicBezTo>
                  <a:cubicBezTo>
                    <a:pt x="1677" y="2024"/>
                    <a:pt x="1978" y="1955"/>
                    <a:pt x="2096" y="1722"/>
                  </a:cubicBezTo>
                  <a:lnTo>
                    <a:pt x="2202" y="1513"/>
                  </a:lnTo>
                  <a:cubicBezTo>
                    <a:pt x="2454" y="1759"/>
                    <a:pt x="2565" y="2029"/>
                    <a:pt x="2474" y="2180"/>
                  </a:cubicBezTo>
                  <a:close/>
                  <a:moveTo>
                    <a:pt x="1918" y="1631"/>
                  </a:moveTo>
                  <a:cubicBezTo>
                    <a:pt x="1856" y="1754"/>
                    <a:pt x="1698" y="1790"/>
                    <a:pt x="1589" y="1707"/>
                  </a:cubicBezTo>
                  <a:cubicBezTo>
                    <a:pt x="1478" y="1622"/>
                    <a:pt x="1473" y="1455"/>
                    <a:pt x="1580" y="1365"/>
                  </a:cubicBezTo>
                  <a:lnTo>
                    <a:pt x="2415" y="655"/>
                  </a:lnTo>
                  <a:lnTo>
                    <a:pt x="1918" y="1631"/>
                  </a:lnTo>
                  <a:close/>
                  <a:moveTo>
                    <a:pt x="2041" y="3511"/>
                  </a:moveTo>
                  <a:cubicBezTo>
                    <a:pt x="2026" y="3637"/>
                    <a:pt x="1668" y="3778"/>
                    <a:pt x="1141" y="3714"/>
                  </a:cubicBezTo>
                  <a:cubicBezTo>
                    <a:pt x="612" y="3650"/>
                    <a:pt x="300" y="3429"/>
                    <a:pt x="315" y="3302"/>
                  </a:cubicBezTo>
                  <a:cubicBezTo>
                    <a:pt x="318" y="3273"/>
                    <a:pt x="329" y="3187"/>
                    <a:pt x="570" y="3131"/>
                  </a:cubicBezTo>
                  <a:cubicBezTo>
                    <a:pt x="603" y="3157"/>
                    <a:pt x="638" y="3183"/>
                    <a:pt x="676" y="3206"/>
                  </a:cubicBezTo>
                  <a:cubicBezTo>
                    <a:pt x="647" y="3221"/>
                    <a:pt x="629" y="3240"/>
                    <a:pt x="626" y="3264"/>
                  </a:cubicBezTo>
                  <a:cubicBezTo>
                    <a:pt x="615" y="3360"/>
                    <a:pt x="852" y="3467"/>
                    <a:pt x="1157" y="3504"/>
                  </a:cubicBezTo>
                  <a:cubicBezTo>
                    <a:pt x="1462" y="3541"/>
                    <a:pt x="1718" y="3493"/>
                    <a:pt x="1730" y="3397"/>
                  </a:cubicBezTo>
                  <a:cubicBezTo>
                    <a:pt x="1733" y="3371"/>
                    <a:pt x="1717" y="3346"/>
                    <a:pt x="1686" y="3323"/>
                  </a:cubicBezTo>
                  <a:cubicBezTo>
                    <a:pt x="1736" y="3312"/>
                    <a:pt x="1785" y="3299"/>
                    <a:pt x="1836" y="3284"/>
                  </a:cubicBezTo>
                  <a:cubicBezTo>
                    <a:pt x="1969" y="3359"/>
                    <a:pt x="2049" y="3446"/>
                    <a:pt x="2041" y="3511"/>
                  </a:cubicBezTo>
                  <a:close/>
                  <a:moveTo>
                    <a:pt x="2793" y="2427"/>
                  </a:moveTo>
                  <a:cubicBezTo>
                    <a:pt x="2460" y="2975"/>
                    <a:pt x="482" y="3961"/>
                    <a:pt x="252" y="2016"/>
                  </a:cubicBezTo>
                  <a:cubicBezTo>
                    <a:pt x="204" y="1615"/>
                    <a:pt x="262" y="1185"/>
                    <a:pt x="392" y="971"/>
                  </a:cubicBezTo>
                  <a:cubicBezTo>
                    <a:pt x="500" y="792"/>
                    <a:pt x="717" y="687"/>
                    <a:pt x="1002" y="675"/>
                  </a:cubicBezTo>
                  <a:cubicBezTo>
                    <a:pt x="1267" y="664"/>
                    <a:pt x="1563" y="734"/>
                    <a:pt x="1849" y="873"/>
                  </a:cubicBezTo>
                  <a:lnTo>
                    <a:pt x="1743" y="963"/>
                  </a:lnTo>
                  <a:cubicBezTo>
                    <a:pt x="1229" y="727"/>
                    <a:pt x="759" y="755"/>
                    <a:pt x="588" y="1036"/>
                  </a:cubicBezTo>
                  <a:cubicBezTo>
                    <a:pt x="391" y="1360"/>
                    <a:pt x="689" y="1887"/>
                    <a:pt x="1266" y="2237"/>
                  </a:cubicBezTo>
                  <a:cubicBezTo>
                    <a:pt x="1807" y="2566"/>
                    <a:pt x="2437" y="2626"/>
                    <a:pt x="2645" y="2283"/>
                  </a:cubicBezTo>
                  <a:cubicBezTo>
                    <a:pt x="2796" y="2034"/>
                    <a:pt x="2660" y="1660"/>
                    <a:pt x="2299" y="1329"/>
                  </a:cubicBezTo>
                  <a:lnTo>
                    <a:pt x="2293" y="1335"/>
                  </a:lnTo>
                  <a:lnTo>
                    <a:pt x="2356" y="1211"/>
                  </a:lnTo>
                  <a:cubicBezTo>
                    <a:pt x="2802" y="1607"/>
                    <a:pt x="2986" y="2108"/>
                    <a:pt x="2793" y="2427"/>
                  </a:cubicBezTo>
                  <a:close/>
                </a:path>
              </a:pathLst>
            </a:custGeom>
            <a:solidFill>
              <a:srgbClr val="CCFFCC"/>
            </a:solidFill>
            <a:ln>
              <a:solidFill>
                <a:schemeClr val="bg2">
                  <a:lumMod val="50000"/>
                </a:schemeClr>
              </a:solidFill>
            </a:ln>
          </p:spPr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E88628-597A-4053-86B2-8CF284A6646B}"/>
              </a:ext>
            </a:extLst>
          </p:cNvPr>
          <p:cNvGrpSpPr/>
          <p:nvPr/>
        </p:nvGrpSpPr>
        <p:grpSpPr>
          <a:xfrm>
            <a:off x="3563854" y="1762738"/>
            <a:ext cx="2319275" cy="1328810"/>
            <a:chOff x="3563854" y="1762738"/>
            <a:chExt cx="2319275" cy="1328810"/>
          </a:xfrm>
        </p:grpSpPr>
        <p:sp>
          <p:nvSpPr>
            <p:cNvPr id="35" name="space-satellite-station_26249">
              <a:extLst>
                <a:ext uri="{FF2B5EF4-FFF2-40B4-BE49-F238E27FC236}">
                  <a16:creationId xmlns:a16="http://schemas.microsoft.com/office/drawing/2014/main" id="{CD854D4E-899A-44B2-9DC5-887CFEC63E5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63854" y="2244122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6" name="space-satellite-station_26249">
              <a:extLst>
                <a:ext uri="{FF2B5EF4-FFF2-40B4-BE49-F238E27FC236}">
                  <a16:creationId xmlns:a16="http://schemas.microsoft.com/office/drawing/2014/main" id="{E75AE5EF-F575-48B9-BC91-61C85254649C}"/>
                </a:ext>
              </a:extLst>
            </p:cNvPr>
            <p:cNvSpPr>
              <a:spLocks noChangeAspect="1"/>
            </p:cNvSpPr>
            <p:nvPr/>
          </p:nvSpPr>
          <p:spPr bwMode="auto">
            <a:xfrm rot="8241426">
              <a:off x="4230079" y="1762738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7" name="space-satellite-station_26249">
              <a:extLst>
                <a:ext uri="{FF2B5EF4-FFF2-40B4-BE49-F238E27FC236}">
                  <a16:creationId xmlns:a16="http://schemas.microsoft.com/office/drawing/2014/main" id="{FF640227-B826-4DEC-8EF8-49A3723A20B2}"/>
                </a:ext>
              </a:extLst>
            </p:cNvPr>
            <p:cNvSpPr>
              <a:spLocks noChangeAspect="1"/>
            </p:cNvSpPr>
            <p:nvPr/>
          </p:nvSpPr>
          <p:spPr bwMode="auto">
            <a:xfrm rot="15854488">
              <a:off x="5273978" y="1939813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9" name="space-satellite-station_26249">
              <a:extLst>
                <a:ext uri="{FF2B5EF4-FFF2-40B4-BE49-F238E27FC236}">
                  <a16:creationId xmlns:a16="http://schemas.microsoft.com/office/drawing/2014/main" id="{FB979B87-CF67-4044-950D-A731EEA4E316}"/>
                </a:ext>
              </a:extLst>
            </p:cNvPr>
            <p:cNvSpPr>
              <a:spLocks noChangeAspect="1"/>
            </p:cNvSpPr>
            <p:nvPr/>
          </p:nvSpPr>
          <p:spPr bwMode="auto">
            <a:xfrm rot="17287154">
              <a:off x="4633527" y="2482398"/>
              <a:ext cx="609685" cy="608616"/>
            </a:xfrm>
            <a:custGeom>
              <a:avLst/>
              <a:gdLst>
                <a:gd name="T0" fmla="*/ 528 w 2481"/>
                <a:gd name="T1" fmla="*/ 0 h 2481"/>
                <a:gd name="T2" fmla="*/ 715 w 2481"/>
                <a:gd name="T3" fmla="*/ 494 h 2481"/>
                <a:gd name="T4" fmla="*/ 561 w 2481"/>
                <a:gd name="T5" fmla="*/ 340 h 2481"/>
                <a:gd name="T6" fmla="*/ 1055 w 2481"/>
                <a:gd name="T7" fmla="*/ 528 h 2481"/>
                <a:gd name="T8" fmla="*/ 902 w 2481"/>
                <a:gd name="T9" fmla="*/ 681 h 2481"/>
                <a:gd name="T10" fmla="*/ 1089 w 2481"/>
                <a:gd name="T11" fmla="*/ 561 h 2481"/>
                <a:gd name="T12" fmla="*/ 494 w 2481"/>
                <a:gd name="T13" fmla="*/ 340 h 2481"/>
                <a:gd name="T14" fmla="*/ 341 w 2481"/>
                <a:gd name="T15" fmla="*/ 494 h 2481"/>
                <a:gd name="T16" fmla="*/ 528 w 2481"/>
                <a:gd name="T17" fmla="*/ 374 h 2481"/>
                <a:gd name="T18" fmla="*/ 681 w 2481"/>
                <a:gd name="T19" fmla="*/ 528 h 2481"/>
                <a:gd name="T20" fmla="*/ 715 w 2481"/>
                <a:gd name="T21" fmla="*/ 868 h 2481"/>
                <a:gd name="T22" fmla="*/ 153 w 2481"/>
                <a:gd name="T23" fmla="*/ 374 h 2481"/>
                <a:gd name="T24" fmla="*/ 307 w 2481"/>
                <a:gd name="T25" fmla="*/ 528 h 2481"/>
                <a:gd name="T26" fmla="*/ 341 w 2481"/>
                <a:gd name="T27" fmla="*/ 868 h 2481"/>
                <a:gd name="T28" fmla="*/ 187 w 2481"/>
                <a:gd name="T29" fmla="*/ 715 h 2481"/>
                <a:gd name="T30" fmla="*/ 374 w 2481"/>
                <a:gd name="T31" fmla="*/ 902 h 2481"/>
                <a:gd name="T32" fmla="*/ 868 w 2481"/>
                <a:gd name="T33" fmla="*/ 1089 h 2481"/>
                <a:gd name="T34" fmla="*/ 715 w 2481"/>
                <a:gd name="T35" fmla="*/ 1242 h 2481"/>
                <a:gd name="T36" fmla="*/ 1920 w 2481"/>
                <a:gd name="T37" fmla="*/ 1392 h 2481"/>
                <a:gd name="T38" fmla="*/ 1767 w 2481"/>
                <a:gd name="T39" fmla="*/ 1546 h 2481"/>
                <a:gd name="T40" fmla="*/ 1954 w 2481"/>
                <a:gd name="T41" fmla="*/ 1426 h 2481"/>
                <a:gd name="T42" fmla="*/ 2141 w 2481"/>
                <a:gd name="T43" fmla="*/ 1920 h 2481"/>
                <a:gd name="T44" fmla="*/ 1987 w 2481"/>
                <a:gd name="T45" fmla="*/ 1767 h 2481"/>
                <a:gd name="T46" fmla="*/ 2174 w 2481"/>
                <a:gd name="T47" fmla="*/ 1954 h 2481"/>
                <a:gd name="T48" fmla="*/ 2328 w 2481"/>
                <a:gd name="T49" fmla="*/ 1800 h 2481"/>
                <a:gd name="T50" fmla="*/ 978 w 2481"/>
                <a:gd name="T51" fmla="*/ 1728 h 2481"/>
                <a:gd name="T52" fmla="*/ 623 w 2481"/>
                <a:gd name="T53" fmla="*/ 1821 h 2481"/>
                <a:gd name="T54" fmla="*/ 754 w 2481"/>
                <a:gd name="T55" fmla="*/ 1353 h 2481"/>
                <a:gd name="T56" fmla="*/ 902 w 2481"/>
                <a:gd name="T57" fmla="*/ 1055 h 2481"/>
                <a:gd name="T58" fmla="*/ 1055 w 2481"/>
                <a:gd name="T59" fmla="*/ 902 h 2481"/>
                <a:gd name="T60" fmla="*/ 1353 w 2481"/>
                <a:gd name="T61" fmla="*/ 754 h 2481"/>
                <a:gd name="T62" fmla="*/ 1728 w 2481"/>
                <a:gd name="T63" fmla="*/ 1128 h 2481"/>
                <a:gd name="T64" fmla="*/ 1580 w 2481"/>
                <a:gd name="T65" fmla="*/ 1426 h 2481"/>
                <a:gd name="T66" fmla="*/ 1426 w 2481"/>
                <a:gd name="T67" fmla="*/ 1580 h 2481"/>
                <a:gd name="T68" fmla="*/ 1495 w 2481"/>
                <a:gd name="T69" fmla="*/ 821 h 2481"/>
                <a:gd name="T70" fmla="*/ 822 w 2481"/>
                <a:gd name="T71" fmla="*/ 1495 h 2481"/>
                <a:gd name="T72" fmla="*/ 1767 w 2481"/>
                <a:gd name="T73" fmla="*/ 1920 h 2481"/>
                <a:gd name="T74" fmla="*/ 1613 w 2481"/>
                <a:gd name="T75" fmla="*/ 1767 h 2481"/>
                <a:gd name="T76" fmla="*/ 1800 w 2481"/>
                <a:gd name="T77" fmla="*/ 1954 h 2481"/>
                <a:gd name="T78" fmla="*/ 1987 w 2481"/>
                <a:gd name="T79" fmla="*/ 2141 h 2481"/>
                <a:gd name="T80" fmla="*/ 2141 w 2481"/>
                <a:gd name="T81" fmla="*/ 1987 h 2481"/>
                <a:gd name="T82" fmla="*/ 1239 w 2481"/>
                <a:gd name="T83" fmla="*/ 1767 h 2481"/>
                <a:gd name="T84" fmla="*/ 1393 w 2481"/>
                <a:gd name="T85" fmla="*/ 1613 h 2481"/>
                <a:gd name="T86" fmla="*/ 1579 w 2481"/>
                <a:gd name="T87" fmla="*/ 2107 h 2481"/>
                <a:gd name="T88" fmla="*/ 1766 w 2481"/>
                <a:gd name="T89" fmla="*/ 1987 h 2481"/>
                <a:gd name="T90" fmla="*/ 1920 w 2481"/>
                <a:gd name="T91" fmla="*/ 2141 h 2481"/>
                <a:gd name="T92" fmla="*/ 1954 w 2481"/>
                <a:gd name="T93" fmla="*/ 2481 h 2481"/>
                <a:gd name="T94" fmla="*/ 1800 w 2481"/>
                <a:gd name="T95" fmla="*/ 2328 h 2481"/>
                <a:gd name="T96" fmla="*/ 429 w 2481"/>
                <a:gd name="T97" fmla="*/ 1729 h 2481"/>
                <a:gd name="T98" fmla="*/ 776 w 2481"/>
                <a:gd name="T99" fmla="*/ 1980 h 2481"/>
                <a:gd name="T100" fmla="*/ 292 w 2481"/>
                <a:gd name="T101" fmla="*/ 1775 h 2481"/>
                <a:gd name="T102" fmla="*/ 728 w 2481"/>
                <a:gd name="T103" fmla="*/ 2124 h 2481"/>
                <a:gd name="T104" fmla="*/ 228 w 2481"/>
                <a:gd name="T105" fmla="*/ 1796 h 2481"/>
                <a:gd name="T106" fmla="*/ 664 w 2481"/>
                <a:gd name="T107" fmla="*/ 2318 h 2481"/>
                <a:gd name="T108" fmla="*/ 228 w 2481"/>
                <a:gd name="T109" fmla="*/ 1796 h 2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2481" h="2481">
                  <a:moveTo>
                    <a:pt x="528" y="307"/>
                  </a:moveTo>
                  <a:lnTo>
                    <a:pt x="374" y="153"/>
                  </a:lnTo>
                  <a:lnTo>
                    <a:pt x="528" y="0"/>
                  </a:lnTo>
                  <a:lnTo>
                    <a:pt x="681" y="153"/>
                  </a:lnTo>
                  <a:lnTo>
                    <a:pt x="528" y="307"/>
                  </a:lnTo>
                  <a:close/>
                  <a:moveTo>
                    <a:pt x="715" y="494"/>
                  </a:moveTo>
                  <a:lnTo>
                    <a:pt x="868" y="341"/>
                  </a:lnTo>
                  <a:lnTo>
                    <a:pt x="715" y="187"/>
                  </a:lnTo>
                  <a:lnTo>
                    <a:pt x="561" y="340"/>
                  </a:lnTo>
                  <a:lnTo>
                    <a:pt x="715" y="494"/>
                  </a:lnTo>
                  <a:close/>
                  <a:moveTo>
                    <a:pt x="902" y="681"/>
                  </a:moveTo>
                  <a:lnTo>
                    <a:pt x="1055" y="528"/>
                  </a:lnTo>
                  <a:lnTo>
                    <a:pt x="902" y="374"/>
                  </a:lnTo>
                  <a:lnTo>
                    <a:pt x="748" y="528"/>
                  </a:lnTo>
                  <a:lnTo>
                    <a:pt x="902" y="681"/>
                  </a:lnTo>
                  <a:close/>
                  <a:moveTo>
                    <a:pt x="1089" y="868"/>
                  </a:moveTo>
                  <a:lnTo>
                    <a:pt x="1242" y="715"/>
                  </a:lnTo>
                  <a:lnTo>
                    <a:pt x="1089" y="561"/>
                  </a:lnTo>
                  <a:lnTo>
                    <a:pt x="936" y="715"/>
                  </a:lnTo>
                  <a:lnTo>
                    <a:pt x="1089" y="868"/>
                  </a:lnTo>
                  <a:close/>
                  <a:moveTo>
                    <a:pt x="494" y="340"/>
                  </a:moveTo>
                  <a:lnTo>
                    <a:pt x="341" y="187"/>
                  </a:lnTo>
                  <a:lnTo>
                    <a:pt x="187" y="340"/>
                  </a:lnTo>
                  <a:lnTo>
                    <a:pt x="341" y="494"/>
                  </a:lnTo>
                  <a:lnTo>
                    <a:pt x="494" y="340"/>
                  </a:lnTo>
                  <a:close/>
                  <a:moveTo>
                    <a:pt x="681" y="528"/>
                  </a:moveTo>
                  <a:lnTo>
                    <a:pt x="528" y="374"/>
                  </a:lnTo>
                  <a:lnTo>
                    <a:pt x="374" y="528"/>
                  </a:lnTo>
                  <a:lnTo>
                    <a:pt x="528" y="681"/>
                  </a:lnTo>
                  <a:lnTo>
                    <a:pt x="681" y="528"/>
                  </a:lnTo>
                  <a:close/>
                  <a:moveTo>
                    <a:pt x="715" y="561"/>
                  </a:moveTo>
                  <a:lnTo>
                    <a:pt x="561" y="715"/>
                  </a:lnTo>
                  <a:lnTo>
                    <a:pt x="715" y="868"/>
                  </a:lnTo>
                  <a:lnTo>
                    <a:pt x="868" y="715"/>
                  </a:lnTo>
                  <a:lnTo>
                    <a:pt x="715" y="561"/>
                  </a:lnTo>
                  <a:close/>
                  <a:moveTo>
                    <a:pt x="153" y="374"/>
                  </a:moveTo>
                  <a:lnTo>
                    <a:pt x="0" y="528"/>
                  </a:lnTo>
                  <a:lnTo>
                    <a:pt x="154" y="681"/>
                  </a:lnTo>
                  <a:lnTo>
                    <a:pt x="307" y="528"/>
                  </a:lnTo>
                  <a:lnTo>
                    <a:pt x="153" y="374"/>
                  </a:lnTo>
                  <a:close/>
                  <a:moveTo>
                    <a:pt x="187" y="715"/>
                  </a:moveTo>
                  <a:lnTo>
                    <a:pt x="341" y="868"/>
                  </a:lnTo>
                  <a:lnTo>
                    <a:pt x="494" y="715"/>
                  </a:lnTo>
                  <a:lnTo>
                    <a:pt x="341" y="561"/>
                  </a:lnTo>
                  <a:lnTo>
                    <a:pt x="187" y="715"/>
                  </a:lnTo>
                  <a:close/>
                  <a:moveTo>
                    <a:pt x="681" y="902"/>
                  </a:moveTo>
                  <a:lnTo>
                    <a:pt x="528" y="748"/>
                  </a:lnTo>
                  <a:lnTo>
                    <a:pt x="374" y="902"/>
                  </a:lnTo>
                  <a:lnTo>
                    <a:pt x="528" y="1055"/>
                  </a:lnTo>
                  <a:lnTo>
                    <a:pt x="681" y="902"/>
                  </a:lnTo>
                  <a:close/>
                  <a:moveTo>
                    <a:pt x="868" y="1089"/>
                  </a:moveTo>
                  <a:lnTo>
                    <a:pt x="715" y="935"/>
                  </a:lnTo>
                  <a:lnTo>
                    <a:pt x="561" y="1089"/>
                  </a:lnTo>
                  <a:lnTo>
                    <a:pt x="715" y="1242"/>
                  </a:lnTo>
                  <a:lnTo>
                    <a:pt x="868" y="1089"/>
                  </a:lnTo>
                  <a:close/>
                  <a:moveTo>
                    <a:pt x="1767" y="1546"/>
                  </a:moveTo>
                  <a:lnTo>
                    <a:pt x="1920" y="1392"/>
                  </a:lnTo>
                  <a:lnTo>
                    <a:pt x="1767" y="1239"/>
                  </a:lnTo>
                  <a:lnTo>
                    <a:pt x="1613" y="1392"/>
                  </a:lnTo>
                  <a:lnTo>
                    <a:pt x="1767" y="1546"/>
                  </a:lnTo>
                  <a:close/>
                  <a:moveTo>
                    <a:pt x="1954" y="1733"/>
                  </a:moveTo>
                  <a:lnTo>
                    <a:pt x="2107" y="1579"/>
                  </a:lnTo>
                  <a:lnTo>
                    <a:pt x="1954" y="1426"/>
                  </a:lnTo>
                  <a:lnTo>
                    <a:pt x="1800" y="1579"/>
                  </a:lnTo>
                  <a:lnTo>
                    <a:pt x="1954" y="1733"/>
                  </a:lnTo>
                  <a:close/>
                  <a:moveTo>
                    <a:pt x="2141" y="1920"/>
                  </a:moveTo>
                  <a:lnTo>
                    <a:pt x="2294" y="1767"/>
                  </a:lnTo>
                  <a:lnTo>
                    <a:pt x="2141" y="1613"/>
                  </a:lnTo>
                  <a:lnTo>
                    <a:pt x="1987" y="1767"/>
                  </a:lnTo>
                  <a:lnTo>
                    <a:pt x="2141" y="1920"/>
                  </a:lnTo>
                  <a:close/>
                  <a:moveTo>
                    <a:pt x="2328" y="1800"/>
                  </a:moveTo>
                  <a:lnTo>
                    <a:pt x="2174" y="1954"/>
                  </a:lnTo>
                  <a:lnTo>
                    <a:pt x="2328" y="2107"/>
                  </a:lnTo>
                  <a:lnTo>
                    <a:pt x="2481" y="1954"/>
                  </a:lnTo>
                  <a:lnTo>
                    <a:pt x="2328" y="1800"/>
                  </a:lnTo>
                  <a:close/>
                  <a:moveTo>
                    <a:pt x="1409" y="1447"/>
                  </a:moveTo>
                  <a:lnTo>
                    <a:pt x="1128" y="1728"/>
                  </a:lnTo>
                  <a:cubicBezTo>
                    <a:pt x="1087" y="1769"/>
                    <a:pt x="1020" y="1769"/>
                    <a:pt x="978" y="1728"/>
                  </a:cubicBezTo>
                  <a:lnTo>
                    <a:pt x="885" y="1634"/>
                  </a:lnTo>
                  <a:lnTo>
                    <a:pt x="660" y="1859"/>
                  </a:lnTo>
                  <a:lnTo>
                    <a:pt x="623" y="1821"/>
                  </a:lnTo>
                  <a:lnTo>
                    <a:pt x="847" y="1597"/>
                  </a:lnTo>
                  <a:lnTo>
                    <a:pt x="754" y="1503"/>
                  </a:lnTo>
                  <a:cubicBezTo>
                    <a:pt x="712" y="1462"/>
                    <a:pt x="713" y="1394"/>
                    <a:pt x="754" y="1353"/>
                  </a:cubicBezTo>
                  <a:lnTo>
                    <a:pt x="1035" y="1072"/>
                  </a:lnTo>
                  <a:lnTo>
                    <a:pt x="960" y="997"/>
                  </a:lnTo>
                  <a:lnTo>
                    <a:pt x="902" y="1055"/>
                  </a:lnTo>
                  <a:lnTo>
                    <a:pt x="748" y="902"/>
                  </a:lnTo>
                  <a:lnTo>
                    <a:pt x="902" y="748"/>
                  </a:lnTo>
                  <a:lnTo>
                    <a:pt x="1055" y="902"/>
                  </a:lnTo>
                  <a:lnTo>
                    <a:pt x="997" y="960"/>
                  </a:lnTo>
                  <a:lnTo>
                    <a:pt x="1072" y="1035"/>
                  </a:lnTo>
                  <a:lnTo>
                    <a:pt x="1353" y="754"/>
                  </a:lnTo>
                  <a:cubicBezTo>
                    <a:pt x="1394" y="712"/>
                    <a:pt x="1462" y="712"/>
                    <a:pt x="1503" y="754"/>
                  </a:cubicBezTo>
                  <a:lnTo>
                    <a:pt x="1728" y="978"/>
                  </a:lnTo>
                  <a:cubicBezTo>
                    <a:pt x="1769" y="1020"/>
                    <a:pt x="1769" y="1087"/>
                    <a:pt x="1728" y="1128"/>
                  </a:cubicBezTo>
                  <a:lnTo>
                    <a:pt x="1446" y="1409"/>
                  </a:lnTo>
                  <a:lnTo>
                    <a:pt x="1522" y="1484"/>
                  </a:lnTo>
                  <a:lnTo>
                    <a:pt x="1580" y="1426"/>
                  </a:lnTo>
                  <a:lnTo>
                    <a:pt x="1733" y="1579"/>
                  </a:lnTo>
                  <a:lnTo>
                    <a:pt x="1580" y="1733"/>
                  </a:lnTo>
                  <a:lnTo>
                    <a:pt x="1426" y="1580"/>
                  </a:lnTo>
                  <a:lnTo>
                    <a:pt x="1484" y="1521"/>
                  </a:lnTo>
                  <a:lnTo>
                    <a:pt x="1409" y="1447"/>
                  </a:lnTo>
                  <a:close/>
                  <a:moveTo>
                    <a:pt x="1495" y="821"/>
                  </a:moveTo>
                  <a:cubicBezTo>
                    <a:pt x="1459" y="784"/>
                    <a:pt x="1398" y="784"/>
                    <a:pt x="1361" y="821"/>
                  </a:cubicBezTo>
                  <a:lnTo>
                    <a:pt x="822" y="1360"/>
                  </a:lnTo>
                  <a:cubicBezTo>
                    <a:pt x="784" y="1397"/>
                    <a:pt x="784" y="1458"/>
                    <a:pt x="822" y="1495"/>
                  </a:cubicBezTo>
                  <a:lnTo>
                    <a:pt x="1495" y="821"/>
                  </a:lnTo>
                  <a:close/>
                  <a:moveTo>
                    <a:pt x="1613" y="1767"/>
                  </a:moveTo>
                  <a:lnTo>
                    <a:pt x="1767" y="1920"/>
                  </a:lnTo>
                  <a:lnTo>
                    <a:pt x="1920" y="1767"/>
                  </a:lnTo>
                  <a:lnTo>
                    <a:pt x="1767" y="1613"/>
                  </a:lnTo>
                  <a:lnTo>
                    <a:pt x="1613" y="1767"/>
                  </a:lnTo>
                  <a:close/>
                  <a:moveTo>
                    <a:pt x="2107" y="1954"/>
                  </a:moveTo>
                  <a:lnTo>
                    <a:pt x="1954" y="1800"/>
                  </a:lnTo>
                  <a:lnTo>
                    <a:pt x="1800" y="1954"/>
                  </a:lnTo>
                  <a:lnTo>
                    <a:pt x="1954" y="2107"/>
                  </a:lnTo>
                  <a:lnTo>
                    <a:pt x="2107" y="1954"/>
                  </a:lnTo>
                  <a:close/>
                  <a:moveTo>
                    <a:pt x="1987" y="2141"/>
                  </a:moveTo>
                  <a:lnTo>
                    <a:pt x="2141" y="2294"/>
                  </a:lnTo>
                  <a:lnTo>
                    <a:pt x="2294" y="2141"/>
                  </a:lnTo>
                  <a:lnTo>
                    <a:pt x="2141" y="1987"/>
                  </a:lnTo>
                  <a:lnTo>
                    <a:pt x="1987" y="2141"/>
                  </a:lnTo>
                  <a:close/>
                  <a:moveTo>
                    <a:pt x="1393" y="1613"/>
                  </a:moveTo>
                  <a:lnTo>
                    <a:pt x="1239" y="1767"/>
                  </a:lnTo>
                  <a:lnTo>
                    <a:pt x="1393" y="1920"/>
                  </a:lnTo>
                  <a:lnTo>
                    <a:pt x="1546" y="1767"/>
                  </a:lnTo>
                  <a:lnTo>
                    <a:pt x="1393" y="1613"/>
                  </a:lnTo>
                  <a:close/>
                  <a:moveTo>
                    <a:pt x="1579" y="1800"/>
                  </a:moveTo>
                  <a:lnTo>
                    <a:pt x="1426" y="1954"/>
                  </a:lnTo>
                  <a:lnTo>
                    <a:pt x="1579" y="2107"/>
                  </a:lnTo>
                  <a:lnTo>
                    <a:pt x="1733" y="1954"/>
                  </a:lnTo>
                  <a:lnTo>
                    <a:pt x="1579" y="1800"/>
                  </a:lnTo>
                  <a:close/>
                  <a:moveTo>
                    <a:pt x="1766" y="1987"/>
                  </a:moveTo>
                  <a:lnTo>
                    <a:pt x="1613" y="2141"/>
                  </a:lnTo>
                  <a:lnTo>
                    <a:pt x="1766" y="2294"/>
                  </a:lnTo>
                  <a:lnTo>
                    <a:pt x="1920" y="2141"/>
                  </a:lnTo>
                  <a:lnTo>
                    <a:pt x="1766" y="1987"/>
                  </a:lnTo>
                  <a:close/>
                  <a:moveTo>
                    <a:pt x="1800" y="2328"/>
                  </a:moveTo>
                  <a:lnTo>
                    <a:pt x="1954" y="2481"/>
                  </a:lnTo>
                  <a:lnTo>
                    <a:pt x="2107" y="2328"/>
                  </a:lnTo>
                  <a:lnTo>
                    <a:pt x="1954" y="2174"/>
                  </a:lnTo>
                  <a:lnTo>
                    <a:pt x="1800" y="2328"/>
                  </a:lnTo>
                  <a:close/>
                  <a:moveTo>
                    <a:pt x="560" y="1922"/>
                  </a:moveTo>
                  <a:cubicBezTo>
                    <a:pt x="501" y="1863"/>
                    <a:pt x="484" y="1781"/>
                    <a:pt x="501" y="1705"/>
                  </a:cubicBezTo>
                  <a:lnTo>
                    <a:pt x="429" y="1729"/>
                  </a:lnTo>
                  <a:cubicBezTo>
                    <a:pt x="421" y="1815"/>
                    <a:pt x="446" y="1903"/>
                    <a:pt x="512" y="1969"/>
                  </a:cubicBezTo>
                  <a:cubicBezTo>
                    <a:pt x="578" y="2035"/>
                    <a:pt x="666" y="2060"/>
                    <a:pt x="752" y="2052"/>
                  </a:cubicBezTo>
                  <a:lnTo>
                    <a:pt x="776" y="1980"/>
                  </a:lnTo>
                  <a:cubicBezTo>
                    <a:pt x="701" y="1998"/>
                    <a:pt x="618" y="1981"/>
                    <a:pt x="560" y="1922"/>
                  </a:cubicBezTo>
                  <a:close/>
                  <a:moveTo>
                    <a:pt x="358" y="1753"/>
                  </a:moveTo>
                  <a:lnTo>
                    <a:pt x="292" y="1775"/>
                  </a:lnTo>
                  <a:cubicBezTo>
                    <a:pt x="297" y="1880"/>
                    <a:pt x="338" y="1984"/>
                    <a:pt x="417" y="2064"/>
                  </a:cubicBezTo>
                  <a:cubicBezTo>
                    <a:pt x="497" y="2144"/>
                    <a:pt x="601" y="2185"/>
                    <a:pt x="707" y="2189"/>
                  </a:cubicBezTo>
                  <a:lnTo>
                    <a:pt x="728" y="2124"/>
                  </a:lnTo>
                  <a:cubicBezTo>
                    <a:pt x="633" y="2124"/>
                    <a:pt x="538" y="2089"/>
                    <a:pt x="465" y="2017"/>
                  </a:cubicBezTo>
                  <a:cubicBezTo>
                    <a:pt x="392" y="1944"/>
                    <a:pt x="357" y="1848"/>
                    <a:pt x="358" y="1753"/>
                  </a:cubicBezTo>
                  <a:close/>
                  <a:moveTo>
                    <a:pt x="228" y="1796"/>
                  </a:moveTo>
                  <a:lnTo>
                    <a:pt x="163" y="1818"/>
                  </a:lnTo>
                  <a:cubicBezTo>
                    <a:pt x="176" y="1942"/>
                    <a:pt x="228" y="2063"/>
                    <a:pt x="323" y="2158"/>
                  </a:cubicBezTo>
                  <a:cubicBezTo>
                    <a:pt x="418" y="2253"/>
                    <a:pt x="539" y="2305"/>
                    <a:pt x="664" y="2318"/>
                  </a:cubicBezTo>
                  <a:lnTo>
                    <a:pt x="685" y="2253"/>
                  </a:lnTo>
                  <a:cubicBezTo>
                    <a:pt x="570" y="2245"/>
                    <a:pt x="458" y="2199"/>
                    <a:pt x="370" y="2111"/>
                  </a:cubicBezTo>
                  <a:cubicBezTo>
                    <a:pt x="283" y="2023"/>
                    <a:pt x="237" y="1911"/>
                    <a:pt x="228" y="17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74C1F1E4-CE91-4D05-9BC4-AF22189211C2}"/>
              </a:ext>
            </a:extLst>
          </p:cNvPr>
          <p:cNvSpPr txBox="1"/>
          <p:nvPr/>
        </p:nvSpPr>
        <p:spPr>
          <a:xfrm>
            <a:off x="7227448" y="557401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用户接收机</a:t>
            </a:r>
          </a:p>
        </p:txBody>
      </p:sp>
      <p:graphicFrame>
        <p:nvGraphicFramePr>
          <p:cNvPr id="33" name="Object 344">
            <a:extLst>
              <a:ext uri="{FF2B5EF4-FFF2-40B4-BE49-F238E27FC236}">
                <a16:creationId xmlns:a16="http://schemas.microsoft.com/office/drawing/2014/main" id="{BD9D77A5-AA3D-4F55-A067-D2001EA920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694329"/>
              </p:ext>
            </p:extLst>
          </p:nvPr>
        </p:nvGraphicFramePr>
        <p:xfrm>
          <a:off x="7350647" y="4449388"/>
          <a:ext cx="697152" cy="1080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2" name="Designer Drawing" r:id="rId4" imgW="1895475" imgH="4305300" progId="Designer.Drawing.7">
                  <p:embed/>
                </p:oleObj>
              </mc:Choice>
              <mc:Fallback>
                <p:oleObj name="Designer Drawing" r:id="rId4" imgW="1895475" imgH="4305300" progId="Designer.Drawing.7">
                  <p:embed/>
                  <p:pic>
                    <p:nvPicPr>
                      <p:cNvPr id="20496" name="Object 344">
                        <a:extLst>
                          <a:ext uri="{FF2B5EF4-FFF2-40B4-BE49-F238E27FC236}">
                            <a16:creationId xmlns:a16="http://schemas.microsoft.com/office/drawing/2014/main" id="{984786EF-026D-4153-955B-FBF181E8E0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647" y="4449388"/>
                        <a:ext cx="697152" cy="1080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957852A8-F1A5-4617-B5F2-24CC9BBE8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696" b="89130" l="6383" r="90071">
                        <a14:foregroundMark x1="9929" y1="71739" x2="7801" y2="69565"/>
                        <a14:foregroundMark x1="46099" y1="91304" x2="46099" y2="91304"/>
                        <a14:foregroundMark x1="57447" y1="84783" x2="51773" y2="89130"/>
                        <a14:foregroundMark x1="90071" y1="45652" x2="90071" y2="67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2151" y="5202216"/>
            <a:ext cx="1343212" cy="609684"/>
          </a:xfrm>
          <a:prstGeom prst="rect">
            <a:avLst/>
          </a:prstGeom>
        </p:spPr>
      </p:pic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Line 2">
            <a:extLst>
              <a:ext uri="{FF2B5EF4-FFF2-40B4-BE49-F238E27FC236}">
                <a16:creationId xmlns:a16="http://schemas.microsoft.com/office/drawing/2014/main" id="{4EB7B198-9785-4D45-9F4C-6CDA16B4BCD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6553200"/>
            <a:ext cx="289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B30A0FD-921B-4F87-B707-81ACFAECC3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500" b="0" dirty="0">
                <a:solidFill>
                  <a:schemeClr val="tx1"/>
                </a:solidFill>
              </a:rPr>
              <a:t>现代化后的</a:t>
            </a:r>
            <a:r>
              <a:rPr lang="en-US" altLang="zh-CN" sz="3500" b="0" dirty="0">
                <a:solidFill>
                  <a:schemeClr val="tx1"/>
                </a:solidFill>
              </a:rPr>
              <a:t>GPS</a:t>
            </a:r>
            <a:r>
              <a:rPr lang="zh-CN" altLang="en-US" sz="3500" b="0" dirty="0">
                <a:solidFill>
                  <a:schemeClr val="tx1"/>
                </a:solidFill>
              </a:rPr>
              <a:t>信号</a:t>
            </a:r>
          </a:p>
        </p:txBody>
      </p:sp>
      <p:sp>
        <p:nvSpPr>
          <p:cNvPr id="31750" name="AutoShape 6">
            <a:hlinkClick r:id="rId3" action="ppaction://hlinksldjump"/>
            <a:extLst>
              <a:ext uri="{FF2B5EF4-FFF2-40B4-BE49-F238E27FC236}">
                <a16:creationId xmlns:a16="http://schemas.microsoft.com/office/drawing/2014/main" id="{29AD57B1-94C4-42FA-A2FB-56B0BB368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67806C0-2A20-4EA0-902A-69E3798398B5}"/>
              </a:ext>
            </a:extLst>
          </p:cNvPr>
          <p:cNvSpPr/>
          <p:nvPr/>
        </p:nvSpPr>
        <p:spPr bwMode="auto">
          <a:xfrm>
            <a:off x="179512" y="1704389"/>
            <a:ext cx="1440086" cy="720080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时钟频率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0AA1D4-109F-418A-A758-E8192D41582A}"/>
              </a:ext>
            </a:extLst>
          </p:cNvPr>
          <p:cNvSpPr/>
          <p:nvPr/>
        </p:nvSpPr>
        <p:spPr bwMode="auto">
          <a:xfrm>
            <a:off x="1801482" y="2524440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L1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1575.42MHz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2F0CF7-C344-4051-BEC3-070D71BC773C}"/>
              </a:ext>
            </a:extLst>
          </p:cNvPr>
          <p:cNvSpPr/>
          <p:nvPr/>
        </p:nvSpPr>
        <p:spPr bwMode="auto">
          <a:xfrm>
            <a:off x="1801481" y="3524933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1227.60MHz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71B617D-043F-42A0-B9E2-F2CB82591AAD}"/>
              </a:ext>
            </a:extLst>
          </p:cNvPr>
          <p:cNvSpPr/>
          <p:nvPr/>
        </p:nvSpPr>
        <p:spPr bwMode="auto">
          <a:xfrm>
            <a:off x="1801480" y="4558398"/>
            <a:ext cx="1618389" cy="720080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L5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1176.45MHz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0032D6E9-A795-4442-93CB-19FBB553FD3D}"/>
              </a:ext>
            </a:extLst>
          </p:cNvPr>
          <p:cNvCxnSpPr>
            <a:stCxn id="2" idx="2"/>
            <a:endCxn id="8" idx="1"/>
          </p:cNvCxnSpPr>
          <p:nvPr/>
        </p:nvCxnSpPr>
        <p:spPr bwMode="auto">
          <a:xfrm rot="16200000" flipH="1">
            <a:off x="1120513" y="2203510"/>
            <a:ext cx="460011" cy="901927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023AA960-BBCC-4F80-B39B-AA3D8E33DC5F}"/>
              </a:ext>
            </a:extLst>
          </p:cNvPr>
          <p:cNvCxnSpPr>
            <a:stCxn id="2" idx="2"/>
            <a:endCxn id="9" idx="1"/>
          </p:cNvCxnSpPr>
          <p:nvPr/>
        </p:nvCxnSpPr>
        <p:spPr bwMode="auto">
          <a:xfrm rot="16200000" flipH="1">
            <a:off x="620266" y="2703758"/>
            <a:ext cx="1460504" cy="9019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6690D7-B2C8-407F-9718-4987D6FD3F48}"/>
              </a:ext>
            </a:extLst>
          </p:cNvPr>
          <p:cNvCxnSpPr>
            <a:stCxn id="2" idx="2"/>
            <a:endCxn id="10" idx="1"/>
          </p:cNvCxnSpPr>
          <p:nvPr/>
        </p:nvCxnSpPr>
        <p:spPr bwMode="auto">
          <a:xfrm rot="16200000" flipH="1">
            <a:off x="103533" y="3220490"/>
            <a:ext cx="2493969" cy="901925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bg2">
                <a:lumMod val="2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2C05DDE-2FDC-471B-A34E-E2C1A6D3D324}"/>
              </a:ext>
            </a:extLst>
          </p:cNvPr>
          <p:cNvSpPr txBox="1"/>
          <p:nvPr/>
        </p:nvSpPr>
        <p:spPr>
          <a:xfrm>
            <a:off x="965876" y="4518785"/>
            <a:ext cx="8163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×115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3F95D03-1D67-486A-BE1C-FF5198A3419D}"/>
              </a:ext>
            </a:extLst>
          </p:cNvPr>
          <p:cNvSpPr txBox="1"/>
          <p:nvPr/>
        </p:nvSpPr>
        <p:spPr>
          <a:xfrm>
            <a:off x="936223" y="3507088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×120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4F2C787-FBB7-439D-A7F1-369A589ABE09}"/>
              </a:ext>
            </a:extLst>
          </p:cNvPr>
          <p:cNvSpPr txBox="1"/>
          <p:nvPr/>
        </p:nvSpPr>
        <p:spPr>
          <a:xfrm>
            <a:off x="956316" y="2454419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×154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DEBBD5E-70DA-492E-9A24-B137A747C281}"/>
              </a:ext>
            </a:extLst>
          </p:cNvPr>
          <p:cNvSpPr/>
          <p:nvPr/>
        </p:nvSpPr>
        <p:spPr bwMode="auto">
          <a:xfrm>
            <a:off x="3419869" y="2524440"/>
            <a:ext cx="1618389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L1C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1.023MHz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11BA47B-D78A-4231-948F-4FB28A9F3F75}"/>
              </a:ext>
            </a:extLst>
          </p:cNvPr>
          <p:cNvSpPr/>
          <p:nvPr/>
        </p:nvSpPr>
        <p:spPr bwMode="auto">
          <a:xfrm>
            <a:off x="5026825" y="2529955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P(Y)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8E5051CF-6065-4DB0-86C9-F4CC01B9D38F}"/>
              </a:ext>
            </a:extLst>
          </p:cNvPr>
          <p:cNvSpPr/>
          <p:nvPr/>
        </p:nvSpPr>
        <p:spPr bwMode="auto">
          <a:xfrm>
            <a:off x="3406058" y="3535963"/>
            <a:ext cx="1618389" cy="720080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L2C</a:t>
            </a:r>
            <a:r>
              <a:rPr lang="zh-CN" altLang="en-US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algn="ctr" eaLnBrk="1" hangingPunct="1"/>
            <a:r>
              <a:rPr lang="en-US" altLang="zh-CN" sz="2000" b="1">
                <a:latin typeface="楷体_GB2312" panose="02010609030101010101" pitchFamily="49" charset="-122"/>
                <a:ea typeface="楷体_GB2312" panose="02010609030101010101" pitchFamily="49" charset="-122"/>
              </a:rPr>
              <a:t>1.023MH</a:t>
            </a: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z</a:t>
            </a:r>
            <a:endParaRPr lang="zh-CN" altLang="en-US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8CC48C0-AC14-4CF6-BF07-FA07D2E67E30}"/>
              </a:ext>
            </a:extLst>
          </p:cNvPr>
          <p:cNvSpPr/>
          <p:nvPr/>
        </p:nvSpPr>
        <p:spPr bwMode="auto">
          <a:xfrm>
            <a:off x="5020671" y="3524933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P(Y)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295757E-E8B5-4BC6-BB54-56A12E152706}"/>
              </a:ext>
            </a:extLst>
          </p:cNvPr>
          <p:cNvSpPr/>
          <p:nvPr/>
        </p:nvSpPr>
        <p:spPr bwMode="auto">
          <a:xfrm>
            <a:off x="5029284" y="4553367"/>
            <a:ext cx="1351529" cy="7200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L5C(I/Q)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10.23MHz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AA287F5-27D4-4C87-89B1-C9810DA23A05}"/>
              </a:ext>
            </a:extLst>
          </p:cNvPr>
          <p:cNvSpPr/>
          <p:nvPr/>
        </p:nvSpPr>
        <p:spPr bwMode="auto">
          <a:xfrm>
            <a:off x="6372199" y="2532167"/>
            <a:ext cx="1351529" cy="720080"/>
          </a:xfrm>
          <a:prstGeom prst="rect">
            <a:avLst/>
          </a:prstGeom>
          <a:solidFill>
            <a:srgbClr val="A5002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5.115MHz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A2744F-68D2-4F55-BF7A-45E7A4B454C2}"/>
              </a:ext>
            </a:extLst>
          </p:cNvPr>
          <p:cNvSpPr/>
          <p:nvPr/>
        </p:nvSpPr>
        <p:spPr bwMode="auto">
          <a:xfrm>
            <a:off x="6372198" y="3530448"/>
            <a:ext cx="1351529" cy="720080"/>
          </a:xfrm>
          <a:prstGeom prst="rect">
            <a:avLst/>
          </a:prstGeom>
          <a:solidFill>
            <a:srgbClr val="A5002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M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5.115MHz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59A7E16-F7B5-499E-8397-C96EE3B0E719}"/>
              </a:ext>
            </a:extLst>
          </p:cNvPr>
          <p:cNvSpPr/>
          <p:nvPr/>
        </p:nvSpPr>
        <p:spPr bwMode="auto">
          <a:xfrm>
            <a:off x="7723727" y="2532167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6F86489-3E57-47A5-BCCA-6A6B5B3E9B36}"/>
              </a:ext>
            </a:extLst>
          </p:cNvPr>
          <p:cNvSpPr/>
          <p:nvPr/>
        </p:nvSpPr>
        <p:spPr bwMode="auto">
          <a:xfrm>
            <a:off x="7719949" y="3534441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FA4E531-B302-4397-A32E-23A4250255CB}"/>
              </a:ext>
            </a:extLst>
          </p:cNvPr>
          <p:cNvSpPr txBox="1"/>
          <p:nvPr/>
        </p:nvSpPr>
        <p:spPr>
          <a:xfrm>
            <a:off x="3488212" y="210429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÷10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477E212-C5C2-4471-91DE-B852546AABE4}"/>
              </a:ext>
            </a:extLst>
          </p:cNvPr>
          <p:cNvCxnSpPr>
            <a:stCxn id="2" idx="3"/>
            <a:endCxn id="31" idx="0"/>
          </p:cNvCxnSpPr>
          <p:nvPr/>
        </p:nvCxnSpPr>
        <p:spPr bwMode="auto">
          <a:xfrm>
            <a:off x="1619598" y="2064429"/>
            <a:ext cx="6779894" cy="4677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C3ED9E47-A693-440E-A0BF-AD4B2B145FF8}"/>
              </a:ext>
            </a:extLst>
          </p:cNvPr>
          <p:cNvSpPr txBox="1"/>
          <p:nvPr/>
        </p:nvSpPr>
        <p:spPr>
          <a:xfrm>
            <a:off x="7308304" y="1697629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÷204600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151BE803-A2C0-4E71-9A36-30716B250DFE}"/>
              </a:ext>
            </a:extLst>
          </p:cNvPr>
          <p:cNvSpPr txBox="1"/>
          <p:nvPr/>
        </p:nvSpPr>
        <p:spPr>
          <a:xfrm>
            <a:off x="6380813" y="210429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÷2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484ED029-AEF9-48F5-953D-E6BD331EE88D}"/>
              </a:ext>
            </a:extLst>
          </p:cNvPr>
          <p:cNvCxnSpPr>
            <a:stCxn id="2" idx="3"/>
            <a:endCxn id="29" idx="0"/>
          </p:cNvCxnSpPr>
          <p:nvPr/>
        </p:nvCxnSpPr>
        <p:spPr bwMode="auto">
          <a:xfrm>
            <a:off x="1619598" y="2064429"/>
            <a:ext cx="5428366" cy="467738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A5002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A3873193-AC37-40C8-A839-31D5964C9843}"/>
              </a:ext>
            </a:extLst>
          </p:cNvPr>
          <p:cNvCxnSpPr>
            <a:stCxn id="2" idx="3"/>
            <a:endCxn id="24" idx="0"/>
          </p:cNvCxnSpPr>
          <p:nvPr/>
        </p:nvCxnSpPr>
        <p:spPr bwMode="auto">
          <a:xfrm>
            <a:off x="1619598" y="2064429"/>
            <a:ext cx="4082992" cy="465526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A3873193-AC37-40C8-A839-31D5964C9843}"/>
              </a:ext>
            </a:extLst>
          </p:cNvPr>
          <p:cNvCxnSpPr>
            <a:stCxn id="2" idx="3"/>
            <a:endCxn id="23" idx="0"/>
          </p:cNvCxnSpPr>
          <p:nvPr/>
        </p:nvCxnSpPr>
        <p:spPr bwMode="auto">
          <a:xfrm>
            <a:off x="1619598" y="2064429"/>
            <a:ext cx="2609466" cy="460011"/>
          </a:xfrm>
          <a:prstGeom prst="bentConnector2">
            <a:avLst/>
          </a:prstGeom>
          <a:solidFill>
            <a:schemeClr val="accent1"/>
          </a:solidFill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5DD35C05-9E0A-4461-A242-88C57122CEE3}"/>
              </a:ext>
            </a:extLst>
          </p:cNvPr>
          <p:cNvSpPr txBox="1"/>
          <p:nvPr/>
        </p:nvSpPr>
        <p:spPr>
          <a:xfrm>
            <a:off x="5154815" y="2104295"/>
            <a:ext cx="5693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×1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3309B536-A14F-4894-8C65-1A0BA549F0C1}"/>
              </a:ext>
            </a:extLst>
          </p:cNvPr>
          <p:cNvSpPr/>
          <p:nvPr/>
        </p:nvSpPr>
        <p:spPr bwMode="auto">
          <a:xfrm>
            <a:off x="7719949" y="4558398"/>
            <a:ext cx="1351529" cy="72008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D</a:t>
            </a:r>
            <a:r>
              <a:rPr lang="zh-CN" altLang="en-US" sz="2000" b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码</a:t>
            </a:r>
            <a:endParaRPr lang="en-US" altLang="zh-CN" sz="2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_GB2312" panose="02010609030101010101" pitchFamily="49" charset="-122"/>
                <a:ea typeface="楷体_GB2312" panose="02010609030101010101" pitchFamily="49" charset="-122"/>
              </a:rPr>
              <a:t>50Hz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194768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5">
            <a:extLst>
              <a:ext uri="{FF2B5EF4-FFF2-40B4-BE49-F238E27FC236}">
                <a16:creationId xmlns:a16="http://schemas.microsoft.com/office/drawing/2014/main" id="{371EDE3A-2B40-47E8-AEBA-8AE7B9463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卫星信号结构</a:t>
            </a:r>
          </a:p>
        </p:txBody>
      </p:sp>
      <p:pic>
        <p:nvPicPr>
          <p:cNvPr id="35843" name="Picture 4" descr="t4-4b">
            <a:extLst>
              <a:ext uri="{FF2B5EF4-FFF2-40B4-BE49-F238E27FC236}">
                <a16:creationId xmlns:a16="http://schemas.microsoft.com/office/drawing/2014/main" id="{E8E2AE06-6ACA-4822-86F1-CF29AF65010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5150" y="1462088"/>
            <a:ext cx="6265863" cy="492918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4823" name="AutoShape 7">
            <a:hlinkClick r:id="rId3" action="ppaction://hlinksldjump"/>
            <a:extLst>
              <a:ext uri="{FF2B5EF4-FFF2-40B4-BE49-F238E27FC236}">
                <a16:creationId xmlns:a16="http://schemas.microsoft.com/office/drawing/2014/main" id="{D9FA6ACF-924A-450C-8264-CEE6D7685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>
            <a:extLst>
              <a:ext uri="{FF2B5EF4-FFF2-40B4-BE49-F238E27FC236}">
                <a16:creationId xmlns:a16="http://schemas.microsoft.com/office/drawing/2014/main" id="{34439019-FCE1-425F-9114-3AB5D08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51036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6F46D320-A93D-4A9C-BCEE-B110B20C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31847486"/>
              </p:ext>
            </p:extLst>
          </p:nvPr>
        </p:nvGraphicFramePr>
        <p:xfrm>
          <a:off x="539552" y="1714145"/>
          <a:ext cx="8424863" cy="4380916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2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39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  <a:endParaRPr lang="en-US" altLang="x-none" sz="24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(MHz)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76"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GPS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L1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1575.42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19.03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（</a:t>
                      </a:r>
                      <a:r>
                        <a:rPr lang="en-US" altLang="zh-CN" sz="2400" b="1" dirty="0">
                          <a:latin typeface="楷体_GB2312" pitchFamily="1" charset="-122"/>
                          <a:ea typeface="楷体_GB2312" pitchFamily="1" charset="-122"/>
                        </a:rPr>
                        <a:t>L1C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）、</a:t>
                      </a: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卫星的星历、卫星工作状态、时间系统、卫星钟运行状态、轨道摄动改正、大气折射改正、由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码捕获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码的信息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1227.60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24.42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L2C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P</a:t>
                      </a:r>
                      <a:r>
                        <a:rPr lang="zh-CN" altLang="en-US" dirty="0"/>
                        <a:t>（</a:t>
                      </a:r>
                      <a:r>
                        <a:rPr lang="en-US" altLang="zh-CN" dirty="0"/>
                        <a:t>Y</a:t>
                      </a:r>
                      <a:r>
                        <a:rPr lang="zh-CN" altLang="en-US" dirty="0"/>
                        <a:t>）</a:t>
                      </a:r>
                      <a:endParaRPr lang="zh-CN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874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1176.42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25.48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dirty="0"/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9E6BC8-49A2-4947-A84D-92CEBF420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487" y="1055265"/>
            <a:ext cx="5276850" cy="45434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71BCC3-0EC0-4C9E-8B24-CDE6E7707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4081CA10-69FF-49F1-ACFD-E78F9560CB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8171167"/>
              </p:ext>
            </p:extLst>
          </p:nvPr>
        </p:nvGraphicFramePr>
        <p:xfrm>
          <a:off x="251520" y="4238807"/>
          <a:ext cx="7704855" cy="2560320"/>
        </p:xfrm>
        <a:graphic>
          <a:graphicData uri="http://schemas.openxmlformats.org/drawingml/2006/table">
            <a:tbl>
              <a:tblPr/>
              <a:tblGrid>
                <a:gridCol w="1540971">
                  <a:extLst>
                    <a:ext uri="{9D8B030D-6E8A-4147-A177-3AD203B41FA5}">
                      <a16:colId xmlns:a16="http://schemas.microsoft.com/office/drawing/2014/main" val="1924866491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488085891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1630663626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2116173608"/>
                    </a:ext>
                  </a:extLst>
                </a:gridCol>
                <a:gridCol w="1540971">
                  <a:extLst>
                    <a:ext uri="{9D8B030D-6E8A-4147-A177-3AD203B41FA5}">
                      <a16:colId xmlns:a16="http://schemas.microsoft.com/office/drawing/2014/main" val="34674179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CN" altLang="en-US" dirty="0">
                          <a:effectLst/>
                        </a:rPr>
                        <a:t>波段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中心频率</a:t>
                      </a:r>
                      <a:r>
                        <a:rPr lang="en-US" altLang="zh-CN">
                          <a:effectLst/>
                        </a:rPr>
                        <a:t>[</a:t>
                      </a:r>
                      <a:r>
                        <a:rPr lang="en-US">
                          <a:effectLst/>
                        </a:rPr>
                        <a:t>MHZ]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波长</a:t>
                      </a:r>
                      <a:r>
                        <a:rPr lang="en-US" altLang="zh-CN">
                          <a:effectLst/>
                        </a:rPr>
                        <a:t>[</a:t>
                      </a:r>
                      <a:r>
                        <a:rPr lang="en-US">
                          <a:effectLst/>
                        </a:rPr>
                        <a:t>m]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导航信号成分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>
                          <a:effectLst/>
                        </a:rPr>
                        <a:t>所在频段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4327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L1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1575.42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0.190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L1 C/A, L1 P(Y), L1M, L1C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ARNS/RNSS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718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L2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1227.60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0.244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>
                          <a:effectLst/>
                        </a:rPr>
                        <a:t>L2 P(Y), L2M, L2C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71629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L5</a:t>
                      </a:r>
                    </a:p>
                  </a:txBody>
                  <a:tcPr anchor="ctr">
                    <a:lnL>
                      <a:noFill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1176.45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</a:rPr>
                        <a:t>0.255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L5C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ARNS/RNSS</a:t>
                      </a:r>
                    </a:p>
                  </a:txBody>
                  <a:tcPr anchor="ctr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561803"/>
                  </a:ext>
                </a:extLst>
              </a:tr>
            </a:tbl>
          </a:graphicData>
        </a:graphic>
      </p:graphicFrame>
      <p:pic>
        <p:nvPicPr>
          <p:cNvPr id="51202" name="Picture 2">
            <a:extLst>
              <a:ext uri="{FF2B5EF4-FFF2-40B4-BE49-F238E27FC236}">
                <a16:creationId xmlns:a16="http://schemas.microsoft.com/office/drawing/2014/main" id="{C03E735A-950A-44B5-88BF-15B6FF949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3" y="692696"/>
            <a:ext cx="5897817" cy="420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B00D4B2-FE87-4F6E-8B3B-0E47AF343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8343" y="1885115"/>
            <a:ext cx="9144000" cy="396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09774"/>
      </p:ext>
    </p:extLst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57345">
            <a:extLst>
              <a:ext uri="{FF2B5EF4-FFF2-40B4-BE49-F238E27FC236}">
                <a16:creationId xmlns:a16="http://schemas.microsoft.com/office/drawing/2014/main" id="{34439019-FCE1-425F-9114-3AB5D08D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616" y="751036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7347" name="表格 57346">
            <a:extLst>
              <a:ext uri="{FF2B5EF4-FFF2-40B4-BE49-F238E27FC236}">
                <a16:creationId xmlns:a16="http://schemas.microsoft.com/office/drawing/2014/main" id="{6F46D320-A93D-4A9C-BCEE-B110B20CA6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2938186"/>
              </p:ext>
            </p:extLst>
          </p:nvPr>
        </p:nvGraphicFramePr>
        <p:xfrm>
          <a:off x="539552" y="1714145"/>
          <a:ext cx="8424863" cy="4839568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7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3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2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139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  <a:endParaRPr lang="en-US" altLang="x-none" sz="24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85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zh-CN" altLang="en-US" sz="2400" b="1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(MHz)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4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676"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GLONASS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L1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1598.0625-1604.25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  <a:p>
                      <a:pPr marL="0" lvl="0" indent="0" algn="ctr" eaLnBrk="0" hangingPunc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</a:t>
                      </a: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卫星的星历、卫星工作状态、时间系统、卫星钟运行状态、轨道摄动改正、大气折射改正、由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C/A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码捕获</a:t>
                      </a: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P</a:t>
                      </a:r>
                      <a:r>
                        <a:rPr lang="zh-CN" altLang="en-US" sz="2400" b="1" dirty="0">
                          <a:latin typeface="楷体_GB2312" pitchFamily="1" charset="-122"/>
                          <a:ea typeface="楷体_GB2312" pitchFamily="1" charset="-122"/>
                        </a:rPr>
                        <a:t>码的信息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332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L2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1242.9375-1247.75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935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L3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802"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latin typeface="楷体_GB2312" pitchFamily="1" charset="-122"/>
                          <a:ea typeface="楷体_GB2312" pitchFamily="1" charset="-122"/>
                        </a:rPr>
                        <a:t>L5</a:t>
                      </a: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1176.45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4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4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503100"/>
      </p:ext>
    </p:extLst>
  </p:cSld>
  <p:clrMapOvr>
    <a:masterClrMapping/>
  </p:clrMapOvr>
  <p:transition>
    <p:rand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>
            <a:extLst>
              <a:ext uri="{FF2B5EF4-FFF2-40B4-BE49-F238E27FC236}">
                <a16:creationId xmlns:a16="http://schemas.microsoft.com/office/drawing/2014/main" id="{52B27CD3-EBDE-4054-9D78-3606C61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70" y="539750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8371" name="表格 58370">
            <a:extLst>
              <a:ext uri="{FF2B5EF4-FFF2-40B4-BE49-F238E27FC236}">
                <a16:creationId xmlns:a16="http://schemas.microsoft.com/office/drawing/2014/main" id="{A55AA523-E072-482E-98F3-31B1CDF80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0373474"/>
              </p:ext>
            </p:extLst>
          </p:nvPr>
        </p:nvGraphicFramePr>
        <p:xfrm>
          <a:off x="479131" y="1556792"/>
          <a:ext cx="8242300" cy="3659872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1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6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62142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20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142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频率</a:t>
                      </a:r>
                      <a:endParaRPr lang="en-US" altLang="zh-CN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(MHz 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18"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Galileo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E2-L1-</a:t>
                      </a: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1575.420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b="1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1278.750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1191.795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1176.450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E5b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58369">
            <a:extLst>
              <a:ext uri="{FF2B5EF4-FFF2-40B4-BE49-F238E27FC236}">
                <a16:creationId xmlns:a16="http://schemas.microsoft.com/office/drawing/2014/main" id="{52B27CD3-EBDE-4054-9D78-3606C610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570" y="539750"/>
            <a:ext cx="7931150" cy="504825"/>
          </a:xfrm>
        </p:spPr>
        <p:txBody>
          <a:bodyPr/>
          <a:lstStyle/>
          <a:p>
            <a:r>
              <a:rPr lang="en-US" altLang="x-none" noProof="1"/>
              <a:t>GNSS</a:t>
            </a:r>
            <a:r>
              <a:rPr lang="zh-CN" altLang="en-US" noProof="1"/>
              <a:t>信号 </a:t>
            </a:r>
          </a:p>
        </p:txBody>
      </p:sp>
      <p:graphicFrame>
        <p:nvGraphicFramePr>
          <p:cNvPr id="58371" name="表格 58370">
            <a:extLst>
              <a:ext uri="{FF2B5EF4-FFF2-40B4-BE49-F238E27FC236}">
                <a16:creationId xmlns:a16="http://schemas.microsoft.com/office/drawing/2014/main" id="{A55AA523-E072-482E-98F3-31B1CDF802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2157285"/>
              </p:ext>
            </p:extLst>
          </p:nvPr>
        </p:nvGraphicFramePr>
        <p:xfrm>
          <a:off x="479130" y="1556792"/>
          <a:ext cx="8557365" cy="4543581"/>
        </p:xfrm>
        <a:graphic>
          <a:graphicData uri="http://schemas.openxmlformats.org/drawingml/2006/table">
            <a:tbl>
              <a:tblPr/>
              <a:tblGrid>
                <a:gridCol w="1210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84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78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2127">
                  <a:extLst>
                    <a:ext uri="{9D8B030D-6E8A-4147-A177-3AD203B41FA5}">
                      <a16:colId xmlns:a16="http://schemas.microsoft.com/office/drawing/2014/main" val="2792522567"/>
                    </a:ext>
                  </a:extLst>
                </a:gridCol>
              </a:tblGrid>
              <a:tr h="174086"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卫星导航定位系统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载波信号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测距码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导航电文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说明</a:t>
                      </a: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20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载波</a:t>
                      </a:r>
                      <a:endParaRPr lang="en-US" altLang="x-none" sz="2200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中心频率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(MHz 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zh-CN" altLang="en-US" sz="2200" dirty="0">
                          <a:latin typeface="楷体_GB2312" pitchFamily="1" charset="-122"/>
                          <a:ea typeface="楷体_GB2312" pitchFamily="1" charset="-122"/>
                        </a:rPr>
                        <a:t>波长</a:t>
                      </a:r>
                      <a:r>
                        <a:rPr lang="en-US" altLang="x-none" sz="2200" dirty="0">
                          <a:latin typeface="楷体_GB2312" pitchFamily="1" charset="-122"/>
                          <a:ea typeface="楷体_GB2312" pitchFamily="1" charset="-122"/>
                        </a:rPr>
                        <a:t>(cm)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118">
                <a:tc rowSpan="7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BDS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B1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Wingdings" charset="2"/>
                        <a:buNone/>
                        <a:tabLst/>
                        <a:defRPr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1561.098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5"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B-CNAV1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BDS-2/3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B1</a:t>
                      </a: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C/B1A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1575.42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19.0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D1</a:t>
                      </a:r>
                      <a:r>
                        <a:rPr lang="zh-CN" altLang="en-US" sz="2000" b="1" dirty="0">
                          <a:latin typeface="楷体_GB2312" pitchFamily="1" charset="-122"/>
                          <a:ea typeface="楷体_GB2312" pitchFamily="1" charset="-122"/>
                        </a:rPr>
                        <a:t>和</a:t>
                      </a: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781497"/>
                  </a:ext>
                </a:extLst>
              </a:tr>
              <a:tr h="42711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</a:t>
                      </a:r>
                      <a:r>
                        <a:rPr lang="en-US" altLang="zh-CN" sz="2200" b="1" dirty="0">
                          <a:latin typeface="楷体_GB2312" pitchFamily="1" charset="-122"/>
                          <a:ea typeface="楷体_GB2312" pitchFamily="1" charset="-122"/>
                        </a:rPr>
                        <a:t>a</a:t>
                      </a: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1176.45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25.5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834131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B2b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1207.14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Font typeface="Wingdings" charset="2"/>
                        <a:buChar char="v"/>
                        <a:defRPr sz="2800" b="0" i="0" u="none" kern="1200" baseline="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742950" lvl="1" indent="-285750">
                        <a:buClr>
                          <a:schemeClr val="tx2"/>
                        </a:buClr>
                        <a:defRPr sz="2400" kern="1200"/>
                      </a:lvl2pPr>
                      <a:lvl3pPr marL="1143000" lvl="2" indent="-228600">
                        <a:defRPr sz="2000" kern="1200"/>
                      </a:lvl3pPr>
                      <a:lvl4pPr marL="1600200" lvl="3" indent="-228600">
                        <a:defRPr sz="1800" kern="1200"/>
                      </a:lvl4pPr>
                      <a:lvl5pPr marL="2057400" lvl="4" indent="-228600">
                        <a:defRPr sz="1800" kern="1200"/>
                      </a:lvl5pPr>
                    </a:lstStyle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24.8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B-CNAV3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zh-CN" sz="24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B3</a:t>
                      </a:r>
                      <a:r>
                        <a:rPr lang="en-US" altLang="zh-CN" sz="2400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 </a:t>
                      </a:r>
                      <a:endParaRPr lang="en-US" altLang="x-none" sz="2200" b="1" dirty="0">
                        <a:latin typeface="楷体_GB2312" panose="02010609030101010101" pitchFamily="49" charset="-122"/>
                        <a:ea typeface="楷体_GB2312" panose="02010609030101010101" pitchFamily="49" charset="-122"/>
                      </a:endParaRP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1268.52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D1</a:t>
                      </a:r>
                      <a:r>
                        <a:rPr lang="zh-CN" altLang="en-US" sz="2000" b="1" dirty="0">
                          <a:latin typeface="楷体_GB2312" pitchFamily="1" charset="-122"/>
                          <a:ea typeface="楷体_GB2312" pitchFamily="1" charset="-122"/>
                        </a:rPr>
                        <a:t>和</a:t>
                      </a: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D2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BDS-2/3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932122"/>
                  </a:ext>
                </a:extLst>
              </a:tr>
              <a:tr h="427118">
                <a:tc vMerge="1"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anose="02010609030101010101" pitchFamily="49" charset="-122"/>
                          <a:ea typeface="楷体_GB2312" panose="02010609030101010101" pitchFamily="49" charset="-122"/>
                        </a:rPr>
                        <a:t>B3A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1268.52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r>
                        <a:rPr lang="en-US" altLang="x-none" sz="2200" b="1" dirty="0">
                          <a:latin typeface="楷体_GB2312" pitchFamily="1" charset="-122"/>
                          <a:ea typeface="楷体_GB2312" pitchFamily="1" charset="-122"/>
                        </a:rPr>
                        <a:t>23.6</a:t>
                      </a:r>
                    </a:p>
                  </a:txBody>
                  <a:tcPr marT="45729" marB="4572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spcBef>
                          <a:spcPct val="0"/>
                        </a:spcBef>
                        <a:buClr>
                          <a:srgbClr val="000000"/>
                        </a:buClr>
                        <a:buNone/>
                      </a:pPr>
                      <a:endParaRPr lang="en-US" altLang="x-none" sz="22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latin typeface="楷体_GB2312" pitchFamily="1" charset="-122"/>
                          <a:ea typeface="楷体_GB2312" pitchFamily="1" charset="-122"/>
                        </a:rPr>
                        <a:t>BDS-3</a:t>
                      </a:r>
                      <a:endParaRPr lang="zh-CN" altLang="en-US" sz="2000" b="1" dirty="0">
                        <a:latin typeface="楷体_GB2312" pitchFamily="1" charset="-122"/>
                        <a:ea typeface="楷体_GB2312" pitchFamily="1" charset="-122"/>
                      </a:endParaRPr>
                    </a:p>
                  </a:txBody>
                  <a:tcPr marT="45729" marB="4572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182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584697"/>
      </p:ext>
    </p:extLst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B1A256-4C8F-468C-99A1-C924A9AB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GNSS</a:t>
            </a:r>
            <a:r>
              <a:rPr lang="zh-CN" altLang="en-US" dirty="0"/>
              <a:t>公开信号频率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01209A5-9341-4F23-9EA9-1C22C5D9A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168523"/>
              </p:ext>
            </p:extLst>
          </p:nvPr>
        </p:nvGraphicFramePr>
        <p:xfrm>
          <a:off x="539552" y="1844824"/>
          <a:ext cx="8291263" cy="4780104"/>
        </p:xfrm>
        <a:graphic>
          <a:graphicData uri="http://schemas.openxmlformats.org/drawingml/2006/table">
            <a:tbl>
              <a:tblPr/>
              <a:tblGrid>
                <a:gridCol w="1388925">
                  <a:extLst>
                    <a:ext uri="{9D8B030D-6E8A-4147-A177-3AD203B41FA5}">
                      <a16:colId xmlns:a16="http://schemas.microsoft.com/office/drawing/2014/main" val="1163309873"/>
                    </a:ext>
                  </a:extLst>
                </a:gridCol>
                <a:gridCol w="987339">
                  <a:extLst>
                    <a:ext uri="{9D8B030D-6E8A-4147-A177-3AD203B41FA5}">
                      <a16:colId xmlns:a16="http://schemas.microsoft.com/office/drawing/2014/main" val="3003995074"/>
                    </a:ext>
                  </a:extLst>
                </a:gridCol>
                <a:gridCol w="1275423">
                  <a:extLst>
                    <a:ext uri="{9D8B030D-6E8A-4147-A177-3AD203B41FA5}">
                      <a16:colId xmlns:a16="http://schemas.microsoft.com/office/drawing/2014/main" val="3131697355"/>
                    </a:ext>
                  </a:extLst>
                </a:gridCol>
                <a:gridCol w="997078">
                  <a:extLst>
                    <a:ext uri="{9D8B030D-6E8A-4147-A177-3AD203B41FA5}">
                      <a16:colId xmlns:a16="http://schemas.microsoft.com/office/drawing/2014/main" val="2941893811"/>
                    </a:ext>
                  </a:extLst>
                </a:gridCol>
                <a:gridCol w="896828">
                  <a:extLst>
                    <a:ext uri="{9D8B030D-6E8A-4147-A177-3AD203B41FA5}">
                      <a16:colId xmlns:a16="http://schemas.microsoft.com/office/drawing/2014/main" val="3041372013"/>
                    </a:ext>
                  </a:extLst>
                </a:gridCol>
                <a:gridCol w="896828">
                  <a:extLst>
                    <a:ext uri="{9D8B030D-6E8A-4147-A177-3AD203B41FA5}">
                      <a16:colId xmlns:a16="http://schemas.microsoft.com/office/drawing/2014/main" val="2634326425"/>
                    </a:ext>
                  </a:extLst>
                </a:gridCol>
                <a:gridCol w="924421">
                  <a:extLst>
                    <a:ext uri="{9D8B030D-6E8A-4147-A177-3AD203B41FA5}">
                      <a16:colId xmlns:a16="http://schemas.microsoft.com/office/drawing/2014/main" val="2248342571"/>
                    </a:ext>
                  </a:extLst>
                </a:gridCol>
                <a:gridCol w="924421">
                  <a:extLst>
                    <a:ext uri="{9D8B030D-6E8A-4147-A177-3AD203B41FA5}">
                      <a16:colId xmlns:a16="http://schemas.microsoft.com/office/drawing/2014/main" val="3959539508"/>
                    </a:ext>
                  </a:extLst>
                </a:gridCol>
              </a:tblGrid>
              <a:tr h="239212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载波频率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/</a:t>
                      </a: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MHz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GNSS</a:t>
                      </a: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及载波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0975264"/>
                  </a:ext>
                </a:extLst>
              </a:tr>
              <a:tr h="39399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GLONASS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Galileo</a:t>
                      </a: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BDS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IRNSS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Qzss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SBAS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00972"/>
                  </a:ext>
                </a:extLst>
              </a:tr>
              <a:tr h="39399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1176.45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E5a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B2a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L5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WAAS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928595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1207.14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L3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E5b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B2b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</a:t>
                      </a:r>
                      <a:endParaRPr lang="zh-CN" alt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7298627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1227.60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L2c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L2C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448987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1242.9375~1247.75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L2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30623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1278.75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E6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727708"/>
                  </a:ext>
                </a:extLst>
              </a:tr>
              <a:tr h="703564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1575.42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 C/A &amp; L1c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E2-L1-E1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B1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 C/A &amp; L1</a:t>
                      </a: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所有增</a:t>
                      </a:r>
                      <a:b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</a:br>
                      <a:r>
                        <a:rPr lang="zh-CN" alt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强系统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476424"/>
                  </a:ext>
                </a:extLst>
              </a:tr>
              <a:tr h="54878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1598.0625~1604.25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L1</a:t>
                      </a: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3187584"/>
                  </a:ext>
                </a:extLst>
              </a:tr>
              <a:tr h="33771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2492.08</a:t>
                      </a:r>
                      <a:endParaRPr lang="zh-CN" alt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zh-CN" sz="1800" b="0" i="0" spc="0" dirty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sz="1800" dirty="0">
                        <a:effectLst/>
                      </a:endParaRPr>
                    </a:p>
                  </a:txBody>
                  <a:tcPr marL="49876" marR="49876" marT="41564" marB="41564" anchor="ctr">
                    <a:lnL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159591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C3653219-5DF8-4CF3-94C2-A68F1E068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3" y="4592320"/>
            <a:ext cx="9144000" cy="206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061233"/>
      </p:ext>
    </p:extLst>
  </p:cSld>
  <p:clrMapOvr>
    <a:masterClrMapping/>
  </p:clrMapOvr>
  <p:transition>
    <p:rand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D3FAF6-2D5A-466B-B920-70FA1A467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GPS, </a:t>
            </a:r>
            <a:r>
              <a:rPr lang="en-US" altLang="zh-CN" sz="2400" dirty="0" err="1"/>
              <a:t>Glonass</a:t>
            </a:r>
            <a:r>
              <a:rPr lang="en-US" altLang="zh-CN" sz="2400" dirty="0"/>
              <a:t>, Galileo and </a:t>
            </a:r>
            <a:r>
              <a:rPr lang="en-US" altLang="zh-CN" sz="2400" dirty="0" err="1"/>
              <a:t>Beidou</a:t>
            </a:r>
            <a:r>
              <a:rPr lang="en-US" altLang="zh-CN" sz="2400" dirty="0"/>
              <a:t> navigational frequency bands.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591227-D568-47D2-BF1A-76A8F884D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93" y="1628800"/>
            <a:ext cx="8154107" cy="432091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5402357-2E47-40A5-B953-80B356724D46}"/>
              </a:ext>
            </a:extLst>
          </p:cNvPr>
          <p:cNvSpPr txBox="1"/>
          <p:nvPr/>
        </p:nvSpPr>
        <p:spPr>
          <a:xfrm>
            <a:off x="1979712" y="6054387"/>
            <a:ext cx="5400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引用：</a:t>
            </a:r>
            <a:r>
              <a:rPr lang="en-US" altLang="zh-CN" dirty="0"/>
              <a:t>ESA_GNSS-Book_TM-23_Vol_I.pdf</a:t>
            </a:r>
            <a:r>
              <a:rPr lang="zh-CN" altLang="en-US" dirty="0"/>
              <a:t>，</a:t>
            </a:r>
            <a:r>
              <a:rPr lang="en-US" altLang="zh-CN" dirty="0"/>
              <a:t>P31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0369458"/>
      </p:ext>
    </p:extLst>
  </p:cSld>
  <p:clrMapOvr>
    <a:masterClrMapping/>
  </p:clrMapOvr>
  <p:transition>
    <p:rand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67B58-03D7-4244-9D01-99ACAD7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GNSS</a:t>
            </a:r>
            <a:r>
              <a:rPr lang="zh-CN" altLang="en-US" dirty="0"/>
              <a:t>观测值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87F4C6-B790-4EEE-88F8-5F6D18E8E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700808"/>
            <a:ext cx="8964488" cy="50405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测距码伪距观测值（</a:t>
            </a:r>
            <a:r>
              <a:rPr lang="en-US" altLang="zh-CN" dirty="0" err="1"/>
              <a:t>Pseudorange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完整距离，但误差大，多用于单点定位或差分修正。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载波相位观测值（</a:t>
            </a:r>
            <a:r>
              <a:rPr lang="en-US" altLang="zh-CN" dirty="0"/>
              <a:t>Carrier Phase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高精度但需解算模糊度，用于</a:t>
            </a:r>
            <a:r>
              <a:rPr lang="en-US" altLang="zh-CN" dirty="0"/>
              <a:t>RTK</a:t>
            </a:r>
            <a:r>
              <a:rPr lang="zh-CN" altLang="en-US" dirty="0"/>
              <a:t>、静态基线解算。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观测值组合（</a:t>
            </a:r>
            <a:r>
              <a:rPr lang="en-US" altLang="zh-CN" dirty="0"/>
              <a:t>Combination</a:t>
            </a:r>
            <a:r>
              <a:rPr lang="zh-CN" altLang="en-US" dirty="0"/>
              <a:t>）</a:t>
            </a:r>
            <a:endParaRPr lang="en-US" altLang="zh-CN" dirty="0"/>
          </a:p>
          <a:p>
            <a:pPr marL="400050" lvl="1" indent="0">
              <a:buNone/>
            </a:pPr>
            <a:r>
              <a:rPr lang="zh-CN" altLang="en-US" dirty="0"/>
              <a:t>差分组合、电离层无关组合</a:t>
            </a:r>
            <a:r>
              <a:rPr lang="en-US" altLang="zh-CN" dirty="0"/>
              <a:t>(L3)</a:t>
            </a:r>
            <a:r>
              <a:rPr lang="zh-CN" altLang="en-US" dirty="0"/>
              <a:t>、宽巷组合</a:t>
            </a:r>
            <a:r>
              <a:rPr lang="en-US" altLang="zh-CN" dirty="0"/>
              <a:t>(Wide-Lane)</a:t>
            </a: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多普勒观测值（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Doppler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dirty="0"/>
              <a:t>基于多普勒频移计算接收机与卫星的相对径向速度。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信号强度与信噪比（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SNR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）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 marL="400050" lvl="1" indent="0">
              <a:buNone/>
            </a:pPr>
            <a:r>
              <a:rPr lang="zh-CN" altLang="en-US" dirty="0"/>
              <a:t>低</a:t>
            </a:r>
            <a:r>
              <a:rPr lang="en-US" altLang="zh-CN" dirty="0"/>
              <a:t>SNR</a:t>
            </a:r>
            <a:r>
              <a:rPr lang="zh-CN" altLang="en-US" dirty="0"/>
              <a:t>指示遮挡或多路径效应；</a:t>
            </a:r>
            <a:r>
              <a:rPr lang="en-US" altLang="zh-CN" dirty="0"/>
              <a:t>SNR</a:t>
            </a:r>
            <a:r>
              <a:rPr lang="zh-CN" altLang="en-US" dirty="0"/>
              <a:t>波动反映信号反射干扰</a:t>
            </a:r>
          </a:p>
        </p:txBody>
      </p:sp>
    </p:spTree>
    <p:extLst>
      <p:ext uri="{BB962C8B-B14F-4D97-AF65-F5344CB8AC3E}">
        <p14:creationId xmlns:p14="http://schemas.microsoft.com/office/powerpoint/2010/main" val="3768571422"/>
      </p:ext>
    </p:extLst>
  </p:cSld>
  <p:clrMapOvr>
    <a:masterClrMapping/>
  </p:clrMapOvr>
  <p:transition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55401ADC-4759-47E1-9AF7-71CE1646D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B38B74B6-911E-4F18-A5B2-06371BB7E2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75656" y="1628800"/>
            <a:ext cx="7355160" cy="4679402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ＧＰＳ卫星运动基础</a:t>
            </a:r>
          </a:p>
          <a:p>
            <a:pPr lvl="1" eaLnBrk="1" hangingPunct="1"/>
            <a:r>
              <a:rPr lang="zh-CN" altLang="en-US" sz="2100" dirty="0">
                <a:hlinkClick r:id="rId2" action="ppaction://hlinksldjump"/>
              </a:rPr>
              <a:t>卫星所受的作用力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>
                <a:hlinkClick r:id="rId3" action="ppaction://hlinksldjump"/>
              </a:rPr>
              <a:t>卫星的运动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>
                <a:hlinkClick r:id="rId4" action="ppaction://hlinksldjump"/>
              </a:rPr>
              <a:t>卫星运动轨道的描述</a:t>
            </a:r>
            <a:endParaRPr lang="zh-CN" altLang="en-US" sz="2100" dirty="0"/>
          </a:p>
          <a:p>
            <a:pPr eaLnBrk="1" hangingPunct="1"/>
            <a:r>
              <a:rPr lang="zh-CN" altLang="en-US" sz="2400" dirty="0">
                <a:hlinkClick r:id="rId5" action="ppaction://hlinksldjump"/>
              </a:rPr>
              <a:t>卫星星历</a:t>
            </a:r>
            <a:endParaRPr lang="zh-CN" altLang="en-US" sz="2400" dirty="0"/>
          </a:p>
          <a:p>
            <a:pPr lvl="1" eaLnBrk="1" hangingPunct="1"/>
            <a:r>
              <a:rPr lang="zh-CN" altLang="en-US" sz="2100" dirty="0">
                <a:hlinkClick r:id="rId6" action="ppaction://hlinksldjump"/>
              </a:rPr>
              <a:t>广播星历</a:t>
            </a:r>
            <a:endParaRPr lang="zh-CN" altLang="en-US" sz="2100" dirty="0"/>
          </a:p>
          <a:p>
            <a:pPr lvl="1" eaLnBrk="1" hangingPunct="1"/>
            <a:r>
              <a:rPr lang="zh-CN" altLang="en-US" sz="2100" dirty="0">
                <a:hlinkClick r:id="rId7" action="ppaction://hlinksldjump"/>
              </a:rPr>
              <a:t>后处理星历</a:t>
            </a:r>
            <a:endParaRPr lang="zh-CN" altLang="en-US" sz="2100" dirty="0"/>
          </a:p>
          <a:p>
            <a:pPr eaLnBrk="1" hangingPunct="1"/>
            <a:r>
              <a:rPr lang="zh-CN" altLang="en-US" sz="2400" dirty="0">
                <a:hlinkClick r:id="rId8" action="ppaction://hlinksldjump"/>
              </a:rPr>
              <a:t>卫星导航电文</a:t>
            </a:r>
            <a:endParaRPr lang="zh-CN" altLang="en-US" sz="2400" dirty="0"/>
          </a:p>
          <a:p>
            <a:pPr eaLnBrk="1" hangingPunct="1"/>
            <a:r>
              <a:rPr lang="zh-CN" altLang="en-US" sz="2400" dirty="0">
                <a:hlinkClick r:id="rId9" action="ppaction://hlinksldjump"/>
              </a:rPr>
              <a:t>卫星信号</a:t>
            </a:r>
            <a:endParaRPr lang="zh-CN" altLang="en-US" sz="2400" dirty="0"/>
          </a:p>
          <a:p>
            <a:pPr eaLnBrk="1" hangingPunct="1"/>
            <a:r>
              <a:rPr lang="en-US" altLang="zh-CN" sz="2400" dirty="0">
                <a:hlinkClick r:id="rId10" action="ppaction://hlinksldjump"/>
              </a:rPr>
              <a:t>GPS</a:t>
            </a:r>
            <a:r>
              <a:rPr lang="zh-CN" altLang="en-US" sz="2400" dirty="0">
                <a:hlinkClick r:id="rId10" action="ppaction://hlinksldjump"/>
              </a:rPr>
              <a:t>卫星位置的计算</a:t>
            </a:r>
            <a:endParaRPr lang="zh-CN" altLang="en-US" sz="2400" dirty="0"/>
          </a:p>
        </p:txBody>
      </p:sp>
    </p:spTree>
  </p:cSld>
  <p:clrMapOvr>
    <a:masterClrMapping/>
  </p:clrMapOvr>
  <p:transition>
    <p:rand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27C4B8C-EF04-42BD-86E3-5A8C9D901E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卫星位置的表示</a:t>
            </a:r>
          </a:p>
        </p:txBody>
      </p:sp>
      <p:sp>
        <p:nvSpPr>
          <p:cNvPr id="36867" name="Oval 4">
            <a:extLst>
              <a:ext uri="{FF2B5EF4-FFF2-40B4-BE49-F238E27FC236}">
                <a16:creationId xmlns:a16="http://schemas.microsoft.com/office/drawing/2014/main" id="{CA551D12-911B-4851-8474-6648E3534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038" y="1773238"/>
            <a:ext cx="2913062" cy="27479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68" name="Group 5">
            <a:extLst>
              <a:ext uri="{FF2B5EF4-FFF2-40B4-BE49-F238E27FC236}">
                <a16:creationId xmlns:a16="http://schemas.microsoft.com/office/drawing/2014/main" id="{3F5D766D-0C4C-45B0-9E25-C8091A011655}"/>
              </a:ext>
            </a:extLst>
          </p:cNvPr>
          <p:cNvGrpSpPr>
            <a:grpSpLocks/>
          </p:cNvGrpSpPr>
          <p:nvPr/>
        </p:nvGrpSpPr>
        <p:grpSpPr bwMode="auto">
          <a:xfrm>
            <a:off x="5470525" y="2579688"/>
            <a:ext cx="2894013" cy="1149350"/>
            <a:chOff x="3129" y="1942"/>
            <a:chExt cx="1823" cy="724"/>
          </a:xfrm>
        </p:grpSpPr>
        <p:sp>
          <p:nvSpPr>
            <p:cNvPr id="36953" name="Oval 6">
              <a:extLst>
                <a:ext uri="{FF2B5EF4-FFF2-40B4-BE49-F238E27FC236}">
                  <a16:creationId xmlns:a16="http://schemas.microsoft.com/office/drawing/2014/main" id="{DE34B587-A23B-4F64-B699-93A8E555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029"/>
              <a:ext cx="1823" cy="6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54" name="Text Box 7">
              <a:extLst>
                <a:ext uri="{FF2B5EF4-FFF2-40B4-BE49-F238E27FC236}">
                  <a16:creationId xmlns:a16="http://schemas.microsoft.com/office/drawing/2014/main" id="{83F74011-4EBE-4774-828B-701D2B8014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942"/>
              <a:ext cx="2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赤道</a:t>
              </a:r>
              <a:endParaRPr lang="zh-CN" altLang="en-US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69" name="Line 8">
            <a:extLst>
              <a:ext uri="{FF2B5EF4-FFF2-40B4-BE49-F238E27FC236}">
                <a16:creationId xmlns:a16="http://schemas.microsoft.com/office/drawing/2014/main" id="{F8D75A44-EC4E-46C1-AA89-78D126FDDE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130550"/>
            <a:ext cx="504825" cy="549275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6870" name="Group 9">
            <a:extLst>
              <a:ext uri="{FF2B5EF4-FFF2-40B4-BE49-F238E27FC236}">
                <a16:creationId xmlns:a16="http://schemas.microsoft.com/office/drawing/2014/main" id="{9B14106E-9549-43AE-91B3-EF1A9CDF0993}"/>
              </a:ext>
            </a:extLst>
          </p:cNvPr>
          <p:cNvGrpSpPr>
            <a:grpSpLocks/>
          </p:cNvGrpSpPr>
          <p:nvPr/>
        </p:nvGrpSpPr>
        <p:grpSpPr bwMode="auto">
          <a:xfrm>
            <a:off x="7896225" y="3267075"/>
            <a:ext cx="182563" cy="261938"/>
            <a:chOff x="4657" y="2375"/>
            <a:chExt cx="115" cy="165"/>
          </a:xfrm>
        </p:grpSpPr>
        <p:sp>
          <p:nvSpPr>
            <p:cNvPr id="36951" name="Line 10">
              <a:extLst>
                <a:ext uri="{FF2B5EF4-FFF2-40B4-BE49-F238E27FC236}">
                  <a16:creationId xmlns:a16="http://schemas.microsoft.com/office/drawing/2014/main" id="{BF744D5B-4818-40AF-8972-ABB1760185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52" name="Text Box 11">
              <a:extLst>
                <a:ext uri="{FF2B5EF4-FFF2-40B4-BE49-F238E27FC236}">
                  <a16:creationId xmlns:a16="http://schemas.microsoft.com/office/drawing/2014/main" id="{D647DA8B-AFF0-42C4-8E91-8DB7B20C34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71" name="Group 12">
            <a:extLst>
              <a:ext uri="{FF2B5EF4-FFF2-40B4-BE49-F238E27FC236}">
                <a16:creationId xmlns:a16="http://schemas.microsoft.com/office/drawing/2014/main" id="{16DF5A5F-479B-40D6-AFED-1FD968C0D9CC}"/>
              </a:ext>
            </a:extLst>
          </p:cNvPr>
          <p:cNvGrpSpPr>
            <a:grpSpLocks/>
          </p:cNvGrpSpPr>
          <p:nvPr/>
        </p:nvGrpSpPr>
        <p:grpSpPr bwMode="auto">
          <a:xfrm>
            <a:off x="8202613" y="2409825"/>
            <a:ext cx="576262" cy="206375"/>
            <a:chOff x="4850" y="1835"/>
            <a:chExt cx="363" cy="130"/>
          </a:xfrm>
        </p:grpSpPr>
        <p:sp>
          <p:nvSpPr>
            <p:cNvPr id="36949" name="Oval 13">
              <a:extLst>
                <a:ext uri="{FF2B5EF4-FFF2-40B4-BE49-F238E27FC236}">
                  <a16:creationId xmlns:a16="http://schemas.microsoft.com/office/drawing/2014/main" id="{6189C00D-1A67-4B6D-99F8-CA128761A6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899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50" name="Text Box 14">
              <a:extLst>
                <a:ext uri="{FF2B5EF4-FFF2-40B4-BE49-F238E27FC236}">
                  <a16:creationId xmlns:a16="http://schemas.microsoft.com/office/drawing/2014/main" id="{56A29507-C30D-4923-8F7C-CF08642F6C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835"/>
              <a:ext cx="265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卫星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72" name="Oval 15">
            <a:extLst>
              <a:ext uri="{FF2B5EF4-FFF2-40B4-BE49-F238E27FC236}">
                <a16:creationId xmlns:a16="http://schemas.microsoft.com/office/drawing/2014/main" id="{FB23CF2D-61FC-4C85-87D9-AB74650C2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7063" y="3289300"/>
            <a:ext cx="77787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73" name="Text Box 16">
            <a:extLst>
              <a:ext uri="{FF2B5EF4-FFF2-40B4-BE49-F238E27FC236}">
                <a16:creationId xmlns:a16="http://schemas.microsoft.com/office/drawing/2014/main" id="{5E4A490D-0AD6-4E2D-9BE7-15F9FCAAF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72525" y="3257550"/>
            <a:ext cx="263525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1800" b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36874" name="Text Box 17">
            <a:extLst>
              <a:ext uri="{FF2B5EF4-FFF2-40B4-BE49-F238E27FC236}">
                <a16:creationId xmlns:a16="http://schemas.microsoft.com/office/drawing/2014/main" id="{5D037D3C-CCE2-436D-9738-9C2292CCB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9700" y="4160838"/>
            <a:ext cx="168275" cy="27463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1800" b="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sp>
        <p:nvSpPr>
          <p:cNvPr id="36875" name="Text Box 18">
            <a:extLst>
              <a:ext uri="{FF2B5EF4-FFF2-40B4-BE49-F238E27FC236}">
                <a16:creationId xmlns:a16="http://schemas.microsoft.com/office/drawing/2014/main" id="{5CEA1936-CDF5-44D0-B4E8-D3577C69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5000" y="1412875"/>
            <a:ext cx="250825" cy="3603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46800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FF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2400">
              <a:solidFill>
                <a:srgbClr val="FF0066"/>
              </a:solidFill>
              <a:ea typeface="宋体" panose="02010600030101010101" pitchFamily="2" charset="-122"/>
            </a:endParaRPr>
          </a:p>
        </p:txBody>
      </p:sp>
      <p:grpSp>
        <p:nvGrpSpPr>
          <p:cNvPr id="36876" name="Group 19">
            <a:extLst>
              <a:ext uri="{FF2B5EF4-FFF2-40B4-BE49-F238E27FC236}">
                <a16:creationId xmlns:a16="http://schemas.microsoft.com/office/drawing/2014/main" id="{7FE0C6DB-1F64-46AE-8821-75D0D0BBA2F5}"/>
              </a:ext>
            </a:extLst>
          </p:cNvPr>
          <p:cNvGrpSpPr>
            <a:grpSpLocks/>
          </p:cNvGrpSpPr>
          <p:nvPr/>
        </p:nvGrpSpPr>
        <p:grpSpPr bwMode="auto">
          <a:xfrm>
            <a:off x="8023225" y="2959100"/>
            <a:ext cx="1120775" cy="192088"/>
            <a:chOff x="4737" y="2181"/>
            <a:chExt cx="706" cy="121"/>
          </a:xfrm>
        </p:grpSpPr>
        <p:sp>
          <p:nvSpPr>
            <p:cNvPr id="36946" name="Text Box 20">
              <a:extLst>
                <a:ext uri="{FF2B5EF4-FFF2-40B4-BE49-F238E27FC236}">
                  <a16:creationId xmlns:a16="http://schemas.microsoft.com/office/drawing/2014/main" id="{3DFD26C3-2B23-49E4-8BA6-A763BE545A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1" y="2181"/>
              <a:ext cx="272" cy="12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近地点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7" name="Oval 21">
              <a:extLst>
                <a:ext uri="{FF2B5EF4-FFF2-40B4-BE49-F238E27FC236}">
                  <a16:creationId xmlns:a16="http://schemas.microsoft.com/office/drawing/2014/main" id="{90A31ABD-BB37-40FE-AFEC-537A3197F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7" y="2245"/>
              <a:ext cx="49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8" name="Line 22">
              <a:extLst>
                <a:ext uri="{FF2B5EF4-FFF2-40B4-BE49-F238E27FC236}">
                  <a16:creationId xmlns:a16="http://schemas.microsoft.com/office/drawing/2014/main" id="{459950B8-163D-4654-8190-63DFE2F47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5" y="2241"/>
              <a:ext cx="318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6877" name="Group 23">
            <a:extLst>
              <a:ext uri="{FF2B5EF4-FFF2-40B4-BE49-F238E27FC236}">
                <a16:creationId xmlns:a16="http://schemas.microsoft.com/office/drawing/2014/main" id="{B4013906-2979-41AA-9448-19FB88C21A16}"/>
              </a:ext>
            </a:extLst>
          </p:cNvPr>
          <p:cNvGrpSpPr>
            <a:grpSpLocks/>
          </p:cNvGrpSpPr>
          <p:nvPr/>
        </p:nvGrpSpPr>
        <p:grpSpPr bwMode="auto">
          <a:xfrm>
            <a:off x="7335838" y="3643313"/>
            <a:ext cx="763587" cy="219075"/>
            <a:chOff x="4304" y="2612"/>
            <a:chExt cx="481" cy="138"/>
          </a:xfrm>
        </p:grpSpPr>
        <p:sp>
          <p:nvSpPr>
            <p:cNvPr id="36944" name="Oval 24">
              <a:extLst>
                <a:ext uri="{FF2B5EF4-FFF2-40B4-BE49-F238E27FC236}">
                  <a16:creationId xmlns:a16="http://schemas.microsoft.com/office/drawing/2014/main" id="{0B054589-D218-4BC9-B4C0-1EFFDC5E4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61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5" name="Text Box 25">
              <a:extLst>
                <a:ext uri="{FF2B5EF4-FFF2-40B4-BE49-F238E27FC236}">
                  <a16:creationId xmlns:a16="http://schemas.microsoft.com/office/drawing/2014/main" id="{C945D45B-AAB9-4314-816B-8609C9BEA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621"/>
              <a:ext cx="4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升交点</a:t>
              </a:r>
              <a:endParaRPr lang="zh-CN" altLang="en-US" sz="12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78" name="Group 26">
            <a:extLst>
              <a:ext uri="{FF2B5EF4-FFF2-40B4-BE49-F238E27FC236}">
                <a16:creationId xmlns:a16="http://schemas.microsoft.com/office/drawing/2014/main" id="{72DAF92F-7B2E-453F-A6CF-618C1ACA36BA}"/>
              </a:ext>
            </a:extLst>
          </p:cNvPr>
          <p:cNvGrpSpPr>
            <a:grpSpLocks/>
          </p:cNvGrpSpPr>
          <p:nvPr/>
        </p:nvGrpSpPr>
        <p:grpSpPr bwMode="auto">
          <a:xfrm>
            <a:off x="5976938" y="3406775"/>
            <a:ext cx="441325" cy="307975"/>
            <a:chOff x="3448" y="2463"/>
            <a:chExt cx="278" cy="194"/>
          </a:xfrm>
        </p:grpSpPr>
        <p:sp>
          <p:nvSpPr>
            <p:cNvPr id="36942" name="Text Box 27">
              <a:extLst>
                <a:ext uri="{FF2B5EF4-FFF2-40B4-BE49-F238E27FC236}">
                  <a16:creationId xmlns:a16="http://schemas.microsoft.com/office/drawing/2014/main" id="{9D004870-9B0E-4E0E-A60B-EC2E3ED21D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463"/>
              <a:ext cx="278" cy="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春分点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43" name="Oval 28">
              <a:extLst>
                <a:ext uri="{FF2B5EF4-FFF2-40B4-BE49-F238E27FC236}">
                  <a16:creationId xmlns:a16="http://schemas.microsoft.com/office/drawing/2014/main" id="{D5EA7BD2-6F1C-43E5-B3BC-D6DFED624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61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79" name="Oval 29">
            <a:extLst>
              <a:ext uri="{FF2B5EF4-FFF2-40B4-BE49-F238E27FC236}">
                <a16:creationId xmlns:a16="http://schemas.microsoft.com/office/drawing/2014/main" id="{5ADC79BB-DFCD-4096-A2A4-5EDCB154C8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5300" y="3060700"/>
            <a:ext cx="131763" cy="125413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36880" name="Group 30">
            <a:extLst>
              <a:ext uri="{FF2B5EF4-FFF2-40B4-BE49-F238E27FC236}">
                <a16:creationId xmlns:a16="http://schemas.microsoft.com/office/drawing/2014/main" id="{53D1BBC7-5E60-46A4-B764-3D46F5931404}"/>
              </a:ext>
            </a:extLst>
          </p:cNvPr>
          <p:cNvGrpSpPr>
            <a:grpSpLocks/>
          </p:cNvGrpSpPr>
          <p:nvPr/>
        </p:nvGrpSpPr>
        <p:grpSpPr bwMode="auto">
          <a:xfrm>
            <a:off x="5511800" y="2584450"/>
            <a:ext cx="2913063" cy="1701800"/>
            <a:chOff x="3155" y="1945"/>
            <a:chExt cx="1835" cy="1072"/>
          </a:xfrm>
        </p:grpSpPr>
        <p:sp>
          <p:nvSpPr>
            <p:cNvPr id="36938" name="Line 31">
              <a:extLst>
                <a:ext uri="{FF2B5EF4-FFF2-40B4-BE49-F238E27FC236}">
                  <a16:creationId xmlns:a16="http://schemas.microsoft.com/office/drawing/2014/main" id="{ECD11EF2-948D-40B3-8DA8-C5EE84E71E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2431"/>
              <a:ext cx="106" cy="8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39" name="Group 32">
              <a:extLst>
                <a:ext uri="{FF2B5EF4-FFF2-40B4-BE49-F238E27FC236}">
                  <a16:creationId xmlns:a16="http://schemas.microsoft.com/office/drawing/2014/main" id="{7CE3460B-7782-4980-BBDA-677A9DCCF6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5" y="1945"/>
              <a:ext cx="1835" cy="1072"/>
              <a:chOff x="3155" y="1945"/>
              <a:chExt cx="1835" cy="1072"/>
            </a:xfrm>
          </p:grpSpPr>
          <p:sp>
            <p:nvSpPr>
              <p:cNvPr id="36940" name="Oval 33">
                <a:extLst>
                  <a:ext uri="{FF2B5EF4-FFF2-40B4-BE49-F238E27FC236}">
                    <a16:creationId xmlns:a16="http://schemas.microsoft.com/office/drawing/2014/main" id="{AFAB2805-7457-4F9A-9176-D26B5272F0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25290">
                <a:off x="3155" y="1945"/>
                <a:ext cx="1835" cy="769"/>
              </a:xfrm>
              <a:prstGeom prst="ellipse">
                <a:avLst/>
              </a:prstGeom>
              <a:noFill/>
              <a:ln w="19050">
                <a:solidFill>
                  <a:srgbClr val="99CC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36941" name="Text Box 34">
                <a:extLst>
                  <a:ext uri="{FF2B5EF4-FFF2-40B4-BE49-F238E27FC236}">
                    <a16:creationId xmlns:a16="http://schemas.microsoft.com/office/drawing/2014/main" id="{DFFEA1C2-DC85-4759-9725-35F2AD3026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2851"/>
                <a:ext cx="24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b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</a:t>
                </a:r>
                <a:endParaRPr lang="zh-CN" altLang="en-US" sz="1200" b="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6881" name="Group 35">
            <a:extLst>
              <a:ext uri="{FF2B5EF4-FFF2-40B4-BE49-F238E27FC236}">
                <a16:creationId xmlns:a16="http://schemas.microsoft.com/office/drawing/2014/main" id="{14DF5200-2465-4071-ACDB-73F83D7191AF}"/>
              </a:ext>
            </a:extLst>
          </p:cNvPr>
          <p:cNvGrpSpPr>
            <a:grpSpLocks/>
          </p:cNvGrpSpPr>
          <p:nvPr/>
        </p:nvGrpSpPr>
        <p:grpSpPr bwMode="auto">
          <a:xfrm>
            <a:off x="6732588" y="3267075"/>
            <a:ext cx="333375" cy="306388"/>
            <a:chOff x="3924" y="2375"/>
            <a:chExt cx="210" cy="193"/>
          </a:xfrm>
        </p:grpSpPr>
        <p:sp>
          <p:nvSpPr>
            <p:cNvPr id="36936" name="Freeform 36">
              <a:extLst>
                <a:ext uri="{FF2B5EF4-FFF2-40B4-BE49-F238E27FC236}">
                  <a16:creationId xmlns:a16="http://schemas.microsoft.com/office/drawing/2014/main" id="{C9EBEDFE-7219-4736-86CC-CADCDE41C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7" name="Text Box 37">
              <a:extLst>
                <a:ext uri="{FF2B5EF4-FFF2-40B4-BE49-F238E27FC236}">
                  <a16:creationId xmlns:a16="http://schemas.microsoft.com/office/drawing/2014/main" id="{63693154-D0D4-44D7-B86B-D0184C9A86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 dirty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b="0" dirty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82" name="Group 38">
            <a:extLst>
              <a:ext uri="{FF2B5EF4-FFF2-40B4-BE49-F238E27FC236}">
                <a16:creationId xmlns:a16="http://schemas.microsoft.com/office/drawing/2014/main" id="{4735A0A8-D8E6-4540-9279-6F387EB9F9C1}"/>
              </a:ext>
            </a:extLst>
          </p:cNvPr>
          <p:cNvGrpSpPr>
            <a:grpSpLocks/>
          </p:cNvGrpSpPr>
          <p:nvPr/>
        </p:nvGrpSpPr>
        <p:grpSpPr bwMode="auto">
          <a:xfrm>
            <a:off x="7153275" y="3109913"/>
            <a:ext cx="369888" cy="398462"/>
            <a:chOff x="4189" y="2276"/>
            <a:chExt cx="233" cy="251"/>
          </a:xfrm>
        </p:grpSpPr>
        <p:sp>
          <p:nvSpPr>
            <p:cNvPr id="36934" name="Freeform 39">
              <a:extLst>
                <a:ext uri="{FF2B5EF4-FFF2-40B4-BE49-F238E27FC236}">
                  <a16:creationId xmlns:a16="http://schemas.microsoft.com/office/drawing/2014/main" id="{01594D31-E126-40B8-BBD4-1F943825A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276"/>
              <a:ext cx="157" cy="162"/>
            </a:xfrm>
            <a:custGeom>
              <a:avLst/>
              <a:gdLst>
                <a:gd name="T0" fmla="*/ 0 w 420"/>
                <a:gd name="T1" fmla="*/ 7 h 468"/>
                <a:gd name="T2" fmla="*/ 7 w 420"/>
                <a:gd name="T3" fmla="*/ 5 h 468"/>
                <a:gd name="T4" fmla="*/ 7 w 420"/>
                <a:gd name="T5" fmla="*/ 0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" h="468">
                  <a:moveTo>
                    <a:pt x="0" y="468"/>
                  </a:moveTo>
                  <a:cubicBezTo>
                    <a:pt x="150" y="429"/>
                    <a:pt x="300" y="390"/>
                    <a:pt x="360" y="312"/>
                  </a:cubicBezTo>
                  <a:cubicBezTo>
                    <a:pt x="420" y="234"/>
                    <a:pt x="390" y="117"/>
                    <a:pt x="36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5" name="Text Box 40">
              <a:extLst>
                <a:ext uri="{FF2B5EF4-FFF2-40B4-BE49-F238E27FC236}">
                  <a16:creationId xmlns:a16="http://schemas.microsoft.com/office/drawing/2014/main" id="{5AD92D87-3C47-47B6-8141-54663D44D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392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36883" name="Group 41">
            <a:extLst>
              <a:ext uri="{FF2B5EF4-FFF2-40B4-BE49-F238E27FC236}">
                <a16:creationId xmlns:a16="http://schemas.microsoft.com/office/drawing/2014/main" id="{DF695289-B522-450D-9FDA-2928D5F73479}"/>
              </a:ext>
            </a:extLst>
          </p:cNvPr>
          <p:cNvGrpSpPr>
            <a:grpSpLocks/>
          </p:cNvGrpSpPr>
          <p:nvPr/>
        </p:nvGrpSpPr>
        <p:grpSpPr bwMode="auto">
          <a:xfrm>
            <a:off x="6900863" y="2565400"/>
            <a:ext cx="1343025" cy="565150"/>
            <a:chOff x="4030" y="1933"/>
            <a:chExt cx="846" cy="356"/>
          </a:xfrm>
        </p:grpSpPr>
        <p:sp>
          <p:nvSpPr>
            <p:cNvPr id="36930" name="Line 42">
              <a:extLst>
                <a:ext uri="{FF2B5EF4-FFF2-40B4-BE49-F238E27FC236}">
                  <a16:creationId xmlns:a16="http://schemas.microsoft.com/office/drawing/2014/main" id="{D2F81D38-C3E7-4520-888B-2BBADD8DA5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1933"/>
              <a:ext cx="846" cy="356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1" name="Line 43">
              <a:extLst>
                <a:ext uri="{FF2B5EF4-FFF2-40B4-BE49-F238E27FC236}">
                  <a16:creationId xmlns:a16="http://schemas.microsoft.com/office/drawing/2014/main" id="{9DD1CDAC-A49A-4173-BA8C-1B625FE35C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268"/>
              <a:ext cx="733" cy="2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2" name="Freeform 44">
              <a:extLst>
                <a:ext uri="{FF2B5EF4-FFF2-40B4-BE49-F238E27FC236}">
                  <a16:creationId xmlns:a16="http://schemas.microsoft.com/office/drawing/2014/main" id="{6880E052-9467-4447-999F-7369932D8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62"/>
              <a:ext cx="45" cy="122"/>
            </a:xfrm>
            <a:custGeom>
              <a:avLst/>
              <a:gdLst>
                <a:gd name="T0" fmla="*/ 0 w 180"/>
                <a:gd name="T1" fmla="*/ 1 h 624"/>
                <a:gd name="T2" fmla="*/ 1 w 180"/>
                <a:gd name="T3" fmla="*/ 0 h 624"/>
                <a:gd name="T4" fmla="*/ 0 w 180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624">
                  <a:moveTo>
                    <a:pt x="0" y="624"/>
                  </a:moveTo>
                  <a:cubicBezTo>
                    <a:pt x="90" y="520"/>
                    <a:pt x="180" y="416"/>
                    <a:pt x="180" y="312"/>
                  </a:cubicBezTo>
                  <a:cubicBezTo>
                    <a:pt x="180" y="208"/>
                    <a:pt x="90" y="104"/>
                    <a:pt x="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33" name="Text Box 45">
              <a:extLst>
                <a:ext uri="{FF2B5EF4-FFF2-40B4-BE49-F238E27FC236}">
                  <a16:creationId xmlns:a16="http://schemas.microsoft.com/office/drawing/2014/main" id="{ABED99ED-FE8B-4FA5-964B-B64E4B3439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129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 i="1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6884" name="Line 46">
            <a:extLst>
              <a:ext uri="{FF2B5EF4-FFF2-40B4-BE49-F238E27FC236}">
                <a16:creationId xmlns:a16="http://schemas.microsoft.com/office/drawing/2014/main" id="{7A55E76A-692F-4343-AAD6-3CC538A2D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1614488"/>
            <a:ext cx="0" cy="15113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5" name="Line 47">
            <a:extLst>
              <a:ext uri="{FF2B5EF4-FFF2-40B4-BE49-F238E27FC236}">
                <a16:creationId xmlns:a16="http://schemas.microsoft.com/office/drawing/2014/main" id="{3941B533-3DC4-4107-A0E3-129EB93A9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900863" y="3130550"/>
            <a:ext cx="1849437" cy="2746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48">
            <a:extLst>
              <a:ext uri="{FF2B5EF4-FFF2-40B4-BE49-F238E27FC236}">
                <a16:creationId xmlns:a16="http://schemas.microsoft.com/office/drawing/2014/main" id="{D56474D4-B7FA-45C2-A72D-F3E062003C4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87975" y="3130550"/>
            <a:ext cx="1512888" cy="1235075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25" name="Oval 49">
            <a:extLst>
              <a:ext uri="{FF2B5EF4-FFF2-40B4-BE49-F238E27FC236}">
                <a16:creationId xmlns:a16="http://schemas.microsoft.com/office/drawing/2014/main" id="{896F22B6-49E0-434A-ADDE-044D492F9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0863" y="2420938"/>
            <a:ext cx="144462" cy="14446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8" name="Line 50">
            <a:extLst>
              <a:ext uri="{FF2B5EF4-FFF2-40B4-BE49-F238E27FC236}">
                <a16:creationId xmlns:a16="http://schemas.microsoft.com/office/drawing/2014/main" id="{A362272E-C8C7-4B04-87EC-DC53EC41A714}"/>
              </a:ext>
            </a:extLst>
          </p:cNvPr>
          <p:cNvSpPr>
            <a:spLocks noChangeShapeType="1"/>
          </p:cNvSpPr>
          <p:nvPr/>
        </p:nvSpPr>
        <p:spPr bwMode="auto">
          <a:xfrm>
            <a:off x="6943725" y="3141663"/>
            <a:ext cx="792163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889" name="Line 51">
            <a:extLst>
              <a:ext uri="{FF2B5EF4-FFF2-40B4-BE49-F238E27FC236}">
                <a16:creationId xmlns:a16="http://schemas.microsoft.com/office/drawing/2014/main" id="{44B795BA-31DC-4EDE-9EBB-D3C1A48105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00863" y="2125663"/>
            <a:ext cx="1512887" cy="10080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30" name="Group 54">
            <a:extLst>
              <a:ext uri="{FF2B5EF4-FFF2-40B4-BE49-F238E27FC236}">
                <a16:creationId xmlns:a16="http://schemas.microsoft.com/office/drawing/2014/main" id="{B7A4276F-E9E2-4AD5-813C-0192146E63C2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1773238"/>
            <a:ext cx="3313113" cy="4679950"/>
            <a:chOff x="3333" y="1117"/>
            <a:chExt cx="2087" cy="2948"/>
          </a:xfrm>
        </p:grpSpPr>
        <p:sp>
          <p:nvSpPr>
            <p:cNvPr id="36916" name="Rectangle 55">
              <a:extLst>
                <a:ext uri="{FF2B5EF4-FFF2-40B4-BE49-F238E27FC236}">
                  <a16:creationId xmlns:a16="http://schemas.microsoft.com/office/drawing/2014/main" id="{36883625-1723-483D-AEB8-EF4704CFF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117"/>
              <a:ext cx="2087" cy="29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7" name="Oval 56">
              <a:extLst>
                <a:ext uri="{FF2B5EF4-FFF2-40B4-BE49-F238E27FC236}">
                  <a16:creationId xmlns:a16="http://schemas.microsoft.com/office/drawing/2014/main" id="{D82EE995-476E-4A4F-B758-69977763E2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3280">
              <a:off x="4286" y="1797"/>
              <a:ext cx="589" cy="16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8" name="Oval 57">
              <a:extLst>
                <a:ext uri="{FF2B5EF4-FFF2-40B4-BE49-F238E27FC236}">
                  <a16:creationId xmlns:a16="http://schemas.microsoft.com/office/drawing/2014/main" id="{C86FB7AF-37A0-44B0-965C-C023F1F1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2024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9" name="Line 58">
              <a:extLst>
                <a:ext uri="{FF2B5EF4-FFF2-40B4-BE49-F238E27FC236}">
                  <a16:creationId xmlns:a16="http://schemas.microsoft.com/office/drawing/2014/main" id="{BAC55594-29DF-48D5-990C-53FBBAACC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2024"/>
              <a:ext cx="454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6920" name="Group 59">
              <a:extLst>
                <a:ext uri="{FF2B5EF4-FFF2-40B4-BE49-F238E27FC236}">
                  <a16:creationId xmlns:a16="http://schemas.microsoft.com/office/drawing/2014/main" id="{E32ACE12-F06A-41AE-817C-F805D6CE86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5" y="1289"/>
              <a:ext cx="682" cy="1864"/>
              <a:chOff x="1382" y="1298"/>
              <a:chExt cx="682" cy="1864"/>
            </a:xfrm>
          </p:grpSpPr>
          <p:sp>
            <p:nvSpPr>
              <p:cNvPr id="36926" name="Line 60">
                <a:extLst>
                  <a:ext uri="{FF2B5EF4-FFF2-40B4-BE49-F238E27FC236}">
                    <a16:creationId xmlns:a16="http://schemas.microsoft.com/office/drawing/2014/main" id="{4B4DC621-0F87-4784-BBB0-B57028A99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2" y="2568"/>
                <a:ext cx="408" cy="36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7" name="Line 61">
                <a:extLst>
                  <a:ext uri="{FF2B5EF4-FFF2-40B4-BE49-F238E27FC236}">
                    <a16:creationId xmlns:a16="http://schemas.microsoft.com/office/drawing/2014/main" id="{5936110C-9D38-4253-88CD-36C5BA5A4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525"/>
                <a:ext cx="544" cy="10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8" name="Text Box 62">
                <a:extLst>
                  <a:ext uri="{FF2B5EF4-FFF2-40B4-BE49-F238E27FC236}">
                    <a16:creationId xmlns:a16="http://schemas.microsoft.com/office/drawing/2014/main" id="{DAA69605-9B47-4298-A433-EC643A0170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931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36929" name="Text Box 63">
                <a:extLst>
                  <a:ext uri="{FF2B5EF4-FFF2-40B4-BE49-F238E27FC236}">
                    <a16:creationId xmlns:a16="http://schemas.microsoft.com/office/drawing/2014/main" id="{2E550461-5425-4059-B02D-8FC318CBC1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129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grpSp>
          <p:nvGrpSpPr>
            <p:cNvPr id="36921" name="Group 64">
              <a:extLst>
                <a:ext uri="{FF2B5EF4-FFF2-40B4-BE49-F238E27FC236}">
                  <a16:creationId xmlns:a16="http://schemas.microsoft.com/office/drawing/2014/main" id="{89A358E5-B393-4BF6-9E83-4E0076FAE4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1933"/>
              <a:ext cx="317" cy="726"/>
              <a:chOff x="1492" y="1933"/>
              <a:chExt cx="317" cy="726"/>
            </a:xfrm>
          </p:grpSpPr>
          <p:sp>
            <p:nvSpPr>
              <p:cNvPr id="36924" name="Line 65">
                <a:extLst>
                  <a:ext uri="{FF2B5EF4-FFF2-40B4-BE49-F238E27FC236}">
                    <a16:creationId xmlns:a16="http://schemas.microsoft.com/office/drawing/2014/main" id="{188C82F6-49E5-4BA5-A293-E07080DF2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2" y="2069"/>
                <a:ext cx="317" cy="59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925" name="Line 66">
                <a:extLst>
                  <a:ext uri="{FF2B5EF4-FFF2-40B4-BE49-F238E27FC236}">
                    <a16:creationId xmlns:a16="http://schemas.microsoft.com/office/drawing/2014/main" id="{87114DD9-1A93-462B-ACF4-87258E359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01" y="1933"/>
                <a:ext cx="90" cy="91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6922" name="Text Box 67">
              <a:extLst>
                <a:ext uri="{FF2B5EF4-FFF2-40B4-BE49-F238E27FC236}">
                  <a16:creationId xmlns:a16="http://schemas.microsoft.com/office/drawing/2014/main" id="{BAC27851-71ED-4940-975C-8E3B25C39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888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</a:t>
              </a:r>
            </a:p>
          </p:txBody>
        </p:sp>
        <p:sp>
          <p:nvSpPr>
            <p:cNvPr id="36923" name="Text Box 68">
              <a:extLst>
                <a:ext uri="{FF2B5EF4-FFF2-40B4-BE49-F238E27FC236}">
                  <a16:creationId xmlns:a16="http://schemas.microsoft.com/office/drawing/2014/main" id="{192A3345-D47C-4BE9-A589-4FF6A51E22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566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卫星轨道平面坐标系</a:t>
              </a:r>
            </a:p>
          </p:txBody>
        </p:sp>
      </p:grpSp>
      <p:sp>
        <p:nvSpPr>
          <p:cNvPr id="36891" name="Arc 70">
            <a:extLst>
              <a:ext uri="{FF2B5EF4-FFF2-40B4-BE49-F238E27FC236}">
                <a16:creationId xmlns:a16="http://schemas.microsoft.com/office/drawing/2014/main" id="{6AD569FA-A995-4CD9-9B4D-B345AADEBD13}"/>
              </a:ext>
            </a:extLst>
          </p:cNvPr>
          <p:cNvSpPr>
            <a:spLocks/>
          </p:cNvSpPr>
          <p:nvPr/>
        </p:nvSpPr>
        <p:spPr bwMode="auto">
          <a:xfrm>
            <a:off x="2124075" y="4005263"/>
            <a:ext cx="71438" cy="215900"/>
          </a:xfrm>
          <a:custGeom>
            <a:avLst/>
            <a:gdLst>
              <a:gd name="T0" fmla="*/ 0 w 21600"/>
              <a:gd name="T1" fmla="*/ 0 h 32228"/>
              <a:gd name="T2" fmla="*/ 2249851 w 21600"/>
              <a:gd name="T3" fmla="*/ 64909831 h 32228"/>
              <a:gd name="T4" fmla="*/ 0 w 21600"/>
              <a:gd name="T5" fmla="*/ 43504299 h 322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32228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24"/>
                  <a:pt x="20636" y="28985"/>
                  <a:pt x="18804" y="32228"/>
                </a:cubicBezTo>
              </a:path>
              <a:path w="21600" h="32228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25324"/>
                  <a:pt x="20636" y="28985"/>
                  <a:pt x="18804" y="3222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847" name="Text Box 71">
            <a:extLst>
              <a:ext uri="{FF2B5EF4-FFF2-40B4-BE49-F238E27FC236}">
                <a16:creationId xmlns:a16="http://schemas.microsoft.com/office/drawing/2014/main" id="{328347C3-8B8D-4B7B-B794-E3A85476F8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4005263"/>
            <a:ext cx="5032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bg1"/>
                </a:solidFill>
                <a:ea typeface="宋体" panose="02010600030101010101" pitchFamily="2" charset="-122"/>
              </a:rPr>
              <a:t>u</a:t>
            </a:r>
            <a:r>
              <a:rPr lang="en-US" altLang="zh-CN" sz="1800" b="0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75848" name="Text Box 72">
            <a:extLst>
              <a:ext uri="{FF2B5EF4-FFF2-40B4-BE49-F238E27FC236}">
                <a16:creationId xmlns:a16="http://schemas.microsoft.com/office/drawing/2014/main" id="{16C7E39F-E9F7-4B1E-8B26-BE653D7D6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2492375"/>
            <a:ext cx="647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0">
                <a:solidFill>
                  <a:schemeClr val="bg1"/>
                </a:solidFill>
                <a:ea typeface="宋体" panose="02010600030101010101" pitchFamily="2" charset="-122"/>
              </a:rPr>
              <a:t>r</a:t>
            </a:r>
            <a:r>
              <a:rPr lang="en-US" altLang="zh-CN" sz="2400" b="0" baseline="-25000">
                <a:solidFill>
                  <a:schemeClr val="bg1"/>
                </a:solidFill>
                <a:ea typeface="宋体" panose="02010600030101010101" pitchFamily="2" charset="-122"/>
              </a:rPr>
              <a:t>k</a:t>
            </a:r>
          </a:p>
        </p:txBody>
      </p:sp>
      <p:sp>
        <p:nvSpPr>
          <p:cNvPr id="75849" name="Line 73">
            <a:extLst>
              <a:ext uri="{FF2B5EF4-FFF2-40B4-BE49-F238E27FC236}">
                <a16:creationId xmlns:a16="http://schemas.microsoft.com/office/drawing/2014/main" id="{B06EEDF4-A2DD-45FB-90D0-49EDEE5F4604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1187450" y="2852738"/>
            <a:ext cx="1152525" cy="7921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0" name="Line 74">
            <a:extLst>
              <a:ext uri="{FF2B5EF4-FFF2-40B4-BE49-F238E27FC236}">
                <a16:creationId xmlns:a16="http://schemas.microsoft.com/office/drawing/2014/main" id="{427C5B06-3EE7-4866-9C05-25C50BC9B3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95513" y="4005263"/>
            <a:ext cx="576262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58" name="Group 82">
            <a:extLst>
              <a:ext uri="{FF2B5EF4-FFF2-40B4-BE49-F238E27FC236}">
                <a16:creationId xmlns:a16="http://schemas.microsoft.com/office/drawing/2014/main" id="{3DB81E3A-7F13-4FC3-B89D-0B7C93C94A72}"/>
              </a:ext>
            </a:extLst>
          </p:cNvPr>
          <p:cNvGrpSpPr>
            <a:grpSpLocks/>
          </p:cNvGrpSpPr>
          <p:nvPr/>
        </p:nvGrpSpPr>
        <p:grpSpPr bwMode="auto">
          <a:xfrm>
            <a:off x="3203575" y="3716338"/>
            <a:ext cx="3362325" cy="2751137"/>
            <a:chOff x="2018" y="2341"/>
            <a:chExt cx="2118" cy="1733"/>
          </a:xfrm>
        </p:grpSpPr>
        <p:sp>
          <p:nvSpPr>
            <p:cNvPr id="36911" name="Line 75">
              <a:extLst>
                <a:ext uri="{FF2B5EF4-FFF2-40B4-BE49-F238E27FC236}">
                  <a16:creationId xmlns:a16="http://schemas.microsoft.com/office/drawing/2014/main" id="{9C78B089-8FDB-4B2B-82D4-C0A886F9B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2341"/>
              <a:ext cx="0" cy="95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2" name="Line 76">
              <a:extLst>
                <a:ext uri="{FF2B5EF4-FFF2-40B4-BE49-F238E27FC236}">
                  <a16:creationId xmlns:a16="http://schemas.microsoft.com/office/drawing/2014/main" id="{3CFEC3A3-1791-4151-89F2-F6D39958C6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296"/>
              <a:ext cx="1165" cy="17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3" name="Line 77">
              <a:extLst>
                <a:ext uri="{FF2B5EF4-FFF2-40B4-BE49-F238E27FC236}">
                  <a16:creationId xmlns:a16="http://schemas.microsoft.com/office/drawing/2014/main" id="{E5B97846-B4C5-4D9C-BCB0-F1C7ACC142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8" y="3296"/>
              <a:ext cx="953" cy="77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4" name="Line 78">
              <a:extLst>
                <a:ext uri="{FF2B5EF4-FFF2-40B4-BE49-F238E27FC236}">
                  <a16:creationId xmlns:a16="http://schemas.microsoft.com/office/drawing/2014/main" id="{2E1ADC32-B527-40D3-BEE3-63738A29E1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1" y="3294"/>
              <a:ext cx="181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915" name="Line 79">
              <a:extLst>
                <a:ext uri="{FF2B5EF4-FFF2-40B4-BE49-F238E27FC236}">
                  <a16:creationId xmlns:a16="http://schemas.microsoft.com/office/drawing/2014/main" id="{C59E9D34-22D8-482A-AEFF-24648D6D9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71" y="2886"/>
              <a:ext cx="544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5856" name="Line 80">
            <a:extLst>
              <a:ext uri="{FF2B5EF4-FFF2-40B4-BE49-F238E27FC236}">
                <a16:creationId xmlns:a16="http://schemas.microsoft.com/office/drawing/2014/main" id="{B0CF800A-60FC-4333-86FC-F8058E659F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6463" y="4941888"/>
            <a:ext cx="792162" cy="28733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7" name="Line 81">
            <a:extLst>
              <a:ext uri="{FF2B5EF4-FFF2-40B4-BE49-F238E27FC236}">
                <a16:creationId xmlns:a16="http://schemas.microsoft.com/office/drawing/2014/main" id="{630873A7-FEDB-4E51-9F70-8DB60E1BE47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08625" y="4581525"/>
            <a:ext cx="71438" cy="3603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59" name="Rectangle 83">
            <a:extLst>
              <a:ext uri="{FF2B5EF4-FFF2-40B4-BE49-F238E27FC236}">
                <a16:creationId xmlns:a16="http://schemas.microsoft.com/office/drawing/2014/main" id="{3AB53877-32C6-4835-8CF7-9D980998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3938" y="1844675"/>
            <a:ext cx="208756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>
                <a:ea typeface="宋体" panose="02010600030101010101" pitchFamily="2" charset="-122"/>
              </a:rPr>
              <a:t>x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=r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cos U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 i="1">
                <a:ea typeface="宋体" panose="02010600030101010101" pitchFamily="2" charset="-122"/>
              </a:rPr>
              <a:t>y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=r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 i="1">
                <a:ea typeface="宋体" panose="02010600030101010101" pitchFamily="2" charset="-122"/>
              </a:rPr>
              <a:t>sin U</a:t>
            </a:r>
            <a:r>
              <a:rPr lang="en-US" altLang="zh-CN" b="0" i="1" baseline="-25000">
                <a:ea typeface="宋体" panose="02010600030101010101" pitchFamily="2" charset="-122"/>
              </a:rPr>
              <a:t>k</a:t>
            </a:r>
            <a:r>
              <a:rPr lang="en-US" altLang="zh-CN" b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endParaRPr lang="zh-CN" altLang="en-US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75860" name="Object 84">
            <a:extLst>
              <a:ext uri="{FF2B5EF4-FFF2-40B4-BE49-F238E27FC236}">
                <a16:creationId xmlns:a16="http://schemas.microsoft.com/office/drawing/2014/main" id="{C76B9C85-871E-4242-A6FC-36E9E38FCDE1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948488" y="4652963"/>
          <a:ext cx="2195512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27" name="公式" r:id="rId3" imgW="1790823" imgH="1409647" progId="Equation.3">
                  <p:embed/>
                </p:oleObj>
              </mc:Choice>
              <mc:Fallback>
                <p:oleObj name="公式" r:id="rId3" imgW="1790823" imgH="1409647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4652963"/>
                        <a:ext cx="2195512" cy="173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62" name="Line 86">
            <a:extLst>
              <a:ext uri="{FF2B5EF4-FFF2-40B4-BE49-F238E27FC236}">
                <a16:creationId xmlns:a16="http://schemas.microsoft.com/office/drawing/2014/main" id="{8839873B-DF1E-4185-B2F4-AA4FA62B12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84663" y="4365625"/>
            <a:ext cx="431800" cy="86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5863" name="Freeform 87">
            <a:extLst>
              <a:ext uri="{FF2B5EF4-FFF2-40B4-BE49-F238E27FC236}">
                <a16:creationId xmlns:a16="http://schemas.microsoft.com/office/drawing/2014/main" id="{76B5C0C2-6FDC-42BC-BD0C-B80324737949}"/>
              </a:ext>
            </a:extLst>
          </p:cNvPr>
          <p:cNvSpPr>
            <a:spLocks/>
          </p:cNvSpPr>
          <p:nvPr/>
        </p:nvSpPr>
        <p:spPr bwMode="auto">
          <a:xfrm>
            <a:off x="2700338" y="1184275"/>
            <a:ext cx="3816350" cy="588963"/>
          </a:xfrm>
          <a:custGeom>
            <a:avLst/>
            <a:gdLst>
              <a:gd name="T0" fmla="*/ 2147483646 w 2404"/>
              <a:gd name="T1" fmla="*/ 2147483646 h 371"/>
              <a:gd name="T2" fmla="*/ 2147483646 w 2404"/>
              <a:gd name="T3" fmla="*/ 2147483646 h 371"/>
              <a:gd name="T4" fmla="*/ 2147483646 w 2404"/>
              <a:gd name="T5" fmla="*/ 2147483646 h 371"/>
              <a:gd name="T6" fmla="*/ 0 w 2404"/>
              <a:gd name="T7" fmla="*/ 2147483646 h 37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404" h="371">
                <a:moveTo>
                  <a:pt x="2404" y="371"/>
                </a:moveTo>
                <a:cubicBezTo>
                  <a:pt x="2166" y="238"/>
                  <a:pt x="1928" y="106"/>
                  <a:pt x="1633" y="53"/>
                </a:cubicBezTo>
                <a:cubicBezTo>
                  <a:pt x="1338" y="0"/>
                  <a:pt x="907" y="0"/>
                  <a:pt x="635" y="53"/>
                </a:cubicBezTo>
                <a:cubicBezTo>
                  <a:pt x="363" y="106"/>
                  <a:pt x="181" y="238"/>
                  <a:pt x="0" y="37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75867" name="Group 91">
            <a:extLst>
              <a:ext uri="{FF2B5EF4-FFF2-40B4-BE49-F238E27FC236}">
                <a16:creationId xmlns:a16="http://schemas.microsoft.com/office/drawing/2014/main" id="{A1D486BA-5FDC-4B05-875F-57C40E5EEFC5}"/>
              </a:ext>
            </a:extLst>
          </p:cNvPr>
          <p:cNvGrpSpPr>
            <a:grpSpLocks/>
          </p:cNvGrpSpPr>
          <p:nvPr/>
        </p:nvGrpSpPr>
        <p:grpSpPr bwMode="auto">
          <a:xfrm>
            <a:off x="2987675" y="3502025"/>
            <a:ext cx="3816350" cy="3022600"/>
            <a:chOff x="3424" y="1026"/>
            <a:chExt cx="2404" cy="1904"/>
          </a:xfrm>
        </p:grpSpPr>
        <p:sp>
          <p:nvSpPr>
            <p:cNvPr id="36908" name="Text Box 88">
              <a:extLst>
                <a:ext uri="{FF2B5EF4-FFF2-40B4-BE49-F238E27FC236}">
                  <a16:creationId xmlns:a16="http://schemas.microsoft.com/office/drawing/2014/main" id="{7D0E200B-FE6C-4560-87A9-485C48142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2" y="2188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9" name="Text Box 89">
              <a:extLst>
                <a:ext uri="{FF2B5EF4-FFF2-40B4-BE49-F238E27FC236}">
                  <a16:creationId xmlns:a16="http://schemas.microsoft.com/office/drawing/2014/main" id="{73C4BA63-2739-4FE2-B86F-13B2ECAC4A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2757"/>
              <a:ext cx="106" cy="17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10" name="Text Box 90">
              <a:extLst>
                <a:ext uri="{FF2B5EF4-FFF2-40B4-BE49-F238E27FC236}">
                  <a16:creationId xmlns:a16="http://schemas.microsoft.com/office/drawing/2014/main" id="{0BFA0D93-E64A-44C1-BC5B-07083481A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6" y="1026"/>
              <a:ext cx="158" cy="22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4680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240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75871" name="Group 95">
            <a:extLst>
              <a:ext uri="{FF2B5EF4-FFF2-40B4-BE49-F238E27FC236}">
                <a16:creationId xmlns:a16="http://schemas.microsoft.com/office/drawing/2014/main" id="{4153BF99-112C-4F08-9BC0-FE272EB3C33B}"/>
              </a:ext>
            </a:extLst>
          </p:cNvPr>
          <p:cNvGrpSpPr>
            <a:grpSpLocks/>
          </p:cNvGrpSpPr>
          <p:nvPr/>
        </p:nvGrpSpPr>
        <p:grpSpPr bwMode="auto">
          <a:xfrm>
            <a:off x="4140200" y="4005264"/>
            <a:ext cx="1774825" cy="1827213"/>
            <a:chOff x="2608" y="2523"/>
            <a:chExt cx="1118" cy="1151"/>
          </a:xfrm>
        </p:grpSpPr>
        <p:sp>
          <p:nvSpPr>
            <p:cNvPr id="36905" name="Text Box 92">
              <a:extLst>
                <a:ext uri="{FF2B5EF4-FFF2-40B4-BE49-F238E27FC236}">
                  <a16:creationId xmlns:a16="http://schemas.microsoft.com/office/drawing/2014/main" id="{BE81735E-82A3-4EC7-9D48-8C4FEDD6CE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0" y="2750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6" name="Text Box 93">
              <a:extLst>
                <a:ext uri="{FF2B5EF4-FFF2-40B4-BE49-F238E27FC236}">
                  <a16:creationId xmlns:a16="http://schemas.microsoft.com/office/drawing/2014/main" id="{BFD0C450-A997-4D20-917E-57A65617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8" y="3458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6907" name="Text Box 94">
              <a:extLst>
                <a:ext uri="{FF2B5EF4-FFF2-40B4-BE49-F238E27FC236}">
                  <a16:creationId xmlns:a16="http://schemas.microsoft.com/office/drawing/2014/main" id="{BF2DA035-677A-4C7A-A648-36417B934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523"/>
              <a:ext cx="166" cy="21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z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1" name="Group 9">
            <a:extLst>
              <a:ext uri="{FF2B5EF4-FFF2-40B4-BE49-F238E27FC236}">
                <a16:creationId xmlns:a16="http://schemas.microsoft.com/office/drawing/2014/main" id="{47D774DA-ED22-4852-BD1C-840A2BE0E824}"/>
              </a:ext>
            </a:extLst>
          </p:cNvPr>
          <p:cNvGrpSpPr>
            <a:grpSpLocks/>
          </p:cNvGrpSpPr>
          <p:nvPr/>
        </p:nvGrpSpPr>
        <p:grpSpPr bwMode="auto">
          <a:xfrm>
            <a:off x="5337176" y="4725987"/>
            <a:ext cx="182563" cy="261938"/>
            <a:chOff x="4657" y="2375"/>
            <a:chExt cx="115" cy="165"/>
          </a:xfrm>
        </p:grpSpPr>
        <p:sp>
          <p:nvSpPr>
            <p:cNvPr id="92" name="Line 10">
              <a:extLst>
                <a:ext uri="{FF2B5EF4-FFF2-40B4-BE49-F238E27FC236}">
                  <a16:creationId xmlns:a16="http://schemas.microsoft.com/office/drawing/2014/main" id="{F6E2D5DC-2FB9-4E78-8BCC-EC1F00007E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Text Box 11">
              <a:extLst>
                <a:ext uri="{FF2B5EF4-FFF2-40B4-BE49-F238E27FC236}">
                  <a16:creationId xmlns:a16="http://schemas.microsoft.com/office/drawing/2014/main" id="{44EDB3DF-45CF-4FAA-B2BD-0460B12EA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 dirty="0" err="1">
                  <a:solidFill>
                    <a:srgbClr val="FFC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 dirty="0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4" name="Group 35">
            <a:extLst>
              <a:ext uri="{FF2B5EF4-FFF2-40B4-BE49-F238E27FC236}">
                <a16:creationId xmlns:a16="http://schemas.microsoft.com/office/drawing/2014/main" id="{DA438517-E3DD-4FC3-9488-653D3D8EC50A}"/>
              </a:ext>
            </a:extLst>
          </p:cNvPr>
          <p:cNvGrpSpPr>
            <a:grpSpLocks/>
          </p:cNvGrpSpPr>
          <p:nvPr/>
        </p:nvGrpSpPr>
        <p:grpSpPr bwMode="auto">
          <a:xfrm>
            <a:off x="4553177" y="5407026"/>
            <a:ext cx="333375" cy="306388"/>
            <a:chOff x="3924" y="2375"/>
            <a:chExt cx="210" cy="193"/>
          </a:xfrm>
        </p:grpSpPr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9AEF846B-11FB-43FC-A8DB-79A354C1F3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C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b="1">
                <a:solidFill>
                  <a:srgbClr val="FFC000"/>
                </a:solidFill>
              </a:endParaRPr>
            </a:p>
          </p:txBody>
        </p:sp>
        <p:sp>
          <p:nvSpPr>
            <p:cNvPr id="96" name="Text Box 37">
              <a:extLst>
                <a:ext uri="{FF2B5EF4-FFF2-40B4-BE49-F238E27FC236}">
                  <a16:creationId xmlns:a16="http://schemas.microsoft.com/office/drawing/2014/main" id="{400A08F7-FA98-4555-A124-6277BA7993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solidFill>
                    <a:srgbClr val="FFC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dirty="0">
                <a:solidFill>
                  <a:srgbClr val="FFC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44 C -0.00243 -0.00764 -0.0052 -0.01783 -0.01059 -0.02223 C -0.01597 -0.02662 -0.02343 -0.02894 -0.03333 -0.03033 C -0.04322 -0.03172 -0.05607 -0.03287 -0.06979 -0.03033 C -0.0835 -0.02778 -0.10225 -0.02061 -0.11597 -0.01459 C -0.12968 -0.00857 -0.13836 -0.00301 -0.15156 0.00601 C -0.16475 0.01504 -0.18038 0.02523 -0.19548 0.04027 C -0.21059 0.05532 -0.23246 0.08518 -0.24253 0.09699 C -0.2526 0.10879 -0.25156 0.10347 -0.25607 0.11111 C -0.26059 0.11875 -0.26597 0.13287 -0.26979 0.14328 C -0.27361 0.1537 -0.27708 0.1662 -0.27882 0.17361 C -0.28055 0.18101 -0.28038 0.18333 -0.28038 0.18773 C -0.28038 0.19213 -0.27951 0.19606 -0.27882 0.2 C -0.27812 0.20393 -0.27795 0.20879 -0.27586 0.21203 C -0.27378 0.21527 -0.26944 0.21782 -0.26666 0.22013 C -0.26388 0.22245 -0.26319 0.22407 -0.2592 0.22615 C -0.2552 0.22824 -0.24947 0.23125 -0.24253 0.23217 C -0.23559 0.2331 -0.22534 0.23287 -0.21753 0.23194 C -0.20972 0.23101 -0.20399 0.22847 -0.19548 0.22615 C -0.18697 0.22384 -0.17656 0.22268 -0.16666 0.21805 C -0.15677 0.21342 -0.14861 0.20555 -0.13645 0.19791 C -0.1243 0.19027 -0.10503 0.18055 -0.09392 0.17175 C -0.08281 0.16296 -0.07986 0.15648 -0.06979 0.14537 C -0.05972 0.13425 -0.04149 0.11527 -0.03333 0.10509 C -0.02517 0.0949 -0.02517 0.09259 -0.02118 0.08472 C -0.01718 0.07685 -0.01197 0.06527 -0.0092 0.05856 C -0.00642 0.05185 -0.00607 0.04976 -0.00451 0.04444 C -0.00295 0.03912 0.00018 0.03379 0.0007 0.02592 C 0.00122 0.01805 -0.00069 0.00254 -0.00086 -0.00255 C -0.00104 -0.00764 0.0007 -0.00116 -0.00086 -0.0044 Z " pathEditMode="relative" rAng="0" ptsTypes="aaaaaaaaaaaaaaaaaaaaaaaaaaaaaa">
                                      <p:cBhvr>
                                        <p:cTn id="6" dur="2000" fill="hold"/>
                                        <p:tgtEl>
                                          <p:spTgt spid="758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5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8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58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8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5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5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5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7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" dur="500"/>
                                        <p:tgtEl>
                                          <p:spTgt spid="75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25" grpId="0" animBg="1"/>
      <p:bldP spid="75847" grpId="0"/>
      <p:bldP spid="75848" grpId="0"/>
      <p:bldP spid="7585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A1C35F9-061B-4A3B-BDE6-DC9DC4C8BE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GPS</a:t>
            </a:r>
            <a:r>
              <a:rPr lang="zh-CN" altLang="en-US"/>
              <a:t>卫星位置的计算（课后阅读）</a:t>
            </a:r>
            <a:endParaRPr lang="en-US" altLang="zh-CN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5F864E9-25D0-4A6E-892D-E1BE62CBF4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660525"/>
            <a:ext cx="7848600" cy="4505325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zh-CN" altLang="en-US" sz="2000"/>
              <a:t> </a:t>
            </a:r>
            <a:r>
              <a:rPr lang="en-US" altLang="zh-CN" sz="2000"/>
              <a:t>1</a:t>
            </a:r>
            <a:r>
              <a:rPr lang="zh-CN" altLang="en-US" sz="2000"/>
              <a:t>．计算卫星运行的平均角速度</a:t>
            </a:r>
            <a:r>
              <a:rPr lang="en-US" altLang="zh-CN" sz="2000"/>
              <a:t>n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2.  </a:t>
            </a:r>
            <a:r>
              <a:rPr lang="zh-CN" altLang="en-US" sz="2000"/>
              <a:t>计算归化时间</a:t>
            </a:r>
            <a:r>
              <a:rPr lang="en-US" altLang="zh-CN" sz="2000"/>
              <a:t>t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3</a:t>
            </a:r>
            <a:r>
              <a:rPr lang="zh-CN" altLang="en-US" sz="2000"/>
              <a:t>．观测时刻卫星平近点角</a:t>
            </a:r>
            <a:r>
              <a:rPr lang="en-US" altLang="zh-CN" sz="2000"/>
              <a:t>M</a:t>
            </a:r>
            <a:r>
              <a:rPr lang="en-US" altLang="zh-CN" sz="2000" baseline="-25000"/>
              <a:t>k</a:t>
            </a:r>
            <a:r>
              <a:rPr lang="zh-CN" altLang="en-US" sz="2000"/>
              <a:t>的计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4</a:t>
            </a:r>
            <a:r>
              <a:rPr lang="zh-CN" altLang="en-US" sz="2000"/>
              <a:t>．计算偏近点角</a:t>
            </a:r>
            <a:r>
              <a:rPr lang="en-US" altLang="zh-CN" sz="2000"/>
              <a:t>E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5</a:t>
            </a:r>
            <a:r>
              <a:rPr lang="zh-CN" altLang="en-US" sz="2000"/>
              <a:t>．真近点角</a:t>
            </a:r>
            <a:r>
              <a:rPr lang="en-US" altLang="zh-CN" sz="2000"/>
              <a:t>V</a:t>
            </a:r>
            <a:r>
              <a:rPr lang="en-US" altLang="zh-CN" sz="2000" baseline="-25000"/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6</a:t>
            </a:r>
            <a:r>
              <a:rPr lang="zh-CN" altLang="en-US" sz="2000"/>
              <a:t>．升交距角</a:t>
            </a:r>
            <a:r>
              <a:rPr lang="el-GR" altLang="zh-CN" sz="2000">
                <a:latin typeface="华文细黑" panose="02010600040101010101" pitchFamily="2" charset="-122"/>
              </a:rPr>
              <a:t>Φ</a:t>
            </a:r>
            <a:r>
              <a:rPr lang="en-US" altLang="zh-CN" sz="2000" baseline="-25000">
                <a:latin typeface="华文细黑" panose="02010600040101010101" pitchFamily="2" charset="-122"/>
              </a:rPr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 7</a:t>
            </a:r>
            <a:r>
              <a:rPr lang="zh-CN" altLang="en-US" sz="2000"/>
              <a:t>．摄动改正项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/>
              <a:t>u</a:t>
            </a:r>
            <a:r>
              <a:rPr lang="zh-CN" altLang="en-US" sz="2000"/>
              <a:t>，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/>
              <a:t>r</a:t>
            </a:r>
            <a:r>
              <a:rPr lang="zh-CN" altLang="en-US" sz="2000"/>
              <a:t>，</a:t>
            </a:r>
            <a:r>
              <a:rPr lang="el-GR" altLang="zh-CN" sz="2000">
                <a:cs typeface="Arial" panose="020B0604020202020204" pitchFamily="34" charset="0"/>
              </a:rPr>
              <a:t>δ</a:t>
            </a:r>
            <a:r>
              <a:rPr lang="en-US" altLang="zh-CN" sz="2000">
                <a:cs typeface="Arial" panose="020B0604020202020204" pitchFamily="34" charset="0"/>
              </a:rPr>
              <a:t>i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8</a:t>
            </a:r>
            <a:r>
              <a:rPr lang="zh-CN" altLang="en-US" sz="2000"/>
              <a:t>．计算经过摄动改正的升交距角</a:t>
            </a:r>
            <a:r>
              <a:rPr lang="en-US" altLang="zh-CN" sz="2000"/>
              <a:t>u</a:t>
            </a:r>
            <a:r>
              <a:rPr lang="en-US" altLang="zh-CN" sz="2000" baseline="-25000"/>
              <a:t>k</a:t>
            </a:r>
            <a:r>
              <a:rPr lang="zh-CN" altLang="en-US" sz="2000"/>
              <a:t>、卫星矢径</a:t>
            </a:r>
            <a:r>
              <a:rPr lang="en-US" altLang="zh-CN" sz="2000"/>
              <a:t>r</a:t>
            </a:r>
            <a:r>
              <a:rPr lang="en-US" altLang="zh-CN" sz="2000" baseline="-25000"/>
              <a:t>k</a:t>
            </a:r>
            <a:r>
              <a:rPr lang="zh-CN" altLang="en-US" sz="2000"/>
              <a:t>和轨道倾角</a:t>
            </a:r>
            <a:r>
              <a:rPr lang="en-US" altLang="zh-CN" sz="2000"/>
              <a:t>i</a:t>
            </a:r>
            <a:r>
              <a:rPr lang="en-US" altLang="zh-CN" sz="2000" baseline="-25000"/>
              <a:t>k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9</a:t>
            </a:r>
            <a:r>
              <a:rPr lang="zh-CN" altLang="en-US" sz="2000"/>
              <a:t>．计算卫星在轨道平面坐标系的坐标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10</a:t>
            </a:r>
            <a:r>
              <a:rPr lang="zh-CN" altLang="en-US" sz="2000"/>
              <a:t>．观测时刻升交点经度</a:t>
            </a:r>
            <a:r>
              <a:rPr lang="el-GR" altLang="zh-CN" sz="2000">
                <a:cs typeface="Arial" panose="020B0604020202020204" pitchFamily="34" charset="0"/>
              </a:rPr>
              <a:t>Ω</a:t>
            </a:r>
            <a:r>
              <a:rPr lang="en-US" altLang="zh-CN" sz="2000" baseline="-25000">
                <a:cs typeface="Arial" panose="020B0604020202020204" pitchFamily="34" charset="0"/>
              </a:rPr>
              <a:t>k</a:t>
            </a:r>
            <a:r>
              <a:rPr lang="zh-CN" altLang="en-US" sz="2000"/>
              <a:t>的计算</a:t>
            </a:r>
          </a:p>
          <a:p>
            <a:pPr eaLnBrk="1" hangingPunct="1">
              <a:lnSpc>
                <a:spcPct val="80000"/>
              </a:lnSpc>
              <a:spcBef>
                <a:spcPts val="1200"/>
              </a:spcBef>
            </a:pPr>
            <a:r>
              <a:rPr lang="en-US" altLang="zh-CN" sz="2000"/>
              <a:t>11. </a:t>
            </a:r>
            <a:r>
              <a:rPr lang="zh-CN" altLang="en-US" sz="2000"/>
              <a:t>计算卫星在地心固定坐标系中的直角坐标</a:t>
            </a:r>
            <a:r>
              <a:rPr lang="en-US" altLang="zh-CN" sz="2000"/>
              <a:t> </a:t>
            </a:r>
            <a:endParaRPr lang="zh-CN" altLang="en-US" sz="2000"/>
          </a:p>
        </p:txBody>
      </p:sp>
      <p:sp>
        <p:nvSpPr>
          <p:cNvPr id="37892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B2892283-290C-465C-9DD5-1CDA4B487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7613" y="1700213"/>
            <a:ext cx="287337" cy="288925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3" name="AutoShape 5">
            <a:hlinkClick r:id="rId3" action="ppaction://hlinksldjump"/>
            <a:extLst>
              <a:ext uri="{FF2B5EF4-FFF2-40B4-BE49-F238E27FC236}">
                <a16:creationId xmlns:a16="http://schemas.microsoft.com/office/drawing/2014/main" id="{FDDBFE5F-150A-42A9-94FA-B458FEE54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3288" y="1989138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4" name="AutoShape 6">
            <a:hlinkClick r:id="rId4" action="ppaction://hlinksldjump"/>
            <a:extLst>
              <a:ext uri="{FF2B5EF4-FFF2-40B4-BE49-F238E27FC236}">
                <a16:creationId xmlns:a16="http://schemas.microsoft.com/office/drawing/2014/main" id="{A5421544-F7CB-4841-81AC-EE1A28215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2419350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5" name="AutoShape 7">
            <a:hlinkClick r:id="rId5" action="ppaction://hlinksldjump"/>
            <a:extLst>
              <a:ext uri="{FF2B5EF4-FFF2-40B4-BE49-F238E27FC236}">
                <a16:creationId xmlns:a16="http://schemas.microsoft.com/office/drawing/2014/main" id="{1E4DFF7F-DB97-496F-8492-994175AAA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4088" y="2797175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6" name="AutoShape 8">
            <a:hlinkClick r:id="rId6" action="ppaction://hlinksldjump"/>
            <a:extLst>
              <a:ext uri="{FF2B5EF4-FFF2-40B4-BE49-F238E27FC236}">
                <a16:creationId xmlns:a16="http://schemas.microsoft.com/office/drawing/2014/main" id="{E5247687-C694-4823-9EF1-EB81101A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7300" y="319722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7" name="AutoShape 9">
            <a:hlinkClick r:id="rId7" action="ppaction://hlinksldjump"/>
            <a:extLst>
              <a:ext uri="{FF2B5EF4-FFF2-40B4-BE49-F238E27FC236}">
                <a16:creationId xmlns:a16="http://schemas.microsoft.com/office/drawing/2014/main" id="{0EBF0E3B-2FCD-417D-9EBE-4423C52F7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360997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8" name="AutoShape 10">
            <a:hlinkClick r:id="rId8" action="ppaction://hlinksldjump"/>
            <a:extLst>
              <a:ext uri="{FF2B5EF4-FFF2-40B4-BE49-F238E27FC236}">
                <a16:creationId xmlns:a16="http://schemas.microsoft.com/office/drawing/2014/main" id="{D81FD60F-EEE4-4F4F-9C5C-C8337D2FD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097338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899" name="AutoShape 11">
            <a:hlinkClick r:id="rId9" action="ppaction://hlinksldjump"/>
            <a:extLst>
              <a:ext uri="{FF2B5EF4-FFF2-40B4-BE49-F238E27FC236}">
                <a16:creationId xmlns:a16="http://schemas.microsoft.com/office/drawing/2014/main" id="{B15559D7-E034-4B0C-941D-117B75D9A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3225" y="4430713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0" name="AutoShape 12">
            <a:hlinkClick r:id="rId10" action="ppaction://hlinksldjump"/>
            <a:extLst>
              <a:ext uri="{FF2B5EF4-FFF2-40B4-BE49-F238E27FC236}">
                <a16:creationId xmlns:a16="http://schemas.microsoft.com/office/drawing/2014/main" id="{A8F35D31-0DF9-4C44-9499-FFFD2D8DD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3225" y="4868863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1" name="AutoShape 13">
            <a:hlinkClick r:id="rId11" action="ppaction://hlinksldjump"/>
            <a:extLst>
              <a:ext uri="{FF2B5EF4-FFF2-40B4-BE49-F238E27FC236}">
                <a16:creationId xmlns:a16="http://schemas.microsoft.com/office/drawing/2014/main" id="{1B175C67-F6C5-4FD9-AEBC-AD3233351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0650" y="5260975"/>
            <a:ext cx="287338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7902" name="AutoShape 14">
            <a:hlinkClick r:id="rId12" action="ppaction://hlinksldjump"/>
            <a:extLst>
              <a:ext uri="{FF2B5EF4-FFF2-40B4-BE49-F238E27FC236}">
                <a16:creationId xmlns:a16="http://schemas.microsoft.com/office/drawing/2014/main" id="{0CCBA209-68D1-4FD2-A729-16DD65278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5661025"/>
            <a:ext cx="287337" cy="288925"/>
          </a:xfrm>
          <a:prstGeom prst="rightArrow">
            <a:avLst>
              <a:gd name="adj1" fmla="val 0"/>
              <a:gd name="adj2" fmla="val 100000"/>
            </a:avLst>
          </a:prstGeom>
          <a:gradFill rotWithShape="1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6880" name="AutoShape 16">
            <a:hlinkClick r:id="rId13" action="ppaction://hlinksldjump"/>
            <a:extLst>
              <a:ext uri="{FF2B5EF4-FFF2-40B4-BE49-F238E27FC236}">
                <a16:creationId xmlns:a16="http://schemas.microsoft.com/office/drawing/2014/main" id="{A71A4BF4-0918-43EE-A2ED-AE006580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6165850"/>
            <a:ext cx="504825" cy="431800"/>
          </a:xfrm>
          <a:prstGeom prst="leftArrow">
            <a:avLst>
              <a:gd name="adj1" fmla="val 50000"/>
              <a:gd name="adj2" fmla="val 29228"/>
            </a:avLst>
          </a:prstGeom>
          <a:solidFill>
            <a:srgbClr val="00FF00"/>
          </a:soli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7426C51-7484-476E-9D40-DE2459022C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计算卫星运行的平均角速度</a:t>
            </a:r>
            <a:r>
              <a:rPr lang="en-US" altLang="zh-CN"/>
              <a:t>n</a:t>
            </a:r>
            <a:endParaRPr lang="zh-CN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80D9EC9-B271-4D0B-9632-EE709C5095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/>
              <a:t>n</a:t>
            </a:r>
            <a:r>
              <a:rPr lang="en-US" altLang="zh-CN" i="1" baseline="-25000"/>
              <a:t>0</a:t>
            </a:r>
            <a:r>
              <a:rPr lang="en-US" altLang="zh-CN"/>
              <a:t> = 360</a:t>
            </a:r>
            <a:r>
              <a:rPr lang="en-US" altLang="zh-CN">
                <a:sym typeface="Symbol" panose="05050102010706020507" pitchFamily="18" charset="2"/>
              </a:rPr>
              <a:t></a:t>
            </a:r>
            <a:r>
              <a:rPr lang="en-US" altLang="zh-CN"/>
              <a:t>/</a:t>
            </a:r>
            <a:r>
              <a:rPr lang="zh-CN" altLang="en-US"/>
              <a:t>周期 </a:t>
            </a:r>
            <a:r>
              <a:rPr lang="en-US" altLang="zh-CN"/>
              <a:t>=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en-US" altLang="zh-CN" i="1"/>
              <a:t>n = n</a:t>
            </a:r>
            <a:r>
              <a:rPr lang="en-US" altLang="zh-CN" i="1" baseline="-25000"/>
              <a:t>0</a:t>
            </a:r>
            <a:r>
              <a:rPr lang="en-US" altLang="zh-CN"/>
              <a:t>+∆</a:t>
            </a:r>
            <a:r>
              <a:rPr lang="en-US" altLang="zh-CN" i="1"/>
              <a:t>n</a:t>
            </a:r>
            <a:endParaRPr lang="zh-CN" altLang="en-US" i="1"/>
          </a:p>
        </p:txBody>
      </p:sp>
      <p:sp>
        <p:nvSpPr>
          <p:cNvPr id="38916" name="Rectangle 5">
            <a:extLst>
              <a:ext uri="{FF2B5EF4-FFF2-40B4-BE49-F238E27FC236}">
                <a16:creationId xmlns:a16="http://schemas.microsoft.com/office/drawing/2014/main" id="{60DD54C0-9C78-407C-8EA3-348F4E1F9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17" name="Object 4">
            <a:extLst>
              <a:ext uri="{FF2B5EF4-FFF2-40B4-BE49-F238E27FC236}">
                <a16:creationId xmlns:a16="http://schemas.microsoft.com/office/drawing/2014/main" id="{FBC1F09F-98DA-4EA9-93D8-DE270E7F24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781050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6" name="公式" r:id="rId3" imgW="685800" imgH="419100" progId="Equation.3">
                  <p:embed/>
                </p:oleObj>
              </mc:Choice>
              <mc:Fallback>
                <p:oleObj name="公式" r:id="rId3" imgW="685800" imgH="419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81050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Rectangle 7">
            <a:extLst>
              <a:ext uri="{FF2B5EF4-FFF2-40B4-BE49-F238E27FC236}">
                <a16:creationId xmlns:a16="http://schemas.microsoft.com/office/drawing/2014/main" id="{48638CBF-B3CA-4894-9300-030B5DAC3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19" name="Object 6">
            <a:extLst>
              <a:ext uri="{FF2B5EF4-FFF2-40B4-BE49-F238E27FC236}">
                <a16:creationId xmlns:a16="http://schemas.microsoft.com/office/drawing/2014/main" id="{A6CA70F5-E6EF-4564-96BA-DEA8A37F80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9338" y="1916113"/>
          <a:ext cx="1973262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7" name="公式" r:id="rId5" imgW="638346" imgH="380895" progId="Equation.3">
                  <p:embed/>
                </p:oleObj>
              </mc:Choice>
              <mc:Fallback>
                <p:oleObj name="公式" r:id="rId5" imgW="638346" imgH="38089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1916113"/>
                        <a:ext cx="1973262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0" name="Rectangle 9">
            <a:extLst>
              <a:ext uri="{FF2B5EF4-FFF2-40B4-BE49-F238E27FC236}">
                <a16:creationId xmlns:a16="http://schemas.microsoft.com/office/drawing/2014/main" id="{B343CF42-1AC6-4E06-AAAD-050252F09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38921" name="Object 8">
            <a:extLst>
              <a:ext uri="{FF2B5EF4-FFF2-40B4-BE49-F238E27FC236}">
                <a16:creationId xmlns:a16="http://schemas.microsoft.com/office/drawing/2014/main" id="{B413F0AE-CB43-4EA5-93F2-486427F5F1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3088" y="2781300"/>
          <a:ext cx="26463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38" name="公式" r:id="rId7" imgW="762142" imgH="219036" progId="Equation.3">
                  <p:embed/>
                </p:oleObj>
              </mc:Choice>
              <mc:Fallback>
                <p:oleObj name="公式" r:id="rId7" imgW="762142" imgH="219036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088" y="2781300"/>
                        <a:ext cx="2646362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AutoShape 10">
            <a:hlinkClick r:id="rId9" action="ppaction://hlinksldjump"/>
            <a:extLst>
              <a:ext uri="{FF2B5EF4-FFF2-40B4-BE49-F238E27FC236}">
                <a16:creationId xmlns:a16="http://schemas.microsoft.com/office/drawing/2014/main" id="{775A0AA8-1E58-437F-A0AF-245A0381C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E330D3B3-C95C-4307-BD34-E4EB50BB16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计算归化时间</a:t>
            </a:r>
            <a:r>
              <a:rPr lang="en-US" altLang="zh-CN"/>
              <a:t>t</a:t>
            </a:r>
            <a:r>
              <a:rPr lang="en-US" altLang="zh-CN" baseline="-25000"/>
              <a:t>k</a:t>
            </a:r>
            <a:endParaRPr lang="zh-CN" altLang="en-US" baseline="-25000"/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A806BCDA-145D-4307-BF45-46EEDB6710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1989138"/>
            <a:ext cx="7010400" cy="4114800"/>
          </a:xfrm>
        </p:spPr>
        <p:txBody>
          <a:bodyPr/>
          <a:lstStyle/>
          <a:p>
            <a:pPr eaLnBrk="1" hangingPunct="1"/>
            <a:r>
              <a:rPr lang="en-US" altLang="zh-CN" i="1"/>
              <a:t>t</a:t>
            </a:r>
            <a:r>
              <a:rPr lang="en-US" altLang="zh-CN" i="1" baseline="-25000"/>
              <a:t>k </a:t>
            </a:r>
            <a:r>
              <a:rPr lang="en-US" altLang="zh-CN" i="1"/>
              <a:t>= t - t</a:t>
            </a:r>
            <a:r>
              <a:rPr lang="en-US" altLang="zh-CN" i="1" baseline="-25000"/>
              <a:t>oe</a:t>
            </a:r>
            <a:r>
              <a:rPr lang="en-US" altLang="zh-CN"/>
              <a:t> </a:t>
            </a:r>
          </a:p>
          <a:p>
            <a:pPr eaLnBrk="1" hangingPunct="1"/>
            <a:endParaRPr lang="zh-CN" altLang="en-US"/>
          </a:p>
          <a:p>
            <a:pPr eaLnBrk="1" hangingPunct="1">
              <a:spcBef>
                <a:spcPts val="1200"/>
              </a:spcBef>
            </a:pPr>
            <a:r>
              <a:rPr lang="zh-CN" altLang="en-US"/>
              <a:t>式中，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zh-CN" altLang="en-US"/>
              <a:t>为相对于</a:t>
            </a:r>
            <a:r>
              <a:rPr lang="en-US" altLang="zh-CN" i="1"/>
              <a:t>t</a:t>
            </a:r>
            <a:r>
              <a:rPr lang="en-US" altLang="zh-CN" i="1" baseline="-25000"/>
              <a:t>oe</a:t>
            </a:r>
            <a:r>
              <a:rPr lang="zh-CN" altLang="en-US"/>
              <a:t>的归化时刻，但应</a:t>
            </a:r>
            <a:r>
              <a:rPr lang="zh-CN" altLang="en-US">
                <a:solidFill>
                  <a:schemeClr val="folHlink"/>
                </a:solidFill>
              </a:rPr>
              <a:t>考虑</a:t>
            </a:r>
            <a:r>
              <a:rPr lang="zh-CN" altLang="en-US"/>
              <a:t>到一个星期的开始或结束：</a:t>
            </a:r>
          </a:p>
          <a:p>
            <a:pPr lvl="1" eaLnBrk="1" hangingPunct="1">
              <a:spcBef>
                <a:spcPts val="1200"/>
              </a:spcBef>
            </a:pPr>
            <a:r>
              <a:rPr lang="zh-CN" altLang="en-US"/>
              <a:t>当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&gt;302400s</a:t>
            </a:r>
            <a:r>
              <a:rPr lang="zh-CN" altLang="en-US"/>
              <a:t>时，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=t</a:t>
            </a:r>
            <a:r>
              <a:rPr lang="en-US" altLang="zh-CN" i="1" baseline="-25000"/>
              <a:t>k</a:t>
            </a:r>
            <a:r>
              <a:rPr lang="en-US" altLang="zh-CN" i="1"/>
              <a:t> </a:t>
            </a:r>
            <a:r>
              <a:rPr lang="en-US" altLang="zh-CN" i="1">
                <a:latin typeface="华文细黑" panose="02010600040101010101" pitchFamily="2" charset="-122"/>
              </a:rPr>
              <a:t>–</a:t>
            </a:r>
            <a:r>
              <a:rPr lang="en-US" altLang="zh-CN" i="1"/>
              <a:t>604800s</a:t>
            </a:r>
            <a:r>
              <a:rPr lang="zh-CN" altLang="en-US" i="1"/>
              <a:t>；</a:t>
            </a:r>
            <a:endParaRPr lang="zh-CN" altLang="en-US"/>
          </a:p>
          <a:p>
            <a:pPr lvl="1" eaLnBrk="1" hangingPunct="1">
              <a:spcBef>
                <a:spcPts val="1200"/>
              </a:spcBef>
            </a:pPr>
            <a:r>
              <a:rPr lang="zh-CN" altLang="en-US"/>
              <a:t>当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&lt;-302400s</a:t>
            </a:r>
            <a:r>
              <a:rPr lang="zh-CN" altLang="en-US"/>
              <a:t>时，</a:t>
            </a:r>
            <a:r>
              <a:rPr lang="en-US" altLang="zh-CN" i="1"/>
              <a:t>t</a:t>
            </a:r>
            <a:r>
              <a:rPr lang="en-US" altLang="zh-CN" i="1" baseline="-25000"/>
              <a:t>k</a:t>
            </a:r>
            <a:r>
              <a:rPr lang="en-US" altLang="zh-CN" i="1"/>
              <a:t> = t</a:t>
            </a:r>
            <a:r>
              <a:rPr lang="en-US" altLang="zh-CN" i="1" baseline="-25000"/>
              <a:t>k</a:t>
            </a:r>
            <a:r>
              <a:rPr lang="en-US" altLang="zh-CN" i="1"/>
              <a:t>+604800s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9940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4312909D-8DB4-4A3C-B1A9-3F2AB7562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9941" name="Rectangle 5">
            <a:extLst>
              <a:ext uri="{FF2B5EF4-FFF2-40B4-BE49-F238E27FC236}">
                <a16:creationId xmlns:a16="http://schemas.microsoft.com/office/drawing/2014/main" id="{247DD8F7-246B-4A77-970E-7B251C511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713" y="3573463"/>
            <a:ext cx="2876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t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和</a:t>
            </a: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toe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处于不同的</a:t>
            </a:r>
            <a:r>
              <a:rPr lang="en-US" altLang="zh-CN" sz="1800" b="0">
                <a:solidFill>
                  <a:srgbClr val="FF0066"/>
                </a:solidFill>
                <a:ea typeface="宋体" panose="02010600030101010101" pitchFamily="2" charset="-122"/>
              </a:rPr>
              <a:t>GPS</a:t>
            </a:r>
            <a:r>
              <a:rPr lang="zh-CN" altLang="en-US" sz="1800" b="0">
                <a:solidFill>
                  <a:srgbClr val="FF0066"/>
                </a:solidFill>
                <a:ea typeface="宋体" panose="02010600030101010101" pitchFamily="2" charset="-122"/>
              </a:rPr>
              <a:t>星期</a:t>
            </a:r>
          </a:p>
        </p:txBody>
      </p:sp>
    </p:spTree>
  </p:cSld>
  <p:clrMapOvr>
    <a:masterClrMapping/>
  </p:clrMapOvr>
  <p:transition>
    <p:rand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2">
            <a:extLst>
              <a:ext uri="{FF2B5EF4-FFF2-40B4-BE49-F238E27FC236}">
                <a16:creationId xmlns:a16="http://schemas.microsoft.com/office/drawing/2014/main" id="{52295F85-BE6E-427E-83FE-F66A3A5F7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90788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2">
            <a:extLst>
              <a:ext uri="{FF2B5EF4-FFF2-40B4-BE49-F238E27FC236}">
                <a16:creationId xmlns:a16="http://schemas.microsoft.com/office/drawing/2014/main" id="{6AA57067-7EB4-47C3-BFA9-9D21B25B87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观测时刻卫星平近点角</a:t>
            </a:r>
            <a:r>
              <a:rPr lang="en-US" altLang="zh-CN"/>
              <a:t>M</a:t>
            </a:r>
            <a:r>
              <a:rPr lang="en-US" altLang="zh-CN" baseline="-25000"/>
              <a:t>k</a:t>
            </a:r>
            <a:r>
              <a:rPr lang="zh-CN" altLang="en-US"/>
              <a:t>的计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610751B6-BA38-45C5-82CB-6A825DCBD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9388" y="1557338"/>
            <a:ext cx="701040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平近点角：假设卫星以平均角速度运行，观测时刻卫星与近地点的地心夹角。</a:t>
            </a:r>
          </a:p>
          <a:p>
            <a:pPr lvl="2"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en-US" altLang="zh-CN" i="1"/>
              <a:t>M</a:t>
            </a:r>
            <a:r>
              <a:rPr lang="en-US" altLang="zh-CN" i="1" baseline="-25000"/>
              <a:t>k</a:t>
            </a:r>
            <a:r>
              <a:rPr lang="en-US" altLang="zh-CN" i="1"/>
              <a:t> = M</a:t>
            </a:r>
            <a:r>
              <a:rPr lang="en-US" altLang="zh-CN" i="1" baseline="-25000"/>
              <a:t>0</a:t>
            </a:r>
            <a:r>
              <a:rPr lang="en-US" altLang="zh-CN" i="1"/>
              <a:t>+nt</a:t>
            </a:r>
            <a:r>
              <a:rPr lang="en-US" altLang="zh-CN" i="1" baseline="-25000"/>
              <a:t>k</a:t>
            </a:r>
            <a:r>
              <a:rPr lang="en-US" altLang="zh-CN" i="1"/>
              <a:t>=M</a:t>
            </a:r>
            <a:r>
              <a:rPr lang="en-US" altLang="zh-CN" i="1" baseline="-25000"/>
              <a:t>0</a:t>
            </a:r>
            <a:r>
              <a:rPr lang="en-US" altLang="zh-CN" i="1"/>
              <a:t>+n×( t </a:t>
            </a:r>
            <a:r>
              <a:rPr lang="en-US" altLang="zh-CN" i="1">
                <a:latin typeface="华文细黑" panose="02010600040101010101" pitchFamily="2" charset="-122"/>
              </a:rPr>
              <a:t>–</a:t>
            </a:r>
            <a:r>
              <a:rPr lang="en-US" altLang="zh-CN" i="1"/>
              <a:t> t</a:t>
            </a:r>
            <a:r>
              <a:rPr lang="en-US" altLang="zh-CN" i="1" baseline="-25000"/>
              <a:t>oe</a:t>
            </a:r>
            <a:r>
              <a:rPr lang="en-US" altLang="zh-CN"/>
              <a:t>)</a:t>
            </a:r>
            <a:endParaRPr lang="zh-CN" altLang="en-US" i="1"/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M</a:t>
            </a:r>
            <a:r>
              <a:rPr lang="en-US" altLang="zh-CN" baseline="-25000"/>
              <a:t>0</a:t>
            </a:r>
            <a:r>
              <a:rPr lang="zh-CN" altLang="en-US"/>
              <a:t>是在时间</a:t>
            </a:r>
            <a:r>
              <a:rPr lang="en-US" altLang="zh-CN"/>
              <a:t>t</a:t>
            </a:r>
            <a:r>
              <a:rPr lang="en-US" altLang="zh-CN" baseline="-25000"/>
              <a:t>oe</a:t>
            </a:r>
            <a:r>
              <a:rPr lang="zh-CN" altLang="en-US"/>
              <a:t>时的平近点角，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</a:t>
            </a:r>
            <a:r>
              <a:rPr lang="en-US" altLang="zh-CN" baseline="-25000"/>
              <a:t>oe</a:t>
            </a:r>
            <a:r>
              <a:rPr lang="zh-CN" altLang="en-US"/>
              <a:t>是星历参考时刻，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t</a:t>
            </a:r>
            <a:r>
              <a:rPr lang="zh-CN" altLang="en-US"/>
              <a:t>是观测时刻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n</a:t>
            </a:r>
            <a:r>
              <a:rPr lang="zh-CN" altLang="en-US"/>
              <a:t>是平均角速度。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41989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DE353BAF-DAA2-41B8-8AB2-42DD8C9AB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3259" name="Line 11">
            <a:extLst>
              <a:ext uri="{FF2B5EF4-FFF2-40B4-BE49-F238E27FC236}">
                <a16:creationId xmlns:a16="http://schemas.microsoft.com/office/drawing/2014/main" id="{2866F7FC-92D9-46FA-ABD5-64C599AC88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5084763"/>
            <a:ext cx="3097212" cy="8651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64" name="Arc 16">
            <a:extLst>
              <a:ext uri="{FF2B5EF4-FFF2-40B4-BE49-F238E27FC236}">
                <a16:creationId xmlns:a16="http://schemas.microsoft.com/office/drawing/2014/main" id="{8B364A76-1927-4C91-AE5F-8308467DD6FC}"/>
              </a:ext>
            </a:extLst>
          </p:cNvPr>
          <p:cNvSpPr>
            <a:spLocks/>
          </p:cNvSpPr>
          <p:nvPr/>
        </p:nvSpPr>
        <p:spPr bwMode="auto">
          <a:xfrm>
            <a:off x="6659563" y="5734050"/>
            <a:ext cx="73025" cy="215900"/>
          </a:xfrm>
          <a:custGeom>
            <a:avLst/>
            <a:gdLst>
              <a:gd name="T0" fmla="*/ 0 w 21600"/>
              <a:gd name="T1" fmla="*/ 0 h 21600"/>
              <a:gd name="T2" fmla="*/ 2821791 w 21600"/>
              <a:gd name="T3" fmla="*/ 215600229 h 21600"/>
              <a:gd name="T4" fmla="*/ 0 w 21600"/>
              <a:gd name="T5" fmla="*/ 21560022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5" name="Rectangle 17">
            <a:extLst>
              <a:ext uri="{FF2B5EF4-FFF2-40B4-BE49-F238E27FC236}">
                <a16:creationId xmlns:a16="http://schemas.microsoft.com/office/drawing/2014/main" id="{AA09F686-929F-4E4D-9D24-CE29FE058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8713" y="4724400"/>
            <a:ext cx="501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toe</a:t>
            </a:r>
            <a:endParaRPr lang="zh-CN" altLang="en-US" sz="1800" b="0" i="1">
              <a:ea typeface="宋体" panose="02010600030101010101" pitchFamily="2" charset="-122"/>
            </a:endParaRPr>
          </a:p>
        </p:txBody>
      </p:sp>
      <p:sp>
        <p:nvSpPr>
          <p:cNvPr id="53266" name="Rectangle 18">
            <a:extLst>
              <a:ext uri="{FF2B5EF4-FFF2-40B4-BE49-F238E27FC236}">
                <a16:creationId xmlns:a16="http://schemas.microsoft.com/office/drawing/2014/main" id="{E07F3D80-D902-42A1-B72B-790C0B093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589588"/>
            <a:ext cx="4587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M</a:t>
            </a:r>
            <a:r>
              <a:rPr lang="en-US" altLang="zh-CN" sz="1800" b="0" i="1" baseline="-25000">
                <a:ea typeface="宋体" panose="02010600030101010101" pitchFamily="2" charset="-122"/>
              </a:rPr>
              <a:t>0</a:t>
            </a:r>
            <a:endParaRPr lang="zh-CN" altLang="en-US" sz="1800" b="0" i="1" baseline="-25000">
              <a:ea typeface="宋体" panose="02010600030101010101" pitchFamily="2" charset="-122"/>
            </a:endParaRPr>
          </a:p>
        </p:txBody>
      </p:sp>
      <p:sp>
        <p:nvSpPr>
          <p:cNvPr id="53267" name="Arc 19">
            <a:extLst>
              <a:ext uri="{FF2B5EF4-FFF2-40B4-BE49-F238E27FC236}">
                <a16:creationId xmlns:a16="http://schemas.microsoft.com/office/drawing/2014/main" id="{F0F56BA7-3888-4EC1-8A30-28D8BD5E4790}"/>
              </a:ext>
            </a:extLst>
          </p:cNvPr>
          <p:cNvSpPr>
            <a:spLocks/>
          </p:cNvSpPr>
          <p:nvPr/>
        </p:nvSpPr>
        <p:spPr bwMode="auto">
          <a:xfrm>
            <a:off x="6588125" y="5445125"/>
            <a:ext cx="73025" cy="215900"/>
          </a:xfrm>
          <a:custGeom>
            <a:avLst/>
            <a:gdLst>
              <a:gd name="T0" fmla="*/ 0 w 21600"/>
              <a:gd name="T1" fmla="*/ 0 h 21600"/>
              <a:gd name="T2" fmla="*/ 2821791 w 21600"/>
              <a:gd name="T3" fmla="*/ 215600229 h 21600"/>
              <a:gd name="T4" fmla="*/ 0 w 21600"/>
              <a:gd name="T5" fmla="*/ 215600229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68" name="Rectangle 20">
            <a:extLst>
              <a:ext uri="{FF2B5EF4-FFF2-40B4-BE49-F238E27FC236}">
                <a16:creationId xmlns:a16="http://schemas.microsoft.com/office/drawing/2014/main" id="{EFB4A83C-E28A-4BBE-AFF8-38A3C77A8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5229225"/>
            <a:ext cx="4302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 i="1">
                <a:ea typeface="宋体" panose="02010600030101010101" pitchFamily="2" charset="-122"/>
              </a:rPr>
              <a:t>n</a:t>
            </a:r>
            <a:r>
              <a:rPr lang="en-US" altLang="zh-CN" sz="1800" b="0" i="1" baseline="-25000">
                <a:ea typeface="宋体" panose="02010600030101010101" pitchFamily="2" charset="-122"/>
              </a:rPr>
              <a:t>tk</a:t>
            </a:r>
            <a:endParaRPr lang="zh-CN" altLang="en-US" sz="1800" b="0" i="1" baseline="-250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53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5" grpId="0"/>
      <p:bldP spid="53266" grpId="0"/>
      <p:bldP spid="5326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5">
            <a:extLst>
              <a:ext uri="{FF2B5EF4-FFF2-40B4-BE49-F238E27FC236}">
                <a16:creationId xmlns:a16="http://schemas.microsoft.com/office/drawing/2014/main" id="{F4E9F167-4E07-496F-9D43-8151FF09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490788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1" name="Rectangle 2">
            <a:extLst>
              <a:ext uri="{FF2B5EF4-FFF2-40B4-BE49-F238E27FC236}">
                <a16:creationId xmlns:a16="http://schemas.microsoft.com/office/drawing/2014/main" id="{B92DCE8A-0A93-428E-8FE6-AB0B68D180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计算偏近点角</a:t>
            </a:r>
            <a:r>
              <a:rPr lang="en-US" altLang="zh-CN" dirty="0" err="1"/>
              <a:t>E</a:t>
            </a:r>
            <a:r>
              <a:rPr lang="en-US" altLang="zh-CN" baseline="-25000" dirty="0" err="1"/>
              <a:t>k</a:t>
            </a:r>
            <a:endParaRPr lang="zh-CN" altLang="en-US" baseline="-25000" dirty="0"/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DEF3609E-B2B2-43F9-BC20-23559FABE6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-52515" y="2132856"/>
            <a:ext cx="7010401" cy="4395787"/>
          </a:xfrm>
        </p:spPr>
        <p:txBody>
          <a:bodyPr/>
          <a:lstStyle/>
          <a:p>
            <a:pPr eaLnBrk="1" hangingPunct="1"/>
            <a:r>
              <a:rPr lang="zh-CN" altLang="en-US" i="1" dirty="0"/>
              <a:t>根据开普勒方程：</a:t>
            </a:r>
          </a:p>
          <a:p>
            <a:pPr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=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+ e*sin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dirty="0"/>
              <a:t>     (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,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zh-CN" altLang="en-US" i="1" dirty="0"/>
              <a:t>以弧度计</a:t>
            </a:r>
            <a:r>
              <a:rPr lang="en-US" altLang="zh-CN" i="1" dirty="0"/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利用迭代法解算此方程</a:t>
            </a:r>
          </a:p>
          <a:p>
            <a:pPr lvl="1" eaLnBrk="1" hangingPunct="1"/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= M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+ e*sin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(n-1)</a:t>
            </a:r>
            <a:endParaRPr lang="zh-CN" altLang="en-US" dirty="0">
              <a:solidFill>
                <a:srgbClr val="FF0066"/>
              </a:solidFill>
            </a:endParaRP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即先令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(0)</a:t>
            </a:r>
            <a:r>
              <a:rPr lang="en-US" altLang="zh-CN" dirty="0">
                <a:solidFill>
                  <a:srgbClr val="FF0066"/>
                </a:solidFill>
              </a:rPr>
              <a:t> = M</a:t>
            </a:r>
            <a:r>
              <a:rPr lang="en-US" altLang="zh-CN" baseline="-25000" dirty="0">
                <a:solidFill>
                  <a:srgbClr val="FF0066"/>
                </a:solidFill>
              </a:rPr>
              <a:t>K</a:t>
            </a:r>
            <a:r>
              <a:rPr lang="zh-CN" altLang="en-US" dirty="0">
                <a:solidFill>
                  <a:srgbClr val="FF0066"/>
                </a:solidFill>
              </a:rPr>
              <a:t>代入上式求解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 (1)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继续迭代</a:t>
            </a:r>
            <a:r>
              <a:rPr lang="en-US" altLang="zh-CN" dirty="0">
                <a:solidFill>
                  <a:srgbClr val="FF0066"/>
                </a:solidFill>
              </a:rPr>
              <a:t>,</a:t>
            </a:r>
            <a:r>
              <a:rPr lang="zh-CN" altLang="en-US" dirty="0">
                <a:solidFill>
                  <a:srgbClr val="FF0066"/>
                </a:solidFill>
              </a:rPr>
              <a:t>计算</a:t>
            </a:r>
            <a:r>
              <a:rPr lang="en-US" altLang="zh-CN" dirty="0" err="1">
                <a:solidFill>
                  <a:srgbClr val="FF0066"/>
                </a:solidFill>
              </a:rPr>
              <a:t>E</a:t>
            </a:r>
            <a:r>
              <a:rPr lang="en-US" altLang="zh-CN" baseline="-25000" dirty="0" err="1">
                <a:solidFill>
                  <a:srgbClr val="FF0066"/>
                </a:solidFill>
              </a:rPr>
              <a:t>k</a:t>
            </a:r>
            <a:r>
              <a:rPr lang="en-US" altLang="zh-CN" baseline="-25000" dirty="0">
                <a:solidFill>
                  <a:srgbClr val="FF0066"/>
                </a:solidFill>
              </a:rPr>
              <a:t>(</a:t>
            </a:r>
            <a:r>
              <a:rPr lang="en-US" altLang="zh-CN" baseline="-25000" dirty="0" err="1">
                <a:solidFill>
                  <a:srgbClr val="FF0066"/>
                </a:solidFill>
              </a:rPr>
              <a:t>i</a:t>
            </a:r>
            <a:r>
              <a:rPr lang="en-US" altLang="zh-CN" baseline="-25000" dirty="0">
                <a:solidFill>
                  <a:srgbClr val="FF0066"/>
                </a:solidFill>
              </a:rPr>
              <a:t>)</a:t>
            </a:r>
          </a:p>
          <a:p>
            <a:pPr lvl="1" eaLnBrk="1" hangingPunct="1"/>
            <a:r>
              <a:rPr lang="zh-CN" altLang="en-US" dirty="0">
                <a:solidFill>
                  <a:srgbClr val="FF0066"/>
                </a:solidFill>
              </a:rPr>
              <a:t>当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- </a:t>
            </a:r>
            <a:r>
              <a:rPr lang="en-US" altLang="zh-CN" i="1" dirty="0" err="1"/>
              <a:t>E</a:t>
            </a:r>
            <a:r>
              <a:rPr lang="en-US" altLang="zh-CN" i="1" baseline="-25000" dirty="0" err="1"/>
              <a:t>k</a:t>
            </a:r>
            <a:r>
              <a:rPr lang="en-US" altLang="zh-CN" i="1" baseline="-25000" dirty="0"/>
              <a:t>(n)</a:t>
            </a:r>
            <a:r>
              <a:rPr lang="en-US" altLang="zh-CN" i="1" dirty="0"/>
              <a:t> &lt;</a:t>
            </a:r>
            <a:r>
              <a:rPr lang="el-GR" altLang="zh-CN" i="1" dirty="0">
                <a:cs typeface="Arial" panose="020B0604020202020204" pitchFamily="34" charset="0"/>
              </a:rPr>
              <a:t>ε</a:t>
            </a:r>
            <a:r>
              <a:rPr lang="en-US" altLang="zh-CN" i="1" dirty="0">
                <a:cs typeface="Arial" panose="020B0604020202020204" pitchFamily="34" charset="0"/>
              </a:rPr>
              <a:t>(</a:t>
            </a:r>
            <a:r>
              <a:rPr lang="zh-CN" altLang="en-US" i="1" dirty="0">
                <a:cs typeface="Arial" panose="020B0604020202020204" pitchFamily="34" charset="0"/>
              </a:rPr>
              <a:t>某一个限值</a:t>
            </a:r>
            <a:r>
              <a:rPr lang="en-US" altLang="zh-CN" i="1" dirty="0">
                <a:cs typeface="Arial" panose="020B0604020202020204" pitchFamily="34" charset="0"/>
              </a:rPr>
              <a:t>10</a:t>
            </a:r>
            <a:r>
              <a:rPr lang="en-US" altLang="zh-CN" i="1" baseline="30000" dirty="0">
                <a:cs typeface="Arial" panose="020B0604020202020204" pitchFamily="34" charset="0"/>
              </a:rPr>
              <a:t>-12</a:t>
            </a:r>
            <a:r>
              <a:rPr lang="en-US" altLang="zh-CN" i="1" dirty="0">
                <a:cs typeface="Arial" panose="020B0604020202020204" pitchFamily="34" charset="0"/>
              </a:rPr>
              <a:t>)</a:t>
            </a:r>
            <a:endParaRPr lang="el-GR" altLang="zh-CN" i="1" dirty="0">
              <a:cs typeface="Arial" panose="020B0604020202020204" pitchFamily="34" charset="0"/>
            </a:endParaRPr>
          </a:p>
        </p:txBody>
      </p:sp>
      <p:sp>
        <p:nvSpPr>
          <p:cNvPr id="43013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C9EC7961-1CD8-41E7-8933-1854D5A36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43014" name="Line 6">
            <a:extLst>
              <a:ext uri="{FF2B5EF4-FFF2-40B4-BE49-F238E27FC236}">
                <a16:creationId xmlns:a16="http://schemas.microsoft.com/office/drawing/2014/main" id="{58DE804B-CCF1-4408-BE88-D7B3CBF5DA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5963" y="4005263"/>
            <a:ext cx="0" cy="194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96BFB6-A5CF-4C06-B82A-9A6E818AF52B}"/>
              </a:ext>
            </a:extLst>
          </p:cNvPr>
          <p:cNvSpPr txBox="1"/>
          <p:nvPr/>
        </p:nvSpPr>
        <p:spPr>
          <a:xfrm>
            <a:off x="6428561" y="5540025"/>
            <a:ext cx="51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M</a:t>
            </a:r>
            <a:r>
              <a:rPr lang="en-US" altLang="zh-CN" i="1" baseline="-25000" dirty="0"/>
              <a:t>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71245A-F4F1-443E-A86B-D9CBE0033183}"/>
              </a:ext>
            </a:extLst>
          </p:cNvPr>
          <p:cNvSpPr txBox="1"/>
          <p:nvPr/>
        </p:nvSpPr>
        <p:spPr>
          <a:xfrm>
            <a:off x="5908634" y="4960072"/>
            <a:ext cx="519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1" dirty="0"/>
              <a:t>E</a:t>
            </a:r>
            <a:r>
              <a:rPr lang="en-US" altLang="zh-CN" i="1" baseline="-25000" dirty="0"/>
              <a:t>K</a:t>
            </a:r>
            <a:endParaRPr lang="zh-CN" altLang="en-US" dirty="0"/>
          </a:p>
        </p:txBody>
      </p:sp>
      <p:cxnSp>
        <p:nvCxnSpPr>
          <p:cNvPr id="5" name="连接符: 曲线 4">
            <a:extLst>
              <a:ext uri="{FF2B5EF4-FFF2-40B4-BE49-F238E27FC236}">
                <a16:creationId xmlns:a16="http://schemas.microsoft.com/office/drawing/2014/main" id="{873B34C8-1E1E-4819-A1E7-2B5E87D8405E}"/>
              </a:ext>
            </a:extLst>
          </p:cNvPr>
          <p:cNvCxnSpPr>
            <a:endCxn id="10" idx="2"/>
          </p:cNvCxnSpPr>
          <p:nvPr/>
        </p:nvCxnSpPr>
        <p:spPr bwMode="auto">
          <a:xfrm rot="5400000" flipH="1" flipV="1">
            <a:off x="5930667" y="5567334"/>
            <a:ext cx="475860" cy="1"/>
          </a:xfrm>
          <a:prstGeom prst="curvedConnector3">
            <a:avLst/>
          </a:prstGeom>
          <a:ln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B7929FE-07EC-439D-93A4-12996763F612}"/>
              </a:ext>
            </a:extLst>
          </p:cNvPr>
          <p:cNvSpPr txBox="1"/>
          <p:nvPr/>
        </p:nvSpPr>
        <p:spPr>
          <a:xfrm>
            <a:off x="323528" y="1567458"/>
            <a:ext cx="8208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effectLst/>
                <a:latin typeface="Arial" panose="020B0604020202020204" pitchFamily="34" charset="0"/>
              </a:rPr>
              <a:t>偏近点角是过椭圆上的任意一点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(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如卫星的位置</a:t>
            </a:r>
            <a:r>
              <a:rPr lang="en-US" altLang="zh-CN" b="1" i="0" dirty="0">
                <a:effectLst/>
                <a:latin typeface="Arial" panose="020B0604020202020204" pitchFamily="34" charset="0"/>
              </a:rPr>
              <a:t>)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，垂直于椭圆半长轴，交半长轴外接圆的点到原点的直线与半长轴所成夹角。</a:t>
            </a:r>
            <a:endParaRPr lang="zh-CN" altLang="en-US" b="1" dirty="0"/>
          </a:p>
        </p:txBody>
      </p:sp>
    </p:spTree>
  </p:cSld>
  <p:clrMapOvr>
    <a:masterClrMapping/>
  </p:clrMapOvr>
  <p:transition>
    <p:rand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11">
            <a:extLst>
              <a:ext uri="{FF2B5EF4-FFF2-40B4-BE49-F238E27FC236}">
                <a16:creationId xmlns:a16="http://schemas.microsoft.com/office/drawing/2014/main" id="{0E493211-8B0B-4650-ABBC-7FCB9A275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700" y="2889250"/>
            <a:ext cx="392430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Rectangle 2">
            <a:extLst>
              <a:ext uri="{FF2B5EF4-FFF2-40B4-BE49-F238E27FC236}">
                <a16:creationId xmlns:a16="http://schemas.microsoft.com/office/drawing/2014/main" id="{C218E695-E6D7-4818-B964-A2127ED168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真近点角</a:t>
            </a:r>
            <a:r>
              <a:rPr lang="en-US" altLang="zh-CN"/>
              <a:t>V</a:t>
            </a:r>
            <a:r>
              <a:rPr lang="en-US" altLang="zh-CN" baseline="-25000"/>
              <a:t>k</a:t>
            </a:r>
            <a:r>
              <a:rPr lang="zh-CN" altLang="en-US"/>
              <a:t>的计算</a:t>
            </a:r>
          </a:p>
        </p:txBody>
      </p:sp>
      <p:graphicFrame>
        <p:nvGraphicFramePr>
          <p:cNvPr id="44036" name="Object 4">
            <a:extLst>
              <a:ext uri="{FF2B5EF4-FFF2-40B4-BE49-F238E27FC236}">
                <a16:creationId xmlns:a16="http://schemas.microsoft.com/office/drawing/2014/main" id="{1CFFE342-E90A-4BA6-9319-CD1E2E54954C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79388" y="1989138"/>
          <a:ext cx="6096000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5" name="公式" r:id="rId4" imgW="1971884" imgH="180778" progId="Equation.3">
                  <p:embed/>
                </p:oleObj>
              </mc:Choice>
              <mc:Fallback>
                <p:oleObj name="公式" r:id="rId4" imgW="1971884" imgH="180778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989138"/>
                        <a:ext cx="6096000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Rectangle 7">
            <a:extLst>
              <a:ext uri="{FF2B5EF4-FFF2-40B4-BE49-F238E27FC236}">
                <a16:creationId xmlns:a16="http://schemas.microsoft.com/office/drawing/2014/main" id="{D1D46B13-91C0-46D4-8C2F-D1B7CFA77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38" name="Object 6">
            <a:extLst>
              <a:ext uri="{FF2B5EF4-FFF2-40B4-BE49-F238E27FC236}">
                <a16:creationId xmlns:a16="http://schemas.microsoft.com/office/drawing/2014/main" id="{8394BA1E-2680-42A9-BBEA-DAE4485AD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0200" y="3351213"/>
          <a:ext cx="6257925" cy="763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6" name="公式" r:id="rId6" imgW="2171894" imgH="228705" progId="Equation.3">
                  <p:embed/>
                </p:oleObj>
              </mc:Choice>
              <mc:Fallback>
                <p:oleObj name="公式" r:id="rId6" imgW="2171894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" y="3351213"/>
                        <a:ext cx="6257925" cy="763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>
            <a:extLst>
              <a:ext uri="{FF2B5EF4-FFF2-40B4-BE49-F238E27FC236}">
                <a16:creationId xmlns:a16="http://schemas.microsoft.com/office/drawing/2014/main" id="{8B5F478B-E812-45C1-A54E-B2FAF8B2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18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4040" name="Object 8">
            <a:extLst>
              <a:ext uri="{FF2B5EF4-FFF2-40B4-BE49-F238E27FC236}">
                <a16:creationId xmlns:a16="http://schemas.microsoft.com/office/drawing/2014/main" id="{1E0781B7-1E9F-4DF6-BB6A-47FD7E220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" y="4581525"/>
          <a:ext cx="4800600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57" name="公式" r:id="rId8" imgW="1485966" imgH="447741" progId="Equation.3">
                  <p:embed/>
                </p:oleObj>
              </mc:Choice>
              <mc:Fallback>
                <p:oleObj name="公式" r:id="rId8" imgW="1485966" imgH="447741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581525"/>
                        <a:ext cx="4800600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41" name="AutoShape 10">
            <a:hlinkClick r:id="rId10" action="ppaction://hlinksldjump"/>
            <a:extLst>
              <a:ext uri="{FF2B5EF4-FFF2-40B4-BE49-F238E27FC236}">
                <a16:creationId xmlns:a16="http://schemas.microsoft.com/office/drawing/2014/main" id="{ABF19EC6-A9B6-4E8D-AFE9-8C9CDE8CF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732463"/>
            <a:ext cx="647700" cy="647700"/>
          </a:xfrm>
          <a:prstGeom prst="curvedLeftArrow">
            <a:avLst>
              <a:gd name="adj1" fmla="val 26667"/>
              <a:gd name="adj2" fmla="val 53333"/>
              <a:gd name="adj3" fmla="val 33292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28E8BAA-004F-4F09-A760-294BFCB775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升交距角</a:t>
            </a:r>
            <a:r>
              <a:rPr lang="el-GR" altLang="zh-CN">
                <a:latin typeface="华文细黑" panose="02010600040101010101" pitchFamily="2" charset="-122"/>
              </a:rPr>
              <a:t>Φ</a:t>
            </a:r>
            <a:r>
              <a:rPr lang="en-US" altLang="zh-CN" baseline="-25000">
                <a:latin typeface="华文细黑" panose="02010600040101010101" pitchFamily="2" charset="-122"/>
              </a:rPr>
              <a:t>k</a:t>
            </a:r>
            <a:r>
              <a:rPr lang="zh-CN" altLang="en-US"/>
              <a:t>的计算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D8B9736A-C1BA-4BAF-AAD9-0D62C3C1E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l-GR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= V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+ω</a:t>
            </a:r>
          </a:p>
          <a:p>
            <a:pPr eaLnBrk="1" hangingPunct="1"/>
            <a:endParaRPr lang="zh-CN" altLang="en-US" i="1"/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zh-CN" altLang="en-US" i="1"/>
              <a:t>为电文中的近地点角距。</a:t>
            </a:r>
            <a:r>
              <a:rPr lang="zh-CN" altLang="en-US"/>
              <a:t> </a:t>
            </a:r>
          </a:p>
        </p:txBody>
      </p:sp>
      <p:sp>
        <p:nvSpPr>
          <p:cNvPr id="45060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00E84198-34EE-4214-B41B-8C9003E25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4A2E6EA-AE00-4936-B2EE-27B051CFF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摄动改正项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/>
              <a:t>u</a:t>
            </a:r>
            <a:r>
              <a:rPr lang="zh-CN" altLang="en-US"/>
              <a:t>，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/>
              <a:t>r</a:t>
            </a:r>
            <a:r>
              <a:rPr lang="zh-CN" altLang="en-US"/>
              <a:t>，</a:t>
            </a:r>
            <a:r>
              <a:rPr lang="el-GR" altLang="zh-CN">
                <a:cs typeface="Arial" panose="020B0604020202020204" pitchFamily="34" charset="0"/>
              </a:rPr>
              <a:t>δ</a:t>
            </a:r>
            <a:r>
              <a:rPr lang="en-US" altLang="zh-CN">
                <a:cs typeface="Arial" panose="020B0604020202020204" pitchFamily="34" charset="0"/>
              </a:rPr>
              <a:t>i</a:t>
            </a:r>
            <a:r>
              <a:rPr lang="zh-CN" altLang="en-US"/>
              <a:t>的计算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D06F041-52DA-4B61-B9B6-C25713C90C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δu=C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uc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δr=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rc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δi=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ic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cos2φ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 C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sin2φ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lvl="1" eaLnBrk="1" hangingPunct="1"/>
            <a:endParaRPr lang="zh-CN" altLang="en-US" i="1"/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δu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项引起的升交距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δr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项引起的卫星矢径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</a:p>
          <a:p>
            <a:pPr lvl="1" eaLnBrk="1" hangingPunct="1"/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δi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由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J2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项引起的轨道倾角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的摄动量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608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DE6F3340-28BF-4E29-8A8B-140D8DD6E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DDF7D6D4-F313-43F8-B6E2-DD6AE7A341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经过摄动改正的升交距角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、卫星矢径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3500">
                <a:latin typeface="Times New Roman" panose="02020603050405020304" pitchFamily="18" charset="0"/>
                <a:cs typeface="Times New Roman" panose="02020603050405020304" pitchFamily="18" charset="0"/>
              </a:rPr>
              <a:t>和轨道倾角</a:t>
            </a:r>
            <a:r>
              <a:rPr lang="en-US" altLang="zh-CN" sz="35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500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3500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8A69EBF-5BA2-4E83-84BE-2D7AE98B6C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φ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a(1-ecos E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)+δ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 i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+δ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+i·t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108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59E882B0-9778-4AEB-8A71-E902B830A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0D48DE-8055-4A51-A8BA-428AE57223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卫星受的作用力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A9C406F-95BD-491A-820B-76A29E89DC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60700" y="1989138"/>
            <a:ext cx="4319588" cy="4114800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地球对卫星的引力</a:t>
            </a:r>
          </a:p>
          <a:p>
            <a:pPr lvl="1" eaLnBrk="1" hangingPunct="1"/>
            <a:r>
              <a:rPr lang="zh-CN" altLang="en-US" dirty="0"/>
              <a:t>日、月引力</a:t>
            </a:r>
          </a:p>
          <a:p>
            <a:pPr lvl="1" eaLnBrk="1" hangingPunct="1"/>
            <a:r>
              <a:rPr lang="zh-CN" altLang="en-US" dirty="0"/>
              <a:t>大气阻力</a:t>
            </a:r>
          </a:p>
          <a:p>
            <a:pPr lvl="1" eaLnBrk="1" hangingPunct="1"/>
            <a:r>
              <a:rPr lang="zh-CN" altLang="en-US" dirty="0"/>
              <a:t>太阳光压</a:t>
            </a:r>
          </a:p>
          <a:p>
            <a:pPr lvl="1" eaLnBrk="1" hangingPunct="1"/>
            <a:r>
              <a:rPr lang="zh-CN" altLang="en-US" dirty="0"/>
              <a:t>地球潮汐力</a:t>
            </a:r>
          </a:p>
        </p:txBody>
      </p:sp>
      <p:sp>
        <p:nvSpPr>
          <p:cNvPr id="9221" name="WordArt 5">
            <a:extLst>
              <a:ext uri="{FF2B5EF4-FFF2-40B4-BE49-F238E27FC236}">
                <a16:creationId xmlns:a16="http://schemas.microsoft.com/office/drawing/2014/main" id="{3B3EAA3A-C404-4E41-9779-D83CA554145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659563" y="2420938"/>
            <a:ext cx="228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10160">
                <a:solidFill>
                  <a:srgbClr val="AABEF6"/>
                </a:solidFill>
                <a:round/>
                <a:headEnd/>
                <a:tailE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rPr>
              <a:t>1</a:t>
            </a:r>
            <a:endParaRPr lang="zh-CN" altLang="en-US" sz="3600" b="1" kern="10"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29999"/>
                  </a:srgbClr>
                </a:outerShdw>
              </a:effectLst>
              <a:latin typeface="宋体" panose="02010600030101010101" pitchFamily="2" charset="-122"/>
            </a:endParaRP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id="{E2EDF10D-FF40-45DA-9ABF-8C967BB8BA55}"/>
              </a:ext>
            </a:extLst>
          </p:cNvPr>
          <p:cNvGrpSpPr>
            <a:grpSpLocks/>
          </p:cNvGrpSpPr>
          <p:nvPr/>
        </p:nvGrpSpPr>
        <p:grpSpPr bwMode="auto">
          <a:xfrm>
            <a:off x="6588125" y="3573463"/>
            <a:ext cx="731838" cy="744537"/>
            <a:chOff x="3878" y="2251"/>
            <a:chExt cx="461" cy="469"/>
          </a:xfrm>
        </p:grpSpPr>
        <p:sp>
          <p:nvSpPr>
            <p:cNvPr id="8200" name="WordArt 6">
              <a:extLst>
                <a:ext uri="{FF2B5EF4-FFF2-40B4-BE49-F238E27FC236}">
                  <a16:creationId xmlns:a16="http://schemas.microsoft.com/office/drawing/2014/main" id="{EC6A49C2-E12A-403B-BD68-5C76C187691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3878" y="2432"/>
              <a:ext cx="288" cy="288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0160">
                  <a:solidFill>
                    <a:srgbClr val="AABEF6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sz="3600" b="1" kern="10"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29999"/>
                      </a:srgbClr>
                    </a:outerShdw>
                  </a:effectLst>
                  <a:latin typeface="宋体" panose="02010600030101010101" pitchFamily="2" charset="-122"/>
                </a:rPr>
                <a:t>10</a:t>
              </a:r>
              <a:endParaRPr lang="zh-CN" altLang="en-US" sz="3600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  <p:sp>
          <p:nvSpPr>
            <p:cNvPr id="8201" name="WordArt 7">
              <a:extLst>
                <a:ext uri="{FF2B5EF4-FFF2-40B4-BE49-F238E27FC236}">
                  <a16:creationId xmlns:a16="http://schemas.microsoft.com/office/drawing/2014/main" id="{F3039879-4B08-4286-8DEB-FD52EABF2DF9}"/>
                </a:ext>
              </a:extLst>
            </p:cNvPr>
            <p:cNvSpPr>
              <a:spLocks noChangeArrowheads="1" noChangeShapeType="1" noTextEdit="1"/>
            </p:cNvSpPr>
            <p:nvPr/>
          </p:nvSpPr>
          <p:spPr bwMode="auto">
            <a:xfrm>
              <a:off x="4195" y="2251"/>
              <a:ext cx="144" cy="144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10160">
                  <a:solidFill>
                    <a:srgbClr val="AABEF6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fromWordArt="1">
              <a:prstTxWarp prst="textPlain">
                <a:avLst>
                  <a:gd name="adj" fmla="val 50000"/>
                </a:avLst>
              </a:prstTxWarp>
            </a:bodyPr>
            <a:lstStyle/>
            <a:p>
              <a:pPr algn="ctr"/>
              <a:r>
                <a:rPr lang="en-US" altLang="zh-CN" b="1" kern="10"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29999"/>
                      </a:srgbClr>
                    </a:outerShdw>
                  </a:effectLst>
                  <a:latin typeface="宋体" panose="02010600030101010101" pitchFamily="2" charset="-122"/>
                </a:rPr>
                <a:t>-5</a:t>
              </a:r>
              <a:endParaRPr lang="zh-CN" altLang="en-US" b="1" kern="10"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29999"/>
                    </a:srgbClr>
                  </a:outerShdw>
                </a:effectLst>
                <a:latin typeface="宋体" panose="02010600030101010101" pitchFamily="2" charset="-122"/>
              </a:endParaRPr>
            </a:p>
          </p:txBody>
        </p:sp>
      </p:grpSp>
      <p:sp>
        <p:nvSpPr>
          <p:cNvPr id="8198" name="AutoShape 10" descr="chp_24satellite">
            <a:extLst>
              <a:ext uri="{FF2B5EF4-FFF2-40B4-BE49-F238E27FC236}">
                <a16:creationId xmlns:a16="http://schemas.microsoft.com/office/drawing/2014/main" id="{E0F74C67-5B25-4E10-AA13-44ED009F2C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8199" name="Picture 12" descr="chp_24satellite">
            <a:extLst>
              <a:ext uri="{FF2B5EF4-FFF2-40B4-BE49-F238E27FC236}">
                <a16:creationId xmlns:a16="http://schemas.microsoft.com/office/drawing/2014/main" id="{4719CB4C-6D0F-4B32-9B97-F8704E87C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916113"/>
            <a:ext cx="2857500" cy="287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右大括号 1">
            <a:extLst>
              <a:ext uri="{FF2B5EF4-FFF2-40B4-BE49-F238E27FC236}">
                <a16:creationId xmlns:a16="http://schemas.microsoft.com/office/drawing/2014/main" id="{A77E4AC7-5A08-465B-8D71-5F121F5BDA0B}"/>
              </a:ext>
            </a:extLst>
          </p:cNvPr>
          <p:cNvSpPr/>
          <p:nvPr/>
        </p:nvSpPr>
        <p:spPr bwMode="auto">
          <a:xfrm>
            <a:off x="6215608" y="3140968"/>
            <a:ext cx="228600" cy="1584176"/>
          </a:xfrm>
          <a:prstGeom prst="righ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83AA92F-8E8F-42A1-A424-5E913E0A2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计算卫星在轨道平面上的位置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6651AE68-2399-4457-A944-5277FB5F3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cos 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=r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sin U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132" name="Group 19">
            <a:extLst>
              <a:ext uri="{FF2B5EF4-FFF2-40B4-BE49-F238E27FC236}">
                <a16:creationId xmlns:a16="http://schemas.microsoft.com/office/drawing/2014/main" id="{99EB6C9F-C771-4B03-9C4A-DD3884BD71E1}"/>
              </a:ext>
            </a:extLst>
          </p:cNvPr>
          <p:cNvGrpSpPr>
            <a:grpSpLocks/>
          </p:cNvGrpSpPr>
          <p:nvPr/>
        </p:nvGrpSpPr>
        <p:grpSpPr bwMode="auto">
          <a:xfrm>
            <a:off x="5291138" y="1773238"/>
            <a:ext cx="3313112" cy="4679950"/>
            <a:chOff x="3333" y="1117"/>
            <a:chExt cx="2087" cy="2948"/>
          </a:xfrm>
        </p:grpSpPr>
        <p:sp>
          <p:nvSpPr>
            <p:cNvPr id="48134" name="Rectangle 4">
              <a:extLst>
                <a:ext uri="{FF2B5EF4-FFF2-40B4-BE49-F238E27FC236}">
                  <a16:creationId xmlns:a16="http://schemas.microsoft.com/office/drawing/2014/main" id="{60F941B8-2895-4652-8E32-763DBF52C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1117"/>
              <a:ext cx="2087" cy="29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5" name="Oval 5">
              <a:extLst>
                <a:ext uri="{FF2B5EF4-FFF2-40B4-BE49-F238E27FC236}">
                  <a16:creationId xmlns:a16="http://schemas.microsoft.com/office/drawing/2014/main" id="{5C56CE0D-C3A4-4DF3-B6EC-33B098FE6D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3280">
              <a:off x="4286" y="1797"/>
              <a:ext cx="589" cy="1633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6" name="Oval 6">
              <a:extLst>
                <a:ext uri="{FF2B5EF4-FFF2-40B4-BE49-F238E27FC236}">
                  <a16:creationId xmlns:a16="http://schemas.microsoft.com/office/drawing/2014/main" id="{7ED7CD9A-5528-491D-BE5F-FFC7427A5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1" y="2024"/>
              <a:ext cx="46" cy="4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8137" name="Line 7">
              <a:extLst>
                <a:ext uri="{FF2B5EF4-FFF2-40B4-BE49-F238E27FC236}">
                  <a16:creationId xmlns:a16="http://schemas.microsoft.com/office/drawing/2014/main" id="{AAE339B8-6F2E-4C12-8285-8C16A3B07C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3" y="2024"/>
              <a:ext cx="454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8138" name="Group 8">
              <a:extLst>
                <a:ext uri="{FF2B5EF4-FFF2-40B4-BE49-F238E27FC236}">
                  <a16:creationId xmlns:a16="http://schemas.microsoft.com/office/drawing/2014/main" id="{644DBB2B-C313-47CD-980B-F68D9B541D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5" y="1289"/>
              <a:ext cx="682" cy="1864"/>
              <a:chOff x="1382" y="1298"/>
              <a:chExt cx="682" cy="1864"/>
            </a:xfrm>
          </p:grpSpPr>
          <p:sp>
            <p:nvSpPr>
              <p:cNvPr id="48144" name="Line 9">
                <a:extLst>
                  <a:ext uri="{FF2B5EF4-FFF2-40B4-BE49-F238E27FC236}">
                    <a16:creationId xmlns:a16="http://schemas.microsoft.com/office/drawing/2014/main" id="{1844C667-7C6C-46AC-BB42-7856B9EEC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2" y="2568"/>
                <a:ext cx="408" cy="36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5" name="Line 10">
                <a:extLst>
                  <a:ext uri="{FF2B5EF4-FFF2-40B4-BE49-F238E27FC236}">
                    <a16:creationId xmlns:a16="http://schemas.microsoft.com/office/drawing/2014/main" id="{F3FDC043-0579-4238-8B84-E743E8B29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83" y="1525"/>
                <a:ext cx="544" cy="1043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6" name="Text Box 11">
                <a:extLst>
                  <a:ext uri="{FF2B5EF4-FFF2-40B4-BE49-F238E27FC236}">
                    <a16:creationId xmlns:a16="http://schemas.microsoft.com/office/drawing/2014/main" id="{9A9BB9B5-82BF-40E2-8E06-0F004039C1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2931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x</a:t>
                </a:r>
              </a:p>
            </p:txBody>
          </p:sp>
          <p:sp>
            <p:nvSpPr>
              <p:cNvPr id="48147" name="Text Box 12">
                <a:extLst>
                  <a:ext uri="{FF2B5EF4-FFF2-40B4-BE49-F238E27FC236}">
                    <a16:creationId xmlns:a16="http://schemas.microsoft.com/office/drawing/2014/main" id="{A337E0A4-12A6-4E7D-A821-41C3D95B33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37" y="1298"/>
                <a:ext cx="227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0">
                    <a:solidFill>
                      <a:schemeClr val="bg1"/>
                    </a:solidFill>
                    <a:ea typeface="宋体" panose="02010600030101010101" pitchFamily="2" charset="-122"/>
                  </a:rPr>
                  <a:t>y</a:t>
                </a:r>
              </a:p>
            </p:txBody>
          </p:sp>
        </p:grpSp>
        <p:grpSp>
          <p:nvGrpSpPr>
            <p:cNvPr id="48139" name="Group 13">
              <a:extLst>
                <a:ext uri="{FF2B5EF4-FFF2-40B4-BE49-F238E27FC236}">
                  <a16:creationId xmlns:a16="http://schemas.microsoft.com/office/drawing/2014/main" id="{468D171D-4959-4710-B808-3C685A7E92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2" y="1933"/>
              <a:ext cx="317" cy="726"/>
              <a:chOff x="1492" y="1933"/>
              <a:chExt cx="317" cy="726"/>
            </a:xfrm>
          </p:grpSpPr>
          <p:sp>
            <p:nvSpPr>
              <p:cNvPr id="48142" name="Line 14">
                <a:extLst>
                  <a:ext uri="{FF2B5EF4-FFF2-40B4-BE49-F238E27FC236}">
                    <a16:creationId xmlns:a16="http://schemas.microsoft.com/office/drawing/2014/main" id="{8208A5D7-90CF-4E9F-B2A1-980CA6FD9B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92" y="2069"/>
                <a:ext cx="317" cy="590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8143" name="Line 15">
                <a:extLst>
                  <a:ext uri="{FF2B5EF4-FFF2-40B4-BE49-F238E27FC236}">
                    <a16:creationId xmlns:a16="http://schemas.microsoft.com/office/drawing/2014/main" id="{667769E6-97BE-4F03-8759-9B37DAD9AE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701" y="1933"/>
                <a:ext cx="90" cy="91"/>
              </a:xfrm>
              <a:prstGeom prst="line">
                <a:avLst/>
              </a:prstGeom>
              <a:noFill/>
              <a:ln w="9525" cap="rnd">
                <a:solidFill>
                  <a:srgbClr val="FF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8140" name="Text Box 16">
              <a:extLst>
                <a:ext uri="{FF2B5EF4-FFF2-40B4-BE49-F238E27FC236}">
                  <a16:creationId xmlns:a16="http://schemas.microsoft.com/office/drawing/2014/main" id="{341D7C56-BD9D-4818-B1B3-458265148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7" y="1888"/>
              <a:ext cx="363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</a:t>
              </a:r>
            </a:p>
          </p:txBody>
        </p:sp>
        <p:sp>
          <p:nvSpPr>
            <p:cNvPr id="48141" name="Text Box 17">
              <a:extLst>
                <a:ext uri="{FF2B5EF4-FFF2-40B4-BE49-F238E27FC236}">
                  <a16:creationId xmlns:a16="http://schemas.microsoft.com/office/drawing/2014/main" id="{A9D6AF44-6C36-4448-A947-4C87B856E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2" y="3566"/>
              <a:ext cx="145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卫星轨道平面坐标系</a:t>
              </a:r>
            </a:p>
          </p:txBody>
        </p:sp>
      </p:grpSp>
      <p:sp>
        <p:nvSpPr>
          <p:cNvPr id="48133" name="AutoShape 18">
            <a:hlinkClick r:id="rId2" action="ppaction://hlinksldjump"/>
            <a:extLst>
              <a:ext uri="{FF2B5EF4-FFF2-40B4-BE49-F238E27FC236}">
                <a16:creationId xmlns:a16="http://schemas.microsoft.com/office/drawing/2014/main" id="{AD8CBFB6-B867-43FE-8EDA-825690818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BE670A14-A285-417F-AFE6-3D224B8144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计算观测时刻的升交点经度</a:t>
            </a:r>
            <a:r>
              <a:rPr lang="zh-CN" altLang="en-US" i="1">
                <a:sym typeface="Symbol" panose="05050102010706020507" pitchFamily="18" charset="2"/>
              </a:rPr>
              <a:t></a:t>
            </a:r>
            <a:r>
              <a:rPr lang="en-US" altLang="zh-CN" i="1" baseline="-25000"/>
              <a:t>k</a:t>
            </a:r>
            <a:endParaRPr lang="zh-CN" altLang="en-US" i="1" baseline="-25000"/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0885A2E4-A976-44E7-A369-61D41ECAC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- GAST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  <p:sp>
        <p:nvSpPr>
          <p:cNvPr id="49156" name="Rectangle 5">
            <a:extLst>
              <a:ext uri="{FF2B5EF4-FFF2-40B4-BE49-F238E27FC236}">
                <a16:creationId xmlns:a16="http://schemas.microsoft.com/office/drawing/2014/main" id="{8FD844C3-95C7-4F28-BCEA-7C732F8C2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7" name="Object 4">
            <a:extLst>
              <a:ext uri="{FF2B5EF4-FFF2-40B4-BE49-F238E27FC236}">
                <a16:creationId xmlns:a16="http://schemas.microsoft.com/office/drawing/2014/main" id="{D36AE8E0-1095-483B-B75E-F74510C78F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852738"/>
          <a:ext cx="2960688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3" name="公式" r:id="rId3" imgW="828671" imgH="200117" progId="Equation.3">
                  <p:embed/>
                </p:oleObj>
              </mc:Choice>
              <mc:Fallback>
                <p:oleObj name="公式" r:id="rId3" imgW="828671" imgH="20011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852738"/>
                        <a:ext cx="2960688" cy="646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Rectangle 7">
            <a:extLst>
              <a:ext uri="{FF2B5EF4-FFF2-40B4-BE49-F238E27FC236}">
                <a16:creationId xmlns:a16="http://schemas.microsoft.com/office/drawing/2014/main" id="{1B145F13-2EE4-42F2-9ED0-B04717EF5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49159" name="Object 6">
            <a:extLst>
              <a:ext uri="{FF2B5EF4-FFF2-40B4-BE49-F238E27FC236}">
                <a16:creationId xmlns:a16="http://schemas.microsoft.com/office/drawing/2014/main" id="{E478B529-C3C8-4669-BD9E-13E8995283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221163"/>
          <a:ext cx="688975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4" name="公式" r:id="rId5" imgW="1667027" imgH="228705" progId="Equation.3">
                  <p:embed/>
                </p:oleObj>
              </mc:Choice>
              <mc:Fallback>
                <p:oleObj name="公式" r:id="rId5" imgW="1667027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221163"/>
                        <a:ext cx="688975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AutoShape 8">
            <a:hlinkClick r:id="rId7" action="ppaction://hlinksldjump"/>
            <a:extLst>
              <a:ext uri="{FF2B5EF4-FFF2-40B4-BE49-F238E27FC236}">
                <a16:creationId xmlns:a16="http://schemas.microsoft.com/office/drawing/2014/main" id="{4FA34C0C-9BB2-4268-A7C3-8F195C39E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09DA4620-4E23-440E-815D-D2A351FD8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17475"/>
            <a:ext cx="7467600" cy="1295400"/>
          </a:xfrm>
        </p:spPr>
        <p:txBody>
          <a:bodyPr/>
          <a:lstStyle/>
          <a:p>
            <a:pPr eaLnBrk="1" hangingPunct="1"/>
            <a:r>
              <a:rPr lang="zh-CN" altLang="en-US"/>
              <a:t>计算卫星在地心坐标系中的位置</a:t>
            </a:r>
          </a:p>
        </p:txBody>
      </p:sp>
      <p:sp>
        <p:nvSpPr>
          <p:cNvPr id="50179" name="Rectangle 5">
            <a:extLst>
              <a:ext uri="{FF2B5EF4-FFF2-40B4-BE49-F238E27FC236}">
                <a16:creationId xmlns:a16="http://schemas.microsoft.com/office/drawing/2014/main" id="{B1E24D81-C8F7-4F6E-AF76-FBE243166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65240237-49E4-4E83-BAB5-D18ED248A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205038"/>
          <a:ext cx="8172450" cy="329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53" name="公式" r:id="rId3" imgW="3248156" imgH="1609764" progId="Equation.3">
                  <p:embed/>
                </p:oleObj>
              </mc:Choice>
              <mc:Fallback>
                <p:oleObj name="公式" r:id="rId3" imgW="3248156" imgH="1609764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05038"/>
                        <a:ext cx="8172450" cy="329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AutoShape 6">
            <a:hlinkClick r:id="rId5" action="ppaction://hlinksldjump"/>
            <a:extLst>
              <a:ext uri="{FF2B5EF4-FFF2-40B4-BE49-F238E27FC236}">
                <a16:creationId xmlns:a16="http://schemas.microsoft.com/office/drawing/2014/main" id="{D65353B8-46AF-4189-85BE-8F29E9CC85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5516563"/>
            <a:ext cx="647700" cy="863600"/>
          </a:xfrm>
          <a:prstGeom prst="curvedLeftArrow">
            <a:avLst>
              <a:gd name="adj1" fmla="val 26667"/>
              <a:gd name="adj2" fmla="val 53333"/>
              <a:gd name="adj3" fmla="val 33333"/>
            </a:avLst>
          </a:prstGeom>
          <a:gradFill rotWithShape="0">
            <a:gsLst>
              <a:gs pos="0">
                <a:srgbClr val="4D0808"/>
              </a:gs>
              <a:gs pos="14999">
                <a:srgbClr val="FF0300"/>
              </a:gs>
              <a:gs pos="27499">
                <a:srgbClr val="FF7A00"/>
              </a:gs>
              <a:gs pos="50000">
                <a:srgbClr val="FFF200"/>
              </a:gs>
              <a:gs pos="72501">
                <a:srgbClr val="FF7A00"/>
              </a:gs>
              <a:gs pos="85001">
                <a:srgbClr val="FF0300"/>
              </a:gs>
              <a:gs pos="100000">
                <a:srgbClr val="4D0808"/>
              </a:gs>
            </a:gsLst>
            <a:lin ang="5400000" scaled="1"/>
          </a:gradFill>
          <a:ln w="9525">
            <a:solidFill>
              <a:srgbClr val="00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>
            <a:extLst>
              <a:ext uri="{FF2B5EF4-FFF2-40B4-BE49-F238E27FC236}">
                <a16:creationId xmlns:a16="http://schemas.microsoft.com/office/drawing/2014/main" id="{483E1570-AF8A-4D09-A3B3-B33E4A0D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3238"/>
            <a:ext cx="3313112" cy="4679950"/>
          </a:xfrm>
          <a:prstGeom prst="rect">
            <a:avLst/>
          </a:prstGeom>
          <a:solidFill>
            <a:schemeClr val="tx1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Rectangle 5">
            <a:extLst>
              <a:ext uri="{FF2B5EF4-FFF2-40B4-BE49-F238E27FC236}">
                <a16:creationId xmlns:a16="http://schemas.microsoft.com/office/drawing/2014/main" id="{6B2A1E81-32DC-43E3-9D87-127861D64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51204" name="Picture 4" descr="t4-2">
            <a:extLst>
              <a:ext uri="{FF2B5EF4-FFF2-40B4-BE49-F238E27FC236}">
                <a16:creationId xmlns:a16="http://schemas.microsoft.com/office/drawing/2014/main" id="{29DB1CCE-CF66-4E73-A061-A2532E439C0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76825" y="1700213"/>
            <a:ext cx="3770313" cy="47529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5065" name="Group 9">
            <a:extLst>
              <a:ext uri="{FF2B5EF4-FFF2-40B4-BE49-F238E27FC236}">
                <a16:creationId xmlns:a16="http://schemas.microsoft.com/office/drawing/2014/main" id="{6D0F6B1D-6EF3-455E-BEA3-D2D5F07CA475}"/>
              </a:ext>
            </a:extLst>
          </p:cNvPr>
          <p:cNvGrpSpPr>
            <a:grpSpLocks/>
          </p:cNvGrpSpPr>
          <p:nvPr/>
        </p:nvGrpSpPr>
        <p:grpSpPr bwMode="auto">
          <a:xfrm>
            <a:off x="6719888" y="1887538"/>
            <a:ext cx="1223962" cy="3598862"/>
            <a:chOff x="3334" y="1162"/>
            <a:chExt cx="771" cy="2267"/>
          </a:xfrm>
        </p:grpSpPr>
        <p:sp>
          <p:nvSpPr>
            <p:cNvPr id="51220" name="Line 7">
              <a:extLst>
                <a:ext uri="{FF2B5EF4-FFF2-40B4-BE49-F238E27FC236}">
                  <a16:creationId xmlns:a16="http://schemas.microsoft.com/office/drawing/2014/main" id="{D149E61C-5BC6-423B-A755-B85C4A04C1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2885"/>
              <a:ext cx="771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1" name="Line 8">
              <a:extLst>
                <a:ext uri="{FF2B5EF4-FFF2-40B4-BE49-F238E27FC236}">
                  <a16:creationId xmlns:a16="http://schemas.microsoft.com/office/drawing/2014/main" id="{27A5E791-1FFD-45CB-9027-BC3745C57D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34" y="1162"/>
              <a:ext cx="272" cy="172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06" name="Oval 10">
            <a:extLst>
              <a:ext uri="{FF2B5EF4-FFF2-40B4-BE49-F238E27FC236}">
                <a16:creationId xmlns:a16="http://schemas.microsoft.com/office/drawing/2014/main" id="{61213DC0-1745-442B-BB74-1E745B45E943}"/>
              </a:ext>
            </a:extLst>
          </p:cNvPr>
          <p:cNvSpPr>
            <a:spLocks noChangeArrowheads="1"/>
          </p:cNvSpPr>
          <p:nvPr/>
        </p:nvSpPr>
        <p:spPr bwMode="auto">
          <a:xfrm rot="1683280">
            <a:off x="1692275" y="2852738"/>
            <a:ext cx="935038" cy="2592387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7" name="Oval 15">
            <a:extLst>
              <a:ext uri="{FF2B5EF4-FFF2-40B4-BE49-F238E27FC236}">
                <a16:creationId xmlns:a16="http://schemas.microsoft.com/office/drawing/2014/main" id="{2429695A-251D-4D59-8DDB-0E5277D00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3213100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1208" name="Line 16">
            <a:extLst>
              <a:ext uri="{FF2B5EF4-FFF2-40B4-BE49-F238E27FC236}">
                <a16:creationId xmlns:a16="http://schemas.microsoft.com/office/drawing/2014/main" id="{C4437726-46EC-4576-B20B-DA015DDA53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3" y="3213100"/>
            <a:ext cx="720725" cy="86360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1209" name="Group 19">
            <a:extLst>
              <a:ext uri="{FF2B5EF4-FFF2-40B4-BE49-F238E27FC236}">
                <a16:creationId xmlns:a16="http://schemas.microsoft.com/office/drawing/2014/main" id="{5819C030-CCFD-43F1-B609-284FA1C852FD}"/>
              </a:ext>
            </a:extLst>
          </p:cNvPr>
          <p:cNvGrpSpPr>
            <a:grpSpLocks/>
          </p:cNvGrpSpPr>
          <p:nvPr/>
        </p:nvGrpSpPr>
        <p:grpSpPr bwMode="auto">
          <a:xfrm>
            <a:off x="2166938" y="2046288"/>
            <a:ext cx="1082675" cy="2959100"/>
            <a:chOff x="1382" y="1298"/>
            <a:chExt cx="682" cy="1864"/>
          </a:xfrm>
        </p:grpSpPr>
        <p:sp>
          <p:nvSpPr>
            <p:cNvPr id="51216" name="Line 12">
              <a:extLst>
                <a:ext uri="{FF2B5EF4-FFF2-40B4-BE49-F238E27FC236}">
                  <a16:creationId xmlns:a16="http://schemas.microsoft.com/office/drawing/2014/main" id="{CD903C52-E6BB-4E0E-B65D-C49F6B07FE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2" y="2568"/>
              <a:ext cx="408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7" name="Line 14">
              <a:extLst>
                <a:ext uri="{FF2B5EF4-FFF2-40B4-BE49-F238E27FC236}">
                  <a16:creationId xmlns:a16="http://schemas.microsoft.com/office/drawing/2014/main" id="{B1C343CC-CFF5-4465-913E-0EBD1686FE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83" y="1525"/>
              <a:ext cx="544" cy="104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8" name="Text Box 17">
              <a:extLst>
                <a:ext uri="{FF2B5EF4-FFF2-40B4-BE49-F238E27FC236}">
                  <a16:creationId xmlns:a16="http://schemas.microsoft.com/office/drawing/2014/main" id="{BD841B08-662D-488A-978E-0D5E3DA29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931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1219" name="Text Box 18">
              <a:extLst>
                <a:ext uri="{FF2B5EF4-FFF2-40B4-BE49-F238E27FC236}">
                  <a16:creationId xmlns:a16="http://schemas.microsoft.com/office/drawing/2014/main" id="{B8240529-6607-468B-BFB5-759099D75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298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0">
                  <a:solidFill>
                    <a:schemeClr val="bg1"/>
                  </a:solidFill>
                  <a:ea typeface="宋体" panose="02010600030101010101" pitchFamily="2" charset="-122"/>
                </a:rPr>
                <a:t>y</a:t>
              </a:r>
            </a:p>
          </p:txBody>
        </p:sp>
      </p:grpSp>
      <p:grpSp>
        <p:nvGrpSpPr>
          <p:cNvPr id="51210" name="Group 22">
            <a:extLst>
              <a:ext uri="{FF2B5EF4-FFF2-40B4-BE49-F238E27FC236}">
                <a16:creationId xmlns:a16="http://schemas.microsoft.com/office/drawing/2014/main" id="{AC213ACE-3DE6-4F82-AE5B-12C5E403E7BB}"/>
              </a:ext>
            </a:extLst>
          </p:cNvPr>
          <p:cNvGrpSpPr>
            <a:grpSpLocks/>
          </p:cNvGrpSpPr>
          <p:nvPr/>
        </p:nvGrpSpPr>
        <p:grpSpPr bwMode="auto">
          <a:xfrm>
            <a:off x="2368550" y="3068638"/>
            <a:ext cx="503238" cy="1152525"/>
            <a:chOff x="1492" y="1933"/>
            <a:chExt cx="317" cy="726"/>
          </a:xfrm>
        </p:grpSpPr>
        <p:sp>
          <p:nvSpPr>
            <p:cNvPr id="51214" name="Line 20">
              <a:extLst>
                <a:ext uri="{FF2B5EF4-FFF2-40B4-BE49-F238E27FC236}">
                  <a16:creationId xmlns:a16="http://schemas.microsoft.com/office/drawing/2014/main" id="{77A8617F-23E4-4BFE-A16A-DA0D7EDB6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2" y="2069"/>
              <a:ext cx="317" cy="590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15" name="Line 21">
              <a:extLst>
                <a:ext uri="{FF2B5EF4-FFF2-40B4-BE49-F238E27FC236}">
                  <a16:creationId xmlns:a16="http://schemas.microsoft.com/office/drawing/2014/main" id="{885A3B17-EFAC-421B-86C0-52E6628E84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701" y="1933"/>
              <a:ext cx="90" cy="91"/>
            </a:xfrm>
            <a:prstGeom prst="line">
              <a:avLst/>
            </a:prstGeom>
            <a:noFill/>
            <a:ln w="9525" cap="rnd">
              <a:solidFill>
                <a:srgbClr val="FF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211" name="Text Box 23">
            <a:extLst>
              <a:ext uri="{FF2B5EF4-FFF2-40B4-BE49-F238E27FC236}">
                <a16:creationId xmlns:a16="http://schemas.microsoft.com/office/drawing/2014/main" id="{7650D0FF-1899-4732-8A43-44247A045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2997200"/>
            <a:ext cx="576262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ea typeface="宋体" panose="02010600030101010101" pitchFamily="2" charset="-122"/>
              </a:rPr>
              <a:t>卫星</a:t>
            </a:r>
          </a:p>
        </p:txBody>
      </p:sp>
      <p:sp>
        <p:nvSpPr>
          <p:cNvPr id="51212" name="Text Box 24">
            <a:extLst>
              <a:ext uri="{FF2B5EF4-FFF2-40B4-BE49-F238E27FC236}">
                <a16:creationId xmlns:a16="http://schemas.microsoft.com/office/drawing/2014/main" id="{76796327-CE37-4542-9B13-5F32E3D32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661025"/>
            <a:ext cx="230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0">
                <a:solidFill>
                  <a:schemeClr val="bg1"/>
                </a:solidFill>
                <a:ea typeface="宋体" panose="02010600030101010101" pitchFamily="2" charset="-122"/>
              </a:rPr>
              <a:t>卫星轨道平面坐标系</a:t>
            </a:r>
          </a:p>
        </p:txBody>
      </p:sp>
      <p:sp>
        <p:nvSpPr>
          <p:cNvPr id="51213" name="Freeform 30">
            <a:extLst>
              <a:ext uri="{FF2B5EF4-FFF2-40B4-BE49-F238E27FC236}">
                <a16:creationId xmlns:a16="http://schemas.microsoft.com/office/drawing/2014/main" id="{BF8337DF-6026-4D85-AA5F-254F5AE5A067}"/>
              </a:ext>
            </a:extLst>
          </p:cNvPr>
          <p:cNvSpPr>
            <a:spLocks/>
          </p:cNvSpPr>
          <p:nvPr/>
        </p:nvSpPr>
        <p:spPr bwMode="auto">
          <a:xfrm>
            <a:off x="6156325" y="4797425"/>
            <a:ext cx="215900" cy="144463"/>
          </a:xfrm>
          <a:custGeom>
            <a:avLst/>
            <a:gdLst>
              <a:gd name="T0" fmla="*/ 0 w 136"/>
              <a:gd name="T1" fmla="*/ 0 h 91"/>
              <a:gd name="T2" fmla="*/ 2147483646 w 136"/>
              <a:gd name="T3" fmla="*/ 2147483646 h 91"/>
              <a:gd name="T4" fmla="*/ 2147483646 w 136"/>
              <a:gd name="T5" fmla="*/ 2147483646 h 9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" h="91">
                <a:moveTo>
                  <a:pt x="0" y="0"/>
                </a:moveTo>
                <a:cubicBezTo>
                  <a:pt x="34" y="15"/>
                  <a:pt x="68" y="30"/>
                  <a:pt x="91" y="45"/>
                </a:cubicBezTo>
                <a:cubicBezTo>
                  <a:pt x="114" y="60"/>
                  <a:pt x="125" y="75"/>
                  <a:pt x="136" y="91"/>
                </a:cubicBezTo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0C65A48-A92D-48F0-B433-967035E0BC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受力分类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C706344-A358-46F0-8A10-F2D7903ED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772816"/>
            <a:ext cx="7010400" cy="4323184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中心引力                              </a:t>
            </a:r>
            <a:r>
              <a:rPr lang="en-US" altLang="zh-CN" dirty="0">
                <a:solidFill>
                  <a:schemeClr val="folHlink"/>
                </a:solidFill>
              </a:rPr>
              <a:t>1</a:t>
            </a:r>
          </a:p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摄动力                                  </a:t>
            </a:r>
            <a:r>
              <a:rPr lang="en-US" altLang="zh-CN" dirty="0">
                <a:solidFill>
                  <a:schemeClr val="folHlink"/>
                </a:solidFill>
              </a:rPr>
              <a:t>10</a:t>
            </a:r>
            <a:r>
              <a:rPr lang="en-US" altLang="zh-CN" baseline="30000" dirty="0">
                <a:solidFill>
                  <a:schemeClr val="folHlink"/>
                </a:solidFill>
              </a:rPr>
              <a:t>-3</a:t>
            </a:r>
          </a:p>
          <a:p>
            <a:pPr lvl="1" eaLnBrk="1" hangingPunct="1"/>
            <a:r>
              <a:rPr lang="zh-CN" altLang="en-US" sz="2700" dirty="0"/>
              <a:t>地球引力场的非中心引力</a:t>
            </a:r>
          </a:p>
          <a:p>
            <a:pPr lvl="1" eaLnBrk="1" hangingPunct="1"/>
            <a:r>
              <a:rPr lang="zh-CN" altLang="en-US" sz="2700" dirty="0"/>
              <a:t>日月引力</a:t>
            </a:r>
          </a:p>
          <a:p>
            <a:pPr lvl="1" eaLnBrk="1" hangingPunct="1"/>
            <a:r>
              <a:rPr lang="zh-CN" altLang="en-US" sz="2700" dirty="0"/>
              <a:t>大气阻力</a:t>
            </a:r>
          </a:p>
          <a:p>
            <a:pPr lvl="1" eaLnBrk="1" hangingPunct="1"/>
            <a:r>
              <a:rPr lang="zh-CN" altLang="en-US" sz="2700" dirty="0"/>
              <a:t>太阳光压</a:t>
            </a:r>
          </a:p>
          <a:p>
            <a:pPr lvl="1" eaLnBrk="1" hangingPunct="1"/>
            <a:r>
              <a:rPr lang="zh-CN" altLang="en-US" sz="2700" dirty="0"/>
              <a:t>地球潮汐力</a:t>
            </a:r>
          </a:p>
        </p:txBody>
      </p:sp>
      <p:sp>
        <p:nvSpPr>
          <p:cNvPr id="10244" name="AutoShape 4">
            <a:hlinkClick r:id="rId2" action="ppaction://hlinksldjump"/>
            <a:extLst>
              <a:ext uri="{FF2B5EF4-FFF2-40B4-BE49-F238E27FC236}">
                <a16:creationId xmlns:a16="http://schemas.microsoft.com/office/drawing/2014/main" id="{9DD7EE44-CC49-4C04-8B68-82C8DFB57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69038"/>
            <a:ext cx="684213" cy="620712"/>
          </a:xfrm>
          <a:prstGeom prst="leftArrow">
            <a:avLst>
              <a:gd name="adj1" fmla="val 50000"/>
              <a:gd name="adj2" fmla="val 27558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DCCB6DB-BB9E-449F-8037-F69569138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2.2</a:t>
            </a:r>
            <a:r>
              <a:rPr lang="zh-CN" altLang="en-US"/>
              <a:t>卫星的无摄运动与受摄运动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B7E8A6F-839B-4737-881A-497C5F156B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无摄运动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只考虑地球质心引力作用的卫星运动</a:t>
            </a:r>
          </a:p>
          <a:p>
            <a:pPr lvl="1" eaLnBrk="1" hangingPunct="1"/>
            <a:endParaRPr lang="zh-CN" altLang="en-US" dirty="0"/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endParaRPr lang="en-US" altLang="zh-CN" dirty="0">
              <a:solidFill>
                <a:schemeClr val="folHlink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folHlink"/>
                </a:solidFill>
              </a:rPr>
              <a:t>受摄运动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考虑摄动力作用的卫星运动</a:t>
            </a:r>
          </a:p>
        </p:txBody>
      </p:sp>
      <p:sp>
        <p:nvSpPr>
          <p:cNvPr id="12292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F71199D5-66E2-48CD-86AC-1B09BDD97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69038"/>
            <a:ext cx="684213" cy="620712"/>
          </a:xfrm>
          <a:prstGeom prst="leftArrow">
            <a:avLst>
              <a:gd name="adj1" fmla="val 50000"/>
              <a:gd name="adj2" fmla="val 27558"/>
            </a:avLst>
          </a:prstGeom>
          <a:gradFill rotWithShape="1">
            <a:gsLst>
              <a:gs pos="0">
                <a:srgbClr val="000082"/>
              </a:gs>
              <a:gs pos="14999">
                <a:srgbClr val="66008F"/>
              </a:gs>
              <a:gs pos="32500">
                <a:srgbClr val="BA0066"/>
              </a:gs>
              <a:gs pos="45000">
                <a:srgbClr val="FF0000"/>
              </a:gs>
              <a:gs pos="50000">
                <a:srgbClr val="FF8200"/>
              </a:gs>
              <a:gs pos="55000">
                <a:srgbClr val="FF0000"/>
              </a:gs>
              <a:gs pos="67500">
                <a:srgbClr val="BA0066"/>
              </a:gs>
              <a:gs pos="85001">
                <a:srgbClr val="66008F"/>
              </a:gs>
              <a:gs pos="100000">
                <a:srgbClr val="00008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723F358-E5D4-4220-99AE-871E91DFC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2996952"/>
            <a:ext cx="4196348" cy="189097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126A41D-82A4-42F9-82E6-E904EE678ACC}"/>
              </a:ext>
            </a:extLst>
          </p:cNvPr>
          <p:cNvSpPr txBox="1"/>
          <p:nvPr/>
        </p:nvSpPr>
        <p:spPr>
          <a:xfrm>
            <a:off x="1907704" y="3463686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0" i="0" dirty="0"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卫星运行的轨道是一个椭圆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CED9779-D90F-4CB1-9802-2420062E0D73}"/>
              </a:ext>
            </a:extLst>
          </p:cNvPr>
          <p:cNvSpPr txBox="1"/>
          <p:nvPr/>
        </p:nvSpPr>
        <p:spPr>
          <a:xfrm>
            <a:off x="7596336" y="298965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卫星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37A81D-D8F2-435A-928D-CCFE53E280E2}"/>
              </a:ext>
            </a:extLst>
          </p:cNvPr>
          <p:cNvSpPr txBox="1"/>
          <p:nvPr/>
        </p:nvSpPr>
        <p:spPr>
          <a:xfrm>
            <a:off x="7144434" y="398559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地球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焦点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0" name="Oval 8">
            <a:extLst>
              <a:ext uri="{FF2B5EF4-FFF2-40B4-BE49-F238E27FC236}">
                <a16:creationId xmlns:a16="http://schemas.microsoft.com/office/drawing/2014/main" id="{A9703EB2-81D6-4F5C-A664-44E0C2C0C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875" y="2259013"/>
            <a:ext cx="2913063" cy="274796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9201" name="Group 49">
            <a:extLst>
              <a:ext uri="{FF2B5EF4-FFF2-40B4-BE49-F238E27FC236}">
                <a16:creationId xmlns:a16="http://schemas.microsoft.com/office/drawing/2014/main" id="{9519D725-52F5-4058-A837-D9BC4F36F6B3}"/>
              </a:ext>
            </a:extLst>
          </p:cNvPr>
          <p:cNvGrpSpPr>
            <a:grpSpLocks/>
          </p:cNvGrpSpPr>
          <p:nvPr/>
        </p:nvGrpSpPr>
        <p:grpSpPr bwMode="auto">
          <a:xfrm>
            <a:off x="4967288" y="3082925"/>
            <a:ext cx="2894012" cy="1149350"/>
            <a:chOff x="3129" y="1942"/>
            <a:chExt cx="1823" cy="724"/>
          </a:xfrm>
        </p:grpSpPr>
        <p:sp>
          <p:nvSpPr>
            <p:cNvPr id="11312" name="Oval 9">
              <a:extLst>
                <a:ext uri="{FF2B5EF4-FFF2-40B4-BE49-F238E27FC236}">
                  <a16:creationId xmlns:a16="http://schemas.microsoft.com/office/drawing/2014/main" id="{609CFD33-0971-4925-BB80-89C098C210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9" y="2029"/>
              <a:ext cx="1823" cy="637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F0000"/>
              </a:solidFill>
              <a:prstDash val="lgDash"/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13" name="Text Box 34">
              <a:extLst>
                <a:ext uri="{FF2B5EF4-FFF2-40B4-BE49-F238E27FC236}">
                  <a16:creationId xmlns:a16="http://schemas.microsoft.com/office/drawing/2014/main" id="{AE2E5183-F482-43E0-B3A5-A1019F085D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9" y="1942"/>
              <a:ext cx="287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赤道</a:t>
              </a:r>
              <a:endParaRPr lang="zh-CN" altLang="en-US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68" name="Rectangle 2">
            <a:extLst>
              <a:ext uri="{FF2B5EF4-FFF2-40B4-BE49-F238E27FC236}">
                <a16:creationId xmlns:a16="http://schemas.microsoft.com/office/drawing/2014/main" id="{DD927EE6-5700-4495-89AB-91481B437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</a:t>
            </a:r>
            <a:r>
              <a:rPr lang="zh-CN" altLang="en-US"/>
              <a:t>　卫星运动的轨道参数</a:t>
            </a:r>
          </a:p>
        </p:txBody>
      </p:sp>
      <p:sp>
        <p:nvSpPr>
          <p:cNvPr id="10245" name="Rectangle 3">
            <a:extLst>
              <a:ext uri="{FF2B5EF4-FFF2-40B4-BE49-F238E27FC236}">
                <a16:creationId xmlns:a16="http://schemas.microsoft.com/office/drawing/2014/main" id="{D13F3504-DFCA-40B4-BBFE-86704C1AC72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71549" y="1981200"/>
            <a:ext cx="4751884" cy="44719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开普勒</a:t>
            </a:r>
            <a:r>
              <a:rPr lang="zh-CN" altLang="en-US" sz="2400" dirty="0">
                <a:solidFill>
                  <a:schemeClr val="folHlink"/>
                </a:solidFill>
              </a:rPr>
              <a:t>轨道参数</a:t>
            </a:r>
            <a:r>
              <a:rPr lang="zh-CN" altLang="en-US" sz="2400" dirty="0"/>
              <a:t>（根数）：</a:t>
            </a: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None/>
              <a:defRPr/>
            </a:pP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1069975" eaLnBrk="1" hangingPunct="1">
              <a:buFont typeface="Wingdings" panose="05000000000000000000" pitchFamily="2" charset="2"/>
              <a:buNone/>
              <a:defRPr/>
            </a:pPr>
            <a:r>
              <a:rPr lang="el-GR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</a:p>
          <a:p>
            <a:pPr eaLnBrk="1" hangingPunct="1">
              <a:defRPr/>
            </a:pPr>
            <a:endParaRPr lang="el-GR" altLang="zh-CN" sz="2400" dirty="0">
              <a:cs typeface="Arial" panose="020B0604020202020204" pitchFamily="34" charset="0"/>
            </a:endParaRPr>
          </a:p>
        </p:txBody>
      </p:sp>
      <p:sp>
        <p:nvSpPr>
          <p:cNvPr id="49164" name="Line 12">
            <a:extLst>
              <a:ext uri="{FF2B5EF4-FFF2-40B4-BE49-F238E27FC236}">
                <a16:creationId xmlns:a16="http://schemas.microsoft.com/office/drawing/2014/main" id="{B65C9EBE-FCB5-4345-ACA5-628A99E4F6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397625" y="3633788"/>
            <a:ext cx="504825" cy="549275"/>
          </a:xfrm>
          <a:prstGeom prst="line">
            <a:avLst/>
          </a:prstGeom>
          <a:noFill/>
          <a:ln w="12700">
            <a:solidFill>
              <a:srgbClr val="99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9204" name="Group 52">
            <a:extLst>
              <a:ext uri="{FF2B5EF4-FFF2-40B4-BE49-F238E27FC236}">
                <a16:creationId xmlns:a16="http://schemas.microsoft.com/office/drawing/2014/main" id="{14DC5668-2F25-4FAB-A0C8-54CFCE4A693A}"/>
              </a:ext>
            </a:extLst>
          </p:cNvPr>
          <p:cNvGrpSpPr>
            <a:grpSpLocks/>
          </p:cNvGrpSpPr>
          <p:nvPr/>
        </p:nvGrpSpPr>
        <p:grpSpPr bwMode="auto">
          <a:xfrm>
            <a:off x="7392988" y="3770313"/>
            <a:ext cx="182562" cy="261937"/>
            <a:chOff x="4657" y="2375"/>
            <a:chExt cx="115" cy="165"/>
          </a:xfrm>
        </p:grpSpPr>
        <p:sp>
          <p:nvSpPr>
            <p:cNvPr id="11310" name="Line 15">
              <a:extLst>
                <a:ext uri="{FF2B5EF4-FFF2-40B4-BE49-F238E27FC236}">
                  <a16:creationId xmlns:a16="http://schemas.microsoft.com/office/drawing/2014/main" id="{5C2A741D-0733-4D08-A162-640E09D5F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7" y="2398"/>
              <a:ext cx="53" cy="142"/>
            </a:xfrm>
            <a:prstGeom prst="line">
              <a:avLst/>
            </a:prstGeom>
            <a:noFill/>
            <a:ln w="9525">
              <a:solidFill>
                <a:srgbClr val="FF99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Text Box 16">
              <a:extLst>
                <a:ext uri="{FF2B5EF4-FFF2-40B4-BE49-F238E27FC236}">
                  <a16:creationId xmlns:a16="http://schemas.microsoft.com/office/drawing/2014/main" id="{AAD55694-7A95-4480-8D57-5C5AB43E7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2375"/>
              <a:ext cx="53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95" name="Group 43">
            <a:extLst>
              <a:ext uri="{FF2B5EF4-FFF2-40B4-BE49-F238E27FC236}">
                <a16:creationId xmlns:a16="http://schemas.microsoft.com/office/drawing/2014/main" id="{6076973C-A1A2-446B-A306-4F433E400964}"/>
              </a:ext>
            </a:extLst>
          </p:cNvPr>
          <p:cNvGrpSpPr>
            <a:grpSpLocks/>
          </p:cNvGrpSpPr>
          <p:nvPr/>
        </p:nvGrpSpPr>
        <p:grpSpPr bwMode="auto">
          <a:xfrm>
            <a:off x="7713150" y="2897817"/>
            <a:ext cx="576263" cy="206375"/>
            <a:chOff x="4850" y="1835"/>
            <a:chExt cx="363" cy="130"/>
          </a:xfrm>
        </p:grpSpPr>
        <p:sp>
          <p:nvSpPr>
            <p:cNvPr id="11308" name="Oval 17">
              <a:extLst>
                <a:ext uri="{FF2B5EF4-FFF2-40B4-BE49-F238E27FC236}">
                  <a16:creationId xmlns:a16="http://schemas.microsoft.com/office/drawing/2014/main" id="{78422B56-083E-48E0-B278-D94B5912E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899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9" name="Text Box 21">
              <a:extLst>
                <a:ext uri="{FF2B5EF4-FFF2-40B4-BE49-F238E27FC236}">
                  <a16:creationId xmlns:a16="http://schemas.microsoft.com/office/drawing/2014/main" id="{9C175D03-00EF-4F60-B44D-A083189E97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8" y="1835"/>
              <a:ext cx="265" cy="1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卫星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75" name="Oval 23">
            <a:extLst>
              <a:ext uri="{FF2B5EF4-FFF2-40B4-BE49-F238E27FC236}">
                <a16:creationId xmlns:a16="http://schemas.microsoft.com/office/drawing/2014/main" id="{BD6A342D-E7EB-4887-9DFD-915233DE0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3825" y="3792538"/>
            <a:ext cx="77788" cy="76200"/>
          </a:xfrm>
          <a:prstGeom prst="ellipse">
            <a:avLst/>
          </a:prstGeom>
          <a:solidFill>
            <a:srgbClr val="00000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CA01AB54-C33E-4F2E-BC11-EC761150E3C2}"/>
              </a:ext>
            </a:extLst>
          </p:cNvPr>
          <p:cNvGrpSpPr>
            <a:grpSpLocks/>
          </p:cNvGrpSpPr>
          <p:nvPr/>
        </p:nvGrpSpPr>
        <p:grpSpPr bwMode="auto">
          <a:xfrm>
            <a:off x="7469188" y="3462338"/>
            <a:ext cx="1120775" cy="192087"/>
            <a:chOff x="7519988" y="5613177"/>
            <a:chExt cx="1120775" cy="192087"/>
          </a:xfrm>
        </p:grpSpPr>
        <p:sp>
          <p:nvSpPr>
            <p:cNvPr id="11305" name="Text Box 7">
              <a:extLst>
                <a:ext uri="{FF2B5EF4-FFF2-40B4-BE49-F238E27FC236}">
                  <a16:creationId xmlns:a16="http://schemas.microsoft.com/office/drawing/2014/main" id="{EDB087AC-6A47-4B8C-A133-397E8EE538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08963" y="5613177"/>
              <a:ext cx="431800" cy="19208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近地点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6" name="Oval 18">
              <a:extLst>
                <a:ext uri="{FF2B5EF4-FFF2-40B4-BE49-F238E27FC236}">
                  <a16:creationId xmlns:a16="http://schemas.microsoft.com/office/drawing/2014/main" id="{E55709C3-A5D0-4DCF-A944-4077F67B9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19988" y="5714777"/>
              <a:ext cx="77788" cy="746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7" name="Line 27">
              <a:extLst>
                <a:ext uri="{FF2B5EF4-FFF2-40B4-BE49-F238E27FC236}">
                  <a16:creationId xmlns:a16="http://schemas.microsoft.com/office/drawing/2014/main" id="{155E2F41-8D24-4588-9A14-D7AD7F4741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9688" y="5708427"/>
              <a:ext cx="504825" cy="698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198" name="Group 46">
            <a:extLst>
              <a:ext uri="{FF2B5EF4-FFF2-40B4-BE49-F238E27FC236}">
                <a16:creationId xmlns:a16="http://schemas.microsoft.com/office/drawing/2014/main" id="{19DFED00-A440-4B02-A2F9-51826ACF1E68}"/>
              </a:ext>
            </a:extLst>
          </p:cNvPr>
          <p:cNvGrpSpPr>
            <a:grpSpLocks/>
          </p:cNvGrpSpPr>
          <p:nvPr/>
        </p:nvGrpSpPr>
        <p:grpSpPr bwMode="auto">
          <a:xfrm>
            <a:off x="6832600" y="4146550"/>
            <a:ext cx="763588" cy="219075"/>
            <a:chOff x="4304" y="2612"/>
            <a:chExt cx="481" cy="138"/>
          </a:xfrm>
        </p:grpSpPr>
        <p:sp>
          <p:nvSpPr>
            <p:cNvPr id="11303" name="Oval 13">
              <a:extLst>
                <a:ext uri="{FF2B5EF4-FFF2-40B4-BE49-F238E27FC236}">
                  <a16:creationId xmlns:a16="http://schemas.microsoft.com/office/drawing/2014/main" id="{4ABF29E2-8121-46FD-9D1C-18762264B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4" y="2612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4" name="Text Box 28">
              <a:extLst>
                <a:ext uri="{FF2B5EF4-FFF2-40B4-BE49-F238E27FC236}">
                  <a16:creationId xmlns:a16="http://schemas.microsoft.com/office/drawing/2014/main" id="{F15578F0-3119-40C1-85DC-B835FBB51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9" y="2621"/>
              <a:ext cx="406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2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升交点</a:t>
              </a:r>
              <a:endParaRPr lang="zh-CN" altLang="en-US" sz="12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197" name="Group 45">
            <a:extLst>
              <a:ext uri="{FF2B5EF4-FFF2-40B4-BE49-F238E27FC236}">
                <a16:creationId xmlns:a16="http://schemas.microsoft.com/office/drawing/2014/main" id="{A648D83B-B823-4EF8-AE0C-2C6984905353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910013"/>
            <a:ext cx="441325" cy="307975"/>
            <a:chOff x="3448" y="2463"/>
            <a:chExt cx="278" cy="194"/>
          </a:xfrm>
        </p:grpSpPr>
        <p:sp>
          <p:nvSpPr>
            <p:cNvPr id="11301" name="Text Box 29">
              <a:extLst>
                <a:ext uri="{FF2B5EF4-FFF2-40B4-BE49-F238E27FC236}">
                  <a16:creationId xmlns:a16="http://schemas.microsoft.com/office/drawing/2014/main" id="{0E8A3F4B-4789-4997-840E-996734990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" y="2463"/>
              <a:ext cx="278" cy="13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000" b="0">
                  <a:solidFill>
                    <a:srgbClr val="FF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春分点</a:t>
              </a:r>
              <a:endParaRPr lang="zh-CN" altLang="en-US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302" name="Oval 31">
              <a:extLst>
                <a:ext uri="{FF2B5EF4-FFF2-40B4-BE49-F238E27FC236}">
                  <a16:creationId xmlns:a16="http://schemas.microsoft.com/office/drawing/2014/main" id="{8EE64E5C-B82F-4DE4-8502-00492880C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3" y="2610"/>
              <a:ext cx="50" cy="47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280" name="Oval 32">
            <a:extLst>
              <a:ext uri="{FF2B5EF4-FFF2-40B4-BE49-F238E27FC236}">
                <a16:creationId xmlns:a16="http://schemas.microsoft.com/office/drawing/2014/main" id="{078D0823-8A70-4046-9D3E-649B01D5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2063" y="3563938"/>
            <a:ext cx="131762" cy="125412"/>
          </a:xfrm>
          <a:prstGeom prst="ellipse">
            <a:avLst/>
          </a:prstGeom>
          <a:solidFill>
            <a:srgbClr val="00B05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grpSp>
        <p:nvGrpSpPr>
          <p:cNvPr id="49199" name="Group 47">
            <a:extLst>
              <a:ext uri="{FF2B5EF4-FFF2-40B4-BE49-F238E27FC236}">
                <a16:creationId xmlns:a16="http://schemas.microsoft.com/office/drawing/2014/main" id="{D9BA1CE5-F622-4829-B93D-DF364AE6A0D1}"/>
              </a:ext>
            </a:extLst>
          </p:cNvPr>
          <p:cNvGrpSpPr>
            <a:grpSpLocks/>
          </p:cNvGrpSpPr>
          <p:nvPr/>
        </p:nvGrpSpPr>
        <p:grpSpPr bwMode="auto">
          <a:xfrm>
            <a:off x="5008563" y="3087688"/>
            <a:ext cx="2913062" cy="1701800"/>
            <a:chOff x="3155" y="1945"/>
            <a:chExt cx="1835" cy="1072"/>
          </a:xfrm>
        </p:grpSpPr>
        <p:sp>
          <p:nvSpPr>
            <p:cNvPr id="11297" name="Line 14">
              <a:extLst>
                <a:ext uri="{FF2B5EF4-FFF2-40B4-BE49-F238E27FC236}">
                  <a16:creationId xmlns:a16="http://schemas.microsoft.com/office/drawing/2014/main" id="{3F083C5B-B3D5-4A79-B2A7-DD96C0C2B2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07" y="2431"/>
              <a:ext cx="106" cy="87"/>
            </a:xfrm>
            <a:prstGeom prst="line">
              <a:avLst/>
            </a:prstGeom>
            <a:noFill/>
            <a:ln w="9525">
              <a:solidFill>
                <a:srgbClr val="99CC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298" name="Group 41">
              <a:extLst>
                <a:ext uri="{FF2B5EF4-FFF2-40B4-BE49-F238E27FC236}">
                  <a16:creationId xmlns:a16="http://schemas.microsoft.com/office/drawing/2014/main" id="{72FA7A08-EF94-490D-8310-98A09A804E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55" y="1945"/>
              <a:ext cx="1835" cy="1072"/>
              <a:chOff x="3155" y="1945"/>
              <a:chExt cx="1835" cy="1072"/>
            </a:xfrm>
          </p:grpSpPr>
          <p:sp>
            <p:nvSpPr>
              <p:cNvPr id="11299" name="Oval 10">
                <a:extLst>
                  <a:ext uri="{FF2B5EF4-FFF2-40B4-BE49-F238E27FC236}">
                    <a16:creationId xmlns:a16="http://schemas.microsoft.com/office/drawing/2014/main" id="{390AF033-8DAE-4451-A5A5-DCDEF7C51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1825290">
                <a:off x="3155" y="1945"/>
                <a:ext cx="1835" cy="769"/>
              </a:xfrm>
              <a:prstGeom prst="ellipse">
                <a:avLst/>
              </a:prstGeom>
              <a:noFill/>
              <a:ln w="19050">
                <a:solidFill>
                  <a:srgbClr val="99CC00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b="0">
                  <a:solidFill>
                    <a:schemeClr val="tx1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1300" name="Text Box 33">
                <a:extLst>
                  <a:ext uri="{FF2B5EF4-FFF2-40B4-BE49-F238E27FC236}">
                    <a16:creationId xmlns:a16="http://schemas.microsoft.com/office/drawing/2014/main" id="{0789303F-75A8-437D-AE7E-6FEE43CD1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35" y="2851"/>
                <a:ext cx="242" cy="1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CC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" panose="05000000000000000000" pitchFamily="2" charset="2"/>
                  <a:buChar char="o"/>
                  <a:defRPr sz="28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5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p"/>
                  <a:defRPr sz="22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n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o"/>
                  <a:defRPr sz="2000" b="1">
                    <a:solidFill>
                      <a:schemeClr val="tx2"/>
                    </a:solidFill>
                    <a:latin typeface="Arial" panose="020B0604020202020204" pitchFamily="34" charset="0"/>
                    <a:ea typeface="华文细黑" panose="02010600040101010101" pitchFamily="2" charset="-122"/>
                  </a:defRPr>
                </a:lvl9pPr>
              </a:lstStyle>
              <a:p>
                <a:pPr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200" b="0">
                    <a:solidFill>
                      <a:srgbClr val="FF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轨道</a:t>
                </a:r>
                <a:endParaRPr lang="zh-CN" altLang="en-US" sz="1200" b="0">
                  <a:solidFill>
                    <a:srgbClr val="FF0066"/>
                  </a:solidFill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49202" name="Group 50">
            <a:extLst>
              <a:ext uri="{FF2B5EF4-FFF2-40B4-BE49-F238E27FC236}">
                <a16:creationId xmlns:a16="http://schemas.microsoft.com/office/drawing/2014/main" id="{9CF14392-D63E-42B9-9175-DD837FCCA4F8}"/>
              </a:ext>
            </a:extLst>
          </p:cNvPr>
          <p:cNvGrpSpPr>
            <a:grpSpLocks/>
          </p:cNvGrpSpPr>
          <p:nvPr/>
        </p:nvGrpSpPr>
        <p:grpSpPr bwMode="auto">
          <a:xfrm>
            <a:off x="6229350" y="3770313"/>
            <a:ext cx="333375" cy="306387"/>
            <a:chOff x="3924" y="2375"/>
            <a:chExt cx="210" cy="193"/>
          </a:xfrm>
        </p:grpSpPr>
        <p:sp>
          <p:nvSpPr>
            <p:cNvPr id="11295" name="Freeform 35">
              <a:extLst>
                <a:ext uri="{FF2B5EF4-FFF2-40B4-BE49-F238E27FC236}">
                  <a16:creationId xmlns:a16="http://schemas.microsoft.com/office/drawing/2014/main" id="{2FC33BAE-D3A3-4E3D-B99D-1D01C508E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4" y="2375"/>
              <a:ext cx="210" cy="46"/>
            </a:xfrm>
            <a:custGeom>
              <a:avLst/>
              <a:gdLst>
                <a:gd name="T0" fmla="*/ 0 w 705"/>
                <a:gd name="T1" fmla="*/ 0 h 166"/>
                <a:gd name="T2" fmla="*/ 3 w 705"/>
                <a:gd name="T3" fmla="*/ 1 h 166"/>
                <a:gd name="T4" fmla="*/ 6 w 705"/>
                <a:gd name="T5" fmla="*/ 0 h 16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05" h="166">
                  <a:moveTo>
                    <a:pt x="0" y="0"/>
                  </a:moveTo>
                  <a:cubicBezTo>
                    <a:pt x="121" y="73"/>
                    <a:pt x="242" y="146"/>
                    <a:pt x="360" y="156"/>
                  </a:cubicBezTo>
                  <a:cubicBezTo>
                    <a:pt x="478" y="166"/>
                    <a:pt x="645" y="89"/>
                    <a:pt x="705" y="63"/>
                  </a:cubicBezTo>
                </a:path>
              </a:pathLst>
            </a:custGeom>
            <a:noFill/>
            <a:ln w="12700" cmpd="sng">
              <a:solidFill>
                <a:srgbClr val="FF00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Text Box 36">
              <a:extLst>
                <a:ext uri="{FF2B5EF4-FFF2-40B4-BE49-F238E27FC236}">
                  <a16:creationId xmlns:a16="http://schemas.microsoft.com/office/drawing/2014/main" id="{1FE7B650-F986-42C5-9138-1D7E4002A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7" y="2438"/>
              <a:ext cx="106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0">
                  <a:solidFill>
                    <a:srgbClr val="FF0066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Ω</a:t>
              </a:r>
              <a:endParaRPr lang="en-US" altLang="zh-CN" sz="14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203" name="Group 51">
            <a:extLst>
              <a:ext uri="{FF2B5EF4-FFF2-40B4-BE49-F238E27FC236}">
                <a16:creationId xmlns:a16="http://schemas.microsoft.com/office/drawing/2014/main" id="{A18D6475-53B1-49D7-8E99-7D59422AF632}"/>
              </a:ext>
            </a:extLst>
          </p:cNvPr>
          <p:cNvGrpSpPr>
            <a:grpSpLocks/>
          </p:cNvGrpSpPr>
          <p:nvPr/>
        </p:nvGrpSpPr>
        <p:grpSpPr bwMode="auto">
          <a:xfrm>
            <a:off x="6650038" y="3613150"/>
            <a:ext cx="369887" cy="398463"/>
            <a:chOff x="4189" y="2276"/>
            <a:chExt cx="233" cy="251"/>
          </a:xfrm>
        </p:grpSpPr>
        <p:sp>
          <p:nvSpPr>
            <p:cNvPr id="11293" name="Freeform 37">
              <a:extLst>
                <a:ext uri="{FF2B5EF4-FFF2-40B4-BE49-F238E27FC236}">
                  <a16:creationId xmlns:a16="http://schemas.microsoft.com/office/drawing/2014/main" id="{23B2A9AE-7A01-4A91-AB1B-4E8C2619C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9" y="2276"/>
              <a:ext cx="157" cy="162"/>
            </a:xfrm>
            <a:custGeom>
              <a:avLst/>
              <a:gdLst>
                <a:gd name="T0" fmla="*/ 0 w 420"/>
                <a:gd name="T1" fmla="*/ 7 h 468"/>
                <a:gd name="T2" fmla="*/ 7 w 420"/>
                <a:gd name="T3" fmla="*/ 5 h 468"/>
                <a:gd name="T4" fmla="*/ 7 w 420"/>
                <a:gd name="T5" fmla="*/ 0 h 46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20" h="468">
                  <a:moveTo>
                    <a:pt x="0" y="468"/>
                  </a:moveTo>
                  <a:cubicBezTo>
                    <a:pt x="150" y="429"/>
                    <a:pt x="300" y="390"/>
                    <a:pt x="360" y="312"/>
                  </a:cubicBezTo>
                  <a:cubicBezTo>
                    <a:pt x="420" y="234"/>
                    <a:pt x="390" y="117"/>
                    <a:pt x="36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Text Box 38">
              <a:extLst>
                <a:ext uri="{FF2B5EF4-FFF2-40B4-BE49-F238E27FC236}">
                  <a16:creationId xmlns:a16="http://schemas.microsoft.com/office/drawing/2014/main" id="{F27C23CF-AAD8-41F8-A508-A638A67C8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" y="2392"/>
              <a:ext cx="137" cy="1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0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</a:t>
              </a:r>
              <a:endParaRPr lang="en-US" altLang="zh-CN" sz="16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49200" name="Group 48">
            <a:extLst>
              <a:ext uri="{FF2B5EF4-FFF2-40B4-BE49-F238E27FC236}">
                <a16:creationId xmlns:a16="http://schemas.microsoft.com/office/drawing/2014/main" id="{8C62CD4E-BBC6-421B-9D9B-DC0966BCB553}"/>
              </a:ext>
            </a:extLst>
          </p:cNvPr>
          <p:cNvGrpSpPr>
            <a:grpSpLocks/>
          </p:cNvGrpSpPr>
          <p:nvPr/>
        </p:nvGrpSpPr>
        <p:grpSpPr bwMode="auto">
          <a:xfrm>
            <a:off x="6397625" y="3068638"/>
            <a:ext cx="1343025" cy="565150"/>
            <a:chOff x="4030" y="1933"/>
            <a:chExt cx="846" cy="356"/>
          </a:xfrm>
        </p:grpSpPr>
        <p:sp>
          <p:nvSpPr>
            <p:cNvPr id="11289" name="Line 19">
              <a:extLst>
                <a:ext uri="{FF2B5EF4-FFF2-40B4-BE49-F238E27FC236}">
                  <a16:creationId xmlns:a16="http://schemas.microsoft.com/office/drawing/2014/main" id="{1347A903-C66A-49DA-91C6-2BE2D65B62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1933"/>
              <a:ext cx="846" cy="356"/>
            </a:xfrm>
            <a:prstGeom prst="line">
              <a:avLst/>
            </a:prstGeom>
            <a:noFill/>
            <a:ln w="1270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0">
              <a:extLst>
                <a:ext uri="{FF2B5EF4-FFF2-40B4-BE49-F238E27FC236}">
                  <a16:creationId xmlns:a16="http://schemas.microsoft.com/office/drawing/2014/main" id="{4667C4E3-09EB-465D-989C-8AAC9BEA5D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30" y="2268"/>
              <a:ext cx="733" cy="21"/>
            </a:xfrm>
            <a:prstGeom prst="line">
              <a:avLst/>
            </a:prstGeom>
            <a:noFill/>
            <a:ln w="19050">
              <a:solidFill>
                <a:srgbClr val="99CC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Freeform 39">
              <a:extLst>
                <a:ext uri="{FF2B5EF4-FFF2-40B4-BE49-F238E27FC236}">
                  <a16:creationId xmlns:a16="http://schemas.microsoft.com/office/drawing/2014/main" id="{DEFA95B4-CE8D-4C2C-8D43-C415071DF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2" y="2162"/>
              <a:ext cx="45" cy="122"/>
            </a:xfrm>
            <a:custGeom>
              <a:avLst/>
              <a:gdLst>
                <a:gd name="T0" fmla="*/ 0 w 180"/>
                <a:gd name="T1" fmla="*/ 1 h 624"/>
                <a:gd name="T2" fmla="*/ 1 w 180"/>
                <a:gd name="T3" fmla="*/ 0 h 624"/>
                <a:gd name="T4" fmla="*/ 0 w 180"/>
                <a:gd name="T5" fmla="*/ 0 h 62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0" h="624">
                  <a:moveTo>
                    <a:pt x="0" y="624"/>
                  </a:moveTo>
                  <a:cubicBezTo>
                    <a:pt x="90" y="520"/>
                    <a:pt x="180" y="416"/>
                    <a:pt x="180" y="312"/>
                  </a:cubicBezTo>
                  <a:cubicBezTo>
                    <a:pt x="180" y="208"/>
                    <a:pt x="90" y="104"/>
                    <a:pt x="0" y="0"/>
                  </a:cubicBezTo>
                </a:path>
              </a:pathLst>
            </a:custGeom>
            <a:noFill/>
            <a:ln w="9525">
              <a:solidFill>
                <a:srgbClr val="99CC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Text Box 40">
              <a:extLst>
                <a:ext uri="{FF2B5EF4-FFF2-40B4-BE49-F238E27FC236}">
                  <a16:creationId xmlns:a16="http://schemas.microsoft.com/office/drawing/2014/main" id="{D7C22A9B-B55E-47BA-9E70-46AF67C0F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1" y="2129"/>
              <a:ext cx="1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" panose="05000000000000000000" pitchFamily="2" charset="2"/>
                <a:buChar char="o"/>
                <a:defRPr sz="28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5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p"/>
                <a:defRPr sz="22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o"/>
                <a:defRPr sz="2000" b="1">
                  <a:solidFill>
                    <a:schemeClr val="tx2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500" b="0" i="1">
                  <a:solidFill>
                    <a:srgbClr val="FF0066"/>
                  </a:solidFill>
                  <a:latin typeface="Bookman Old Style" panose="02050604050505020204" pitchFamily="18" charset="0"/>
                  <a:ea typeface="宋体" panose="02010600030101010101" pitchFamily="2" charset="-122"/>
                </a:rPr>
                <a:t>V</a:t>
              </a:r>
              <a:endParaRPr lang="en-US" altLang="zh-CN" sz="1800" b="0">
                <a:solidFill>
                  <a:srgbClr val="FF0066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9182" name="Line 30">
            <a:extLst>
              <a:ext uri="{FF2B5EF4-FFF2-40B4-BE49-F238E27FC236}">
                <a16:creationId xmlns:a16="http://schemas.microsoft.com/office/drawing/2014/main" id="{8B15DEAA-5CC0-48C2-9458-14D9890C6D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23432" y="3633788"/>
            <a:ext cx="674192" cy="584201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205" name="Oval 53">
            <a:extLst>
              <a:ext uri="{FF2B5EF4-FFF2-40B4-BE49-F238E27FC236}">
                <a16:creationId xmlns:a16="http://schemas.microsoft.com/office/drawing/2014/main" id="{FC7E051A-BF33-4BD6-869C-6BC66F306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7838" y="3002231"/>
            <a:ext cx="72232" cy="72232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2379D1C-AA94-459A-BF74-1C65724A1DE7}"/>
              </a:ext>
            </a:extLst>
          </p:cNvPr>
          <p:cNvSpPr/>
          <p:nvPr/>
        </p:nvSpPr>
        <p:spPr>
          <a:xfrm>
            <a:off x="2494458" y="2276475"/>
            <a:ext cx="4572000" cy="368742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椭圆轨道长半轴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椭圆轨道偏心率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真近点角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升交点赤经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轨道面倾角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近地点角距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0D97BDFE-DE5F-4470-81E3-BC810A5DA5BF}"/>
              </a:ext>
            </a:extLst>
          </p:cNvPr>
          <p:cNvSpPr/>
          <p:nvPr/>
        </p:nvSpPr>
        <p:spPr bwMode="auto">
          <a:xfrm>
            <a:off x="3995936" y="4365626"/>
            <a:ext cx="257387" cy="935582"/>
          </a:xfrm>
          <a:prstGeom prst="rightBrace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6 -0.0044 C -0.00243 -0.00764 -0.0052 -0.01783 -0.01059 -0.02223 C -0.01597 -0.02662 -0.02343 -0.02894 -0.03333 -0.03033 C -0.04322 -0.03172 -0.05607 -0.03287 -0.06979 -0.03033 C -0.0835 -0.02778 -0.10225 -0.02061 -0.11597 -0.01459 C -0.12968 -0.00857 -0.13836 -0.00301 -0.15156 0.00601 C -0.16475 0.01504 -0.18038 0.02523 -0.19548 0.04027 C -0.21059 0.05532 -0.23246 0.08518 -0.24253 0.09699 C -0.2526 0.10879 -0.25156 0.10347 -0.25607 0.11111 C -0.26059 0.11875 -0.26597 0.13287 -0.26979 0.14328 C -0.27361 0.1537 -0.27708 0.1662 -0.27882 0.17361 C -0.28055 0.18101 -0.28038 0.18333 -0.28038 0.18773 C -0.28038 0.19213 -0.27951 0.19606 -0.27882 0.2 C -0.27812 0.20393 -0.27795 0.20879 -0.27586 0.21203 C -0.27378 0.21527 -0.26944 0.21782 -0.26666 0.22013 C -0.26388 0.22245 -0.26319 0.22407 -0.2592 0.22615 C -0.2552 0.22824 -0.24947 0.23125 -0.24253 0.23217 C -0.23559 0.2331 -0.22534 0.23287 -0.21753 0.23194 C -0.20972 0.23101 -0.20399 0.22847 -0.19548 0.22615 C -0.18697 0.22384 -0.17656 0.22268 -0.16666 0.21805 C -0.15677 0.21342 -0.14861 0.20555 -0.13645 0.19791 C -0.1243 0.19027 -0.10503 0.18055 -0.09392 0.17175 C -0.08281 0.16296 -0.07986 0.15648 -0.06979 0.14537 C -0.05972 0.13425 -0.04149 0.11527 -0.03333 0.10509 C -0.02517 0.0949 -0.02517 0.09259 -0.02118 0.08472 C -0.01718 0.07685 -0.01197 0.06527 -0.0092 0.05856 C -0.00642 0.05185 -0.00607 0.04976 -0.00451 0.04444 C -0.00295 0.03912 0.00018 0.03379 0.0007 0.02592 C 0.00122 0.01805 -0.00069 0.00254 -0.00086 -0.00255 C -0.00104 -0.00764 0.0007 -0.00116 -0.00086 -0.0044 Z " pathEditMode="relative" rAng="0" ptsTypes="aaaaaaaaaaaaaaaaaaaaaaaaaaaaaa">
                                      <p:cBhvr>
                                        <p:cTn id="10" dur="2000" fill="hold"/>
                                        <p:tgtEl>
                                          <p:spTgt spid="492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89" y="10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2" presetID="21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4" dur="2000"/>
                                        <p:tgtEl>
                                          <p:spTgt spid="49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9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9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9" dur="2000"/>
                                        <p:tgtEl>
                                          <p:spTgt spid="49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9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0" grpId="0" animBg="1"/>
      <p:bldP spid="49175" grpId="0" animBg="1"/>
      <p:bldP spid="492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E9F5BD3A-78D9-4FAD-973C-55F0A8146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2.3</a:t>
            </a:r>
            <a:r>
              <a:rPr lang="zh-CN" altLang="en-US"/>
              <a:t>　卫星运动的轨道参数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95341DE-37BE-40A8-96DD-4AEFE6AFEA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zh-CN" altLang="en-US">
                <a:solidFill>
                  <a:schemeClr val="folHlink"/>
                </a:solidFill>
              </a:rPr>
              <a:t>受摄运动</a:t>
            </a:r>
            <a:r>
              <a:rPr lang="zh-CN" altLang="en-US"/>
              <a:t>下，卫星运动的轨道根数不再保持为常数，而是</a:t>
            </a:r>
            <a:r>
              <a:rPr lang="zh-CN" altLang="en-US">
                <a:solidFill>
                  <a:schemeClr val="folHlink"/>
                </a:solidFill>
              </a:rPr>
              <a:t>随时间变化</a:t>
            </a:r>
            <a:r>
              <a:rPr lang="zh-CN" altLang="en-US"/>
              <a:t>的轨道根数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据某一</a:t>
            </a:r>
            <a:r>
              <a:rPr lang="zh-CN" altLang="en-US">
                <a:solidFill>
                  <a:schemeClr val="folHlink"/>
                </a:solidFill>
              </a:rPr>
              <a:t>初始</a:t>
            </a:r>
            <a:r>
              <a:rPr lang="zh-CN" altLang="en-US"/>
              <a:t>时刻的轨道根数，及其轨道根数的</a:t>
            </a:r>
            <a:r>
              <a:rPr lang="zh-CN" altLang="en-US">
                <a:solidFill>
                  <a:schemeClr val="folHlink"/>
                </a:solidFill>
              </a:rPr>
              <a:t>变化率</a:t>
            </a:r>
            <a:r>
              <a:rPr lang="zh-CN" altLang="en-US"/>
              <a:t>，可求得任一时刻的轨道根数</a:t>
            </a:r>
          </a:p>
        </p:txBody>
      </p:sp>
      <p:sp>
        <p:nvSpPr>
          <p:cNvPr id="15364" name="AutoShape 4">
            <a:extLst>
              <a:ext uri="{FF2B5EF4-FFF2-40B4-BE49-F238E27FC236}">
                <a16:creationId xmlns:a16="http://schemas.microsoft.com/office/drawing/2014/main" id="{129EBB53-6525-4ADE-A4AE-683567F40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0425" y="4797425"/>
            <a:ext cx="3203575" cy="719138"/>
          </a:xfrm>
          <a:prstGeom prst="cloudCallout">
            <a:avLst>
              <a:gd name="adj1" fmla="val -62169"/>
              <a:gd name="adj2" fmla="val -200859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开普勒</a:t>
            </a:r>
            <a:r>
              <a:rPr lang="en-US" altLang="zh-CN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2400" b="0" spc="300" dirty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参数</a:t>
            </a:r>
          </a:p>
        </p:txBody>
      </p:sp>
      <p:sp>
        <p:nvSpPr>
          <p:cNvPr id="15365" name="AutoShape 5">
            <a:hlinkClick r:id="rId2" action="ppaction://hlinksldjump"/>
            <a:extLst>
              <a:ext uri="{FF2B5EF4-FFF2-40B4-BE49-F238E27FC236}">
                <a16:creationId xmlns:a16="http://schemas.microsoft.com/office/drawing/2014/main" id="{B5F0B446-13FE-43CA-BDB3-C410C183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084763"/>
            <a:ext cx="3960812" cy="719137"/>
          </a:xfrm>
          <a:prstGeom prst="cloudCallout">
            <a:avLst>
              <a:gd name="adj1" fmla="val 24412"/>
              <a:gd name="adj2" fmla="val -167440"/>
            </a:avLst>
          </a:prstGeom>
          <a:solidFill>
            <a:schemeClr val="accent1"/>
          </a:solidFill>
          <a:ln w="9525">
            <a:solidFill>
              <a:srgbClr val="00FF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  <a:defRPr sz="28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5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p"/>
              <a:defRPr sz="22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o"/>
              <a:defRPr sz="2000" b="1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轨道摄动</a:t>
            </a:r>
            <a:r>
              <a:rPr lang="en-US" altLang="zh-CN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9</a:t>
            </a:r>
            <a:r>
              <a:rPr lang="zh-CN" altLang="en-US" sz="2400" b="0" spc="300" dirty="0">
                <a:solidFill>
                  <a:schemeClr val="tx1"/>
                </a:solidFill>
                <a:latin typeface="华文细黑" panose="02010600040101010101" pitchFamily="2" charset="-122"/>
              </a:rPr>
              <a:t>参数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 animBg="1"/>
      <p:bldP spid="15365" grpId="0" animBg="1"/>
    </p:bldLst>
  </p:timing>
</p:sld>
</file>

<file path=ppt/theme/theme1.xml><?xml version="1.0" encoding="utf-8"?>
<a:theme xmlns:a="http://schemas.openxmlformats.org/drawingml/2006/main" name="Cascade">
  <a:themeElements>
    <a:clrScheme name="Cascade 10">
      <a:dk1>
        <a:srgbClr val="FFFFCC"/>
      </a:dk1>
      <a:lt1>
        <a:srgbClr val="FFFFFF"/>
      </a:lt1>
      <a:dk2>
        <a:srgbClr val="000066"/>
      </a:dk2>
      <a:lt2>
        <a:srgbClr val="FFFFFF"/>
      </a:lt2>
      <a:accent1>
        <a:srgbClr val="0078F0"/>
      </a:accent1>
      <a:accent2>
        <a:srgbClr val="CCECFF"/>
      </a:accent2>
      <a:accent3>
        <a:srgbClr val="AAAAB8"/>
      </a:accent3>
      <a:accent4>
        <a:srgbClr val="DADADA"/>
      </a:accent4>
      <a:accent5>
        <a:srgbClr val="AABEF6"/>
      </a:accent5>
      <a:accent6>
        <a:srgbClr val="B9D6E7"/>
      </a:accent6>
      <a:hlink>
        <a:srgbClr val="FFFF00"/>
      </a:hlink>
      <a:folHlink>
        <a:srgbClr val="FFCC00"/>
      </a:folHlink>
    </a:clrScheme>
    <a:fontScheme name="Cascade">
      <a:majorFont>
        <a:latin typeface="Arial"/>
        <a:ea typeface="幼圆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arrow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ascade 1">
        <a:dk1>
          <a:srgbClr val="C0C0C0"/>
        </a:dk1>
        <a:lt1>
          <a:srgbClr val="FFFFFF"/>
        </a:lt1>
        <a:dk2>
          <a:srgbClr val="000000"/>
        </a:dk2>
        <a:lt2>
          <a:srgbClr val="FFFFFF"/>
        </a:lt2>
        <a:accent1>
          <a:srgbClr val="FF3300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FFADAA"/>
        </a:accent5>
        <a:accent6>
          <a:srgbClr val="5C5C8A"/>
        </a:accent6>
        <a:hlink>
          <a:srgbClr val="FFFF99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2">
        <a:dk1>
          <a:srgbClr val="CC99FF"/>
        </a:dk1>
        <a:lt1>
          <a:srgbClr val="FFFFFF"/>
        </a:lt1>
        <a:dk2>
          <a:srgbClr val="400040"/>
        </a:dk2>
        <a:lt2>
          <a:srgbClr val="FFFFFF"/>
        </a:lt2>
        <a:accent1>
          <a:srgbClr val="FF66FF"/>
        </a:accent1>
        <a:accent2>
          <a:srgbClr val="CC00CC"/>
        </a:accent2>
        <a:accent3>
          <a:srgbClr val="AFAAAF"/>
        </a:accent3>
        <a:accent4>
          <a:srgbClr val="DADADA"/>
        </a:accent4>
        <a:accent5>
          <a:srgbClr val="FFB8FF"/>
        </a:accent5>
        <a:accent6>
          <a:srgbClr val="B900B9"/>
        </a:accent6>
        <a:hlink>
          <a:srgbClr val="FF7C80"/>
        </a:hlink>
        <a:folHlink>
          <a:srgbClr val="99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3">
        <a:dk1>
          <a:srgbClr val="CC99FF"/>
        </a:dk1>
        <a:lt1>
          <a:srgbClr val="FFFFFF"/>
        </a:lt1>
        <a:dk2>
          <a:srgbClr val="34022D"/>
        </a:dk2>
        <a:lt2>
          <a:srgbClr val="FFFFFF"/>
        </a:lt2>
        <a:accent1>
          <a:srgbClr val="775EC8"/>
        </a:accent1>
        <a:accent2>
          <a:srgbClr val="9933FF"/>
        </a:accent2>
        <a:accent3>
          <a:srgbClr val="AEAAAD"/>
        </a:accent3>
        <a:accent4>
          <a:srgbClr val="DADADA"/>
        </a:accent4>
        <a:accent5>
          <a:srgbClr val="BDB6E0"/>
        </a:accent5>
        <a:accent6>
          <a:srgbClr val="8A2DE7"/>
        </a:accent6>
        <a:hlink>
          <a:srgbClr val="993366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4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3399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5">
        <a:dk1>
          <a:srgbClr val="00FFFF"/>
        </a:dk1>
        <a:lt1>
          <a:srgbClr val="FFFFFF"/>
        </a:lt1>
        <a:dk2>
          <a:srgbClr val="4E009C"/>
        </a:dk2>
        <a:lt2>
          <a:srgbClr val="FFFFFF"/>
        </a:lt2>
        <a:accent1>
          <a:srgbClr val="00A8A4"/>
        </a:accent1>
        <a:accent2>
          <a:srgbClr val="3399FF"/>
        </a:accent2>
        <a:accent3>
          <a:srgbClr val="B2AACB"/>
        </a:accent3>
        <a:accent4>
          <a:srgbClr val="DADADA"/>
        </a:accent4>
        <a:accent5>
          <a:srgbClr val="AAD1CF"/>
        </a:accent5>
        <a:accent6>
          <a:srgbClr val="2D8A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6">
        <a:dk1>
          <a:srgbClr val="CCCC33"/>
        </a:dk1>
        <a:lt1>
          <a:srgbClr val="FFFFFF"/>
        </a:lt1>
        <a:dk2>
          <a:srgbClr val="003300"/>
        </a:dk2>
        <a:lt2>
          <a:srgbClr val="FFFFCC"/>
        </a:lt2>
        <a:accent1>
          <a:srgbClr val="008000"/>
        </a:accent1>
        <a:accent2>
          <a:srgbClr val="669900"/>
        </a:accent2>
        <a:accent3>
          <a:srgbClr val="AAADAA"/>
        </a:accent3>
        <a:accent4>
          <a:srgbClr val="DADADA"/>
        </a:accent4>
        <a:accent5>
          <a:srgbClr val="AAC0AA"/>
        </a:accent5>
        <a:accent6>
          <a:srgbClr val="5C8A00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7">
        <a:dk1>
          <a:srgbClr val="CCCC99"/>
        </a:dk1>
        <a:lt1>
          <a:srgbClr val="FFFFFF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996633"/>
        </a:accent2>
        <a:accent3>
          <a:srgbClr val="C0AAAA"/>
        </a:accent3>
        <a:accent4>
          <a:srgbClr val="DADADA"/>
        </a:accent4>
        <a:accent5>
          <a:srgbClr val="E2CAAA"/>
        </a:accent5>
        <a:accent6>
          <a:srgbClr val="8A5C2D"/>
        </a:accent6>
        <a:hlink>
          <a:srgbClr val="FFFFCC"/>
        </a:hlink>
        <a:folHlink>
          <a:srgbClr val="DDD8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scade 8">
        <a:dk1>
          <a:srgbClr val="204162"/>
        </a:dk1>
        <a:lt1>
          <a:srgbClr val="FFFFFF"/>
        </a:lt1>
        <a:dk2>
          <a:srgbClr val="204162"/>
        </a:dk2>
        <a:lt2>
          <a:srgbClr val="003300"/>
        </a:lt2>
        <a:accent1>
          <a:srgbClr val="99CC00"/>
        </a:accent1>
        <a:accent2>
          <a:srgbClr val="336633"/>
        </a:accent2>
        <a:accent3>
          <a:srgbClr val="FFFFFF"/>
        </a:accent3>
        <a:accent4>
          <a:srgbClr val="1A3653"/>
        </a:accent4>
        <a:accent5>
          <a:srgbClr val="CAE2AA"/>
        </a:accent5>
        <a:accent6>
          <a:srgbClr val="2D5C2D"/>
        </a:accent6>
        <a:hlink>
          <a:srgbClr val="6666FF"/>
        </a:hlink>
        <a:folHlink>
          <a:srgbClr val="C5C2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9">
        <a:dk1>
          <a:srgbClr val="000000"/>
        </a:dk1>
        <a:lt1>
          <a:srgbClr val="FFFFFF"/>
        </a:lt1>
        <a:dk2>
          <a:srgbClr val="1C1C34"/>
        </a:dk2>
        <a:lt2>
          <a:srgbClr val="000066"/>
        </a:lt2>
        <a:accent1>
          <a:srgbClr val="DDDDDD"/>
        </a:accent1>
        <a:accent2>
          <a:srgbClr val="6699CC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5C8AB9"/>
        </a:accent6>
        <a:hlink>
          <a:srgbClr val="005A58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scade 10">
        <a:dk1>
          <a:srgbClr val="FFFFCC"/>
        </a:dk1>
        <a:lt1>
          <a:srgbClr val="FFFFFF"/>
        </a:lt1>
        <a:dk2>
          <a:srgbClr val="000066"/>
        </a:dk2>
        <a:lt2>
          <a:srgbClr val="FFFFFF"/>
        </a:lt2>
        <a:accent1>
          <a:srgbClr val="0078F0"/>
        </a:accent1>
        <a:accent2>
          <a:srgbClr val="CCECFF"/>
        </a:accent2>
        <a:accent3>
          <a:srgbClr val="AAAAB8"/>
        </a:accent3>
        <a:accent4>
          <a:srgbClr val="DADADA"/>
        </a:accent4>
        <a:accent5>
          <a:srgbClr val="AABEF6"/>
        </a:accent5>
        <a:accent6>
          <a:srgbClr val="B9D6E7"/>
        </a:accent6>
        <a:hlink>
          <a:srgbClr val="FFFF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FJNUblue</Template>
  <TotalTime>528879</TotalTime>
  <Words>3161</Words>
  <Application>Microsoft Office PowerPoint</Application>
  <PresentationFormat>全屏显示(4:3)</PresentationFormat>
  <Paragraphs>624</Paragraphs>
  <Slides>53</Slides>
  <Notes>17</Notes>
  <HiddenSlides>4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53</vt:i4>
      </vt:variant>
    </vt:vector>
  </HeadingPairs>
  <TitlesOfParts>
    <vt:vector size="71" baseType="lpstr">
      <vt:lpstr>等线</vt:lpstr>
      <vt:lpstr>华文楷体</vt:lpstr>
      <vt:lpstr>华文细黑</vt:lpstr>
      <vt:lpstr>华文中宋</vt:lpstr>
      <vt:lpstr>楷体</vt:lpstr>
      <vt:lpstr>楷体_GB2312</vt:lpstr>
      <vt:lpstr>宋体</vt:lpstr>
      <vt:lpstr>微软雅黑</vt:lpstr>
      <vt:lpstr>Arial</vt:lpstr>
      <vt:lpstr>Bookman Old Style</vt:lpstr>
      <vt:lpstr>Cambria Math</vt:lpstr>
      <vt:lpstr>Tahoma</vt:lpstr>
      <vt:lpstr>Times New Roman</vt:lpstr>
      <vt:lpstr>Wingdings</vt:lpstr>
      <vt:lpstr>Cascade</vt:lpstr>
      <vt:lpstr>Designer Drawing</vt:lpstr>
      <vt:lpstr>公式</vt:lpstr>
      <vt:lpstr>Photo Editor 照片</vt:lpstr>
      <vt:lpstr>PowerPoint 演示文稿</vt:lpstr>
      <vt:lpstr>GNSS系统的基本构成</vt:lpstr>
      <vt:lpstr>GPS系统工作流程</vt:lpstr>
      <vt:lpstr>主要内容</vt:lpstr>
      <vt:lpstr>卫星受的作用力</vt:lpstr>
      <vt:lpstr>受力分类</vt:lpstr>
      <vt:lpstr>2.2卫星的无摄运动与受摄运动</vt:lpstr>
      <vt:lpstr>2.3　卫星运动的轨道参数</vt:lpstr>
      <vt:lpstr>2.3　卫星运动的轨道参数(续1)</vt:lpstr>
      <vt:lpstr>GPS轨道参数</vt:lpstr>
      <vt:lpstr>2.4　GPS卫星星历</vt:lpstr>
      <vt:lpstr>GPS广播星历及其参数</vt:lpstr>
      <vt:lpstr>GPS精密星历</vt:lpstr>
      <vt:lpstr>2.5 GNSS卫星导航电文</vt:lpstr>
      <vt:lpstr>2.5 GPS卫星导航电文</vt:lpstr>
      <vt:lpstr>GPS卫星导航电文的内容</vt:lpstr>
      <vt:lpstr>GPS卫星导航电文基本结构</vt:lpstr>
      <vt:lpstr>GPS卫星导航电文结构内容</vt:lpstr>
      <vt:lpstr>结构内容:第一数据块</vt:lpstr>
      <vt:lpstr>结构内容:第二数据块</vt:lpstr>
      <vt:lpstr>结构内容:第三数据块</vt:lpstr>
      <vt:lpstr>历书--Almanac </vt:lpstr>
      <vt:lpstr>ＧＰＳ卫星信号</vt:lpstr>
      <vt:lpstr>ＧＰＳ卫星信号—基本组成</vt:lpstr>
      <vt:lpstr>PowerPoint 演示文稿</vt:lpstr>
      <vt:lpstr>2.6　ＧＰＳ卫星信号--测距码</vt:lpstr>
      <vt:lpstr>2.6ＧＰＳ卫星信号--导航电文</vt:lpstr>
      <vt:lpstr>信号的调制</vt:lpstr>
      <vt:lpstr>GPS信号的生成</vt:lpstr>
      <vt:lpstr>现代化后的GPS信号</vt:lpstr>
      <vt:lpstr>GPS卫星信号结构</vt:lpstr>
      <vt:lpstr>GNSS信号 </vt:lpstr>
      <vt:lpstr>PowerPoint 演示文稿</vt:lpstr>
      <vt:lpstr>GNSS信号 </vt:lpstr>
      <vt:lpstr>GNSS信号 </vt:lpstr>
      <vt:lpstr>GNSS信号 </vt:lpstr>
      <vt:lpstr>GNSS公开信号频率</vt:lpstr>
      <vt:lpstr>GPS, Glonass, Galileo and Beidou navigational frequency bands.</vt:lpstr>
      <vt:lpstr>GNSS观测值</vt:lpstr>
      <vt:lpstr>卫星位置的表示</vt:lpstr>
      <vt:lpstr>GPS卫星位置的计算（课后阅读）</vt:lpstr>
      <vt:lpstr>计算卫星运行的平均角速度n</vt:lpstr>
      <vt:lpstr>计算归化时间tk</vt:lpstr>
      <vt:lpstr>观测时刻卫星平近点角Mk的计</vt:lpstr>
      <vt:lpstr>计算偏近点角Ek</vt:lpstr>
      <vt:lpstr>真近点角Vk的计算</vt:lpstr>
      <vt:lpstr>升交距角Φk的计算</vt:lpstr>
      <vt:lpstr>摄动改正项δu，δr，δi的计算</vt:lpstr>
      <vt:lpstr>经过摄动改正的升交距角uk、卫星矢径rk和轨道倾角ik</vt:lpstr>
      <vt:lpstr>计算卫星在轨道平面上的位置</vt:lpstr>
      <vt:lpstr>计算观测时刻的升交点经度k</vt:lpstr>
      <vt:lpstr>计算卫星在地心坐标系中的位置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246</cp:revision>
  <dcterms:created xsi:type="dcterms:W3CDTF">1601-01-01T00:00:00Z</dcterms:created>
  <dcterms:modified xsi:type="dcterms:W3CDTF">2025-04-08T03:26:06Z</dcterms:modified>
</cp:coreProperties>
</file>