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596" r:id="rId4"/>
    <p:sldId id="597" r:id="rId5"/>
    <p:sldId id="598" r:id="rId6"/>
    <p:sldId id="601" r:id="rId7"/>
    <p:sldId id="781" r:id="rId8"/>
    <p:sldId id="768" r:id="rId9"/>
    <p:sldId id="760" r:id="rId10"/>
    <p:sldId id="782" r:id="rId11"/>
    <p:sldId id="766" r:id="rId12"/>
    <p:sldId id="783" r:id="rId13"/>
    <p:sldId id="767" r:id="rId14"/>
    <p:sldId id="784" r:id="rId15"/>
    <p:sldId id="787" r:id="rId16"/>
    <p:sldId id="785" r:id="rId17"/>
    <p:sldId id="786" r:id="rId18"/>
    <p:sldId id="769" r:id="rId19"/>
    <p:sldId id="780" r:id="rId20"/>
  </p:sldIdLst>
  <p:sldSz cx="9144000" cy="6858000" type="screen4x3"/>
  <p:notesSz cx="6858000" cy="9144000"/>
  <p:custDataLst>
    <p:tags r:id="rId24"/>
  </p:custDataLst>
  <p:defaultTextStyle>
    <a:defPPr>
      <a:defRPr lang="zh-CN"/>
    </a:defPPr>
    <a:lvl1pPr marL="0" lvl="0" indent="0" algn="l" defTabSz="914400" rtl="0" eaLnBrk="1" fontAlgn="base" latinLnBrk="0" hangingPunct="1">
      <a:lnSpc>
        <a:spcPct val="100000"/>
      </a:lnSpc>
      <a:spcBef>
        <a:spcPct val="20000"/>
      </a:spcBef>
      <a:spcAft>
        <a:spcPct val="0"/>
      </a:spcAft>
      <a:buFontTx/>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20000"/>
      </a:spcBef>
      <a:spcAft>
        <a:spcPct val="0"/>
      </a:spcAft>
      <a:buFontTx/>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FontTx/>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FontTx/>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FontTx/>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20000"/>
      </a:spcBef>
      <a:spcAft>
        <a:spcPct val="0"/>
      </a:spcAft>
      <a:buFontTx/>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20000"/>
      </a:spcBef>
      <a:spcAft>
        <a:spcPct val="0"/>
      </a:spcAft>
      <a:buFontTx/>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20000"/>
      </a:spcBef>
      <a:spcAft>
        <a:spcPct val="0"/>
      </a:spcAft>
      <a:buFontTx/>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20000"/>
      </a:spcBef>
      <a:spcAft>
        <a:spcPct val="0"/>
      </a:spcAft>
      <a:buFontTx/>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2D1"/>
    <a:srgbClr val="F3730B"/>
    <a:srgbClr val="CCFF66"/>
    <a:srgbClr val="CCFFCC"/>
    <a:srgbClr val="FFFF66"/>
    <a:srgbClr val="FFCCCC"/>
    <a:srgbClr val="CCECFF"/>
    <a:srgbClr val="CCCC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7"/>
    <p:restoredTop sz="94682"/>
  </p:normalViewPr>
  <p:slideViewPr>
    <p:cSldViewPr showGuides="1">
      <p:cViewPr varScale="1">
        <p:scale>
          <a:sx n="76" d="100"/>
          <a:sy n="76" d="100"/>
        </p:scale>
        <p:origin x="-33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70.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5122" name="组合 4097"/>
          <p:cNvGrpSpPr/>
          <p:nvPr/>
        </p:nvGrpSpPr>
        <p:grpSpPr>
          <a:xfrm>
            <a:off x="0" y="2438400"/>
            <a:ext cx="9009063" cy="1052513"/>
            <a:chOff x="0" y="1536"/>
            <a:chExt cx="5675" cy="663"/>
          </a:xfrm>
        </p:grpSpPr>
        <p:grpSp>
          <p:nvGrpSpPr>
            <p:cNvPr id="5123" name="组合 4098"/>
            <p:cNvGrpSpPr/>
            <p:nvPr/>
          </p:nvGrpSpPr>
          <p:grpSpPr>
            <a:xfrm>
              <a:off x="183" y="1604"/>
              <a:ext cx="448" cy="299"/>
              <a:chOff x="720" y="336"/>
              <a:chExt cx="624" cy="432"/>
            </a:xfrm>
          </p:grpSpPr>
          <p:sp>
            <p:nvSpPr>
              <p:cNvPr id="5124" name="矩形 4099"/>
              <p:cNvSpPr/>
              <p:nvPr/>
            </p:nvSpPr>
            <p:spPr>
              <a:xfrm>
                <a:off x="720" y="336"/>
                <a:ext cx="384" cy="432"/>
              </a:xfrm>
              <a:prstGeom prst="rect">
                <a:avLst/>
              </a:prstGeom>
              <a:solidFill>
                <a:schemeClr val="folHlink"/>
              </a:solidFill>
              <a:ln w="9525">
                <a:noFill/>
              </a:ln>
            </p:spPr>
            <p:txBody>
              <a:bodyPr anchor="t" anchorCtr="0"/>
              <a:p>
                <a:pPr lvl="0" indent="0"/>
                <a:endParaRPr lang="zh-CN" altLang="en-US">
                  <a:latin typeface="Tahoma" panose="020B0604030504040204" pitchFamily="34" charset="0"/>
                  <a:ea typeface="宋体" panose="02010600030101010101" pitchFamily="2" charset="-122"/>
                </a:endParaRPr>
              </a:p>
            </p:txBody>
          </p:sp>
          <p:sp>
            <p:nvSpPr>
              <p:cNvPr id="5125" name="矩形 4100"/>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nchor="t" anchorCtr="0"/>
              <a:p>
                <a:pPr lvl="0" indent="0"/>
                <a:endParaRPr lang="zh-CN" altLang="en-US">
                  <a:latin typeface="Tahoma" panose="020B0604030504040204" pitchFamily="34" charset="0"/>
                  <a:ea typeface="宋体" panose="02010600030101010101" pitchFamily="2" charset="-122"/>
                </a:endParaRPr>
              </a:p>
            </p:txBody>
          </p:sp>
        </p:grpSp>
        <p:grpSp>
          <p:nvGrpSpPr>
            <p:cNvPr id="5126" name="组合 4101"/>
            <p:cNvGrpSpPr/>
            <p:nvPr/>
          </p:nvGrpSpPr>
          <p:grpSpPr>
            <a:xfrm>
              <a:off x="261" y="1870"/>
              <a:ext cx="465" cy="299"/>
              <a:chOff x="912" y="2640"/>
              <a:chExt cx="672" cy="432"/>
            </a:xfrm>
          </p:grpSpPr>
          <p:sp>
            <p:nvSpPr>
              <p:cNvPr id="5127" name="矩形 4102"/>
              <p:cNvSpPr/>
              <p:nvPr/>
            </p:nvSpPr>
            <p:spPr>
              <a:xfrm>
                <a:off x="912" y="2640"/>
                <a:ext cx="384" cy="432"/>
              </a:xfrm>
              <a:prstGeom prst="rect">
                <a:avLst/>
              </a:prstGeom>
              <a:solidFill>
                <a:schemeClr val="accent2"/>
              </a:solidFill>
              <a:ln w="9525">
                <a:noFill/>
              </a:ln>
            </p:spPr>
            <p:txBody>
              <a:bodyPr anchor="t" anchorCtr="0"/>
              <a:p>
                <a:pPr lvl="0" indent="0"/>
                <a:endParaRPr lang="zh-CN" altLang="en-US">
                  <a:latin typeface="Tahoma" panose="020B0604030504040204" pitchFamily="34" charset="0"/>
                  <a:ea typeface="宋体" panose="02010600030101010101" pitchFamily="2" charset="-122"/>
                </a:endParaRPr>
              </a:p>
            </p:txBody>
          </p:sp>
          <p:sp>
            <p:nvSpPr>
              <p:cNvPr id="5128" name="矩形 4103"/>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nchor="t" anchorCtr="0"/>
              <a:p>
                <a:pPr lvl="0" indent="0"/>
                <a:endParaRPr lang="zh-CN" altLang="en-US">
                  <a:latin typeface="Tahoma" panose="020B0604030504040204" pitchFamily="34" charset="0"/>
                  <a:ea typeface="宋体" panose="02010600030101010101" pitchFamily="2" charset="-122"/>
                </a:endParaRPr>
              </a:p>
            </p:txBody>
          </p:sp>
        </p:grpSp>
        <p:sp>
          <p:nvSpPr>
            <p:cNvPr id="5129" name="矩形 4104"/>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nchor="t" anchorCtr="0"/>
            <a:p>
              <a:pPr lvl="0" indent="0"/>
              <a:endParaRPr lang="zh-CN" altLang="en-US">
                <a:latin typeface="Tahoma" panose="020B0604030504040204" pitchFamily="34" charset="0"/>
                <a:ea typeface="宋体" panose="02010600030101010101" pitchFamily="2" charset="-122"/>
              </a:endParaRPr>
            </a:p>
          </p:txBody>
        </p:sp>
        <p:sp>
          <p:nvSpPr>
            <p:cNvPr id="5130" name="矩形 4105"/>
            <p:cNvSpPr/>
            <p:nvPr/>
          </p:nvSpPr>
          <p:spPr>
            <a:xfrm>
              <a:off x="400" y="1536"/>
              <a:ext cx="20" cy="663"/>
            </a:xfrm>
            <a:prstGeom prst="rect">
              <a:avLst/>
            </a:prstGeom>
            <a:solidFill>
              <a:schemeClr val="bg2"/>
            </a:solidFill>
            <a:ln w="9525">
              <a:noFill/>
            </a:ln>
          </p:spPr>
          <p:txBody>
            <a:bodyPr anchor="t" anchorCtr="0"/>
            <a:p>
              <a:pPr lvl="0" indent="0"/>
              <a:endParaRPr lang="zh-CN" altLang="en-US">
                <a:latin typeface="Tahoma" panose="020B0604030504040204" pitchFamily="34" charset="0"/>
                <a:ea typeface="宋体" panose="02010600030101010101" pitchFamily="2" charset="-122"/>
              </a:endParaRPr>
            </a:p>
          </p:txBody>
        </p:sp>
        <p:sp>
          <p:nvSpPr>
            <p:cNvPr id="5131" name="矩形 4106"/>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nchor="t" anchorCtr="0"/>
            <a:p>
              <a:pPr lvl="0" indent="0"/>
              <a:endParaRPr lang="zh-CN" altLang="en-US">
                <a:latin typeface="Tahoma" panose="020B0604030504040204" pitchFamily="34" charset="0"/>
                <a:ea typeface="宋体" panose="02010600030101010101" pitchFamily="2" charset="-122"/>
              </a:endParaRPr>
            </a:p>
          </p:txBody>
        </p:sp>
      </p:grpSp>
      <p:sp>
        <p:nvSpPr>
          <p:cNvPr id="4108" name="标题 4107"/>
          <p:cNvSpPr>
            <a:spLocks noGrp="1"/>
          </p:cNvSpPr>
          <p:nvPr>
            <p:ph type="ctrTitle"/>
          </p:nvPr>
        </p:nvSpPr>
        <p:spPr>
          <a:xfrm>
            <a:off x="990600" y="1828800"/>
            <a:ext cx="7772400" cy="1143000"/>
          </a:xfrm>
          <a:prstGeom prst="rect">
            <a:avLst/>
          </a:prstGeom>
          <a:noFill/>
          <a:ln w="9525">
            <a:noFill/>
          </a:ln>
        </p:spPr>
        <p:txBody>
          <a:bodyPr anchor="b"/>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4109" name="副标题 4108"/>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4110" name="日期占位符 4109"/>
          <p:cNvSpPr>
            <a:spLocks noGrp="1"/>
          </p:cNvSpPr>
          <p:nvPr>
            <p:ph type="dt" sz="half" idx="2"/>
          </p:nvPr>
        </p:nvSpPr>
        <p:spPr>
          <a:xfrm>
            <a:off x="990600" y="6248400"/>
            <a:ext cx="1905000" cy="457200"/>
          </a:xfrm>
          <a:prstGeom prst="rect">
            <a:avLst/>
          </a:prstGeom>
          <a:noFill/>
          <a:ln w="9525">
            <a:noFill/>
          </a:ln>
        </p:spPr>
        <p:txBody>
          <a:bodyPr anchor="b"/>
          <a:lstStyle>
            <a:lvl1pPr>
              <a:defRPr sz="1400">
                <a:solidFill>
                  <a:schemeClr val="bg2"/>
                </a:solidFill>
                <a:latin typeface="Tahoma" panose="020B0604030504040204" pitchFamily="34" charset="0"/>
              </a:defRPr>
            </a:lvl1pPr>
          </a:lstStyle>
          <a:p>
            <a:pPr fontAlgn="base"/>
            <a:endParaRPr lang="zh-CN" altLang="en-US" strike="noStrike" noProof="1" dirty="0">
              <a:latin typeface="Times New Roman" panose="02020603050405020304" pitchFamily="18" charset="0"/>
            </a:endParaRPr>
          </a:p>
        </p:txBody>
      </p:sp>
      <p:sp>
        <p:nvSpPr>
          <p:cNvPr id="4111" name="页脚占位符 4110"/>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a:solidFill>
                  <a:schemeClr val="bg2"/>
                </a:solidFill>
                <a:latin typeface="Tahoma" panose="020B0604030504040204" pitchFamily="34" charset="0"/>
              </a:defRPr>
            </a:lvl1pPr>
          </a:lstStyle>
          <a:p>
            <a:pPr fontAlgn="base"/>
            <a:endParaRPr lang="zh-CN" altLang="en-US" strike="noStrike" noProof="1" dirty="0"/>
          </a:p>
        </p:txBody>
      </p:sp>
      <p:sp>
        <p:nvSpPr>
          <p:cNvPr id="4112" name="灯片编号占位符 4111"/>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150938" y="617538"/>
            <a:ext cx="5740009" cy="55149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A96280-CBBA-445F-A133-AEDE1790B36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091A782-A289-47CD-B882-80E9F4F1226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182688"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46612" y="2017713"/>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3073"/>
          <p:cNvSpPr/>
          <p:nvPr/>
        </p:nvSpPr>
        <p:spPr>
          <a:xfrm>
            <a:off x="417513" y="1098550"/>
            <a:ext cx="438150" cy="474663"/>
          </a:xfrm>
          <a:prstGeom prst="rect">
            <a:avLst/>
          </a:prstGeom>
          <a:solidFill>
            <a:schemeClr val="accent2"/>
          </a:solidFill>
          <a:ln w="9525">
            <a:noFill/>
          </a:ln>
        </p:spPr>
        <p:txBody>
          <a:bodyPr wrap="none" anchor="ctr" anchorCtr="0"/>
          <a:p>
            <a:pPr lvl="0" indent="0" algn="ctr">
              <a:spcBef>
                <a:spcPct val="0"/>
              </a:spcBef>
            </a:pPr>
            <a:endParaRPr lang="zh-CN" altLang="zh-CN" sz="2400" dirty="0">
              <a:latin typeface="Tahoma" panose="020B0604030504040204" pitchFamily="34" charset="0"/>
              <a:ea typeface="宋体" panose="02010600030101010101" pitchFamily="2" charset="-122"/>
            </a:endParaRPr>
          </a:p>
        </p:txBody>
      </p:sp>
      <p:sp>
        <p:nvSpPr>
          <p:cNvPr id="1027" name="矩形 3074"/>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nchorCtr="0"/>
          <a:p>
            <a:pPr lvl="0" indent="0" algn="ctr">
              <a:spcBef>
                <a:spcPct val="0"/>
              </a:spcBef>
            </a:pPr>
            <a:endParaRPr lang="zh-CN" altLang="zh-CN" sz="2400" dirty="0">
              <a:latin typeface="Tahoma" panose="020B0604030504040204" pitchFamily="34" charset="0"/>
              <a:ea typeface="宋体" panose="02010600030101010101" pitchFamily="2" charset="-122"/>
            </a:endParaRPr>
          </a:p>
        </p:txBody>
      </p:sp>
      <p:sp>
        <p:nvSpPr>
          <p:cNvPr id="1028" name="矩形 3075"/>
          <p:cNvSpPr/>
          <p:nvPr/>
        </p:nvSpPr>
        <p:spPr>
          <a:xfrm>
            <a:off x="541338" y="1520825"/>
            <a:ext cx="422275" cy="474663"/>
          </a:xfrm>
          <a:prstGeom prst="rect">
            <a:avLst/>
          </a:prstGeom>
          <a:solidFill>
            <a:schemeClr val="folHlink"/>
          </a:solidFill>
          <a:ln w="9525">
            <a:noFill/>
          </a:ln>
        </p:spPr>
        <p:txBody>
          <a:bodyPr wrap="none" anchor="ctr" anchorCtr="0"/>
          <a:p>
            <a:pPr lvl="0" indent="0" algn="ctr">
              <a:spcBef>
                <a:spcPct val="0"/>
              </a:spcBef>
            </a:pPr>
            <a:endParaRPr lang="zh-CN" altLang="zh-CN" sz="2400" dirty="0">
              <a:latin typeface="Tahoma" panose="020B0604030504040204" pitchFamily="34" charset="0"/>
              <a:ea typeface="宋体" panose="02010600030101010101" pitchFamily="2" charset="-122"/>
            </a:endParaRPr>
          </a:p>
        </p:txBody>
      </p:sp>
      <p:sp>
        <p:nvSpPr>
          <p:cNvPr id="1029" name="矩形 3076"/>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nchorCtr="0"/>
          <a:p>
            <a:pPr lvl="0" indent="0" algn="ctr">
              <a:spcBef>
                <a:spcPct val="0"/>
              </a:spcBef>
            </a:pPr>
            <a:endParaRPr lang="zh-CN" altLang="zh-CN" sz="2400" dirty="0">
              <a:latin typeface="Tahoma" panose="020B0604030504040204" pitchFamily="34" charset="0"/>
              <a:ea typeface="宋体" panose="02010600030101010101" pitchFamily="2" charset="-122"/>
            </a:endParaRPr>
          </a:p>
        </p:txBody>
      </p:sp>
      <p:sp>
        <p:nvSpPr>
          <p:cNvPr id="1030" name="矩形 3077"/>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indent="0" algn="ctr">
              <a:spcBef>
                <a:spcPct val="0"/>
              </a:spcBef>
            </a:pPr>
            <a:endParaRPr lang="zh-CN" altLang="zh-CN" sz="2400" dirty="0">
              <a:latin typeface="Tahoma" panose="020B0604030504040204" pitchFamily="34" charset="0"/>
              <a:ea typeface="宋体" panose="02010600030101010101" pitchFamily="2" charset="-122"/>
            </a:endParaRPr>
          </a:p>
        </p:txBody>
      </p:sp>
      <p:sp>
        <p:nvSpPr>
          <p:cNvPr id="1031" name="矩形 3078"/>
          <p:cNvSpPr/>
          <p:nvPr/>
        </p:nvSpPr>
        <p:spPr>
          <a:xfrm>
            <a:off x="762000" y="990600"/>
            <a:ext cx="31750" cy="1052513"/>
          </a:xfrm>
          <a:prstGeom prst="rect">
            <a:avLst/>
          </a:prstGeom>
          <a:solidFill>
            <a:schemeClr val="bg2"/>
          </a:solidFill>
          <a:ln w="9525">
            <a:noFill/>
          </a:ln>
        </p:spPr>
        <p:txBody>
          <a:bodyPr wrap="none" anchor="ctr" anchorCtr="0"/>
          <a:p>
            <a:pPr lvl="0" indent="0" algn="ctr">
              <a:spcBef>
                <a:spcPct val="0"/>
              </a:spcBef>
            </a:pPr>
            <a:endParaRPr lang="zh-CN" altLang="zh-CN" sz="2400" dirty="0">
              <a:latin typeface="Tahoma" panose="020B0604030504040204" pitchFamily="34" charset="0"/>
              <a:ea typeface="宋体" panose="02010600030101010101" pitchFamily="2" charset="-122"/>
            </a:endParaRPr>
          </a:p>
        </p:txBody>
      </p:sp>
      <p:sp>
        <p:nvSpPr>
          <p:cNvPr id="1032" name="矩形 3079"/>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lvl="0" indent="0" algn="ctr">
              <a:spcBef>
                <a:spcPct val="0"/>
              </a:spcBef>
            </a:pPr>
            <a:endParaRPr lang="zh-CN" altLang="zh-CN" sz="2400" dirty="0">
              <a:latin typeface="Tahoma" panose="020B0604030504040204" pitchFamily="34" charset="0"/>
              <a:ea typeface="宋体" panose="02010600030101010101" pitchFamily="2" charset="-122"/>
            </a:endParaRPr>
          </a:p>
        </p:txBody>
      </p:sp>
      <p:sp>
        <p:nvSpPr>
          <p:cNvPr id="1033" name="标题 3080"/>
          <p:cNvSpPr>
            <a:spLocks noGrp="1"/>
          </p:cNvSpPr>
          <p:nvPr>
            <p:ph type="title"/>
          </p:nvPr>
        </p:nvSpPr>
        <p:spPr>
          <a:xfrm>
            <a:off x="1150938" y="617538"/>
            <a:ext cx="7793037" cy="1143000"/>
          </a:xfrm>
          <a:prstGeom prst="rect">
            <a:avLst/>
          </a:prstGeom>
          <a:noFill/>
          <a:ln w="9525">
            <a:noFill/>
          </a:ln>
        </p:spPr>
        <p:txBody>
          <a:bodyPr anchor="b" anchorCtr="0"/>
          <a:p>
            <a:pPr lvl="0" indent="0"/>
            <a:r>
              <a:rPr lang="zh-CN" altLang="en-US" dirty="0"/>
              <a:t>单击此处编辑母版标题样式</a:t>
            </a:r>
            <a:endParaRPr lang="zh-CN" altLang="en-US" dirty="0"/>
          </a:p>
        </p:txBody>
      </p:sp>
      <p:sp>
        <p:nvSpPr>
          <p:cNvPr id="1034" name="文本占位符 3081"/>
          <p:cNvSpPr>
            <a:spLocks noGrp="1"/>
          </p:cNvSpPr>
          <p:nvPr>
            <p:ph type="body"/>
          </p:nvPr>
        </p:nvSpPr>
        <p:spPr>
          <a:xfrm>
            <a:off x="1182688" y="2017713"/>
            <a:ext cx="7772400" cy="4114800"/>
          </a:xfrm>
          <a:prstGeom prst="rect">
            <a:avLst/>
          </a:prstGeom>
          <a:noFill/>
          <a:ln w="9525">
            <a:noFill/>
          </a:ln>
        </p:spPr>
        <p:txBody>
          <a:bodyPr anchor="t" anchorCtr="0"/>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083" name="日期占位符 3082"/>
          <p:cNvSpPr>
            <a:spLocks noGrp="1"/>
          </p:cNvSpPr>
          <p:nvPr>
            <p:ph type="dt" sz="half" idx="2"/>
          </p:nvPr>
        </p:nvSpPr>
        <p:spPr>
          <a:xfrm>
            <a:off x="914400" y="6324600"/>
            <a:ext cx="1905000" cy="457200"/>
          </a:xfrm>
          <a:prstGeom prst="rect">
            <a:avLst/>
          </a:prstGeom>
          <a:noFill/>
          <a:ln w="9525">
            <a:noFill/>
          </a:ln>
        </p:spPr>
        <p:txBody>
          <a:bodyPr anchor="b"/>
          <a:lstStyle>
            <a:lvl1pPr>
              <a:defRPr sz="1400">
                <a:latin typeface="Tahoma" panose="020B0604030504040204" pitchFamily="34" charset="0"/>
              </a:defRPr>
            </a:lvl1pPr>
          </a:lstStyle>
          <a:p>
            <a:pPr lvl="0" fontAlgn="base"/>
            <a:endParaRPr lang="zh-CN" altLang="en-US" strike="noStrike" noProof="1" dirty="0">
              <a:latin typeface="Times New Roman" panose="02020603050405020304" pitchFamily="18" charset="0"/>
            </a:endParaRPr>
          </a:p>
        </p:txBody>
      </p:sp>
      <p:sp>
        <p:nvSpPr>
          <p:cNvPr id="3084" name="页脚占位符 3083"/>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a:latin typeface="Tahoma" panose="020B0604030504040204" pitchFamily="34" charset="0"/>
              </a:defRPr>
            </a:lvl1pPr>
          </a:lstStyle>
          <a:p>
            <a:pPr lvl="0" fontAlgn="base"/>
            <a:endParaRPr lang="zh-CN" altLang="en-US" strike="noStrike" noProof="1" dirty="0"/>
          </a:p>
        </p:txBody>
      </p:sp>
      <p:sp>
        <p:nvSpPr>
          <p:cNvPr id="3085" name="灯片编号占位符 3084"/>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2000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2000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2000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2000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2000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2000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2000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2000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latin typeface="思源宋体 CN" panose="02020400000000000000" pitchFamily="18" charset="-122"/>
                <a:ea typeface="思源宋体 CN" panose="02020400000000000000" pitchFamily="18" charset="-122"/>
              </a:defRPr>
            </a:lvl1pPr>
          </a:lstStyle>
          <a:p>
            <a:fld id="{F2A96280-CBBA-445F-A133-AEDE1790B360}" type="datetimeFigureOut">
              <a:rPr lang="zh-CN" altLang="en-US" smtClean="0"/>
            </a:fld>
            <a:endParaRPr lang="zh-CN" altLang="en-US" dirty="0"/>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latin typeface="思源宋体 CN" panose="02020400000000000000" pitchFamily="18" charset="-122"/>
                <a:ea typeface="思源宋体 CN" panose="02020400000000000000" pitchFamily="18" charset="-122"/>
              </a:defRPr>
            </a:lvl1pPr>
          </a:lstStyle>
          <a:p>
            <a:endParaRPr lang="zh-CN" altLang="en-US" dirty="0"/>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latin typeface="思源宋体 CN" panose="02020400000000000000" pitchFamily="18" charset="-122"/>
                <a:ea typeface="思源宋体 CN" panose="02020400000000000000" pitchFamily="18" charset="-122"/>
              </a:defRPr>
            </a:lvl1pPr>
          </a:lstStyle>
          <a:p>
            <a:fld id="{3091A782-A289-47CD-B882-80E9F4F12267}"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思源宋体 CN" panose="02020400000000000000" pitchFamily="18" charset="-122"/>
          <a:ea typeface="思源宋体 CN" panose="02020400000000000000" pitchFamily="18"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宋体 CN" panose="02020400000000000000" pitchFamily="18" charset="-122"/>
          <a:ea typeface="思源宋体 CN" panose="02020400000000000000" pitchFamily="18"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宋体 CN" panose="02020400000000000000" pitchFamily="18" charset="-122"/>
          <a:ea typeface="思源宋体 CN" panose="02020400000000000000" pitchFamily="18"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宋体 CN" panose="02020400000000000000" pitchFamily="18" charset="-122"/>
          <a:ea typeface="思源宋体 CN" panose="02020400000000000000" pitchFamily="18"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宋体 CN" panose="02020400000000000000" pitchFamily="18" charset="-122"/>
          <a:ea typeface="思源宋体 CN" panose="02020400000000000000" pitchFamily="18"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宋体 CN" panose="02020400000000000000" pitchFamily="18" charset="-122"/>
          <a:ea typeface="思源宋体 CN" panose="02020400000000000000" pitchFamily="18"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62.xml"/><Relationship Id="rId2" Type="http://schemas.openxmlformats.org/officeDocument/2006/relationships/image" Target="../media/image3.png"/><Relationship Id="rId1" Type="http://schemas.openxmlformats.org/officeDocument/2006/relationships/tags" Target="../tags/tag6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9.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1.xml"/><Relationship Id="rId7" Type="http://schemas.openxmlformats.org/officeDocument/2006/relationships/hyperlink" Target="http://www.cbe21.com/subject/geography/photo/070911/746/0045.jpg" TargetMode="Externa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3.png"/><Relationship Id="rId10"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8" Type="http://schemas.openxmlformats.org/officeDocument/2006/relationships/slideLayout" Target="../slideLayouts/slideLayout7.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2" Type="http://schemas.openxmlformats.org/officeDocument/2006/relationships/slideLayout" Target="../slideLayouts/slideLayout7.xml"/><Relationship Id="rId31" Type="http://schemas.openxmlformats.org/officeDocument/2006/relationships/tags" Target="../tags/tag57.xml"/><Relationship Id="rId30" Type="http://schemas.openxmlformats.org/officeDocument/2006/relationships/tags" Target="../tags/tag56.xml"/><Relationship Id="rId3" Type="http://schemas.openxmlformats.org/officeDocument/2006/relationships/tags" Target="../tags/tag29.xml"/><Relationship Id="rId29" Type="http://schemas.openxmlformats.org/officeDocument/2006/relationships/tags" Target="../tags/tag55.xml"/><Relationship Id="rId28" Type="http://schemas.openxmlformats.org/officeDocument/2006/relationships/tags" Target="../tags/tag54.xml"/><Relationship Id="rId27" Type="http://schemas.openxmlformats.org/officeDocument/2006/relationships/tags" Target="../tags/tag53.xml"/><Relationship Id="rId26" Type="http://schemas.openxmlformats.org/officeDocument/2006/relationships/tags" Target="../tags/tag52.xml"/><Relationship Id="rId25" Type="http://schemas.openxmlformats.org/officeDocument/2006/relationships/tags" Target="../tags/tag51.xml"/><Relationship Id="rId24" Type="http://schemas.openxmlformats.org/officeDocument/2006/relationships/tags" Target="../tags/tag50.xml"/><Relationship Id="rId23" Type="http://schemas.openxmlformats.org/officeDocument/2006/relationships/tags" Target="../tags/tag49.xml"/><Relationship Id="rId22" Type="http://schemas.openxmlformats.org/officeDocument/2006/relationships/tags" Target="../tags/tag48.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tags" Target="../tags/tag28.xml"/><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grpSp>
        <p:nvGrpSpPr>
          <p:cNvPr id="5" name="组合 4"/>
          <p:cNvGrpSpPr/>
          <p:nvPr/>
        </p:nvGrpSpPr>
        <p:grpSpPr>
          <a:xfrm>
            <a:off x="354637" y="1955450"/>
            <a:ext cx="3016545" cy="2947100"/>
            <a:chOff x="1007139" y="1464267"/>
            <a:chExt cx="4022060" cy="3929467"/>
          </a:xfrm>
        </p:grpSpPr>
        <p:grpSp>
          <p:nvGrpSpPr>
            <p:cNvPr id="6" name="组合 5"/>
            <p:cNvGrpSpPr/>
            <p:nvPr/>
          </p:nvGrpSpPr>
          <p:grpSpPr>
            <a:xfrm>
              <a:off x="1099732" y="1464267"/>
              <a:ext cx="3929467" cy="3929467"/>
              <a:chOff x="1099732" y="1318808"/>
              <a:chExt cx="3929467" cy="3929467"/>
            </a:xfrm>
          </p:grpSpPr>
          <p:grpSp>
            <p:nvGrpSpPr>
              <p:cNvPr id="11" name="组合 10"/>
              <p:cNvGrpSpPr/>
              <p:nvPr/>
            </p:nvGrpSpPr>
            <p:grpSpPr>
              <a:xfrm>
                <a:off x="1428930" y="1648006"/>
                <a:ext cx="3271071" cy="3271071"/>
                <a:chOff x="1283473" y="1793465"/>
                <a:chExt cx="3271071" cy="3271071"/>
              </a:xfrm>
            </p:grpSpPr>
            <p:sp>
              <p:nvSpPr>
                <p:cNvPr id="18" name="椭圆 17"/>
                <p:cNvSpPr/>
                <p:nvPr/>
              </p:nvSpPr>
              <p:spPr>
                <a:xfrm>
                  <a:off x="1283473" y="1793465"/>
                  <a:ext cx="3271071" cy="3271071"/>
                </a:xfrm>
                <a:prstGeom prst="ellipse">
                  <a:avLst/>
                </a:prstGeom>
                <a:solidFill>
                  <a:schemeClr val="bg1"/>
                </a:solidFill>
                <a:ln>
                  <a:noFill/>
                </a:ln>
                <a:effectLst>
                  <a:outerShdw blurRad="762000" algn="ctr" rotWithShape="0">
                    <a:schemeClr val="bg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endParaRPr>
                </a:p>
              </p:txBody>
            </p:sp>
            <p:pic>
              <p:nvPicPr>
                <p:cNvPr id="19" name="图片 18"/>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1520556" y="2030548"/>
                  <a:ext cx="2796904" cy="2796904"/>
                </a:xfrm>
                <a:prstGeom prst="ellipse">
                  <a:avLst/>
                </a:prstGeom>
              </p:spPr>
            </p:pic>
          </p:grpSp>
          <p:sp>
            <p:nvSpPr>
              <p:cNvPr id="12" name="弧形 11"/>
              <p:cNvSpPr/>
              <p:nvPr/>
            </p:nvSpPr>
            <p:spPr>
              <a:xfrm>
                <a:off x="1099732" y="1318808"/>
                <a:ext cx="3929467" cy="3929467"/>
              </a:xfrm>
              <a:prstGeom prst="arc">
                <a:avLst>
                  <a:gd name="adj1" fmla="val 187512"/>
                  <a:gd name="adj2" fmla="val 16765207"/>
                </a:avLst>
              </a:prstGeom>
              <a:ln w="19050" cap="rnd">
                <a:solidFill>
                  <a:srgbClr val="FF9101"/>
                </a:solidFill>
                <a:prstDash val="solid"/>
                <a:headEnd type="triangl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black"/>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endParaRPr>
              </a:p>
            </p:txBody>
          </p:sp>
        </p:grpSp>
        <p:grpSp>
          <p:nvGrpSpPr>
            <p:cNvPr id="7" name="组合 6"/>
            <p:cNvGrpSpPr/>
            <p:nvPr/>
          </p:nvGrpSpPr>
          <p:grpSpPr>
            <a:xfrm>
              <a:off x="1007139" y="4086103"/>
              <a:ext cx="1284707" cy="1164057"/>
              <a:chOff x="1007139" y="4086103"/>
              <a:chExt cx="1284707" cy="1164057"/>
            </a:xfrm>
          </p:grpSpPr>
          <p:sp>
            <p:nvSpPr>
              <p:cNvPr id="8" name="椭圆 7"/>
              <p:cNvSpPr/>
              <p:nvPr/>
            </p:nvSpPr>
            <p:spPr>
              <a:xfrm>
                <a:off x="1127789" y="4086103"/>
                <a:ext cx="1164057" cy="1164057"/>
              </a:xfrm>
              <a:prstGeom prst="ellipse">
                <a:avLst/>
              </a:prstGeom>
              <a:solidFill>
                <a:schemeClr val="bg1"/>
              </a:solidFill>
              <a:ln>
                <a:noFill/>
              </a:ln>
              <a:effectLst>
                <a:outerShdw blurRad="762000" algn="ctr" rotWithShape="0">
                  <a:schemeClr val="bg1">
                    <a:lumMod val="5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prstClr val="black">
                      <a:lumMod val="65000"/>
                      <a:lumOff val="35000"/>
                    </a:prstClr>
                  </a:solidFill>
                  <a:effectLst/>
                  <a:uLnTx/>
                  <a:uFillTx/>
                  <a:latin typeface="思源宋体 CN Heavy" panose="02020900000000000000" pitchFamily="18" charset="-122"/>
                  <a:ea typeface="思源宋体 CN Heavy" panose="02020900000000000000" pitchFamily="18" charset="-122"/>
                  <a:cs typeface="思源宋体 CN Heavy" panose="02020900000000000000" pitchFamily="18" charset="-122"/>
                </a:endParaRPr>
              </a:p>
            </p:txBody>
          </p:sp>
          <p:sp>
            <p:nvSpPr>
              <p:cNvPr id="9" name="文本框 8"/>
              <p:cNvSpPr txBox="1"/>
              <p:nvPr/>
            </p:nvSpPr>
            <p:spPr>
              <a:xfrm>
                <a:off x="1007139" y="4373123"/>
                <a:ext cx="1284605" cy="86021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rPr>
                  <a:t>2021</a:t>
                </a:r>
                <a:r>
                  <a:rPr kumimoji="0" lang="zh-CN" altLang="en-US" sz="1800" b="1"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rPr>
                  <a:t>级人</a:t>
                </a:r>
                <a:r>
                  <a:rPr kumimoji="0" lang="zh-CN" altLang="en-US" sz="1800" b="1"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rPr>
                  <a:t>城</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思源宋体 CN" panose="02020400000000000000" pitchFamily="18" charset="-122"/>
                  <a:ea typeface="思源宋体 CN" panose="02020400000000000000" pitchFamily="18" charset="-122"/>
                  <a:cs typeface="思源宋体 CN Heavy" panose="02020900000000000000" pitchFamily="18" charset="-122"/>
                </a:endParaRPr>
              </a:p>
            </p:txBody>
          </p:sp>
        </p:grpSp>
      </p:grpSp>
      <p:sp>
        <p:nvSpPr>
          <p:cNvPr id="20" name="文本框 19"/>
          <p:cNvSpPr txBox="1"/>
          <p:nvPr/>
        </p:nvSpPr>
        <p:spPr>
          <a:xfrm>
            <a:off x="3473312" y="2074365"/>
            <a:ext cx="5252723" cy="460375"/>
          </a:xfrm>
          <a:prstGeom prst="rect">
            <a:avLst/>
          </a:prstGeom>
          <a:noFill/>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rPr>
              <a:t>人文地理学</a:t>
            </a:r>
            <a:endPar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endParaRPr>
          </a:p>
        </p:txBody>
      </p:sp>
      <p:sp>
        <p:nvSpPr>
          <p:cNvPr id="21" name="文本框 20"/>
          <p:cNvSpPr txBox="1"/>
          <p:nvPr/>
        </p:nvSpPr>
        <p:spPr>
          <a:xfrm>
            <a:off x="2700020" y="3068955"/>
            <a:ext cx="6483985" cy="706755"/>
          </a:xfrm>
          <a:prstGeom prst="rect">
            <a:avLst/>
          </a:prstGeom>
          <a:noFill/>
        </p:spPr>
        <p:txBody>
          <a:bodyPr wrap="square">
            <a:spAutoFit/>
          </a:bodyPr>
          <a:lstStyle/>
          <a:p>
            <a:pPr algn="ctr"/>
            <a:r>
              <a:rPr lang="zh-CN" altLang="en-US" sz="4000" b="1" dirty="0">
                <a:solidFill>
                  <a:srgbClr val="1402BE"/>
                </a:solidFill>
                <a:latin typeface="华文楷体" panose="02010600040101010101" charset="-122"/>
                <a:ea typeface="华文楷体" panose="02010600040101010101" charset="-122"/>
                <a:cs typeface="华文楷体" panose="02010600040101010101" charset="-122"/>
              </a:rPr>
              <a:t>第三章</a:t>
            </a:r>
            <a:r>
              <a:rPr lang="en-US" altLang="zh-CN" sz="4000" b="1" dirty="0">
                <a:solidFill>
                  <a:srgbClr val="1402BE"/>
                </a:solidFill>
                <a:latin typeface="华文楷体" panose="02010600040101010101" charset="-122"/>
                <a:ea typeface="华文楷体" panose="02010600040101010101" charset="-122"/>
                <a:cs typeface="华文楷体" panose="02010600040101010101" charset="-122"/>
              </a:rPr>
              <a:t> </a:t>
            </a:r>
            <a:r>
              <a:rPr lang="zh-CN" altLang="en-US" sz="4000" b="1" dirty="0">
                <a:solidFill>
                  <a:srgbClr val="1402BE"/>
                </a:solidFill>
                <a:latin typeface="华文楷体" panose="02010600040101010101" charset="-122"/>
                <a:ea typeface="华文楷体" panose="02010600040101010101" charset="-122"/>
                <a:cs typeface="华文楷体" panose="02010600040101010101" charset="-122"/>
              </a:rPr>
              <a:t>人文地理学</a:t>
            </a:r>
            <a:r>
              <a:rPr sz="4000" b="1" dirty="0">
                <a:solidFill>
                  <a:srgbClr val="1402BE"/>
                </a:solidFill>
                <a:latin typeface="华文楷体" panose="02010600040101010101" charset="-122"/>
                <a:ea typeface="华文楷体" panose="02010600040101010101" charset="-122"/>
                <a:cs typeface="华文楷体" panose="02010600040101010101" charset="-122"/>
              </a:rPr>
              <a:t>研究</a:t>
            </a:r>
            <a:r>
              <a:rPr lang="zh-CN" sz="4000" b="1" dirty="0">
                <a:solidFill>
                  <a:srgbClr val="1402BE"/>
                </a:solidFill>
                <a:latin typeface="华文楷体" panose="02010600040101010101" charset="-122"/>
                <a:ea typeface="华文楷体" panose="02010600040101010101" charset="-122"/>
                <a:cs typeface="华文楷体" panose="02010600040101010101" charset="-122"/>
              </a:rPr>
              <a:t>方法</a:t>
            </a:r>
            <a:endParaRPr lang="zh-CN" sz="4000" b="1" dirty="0">
              <a:solidFill>
                <a:srgbClr val="1402BE"/>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250" fill="hold"/>
                                        <p:tgtEl>
                                          <p:spTgt spid="5"/>
                                        </p:tgtEl>
                                        <p:attrNameLst>
                                          <p:attrName>ppt_x</p:attrName>
                                        </p:attrNameLst>
                                      </p:cBhvr>
                                      <p:tavLst>
                                        <p:tav tm="0">
                                          <p:val>
                                            <p:strVal val="0-#ppt_w/2"/>
                                          </p:val>
                                        </p:tav>
                                        <p:tav tm="100000">
                                          <p:val>
                                            <p:strVal val="#ppt_x"/>
                                          </p:val>
                                        </p:tav>
                                      </p:tavLst>
                                    </p:anim>
                                    <p:anim calcmode="lin" valueType="num">
                                      <p:cBhvr additive="base">
                                        <p:cTn id="8" dur="125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p:stCondLst>
                              <p:cond delay="2000"/>
                            </p:stCondLst>
                            <p:childTnLst>
                              <p:par>
                                <p:cTn id="14" presetID="2" presetClass="entr" presetSubtype="4" decel="10000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1500" fill="hold"/>
                                        <p:tgtEl>
                                          <p:spTgt spid="21"/>
                                        </p:tgtEl>
                                        <p:attrNameLst>
                                          <p:attrName>ppt_x</p:attrName>
                                        </p:attrNameLst>
                                      </p:cBhvr>
                                      <p:tavLst>
                                        <p:tav tm="0">
                                          <p:val>
                                            <p:strVal val="#ppt_x"/>
                                          </p:val>
                                        </p:tav>
                                        <p:tav tm="100000">
                                          <p:val>
                                            <p:strVal val="#ppt_x"/>
                                          </p:val>
                                        </p:tav>
                                      </p:tavLst>
                                    </p:anim>
                                    <p:anim calcmode="lin" valueType="num">
                                      <p:cBhvr additive="base">
                                        <p:cTn id="17" dur="1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980440"/>
            <a:ext cx="9144000" cy="5143500"/>
          </a:xfrm>
          <a:prstGeom prst="rect">
            <a:avLst/>
          </a:prstGeom>
        </p:spPr>
      </p:pic>
      <p:sp>
        <p:nvSpPr>
          <p:cNvPr id="4" name="文本框 3"/>
          <p:cNvSpPr txBox="1"/>
          <p:nvPr/>
        </p:nvSpPr>
        <p:spPr>
          <a:xfrm>
            <a:off x="251460" y="188595"/>
            <a:ext cx="6783070" cy="7137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三、人本主义方法</a:t>
            </a: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论</a:t>
            </a:r>
            <a:endPar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endParaRPr>
          </a:p>
        </p:txBody>
      </p:sp>
      <p:sp>
        <p:nvSpPr>
          <p:cNvPr id="2" name="Text Box 3"/>
          <p:cNvSpPr txBox="1">
            <a:spLocks noChangeArrowheads="1"/>
          </p:cNvSpPr>
          <p:nvPr>
            <p:custDataLst>
              <p:tags r:id="rId2"/>
            </p:custDataLst>
          </p:nvPr>
        </p:nvSpPr>
        <p:spPr bwMode="auto">
          <a:xfrm>
            <a:off x="107315" y="1484630"/>
            <a:ext cx="8898255" cy="5567680"/>
          </a:xfrm>
          <a:prstGeom prst="rect">
            <a:avLst/>
          </a:prstGeom>
          <a:noFill/>
          <a:ln w="9525">
            <a:noFill/>
            <a:miter lim="800000"/>
          </a:ln>
          <a:effectLst/>
        </p:spPr>
        <p:txBody>
          <a:bodyPr wrap="square">
            <a:spAutoFit/>
          </a:bodyPr>
          <a:p>
            <a:pPr marL="285750" marR="0" indent="-285750" defTabSz="914400">
              <a:lnSpc>
                <a:spcPct val="180000"/>
              </a:lnSpc>
              <a:spcBef>
                <a:spcPct val="10000"/>
              </a:spcBef>
              <a:spcAft>
                <a:spcPct val="10000"/>
              </a:spcAft>
              <a:buClr>
                <a:schemeClr val="hlink"/>
              </a:buClr>
              <a:buSzPct val="80000"/>
              <a:buFont typeface="Wingdings" panose="05000000000000000000" pitchFamily="2" charset="2"/>
              <a:buChar char="u"/>
              <a:defRPr/>
            </a:pPr>
            <a:r>
              <a:rPr lang="zh-CN" altLang="en-US" sz="2000" b="1" dirty="0">
                <a:sym typeface="+mn-ea"/>
              </a:rPr>
              <a:t>文化地理学领域：重点是地方观念的研究，即人与地点之间的联系。在人本主义地理学看来，人与其生活和经历的地点之间可以建立心理和情感联系，即人对地方的看法，如归属感，地方赋予人的安全感、地位等。人本主义地理学研究地方观念的形成和发展，在居住区研究等工作中有重大意义。  </a:t>
            </a:r>
            <a:endParaRPr lang="zh-CN" altLang="en-US" sz="2000" b="1" dirty="0">
              <a:sym typeface="+mn-ea"/>
            </a:endParaRPr>
          </a:p>
          <a:p>
            <a:pPr marL="285750" marR="0" indent="-285750" defTabSz="914400">
              <a:lnSpc>
                <a:spcPct val="180000"/>
              </a:lnSpc>
              <a:spcBef>
                <a:spcPct val="10000"/>
              </a:spcBef>
              <a:spcAft>
                <a:spcPct val="10000"/>
              </a:spcAft>
              <a:buClr>
                <a:schemeClr val="hlink"/>
              </a:buClr>
              <a:buSzPct val="80000"/>
              <a:buFont typeface="Wingdings" panose="05000000000000000000" pitchFamily="2" charset="2"/>
              <a:buChar char="u"/>
              <a:defRPr/>
            </a:pPr>
            <a:r>
              <a:rPr lang="zh-CN" altLang="en-US" sz="2000" b="1" dirty="0">
                <a:sym typeface="+mn-ea"/>
              </a:rPr>
              <a:t>社会地理学领域：研究主体的人和客体的环境之间的相互作用。认为人的行为受制于主体的感知环境，而不是客观环境，为了解释人的行为，就要研究环境对于行为者的主观意义。只有从个人所形成的环境感应以及由这种感应产生的映象和意境地图出发，人们才能作出在空间中进行活动的选择。  </a:t>
            </a:r>
            <a:endParaRPr kumimoji="0" lang="en-US" altLang="zh-CN" b="1" kern="1200" cap="none" spc="0" normalizeH="0" baseline="0" noProof="0" dirty="0">
              <a:effectLst>
                <a:outerShdw blurRad="38100" dist="38100" dir="2700000" algn="tl">
                  <a:srgbClr val="FFFFFF"/>
                </a:outerShdw>
              </a:effectLst>
              <a:latin typeface="Tahoma" panose="020B0604030504040204" pitchFamily="34" charset="0"/>
              <a:ea typeface="宋体" panose="02010600030101010101" pitchFamily="2" charset="-122"/>
              <a:cs typeface="+mn-cs"/>
            </a:endParaRPr>
          </a:p>
          <a:p>
            <a:pPr marL="285750" marR="0" indent="-285750" defTabSz="914400">
              <a:spcBef>
                <a:spcPct val="10000"/>
              </a:spcBef>
              <a:spcAft>
                <a:spcPct val="10000"/>
              </a:spcAft>
              <a:buClr>
                <a:schemeClr val="hlink"/>
              </a:buClr>
              <a:buSzPct val="80000"/>
              <a:buFont typeface="Wingdings" panose="05000000000000000000" pitchFamily="2" charset="2"/>
              <a:buChar char="u"/>
              <a:defRPr/>
            </a:pPr>
            <a:endParaRPr kumimoji="0" lang="zh-CN" altLang="en-US" b="1" kern="1200" cap="none" spc="0" normalizeH="0" baseline="0" noProof="0" dirty="0">
              <a:effectLst>
                <a:outerShdw blurRad="38100" dist="38100" dir="2700000" algn="tl">
                  <a:srgbClr val="FFFFFF"/>
                </a:outerShdw>
              </a:effectLst>
              <a:latin typeface="Tahoma" panose="020B0604030504040204" pitchFamily="34" charset="0"/>
              <a:ea typeface="宋体" panose="02010600030101010101" pitchFamily="2" charset="-122"/>
              <a:cs typeface="+mn-cs"/>
            </a:endParaRPr>
          </a:p>
          <a:p>
            <a:pPr marR="0" defTabSz="914400">
              <a:lnSpc>
                <a:spcPct val="120000"/>
              </a:lnSpc>
              <a:buClrTx/>
              <a:buSzTx/>
              <a:buFontTx/>
              <a:buNone/>
              <a:defRPr/>
            </a:pPr>
            <a:endParaRPr kumimoji="0" lang="en-US" altLang="zh-CN" sz="2800" kern="1200" cap="none" spc="0" normalizeH="0" baseline="0" noProof="0" dirty="0">
              <a:latin typeface="Tahoma" panose="020B0604030504040204" pitchFamily="34" charset="0"/>
              <a:ea typeface="楷体_GB2312"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文本框 3"/>
          <p:cNvSpPr txBox="1"/>
          <p:nvPr/>
        </p:nvSpPr>
        <p:spPr>
          <a:xfrm>
            <a:off x="251460" y="188595"/>
            <a:ext cx="6783070" cy="7137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四、结构主义方法</a:t>
            </a: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论</a:t>
            </a:r>
            <a:endPar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endParaRPr>
          </a:p>
        </p:txBody>
      </p:sp>
      <p:sp>
        <p:nvSpPr>
          <p:cNvPr id="13315" name="文本占位符 302082"/>
          <p:cNvSpPr>
            <a:spLocks noGrp="1"/>
          </p:cNvSpPr>
          <p:nvPr>
            <p:custDataLst>
              <p:tags r:id="rId2"/>
            </p:custDataLst>
          </p:nvPr>
        </p:nvSpPr>
        <p:spPr>
          <a:xfrm>
            <a:off x="468630" y="1124585"/>
            <a:ext cx="7772400" cy="4892675"/>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a:lstStyle>
          <a:p>
            <a:pPr indent="342265">
              <a:lnSpc>
                <a:spcPct val="150000"/>
              </a:lnSpc>
              <a:spcBef>
                <a:spcPts val="0"/>
              </a:spcBef>
              <a:buNone/>
            </a:pPr>
            <a:r>
              <a:rPr lang="zh-CN" altLang="en-US" sz="2400" dirty="0"/>
              <a:t>结构主义是根据诸因素之间的关系，而不是根据事物和社会事实来</a:t>
            </a:r>
            <a:r>
              <a:rPr lang="zh-CN" altLang="en-US" sz="2400" dirty="0"/>
              <a:t>解释现实。</a:t>
            </a:r>
            <a:endParaRPr lang="zh-CN" altLang="en-US" sz="2400" dirty="0"/>
          </a:p>
          <a:p>
            <a:pPr indent="342265">
              <a:lnSpc>
                <a:spcPct val="150000"/>
              </a:lnSpc>
              <a:spcBef>
                <a:spcPts val="0"/>
              </a:spcBef>
              <a:buNone/>
            </a:pPr>
            <a:r>
              <a:rPr lang="zh-CN" altLang="en-US" sz="2400" dirty="0"/>
              <a:t>基本原理是，是观察的事物，只有当把它用一个潜在结构或秩序联系在一起时，才是有意义</a:t>
            </a:r>
            <a:r>
              <a:rPr lang="zh-CN" altLang="en-US" sz="2400" dirty="0"/>
              <a:t>的。　</a:t>
            </a:r>
            <a:endParaRPr lang="zh-CN" altLang="en-US" sz="2400" dirty="0"/>
          </a:p>
          <a:p>
            <a:pPr indent="342265">
              <a:lnSpc>
                <a:spcPct val="150000"/>
              </a:lnSpc>
              <a:spcBef>
                <a:spcPts val="0"/>
              </a:spcBef>
              <a:buNone/>
            </a:pPr>
            <a:r>
              <a:rPr lang="zh-CN" altLang="en-US" sz="2400" dirty="0">
                <a:latin typeface="楷体_GB2312" pitchFamily="49" charset="-122"/>
                <a:ea typeface="楷体_GB2312" pitchFamily="49" charset="-122"/>
              </a:rPr>
              <a:t>结构主义对人文地理学最有影响的有两点：</a:t>
            </a:r>
            <a:endParaRPr lang="zh-CN" altLang="en-US" sz="2400" dirty="0">
              <a:latin typeface="楷体_GB2312" pitchFamily="49" charset="-122"/>
              <a:ea typeface="楷体_GB2312" pitchFamily="49" charset="-122"/>
            </a:endParaRPr>
          </a:p>
          <a:p>
            <a:pPr indent="342265">
              <a:lnSpc>
                <a:spcPct val="150000"/>
              </a:lnSpc>
              <a:spcBef>
                <a:spcPts val="0"/>
              </a:spcBef>
              <a:buNone/>
            </a:pPr>
            <a:r>
              <a:rPr lang="en-US" altLang="zh-CN" sz="2400" dirty="0">
                <a:latin typeface="楷体_GB2312" pitchFamily="49" charset="-122"/>
                <a:ea typeface="楷体_GB2312" pitchFamily="49" charset="-122"/>
              </a:rPr>
              <a:t>①</a:t>
            </a:r>
            <a:r>
              <a:rPr lang="zh-CN" altLang="en-US" sz="2400" dirty="0">
                <a:latin typeface="楷体_GB2312" pitchFamily="49" charset="-122"/>
                <a:ea typeface="楷体_GB2312" pitchFamily="49" charset="-122"/>
              </a:rPr>
              <a:t>从结构的整体性去认识事物，这从地理学家强调研究区域的整体性和人地关系系统中可以看出。</a:t>
            </a:r>
            <a:endParaRPr lang="zh-CN" altLang="en-US" sz="2400" dirty="0">
              <a:latin typeface="楷体_GB2312" pitchFamily="49" charset="-122"/>
              <a:ea typeface="楷体_GB2312" pitchFamily="49" charset="-122"/>
            </a:endParaRPr>
          </a:p>
          <a:p>
            <a:pPr indent="342265">
              <a:lnSpc>
                <a:spcPct val="150000"/>
              </a:lnSpc>
              <a:spcBef>
                <a:spcPts val="0"/>
              </a:spcBef>
              <a:buNone/>
            </a:pPr>
            <a:r>
              <a:rPr lang="en-US" altLang="zh-CN" sz="2400" dirty="0">
                <a:latin typeface="楷体_GB2312" pitchFamily="49" charset="-122"/>
                <a:ea typeface="楷体_GB2312" pitchFamily="49" charset="-122"/>
              </a:rPr>
              <a:t>②</a:t>
            </a:r>
            <a:r>
              <a:rPr lang="zh-CN" altLang="en-US" sz="2400" dirty="0">
                <a:latin typeface="楷体_GB2312" pitchFamily="49" charset="-122"/>
                <a:ea typeface="楷体_GB2312" pitchFamily="49" charset="-122"/>
              </a:rPr>
              <a:t>试图超越地理因素寻求深层结构来解释地理现象。</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1125220"/>
            <a:ext cx="9144000" cy="5143500"/>
          </a:xfrm>
          <a:prstGeom prst="rect">
            <a:avLst/>
          </a:prstGeom>
        </p:spPr>
      </p:pic>
      <p:grpSp>
        <p:nvGrpSpPr>
          <p:cNvPr id="2" name="组合 1"/>
          <p:cNvGrpSpPr/>
          <p:nvPr/>
        </p:nvGrpSpPr>
        <p:grpSpPr>
          <a:xfrm>
            <a:off x="307367" y="404528"/>
            <a:ext cx="7394575" cy="607695"/>
            <a:chOff x="319326" y="83415"/>
            <a:chExt cx="9859433" cy="810260"/>
          </a:xfrm>
        </p:grpSpPr>
        <p:grpSp>
          <p:nvGrpSpPr>
            <p:cNvPr id="3" name="组合 2"/>
            <p:cNvGrpSpPr/>
            <p:nvPr/>
          </p:nvGrpSpPr>
          <p:grpSpPr>
            <a:xfrm>
              <a:off x="319326" y="304508"/>
              <a:ext cx="575064" cy="575064"/>
              <a:chOff x="263136" y="244750"/>
              <a:chExt cx="603639" cy="603639"/>
            </a:xfrm>
          </p:grpSpPr>
          <p:sp>
            <p:nvSpPr>
              <p:cNvPr id="5" name="泪滴形 4"/>
              <p:cNvSpPr/>
              <p:nvPr/>
            </p:nvSpPr>
            <p:spPr>
              <a:xfrm rot="10800000" flipH="1" flipV="1">
                <a:off x="263136" y="244750"/>
                <a:ext cx="603639" cy="603639"/>
              </a:xfrm>
              <a:prstGeom prst="teardrop">
                <a:avLst/>
              </a:prstGeom>
              <a:solidFill>
                <a:srgbClr val="12B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宋体 CN" panose="02020400000000000000" pitchFamily="18" charset="-122"/>
                  <a:ea typeface="思源宋体 CN" panose="02020400000000000000" pitchFamily="18" charset="-122"/>
                </a:endParaRPr>
              </a:p>
            </p:txBody>
          </p:sp>
          <p:sp>
            <p:nvSpPr>
              <p:cNvPr id="6" name="椭圆 5"/>
              <p:cNvSpPr/>
              <p:nvPr/>
            </p:nvSpPr>
            <p:spPr>
              <a:xfrm rot="10800000" flipH="1" flipV="1">
                <a:off x="363481" y="345095"/>
                <a:ext cx="402949" cy="4029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宋体 CN" panose="02020400000000000000" pitchFamily="18" charset="-122"/>
                  <a:ea typeface="思源宋体 CN" panose="02020400000000000000" pitchFamily="18" charset="-122"/>
                </a:endParaRPr>
              </a:p>
            </p:txBody>
          </p:sp>
          <p:sp>
            <p:nvSpPr>
              <p:cNvPr id="7" name="椭圆 6"/>
              <p:cNvSpPr/>
              <p:nvPr/>
            </p:nvSpPr>
            <p:spPr>
              <a:xfrm rot="10800000" flipH="1" flipV="1">
                <a:off x="438741" y="420355"/>
                <a:ext cx="252430" cy="252430"/>
              </a:xfrm>
              <a:prstGeom prst="ellipse">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宋体 CN" panose="02020400000000000000" pitchFamily="18" charset="-122"/>
                  <a:ea typeface="思源宋体 CN" panose="02020400000000000000" pitchFamily="18" charset="-122"/>
                </a:endParaRPr>
              </a:p>
            </p:txBody>
          </p:sp>
        </p:grpSp>
        <p:sp>
          <p:nvSpPr>
            <p:cNvPr id="4" name="文本框 3"/>
            <p:cNvSpPr txBox="1"/>
            <p:nvPr/>
          </p:nvSpPr>
          <p:spPr>
            <a:xfrm>
              <a:off x="1108419" y="83415"/>
              <a:ext cx="9070340" cy="810260"/>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2800" b="1" dirty="0">
                  <a:solidFill>
                    <a:srgbClr val="1402BE"/>
                  </a:solidFill>
                  <a:ea typeface="隶书" panose="02010509060101010101" pitchFamily="49" charset="-122"/>
                  <a:sym typeface="+mn-ea"/>
                </a:rPr>
                <a:t>第三节</a:t>
              </a:r>
              <a:r>
                <a:rPr lang="en-US" altLang="zh-CN" sz="2800" b="1" dirty="0">
                  <a:solidFill>
                    <a:srgbClr val="1402BE"/>
                  </a:solidFill>
                  <a:ea typeface="隶书" panose="02010509060101010101" pitchFamily="49" charset="-122"/>
                  <a:sym typeface="+mn-ea"/>
                </a:rPr>
                <a:t>  </a:t>
              </a:r>
              <a:r>
                <a:rPr lang="zh-CN" altLang="en-US" sz="2800" b="1" dirty="0">
                  <a:solidFill>
                    <a:srgbClr val="1402BE"/>
                  </a:solidFill>
                  <a:ea typeface="隶书" panose="02010509060101010101" pitchFamily="49" charset="-122"/>
                  <a:sym typeface="+mn-ea"/>
                </a:rPr>
                <a:t>人文地理学主</a:t>
              </a:r>
              <a:r>
                <a:rPr lang="zh-CN" altLang="en-US" sz="2800" b="1" dirty="0">
                  <a:solidFill>
                    <a:srgbClr val="1402BE"/>
                  </a:solidFill>
                  <a:ea typeface="隶书" panose="02010509060101010101" pitchFamily="49" charset="-122"/>
                  <a:sym typeface="+mn-ea"/>
                </a:rPr>
                <a:t>要研究方法</a:t>
              </a:r>
              <a:endParaRPr lang="zh-CN" altLang="en-US" sz="2800" b="1" dirty="0">
                <a:solidFill>
                  <a:srgbClr val="1402BE"/>
                </a:solidFill>
                <a:ea typeface="隶书" panose="02010509060101010101" pitchFamily="49" charset="-122"/>
                <a:sym typeface="+mn-ea"/>
              </a:endParaRPr>
            </a:p>
          </p:txBody>
        </p:sp>
      </p:grpSp>
      <p:sp>
        <p:nvSpPr>
          <p:cNvPr id="8195" name="文本占位符 295938"/>
          <p:cNvSpPr>
            <a:spLocks noGrp="1"/>
          </p:cNvSpPr>
          <p:nvPr>
            <p:custDataLst>
              <p:tags r:id="rId3"/>
            </p:custDataLst>
          </p:nvPr>
        </p:nvSpPr>
        <p:spPr>
          <a:xfrm>
            <a:off x="1547495" y="2205038"/>
            <a:ext cx="7772400" cy="4114800"/>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a:lstStyle>
          <a:p>
            <a:pPr>
              <a:lnSpc>
                <a:spcPct val="130000"/>
              </a:lnSpc>
              <a:buNone/>
            </a:pPr>
            <a:r>
              <a:rPr lang="zh-CN" altLang="en-US" dirty="0">
                <a:solidFill>
                  <a:srgbClr val="FF0000"/>
                </a:solidFill>
                <a:latin typeface="华文行楷" panose="02010800040101010101" pitchFamily="2" charset="-122"/>
                <a:ea typeface="华文行楷" panose="02010800040101010101" pitchFamily="2" charset="-122"/>
              </a:rPr>
              <a:t>一、调查研究方法</a:t>
            </a:r>
            <a:endParaRPr lang="zh-CN" altLang="en-US" dirty="0">
              <a:solidFill>
                <a:srgbClr val="FF0000"/>
              </a:solidFill>
              <a:latin typeface="华文行楷" panose="02010800040101010101" pitchFamily="2" charset="-122"/>
              <a:ea typeface="华文行楷" panose="02010800040101010101" pitchFamily="2" charset="-122"/>
            </a:endParaRPr>
          </a:p>
          <a:p>
            <a:pPr>
              <a:lnSpc>
                <a:spcPct val="130000"/>
              </a:lnSpc>
              <a:buNone/>
            </a:pPr>
            <a:r>
              <a:rPr lang="zh-CN" altLang="en-US" dirty="0">
                <a:solidFill>
                  <a:srgbClr val="FF0000"/>
                </a:solidFill>
                <a:latin typeface="华文行楷" panose="02010800040101010101" pitchFamily="2" charset="-122"/>
                <a:ea typeface="华文行楷" panose="02010800040101010101" pitchFamily="2" charset="-122"/>
              </a:rPr>
              <a:t>二、空间模型方法 </a:t>
            </a:r>
            <a:endParaRPr lang="zh-CN" altLang="en-US" dirty="0">
              <a:solidFill>
                <a:srgbClr val="FF0000"/>
              </a:solidFill>
              <a:latin typeface="华文行楷" panose="02010800040101010101" pitchFamily="2" charset="-122"/>
              <a:ea typeface="华文行楷" panose="02010800040101010101" pitchFamily="2" charset="-122"/>
            </a:endParaRPr>
          </a:p>
          <a:p>
            <a:pPr>
              <a:lnSpc>
                <a:spcPct val="130000"/>
              </a:lnSpc>
              <a:buNone/>
            </a:pPr>
            <a:r>
              <a:rPr lang="zh-CN" altLang="en-US" dirty="0">
                <a:solidFill>
                  <a:srgbClr val="FF0000"/>
                </a:solidFill>
                <a:latin typeface="华文行楷" panose="02010800040101010101" pitchFamily="2" charset="-122"/>
                <a:ea typeface="华文行楷" panose="02010800040101010101" pitchFamily="2" charset="-122"/>
              </a:rPr>
              <a:t>三、社会学方法 </a:t>
            </a:r>
            <a:endParaRPr lang="zh-CN" altLang="en-US" dirty="0">
              <a:solidFill>
                <a:srgbClr val="FF0000"/>
              </a:solidFill>
              <a:latin typeface="华文行楷" panose="02010800040101010101" pitchFamily="2" charset="-122"/>
              <a:ea typeface="华文行楷" panose="02010800040101010101" pitchFamily="2" charset="-122"/>
            </a:endParaRPr>
          </a:p>
          <a:p>
            <a:pPr>
              <a:lnSpc>
                <a:spcPct val="130000"/>
              </a:lnSpc>
              <a:buNone/>
            </a:pPr>
            <a:r>
              <a:rPr lang="zh-CN" altLang="en-US" dirty="0">
                <a:solidFill>
                  <a:srgbClr val="FF0000"/>
                </a:solidFill>
                <a:latin typeface="华文行楷" panose="02010800040101010101" pitchFamily="2" charset="-122"/>
                <a:ea typeface="华文行楷" panose="02010800040101010101" pitchFamily="2" charset="-122"/>
              </a:rPr>
              <a:t>四、系统分析方法</a:t>
            </a:r>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文本框 3"/>
          <p:cNvSpPr txBox="1"/>
          <p:nvPr/>
        </p:nvSpPr>
        <p:spPr>
          <a:xfrm>
            <a:off x="251460" y="188595"/>
            <a:ext cx="8424545" cy="7137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一、调查研究方法</a:t>
            </a:r>
            <a:endPar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endParaRPr>
          </a:p>
        </p:txBody>
      </p:sp>
      <p:sp>
        <p:nvSpPr>
          <p:cNvPr id="15363" name="文本占位符 299010"/>
          <p:cNvSpPr>
            <a:spLocks noGrp="1"/>
          </p:cNvSpPr>
          <p:nvPr>
            <p:custDataLst>
              <p:tags r:id="rId2"/>
            </p:custDataLst>
          </p:nvPr>
        </p:nvSpPr>
        <p:spPr>
          <a:xfrm>
            <a:off x="611505" y="1484630"/>
            <a:ext cx="7772400" cy="4114800"/>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a:lstStyle>
          <a:p>
            <a:pPr>
              <a:lnSpc>
                <a:spcPct val="140000"/>
              </a:lnSpc>
            </a:pPr>
            <a:r>
              <a:rPr lang="zh-CN" altLang="en-US" dirty="0">
                <a:latin typeface="楷体_GB2312" pitchFamily="49" charset="-122"/>
                <a:ea typeface="楷体_GB2312" pitchFamily="49" charset="-122"/>
              </a:rPr>
              <a:t>地理社会调查</a:t>
            </a:r>
            <a:endParaRPr lang="zh-CN" altLang="en-US" dirty="0">
              <a:latin typeface="楷体_GB2312" pitchFamily="49" charset="-122"/>
              <a:ea typeface="楷体_GB2312" pitchFamily="49" charset="-122"/>
            </a:endParaRPr>
          </a:p>
          <a:p>
            <a:pPr>
              <a:lnSpc>
                <a:spcPct val="140000"/>
              </a:lnSpc>
            </a:pPr>
            <a:r>
              <a:rPr lang="zh-CN" altLang="en-US" dirty="0">
                <a:latin typeface="楷体_GB2312" pitchFamily="49" charset="-122"/>
                <a:ea typeface="楷体_GB2312" pitchFamily="49" charset="-122"/>
              </a:rPr>
              <a:t>科技文献资料</a:t>
            </a:r>
            <a:endParaRPr lang="zh-CN" altLang="en-US" dirty="0">
              <a:latin typeface="楷体_GB2312" pitchFamily="49" charset="-122"/>
              <a:ea typeface="楷体_GB2312" pitchFamily="49" charset="-122"/>
            </a:endParaRPr>
          </a:p>
          <a:p>
            <a:pPr>
              <a:lnSpc>
                <a:spcPct val="140000"/>
              </a:lnSpc>
            </a:pPr>
            <a:r>
              <a:rPr lang="zh-CN" altLang="en-US" dirty="0">
                <a:latin typeface="楷体_GB2312" pitchFamily="49" charset="-122"/>
                <a:ea typeface="楷体_GB2312" pitchFamily="49" charset="-122"/>
              </a:rPr>
              <a:t>地理调查和信息获取的新技术与新方法 </a:t>
            </a:r>
            <a:endParaRPr lang="zh-CN" altLang="en-US" dirty="0">
              <a:latin typeface="楷体_GB2312" pitchFamily="49" charset="-122"/>
              <a:ea typeface="楷体_GB2312" pitchFamily="49" charset="-122"/>
            </a:endParaRPr>
          </a:p>
          <a:p>
            <a:pPr>
              <a:lnSpc>
                <a:spcPct val="140000"/>
              </a:lnSpc>
            </a:pPr>
            <a:r>
              <a:rPr lang="zh-CN" altLang="en-US" dirty="0">
                <a:latin typeface="楷体_GB2312" pitchFamily="49" charset="-122"/>
                <a:ea typeface="楷体_GB2312" pitchFamily="49" charset="-122"/>
              </a:rPr>
              <a:t>区域地理方法：描述、比较和归纳</a:t>
            </a:r>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文本框 3"/>
          <p:cNvSpPr txBox="1"/>
          <p:nvPr/>
        </p:nvSpPr>
        <p:spPr>
          <a:xfrm>
            <a:off x="251460" y="188595"/>
            <a:ext cx="8424545" cy="7137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二、空间</a:t>
            </a: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模型方法</a:t>
            </a:r>
            <a:endPar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endParaRPr>
          </a:p>
        </p:txBody>
      </p:sp>
      <p:sp>
        <p:nvSpPr>
          <p:cNvPr id="16387" name="文本占位符 303106"/>
          <p:cNvSpPr>
            <a:spLocks noGrp="1"/>
          </p:cNvSpPr>
          <p:nvPr>
            <p:custDataLst>
              <p:tags r:id="rId2"/>
            </p:custDataLst>
          </p:nvPr>
        </p:nvSpPr>
        <p:spPr>
          <a:xfrm>
            <a:off x="685483" y="1268413"/>
            <a:ext cx="7772400" cy="4114800"/>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a:lstStyle>
          <a:p>
            <a:pPr>
              <a:lnSpc>
                <a:spcPct val="300000"/>
              </a:lnSpc>
              <a:buNone/>
            </a:pPr>
            <a:r>
              <a:rPr lang="zh-CN" altLang="en-US" b="1" dirty="0">
                <a:latin typeface="楷体_GB2312" pitchFamily="49" charset="-122"/>
                <a:ea typeface="楷体_GB2312" pitchFamily="49" charset="-122"/>
              </a:rPr>
              <a:t>（一）人文地理学研究的主要数学模型</a:t>
            </a:r>
            <a:r>
              <a:rPr lang="zh-CN" altLang="en-US" dirty="0">
                <a:latin typeface="楷体_GB2312" pitchFamily="49" charset="-122"/>
                <a:ea typeface="楷体_GB2312" pitchFamily="49" charset="-122"/>
              </a:rPr>
              <a:t> </a:t>
            </a:r>
            <a:endParaRPr lang="zh-CN" altLang="en-US" dirty="0">
              <a:latin typeface="楷体_GB2312" pitchFamily="49" charset="-122"/>
              <a:ea typeface="楷体_GB2312" pitchFamily="49" charset="-122"/>
            </a:endParaRPr>
          </a:p>
          <a:p>
            <a:pPr>
              <a:lnSpc>
                <a:spcPct val="300000"/>
              </a:lnSpc>
              <a:buNone/>
            </a:pPr>
            <a:r>
              <a:rPr lang="zh-CN" altLang="en-US" b="1" dirty="0">
                <a:latin typeface="楷体_GB2312" pitchFamily="49" charset="-122"/>
                <a:ea typeface="楷体_GB2312" pitchFamily="49" charset="-122"/>
              </a:rPr>
              <a:t>（二）数学方法在人文地理学中的应用</a:t>
            </a:r>
            <a:r>
              <a:rPr lang="zh-CN" altLang="en-US" dirty="0"/>
              <a:t> </a:t>
            </a:r>
            <a:endParaRPr lang="zh-CN" altLang="en-US" dirty="0"/>
          </a:p>
        </p:txBody>
      </p:sp>
      <p:sp>
        <p:nvSpPr>
          <p:cNvPr id="16389" name="文本框 303108"/>
          <p:cNvSpPr txBox="1"/>
          <p:nvPr>
            <p:custDataLst>
              <p:tags r:id="rId3"/>
            </p:custDataLst>
          </p:nvPr>
        </p:nvSpPr>
        <p:spPr>
          <a:xfrm>
            <a:off x="1476375" y="3068638"/>
            <a:ext cx="6480175" cy="376237"/>
          </a:xfrm>
          <a:prstGeom prst="rect">
            <a:avLst/>
          </a:prstGeom>
          <a:noFill/>
          <a:ln w="9525" cap="flat" cmpd="sng">
            <a:solidFill>
              <a:schemeClr val="tx1"/>
            </a:solidFill>
            <a:prstDash val="solid"/>
            <a:miter/>
            <a:headEnd type="none" w="med" len="med"/>
            <a:tailEnd type="none" w="med" len="med"/>
          </a:ln>
        </p:spPr>
        <p:txBody>
          <a:bodyPr anchor="t" anchorCtr="0">
            <a:spAutoFit/>
          </a:bodyPr>
          <a:p>
            <a:pPr marL="342900" indent="-342900">
              <a:spcBef>
                <a:spcPct val="50000"/>
              </a:spcBef>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统计分析模型　　　规划与管理模型　　系统分析模型</a:t>
            </a:r>
            <a:endParaRPr lang="zh-CN" altLang="en-US" dirty="0">
              <a:latin typeface="Tahoma" panose="020B0604030504040204" pitchFamily="34" charset="0"/>
              <a:ea typeface="宋体" panose="02010600030101010101" pitchFamily="2" charset="-122"/>
            </a:endParaRPr>
          </a:p>
        </p:txBody>
      </p:sp>
      <p:sp>
        <p:nvSpPr>
          <p:cNvPr id="16390" name="文本框 303109"/>
          <p:cNvSpPr txBox="1"/>
          <p:nvPr>
            <p:custDataLst>
              <p:tags r:id="rId4"/>
            </p:custDataLst>
          </p:nvPr>
        </p:nvSpPr>
        <p:spPr>
          <a:xfrm>
            <a:off x="1041400" y="4580890"/>
            <a:ext cx="7416800" cy="925513"/>
          </a:xfrm>
          <a:prstGeom prst="rect">
            <a:avLst/>
          </a:prstGeom>
          <a:noFill/>
          <a:ln w="9525" cap="flat" cmpd="sng">
            <a:solidFill>
              <a:schemeClr val="tx1"/>
            </a:solidFill>
            <a:prstDash val="solid"/>
            <a:miter/>
            <a:headEnd type="none" w="med" len="med"/>
            <a:tailEnd type="none" w="med" len="med"/>
          </a:ln>
        </p:spPr>
        <p:txBody>
          <a:bodyPr anchor="t" anchorCtr="0">
            <a:spAutoFit/>
          </a:bodyPr>
          <a:p>
            <a:pPr marL="342900" indent="-342900">
              <a:spcBef>
                <a:spcPct val="50000"/>
              </a:spcBef>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分布型分析　相互关系分析 　类型研究 　网络分析 　趋势面分析 　空间相互作用分析 　系统仿真研究 　过程模拟与预测研究 　空间扩散研究 　空间行为研究 　地理系统优化调控研究 　</a:t>
            </a:r>
            <a:endParaRPr lang="zh-CN" altLang="en-US" dirty="0">
              <a:latin typeface="Tahoma" panose="020B060403050404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文本框 3"/>
          <p:cNvSpPr txBox="1"/>
          <p:nvPr/>
        </p:nvSpPr>
        <p:spPr>
          <a:xfrm>
            <a:off x="251460" y="188595"/>
            <a:ext cx="8424545" cy="7137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三、社会</a:t>
            </a: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学方法</a:t>
            </a:r>
            <a:endPar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endParaRPr>
          </a:p>
        </p:txBody>
      </p:sp>
      <p:sp>
        <p:nvSpPr>
          <p:cNvPr id="15363" name="文本占位符 299010"/>
          <p:cNvSpPr>
            <a:spLocks noGrp="1"/>
          </p:cNvSpPr>
          <p:nvPr>
            <p:custDataLst>
              <p:tags r:id="rId2"/>
            </p:custDataLst>
          </p:nvPr>
        </p:nvSpPr>
        <p:spPr>
          <a:xfrm>
            <a:off x="611505" y="1484630"/>
            <a:ext cx="7772400" cy="4114800"/>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a:lstStyle>
          <a:p>
            <a:pPr>
              <a:lnSpc>
                <a:spcPct val="140000"/>
              </a:lnSpc>
            </a:pPr>
            <a:r>
              <a:rPr lang="zh-CN" altLang="en-US" dirty="0">
                <a:latin typeface="楷体_GB2312" pitchFamily="49" charset="-122"/>
                <a:ea typeface="楷体_GB2312" pitchFamily="49" charset="-122"/>
              </a:rPr>
              <a:t>现象学</a:t>
            </a:r>
            <a:r>
              <a:rPr lang="zh-CN" altLang="en-US" dirty="0">
                <a:latin typeface="楷体_GB2312" pitchFamily="49" charset="-122"/>
                <a:ea typeface="楷体_GB2312" pitchFamily="49" charset="-122"/>
              </a:rPr>
              <a:t>方法</a:t>
            </a:r>
            <a:endParaRPr lang="zh-CN" altLang="en-US" dirty="0">
              <a:latin typeface="楷体_GB2312" pitchFamily="49" charset="-122"/>
              <a:ea typeface="楷体_GB2312" pitchFamily="49" charset="-122"/>
            </a:endParaRPr>
          </a:p>
          <a:p>
            <a:pPr>
              <a:lnSpc>
                <a:spcPct val="140000"/>
              </a:lnSpc>
            </a:pPr>
            <a:r>
              <a:rPr lang="zh-CN" altLang="en-US" dirty="0">
                <a:latin typeface="楷体_GB2312" pitchFamily="49" charset="-122"/>
                <a:ea typeface="楷体_GB2312" pitchFamily="49" charset="-122"/>
              </a:rPr>
              <a:t>时间地理学</a:t>
            </a:r>
            <a:r>
              <a:rPr lang="zh-CN" altLang="en-US" dirty="0">
                <a:latin typeface="楷体_GB2312" pitchFamily="49" charset="-122"/>
                <a:ea typeface="楷体_GB2312" pitchFamily="49" charset="-122"/>
              </a:rPr>
              <a:t>方法</a:t>
            </a:r>
            <a:endParaRPr lang="zh-CN" altLang="en-US" dirty="0">
              <a:latin typeface="楷体_GB2312" pitchFamily="49" charset="-122"/>
              <a:ea typeface="楷体_GB2312" pitchFamily="49" charset="-122"/>
            </a:endParaRPr>
          </a:p>
          <a:p>
            <a:pPr>
              <a:lnSpc>
                <a:spcPct val="140000"/>
              </a:lnSpc>
            </a:pPr>
            <a:r>
              <a:rPr lang="zh-CN" altLang="en-US" dirty="0">
                <a:latin typeface="楷体_GB2312" pitchFamily="49" charset="-122"/>
                <a:ea typeface="楷体_GB2312" pitchFamily="49" charset="-122"/>
              </a:rPr>
              <a:t>社会生态</a:t>
            </a:r>
            <a:r>
              <a:rPr lang="zh-CN" altLang="en-US" dirty="0">
                <a:latin typeface="楷体_GB2312" pitchFamily="49" charset="-122"/>
                <a:ea typeface="楷体_GB2312" pitchFamily="49" charset="-122"/>
              </a:rPr>
              <a:t>方法</a:t>
            </a:r>
            <a:endParaRPr lang="zh-CN" altLang="en-US" dirty="0">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文本框 3"/>
          <p:cNvSpPr txBox="1"/>
          <p:nvPr/>
        </p:nvSpPr>
        <p:spPr>
          <a:xfrm>
            <a:off x="251460" y="188595"/>
            <a:ext cx="8424545" cy="7137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四、系统</a:t>
            </a: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分析方法</a:t>
            </a:r>
            <a:endPar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endParaRPr>
          </a:p>
        </p:txBody>
      </p:sp>
      <p:sp>
        <p:nvSpPr>
          <p:cNvPr id="15363" name="文本占位符 299010"/>
          <p:cNvSpPr>
            <a:spLocks noGrp="1"/>
          </p:cNvSpPr>
          <p:nvPr>
            <p:custDataLst>
              <p:tags r:id="rId2"/>
            </p:custDataLst>
          </p:nvPr>
        </p:nvSpPr>
        <p:spPr>
          <a:xfrm>
            <a:off x="539115" y="1052830"/>
            <a:ext cx="7772400" cy="5584190"/>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a:lstStyle>
          <a:p>
            <a:pPr marL="0" indent="457200">
              <a:lnSpc>
                <a:spcPct val="150000"/>
              </a:lnSpc>
              <a:spcBef>
                <a:spcPts val="0"/>
              </a:spcBef>
              <a:buNone/>
            </a:pPr>
            <a:r>
              <a:rPr lang="zh-CN" altLang="en-US" sz="2400" dirty="0">
                <a:latin typeface="楷体_GB2312" pitchFamily="49" charset="-122"/>
                <a:ea typeface="楷体_GB2312" pitchFamily="49" charset="-122"/>
              </a:rPr>
              <a:t>（一）系统分析方法评价</a:t>
            </a:r>
            <a:endParaRPr lang="zh-CN" altLang="en-US" sz="2400" dirty="0">
              <a:latin typeface="楷体_GB2312" pitchFamily="49" charset="-122"/>
              <a:ea typeface="楷体_GB2312" pitchFamily="49" charset="-122"/>
            </a:endParaRPr>
          </a:p>
          <a:p>
            <a:pPr marL="0" indent="457200">
              <a:lnSpc>
                <a:spcPct val="150000"/>
              </a:lnSpc>
              <a:spcBef>
                <a:spcPts val="0"/>
              </a:spcBef>
              <a:buNone/>
            </a:pPr>
            <a:r>
              <a:rPr lang="zh-CN" altLang="en-US" sz="2400" dirty="0">
                <a:latin typeface="楷体_GB2312" pitchFamily="49" charset="-122"/>
                <a:ea typeface="楷体_GB2312" pitchFamily="49" charset="-122"/>
              </a:rPr>
              <a:t>系统分析是对系统要素的性质、功能、相互关系进行分析，对系统的各种不确定因素、系统的组织、结构、状态和可能的变化，通过综合处理，建立模型，反复验证，以作出判断，并提出抉择方案。 </a:t>
            </a:r>
            <a:endParaRPr lang="zh-CN" altLang="en-US" sz="2400" dirty="0">
              <a:latin typeface="楷体_GB2312" pitchFamily="49" charset="-122"/>
              <a:ea typeface="楷体_GB2312" pitchFamily="49" charset="-122"/>
            </a:endParaRPr>
          </a:p>
          <a:p>
            <a:pPr marL="0" indent="457200">
              <a:lnSpc>
                <a:spcPct val="150000"/>
              </a:lnSpc>
              <a:spcBef>
                <a:spcPts val="0"/>
              </a:spcBef>
              <a:buNone/>
            </a:pPr>
            <a:r>
              <a:rPr lang="zh-CN" altLang="en-US" sz="2400" dirty="0">
                <a:latin typeface="楷体_GB2312" pitchFamily="49" charset="-122"/>
                <a:ea typeface="楷体_GB2312" pitchFamily="49" charset="-122"/>
              </a:rPr>
              <a:t>（二）系统分析方法在区域规划中的应用</a:t>
            </a:r>
            <a:endParaRPr lang="zh-CN" altLang="en-US" sz="2400" dirty="0">
              <a:latin typeface="楷体_GB2312" pitchFamily="49" charset="-122"/>
              <a:ea typeface="楷体_GB2312" pitchFamily="49" charset="-122"/>
            </a:endParaRPr>
          </a:p>
          <a:p>
            <a:pPr>
              <a:lnSpc>
                <a:spcPct val="150000"/>
              </a:lnSpc>
              <a:spcBef>
                <a:spcPts val="0"/>
              </a:spcBef>
              <a:buFont typeface="Wingdings" panose="05000000000000000000" charset="0"/>
              <a:buChar char="u"/>
            </a:pPr>
            <a:r>
              <a:rPr lang="zh-CN" altLang="en-US" sz="2400" dirty="0">
                <a:latin typeface="楷体_GB2312" pitchFamily="49" charset="-122"/>
                <a:ea typeface="楷体_GB2312" pitchFamily="49" charset="-122"/>
              </a:rPr>
              <a:t>系统问题的</a:t>
            </a:r>
            <a:r>
              <a:rPr lang="zh-CN" altLang="en-US" sz="2400" dirty="0">
                <a:latin typeface="楷体_GB2312" pitchFamily="49" charset="-122"/>
                <a:ea typeface="楷体_GB2312" pitchFamily="49" charset="-122"/>
              </a:rPr>
              <a:t>形成</a:t>
            </a:r>
            <a:endParaRPr lang="zh-CN" altLang="en-US" sz="2400" dirty="0">
              <a:latin typeface="楷体_GB2312" pitchFamily="49" charset="-122"/>
              <a:ea typeface="楷体_GB2312" pitchFamily="49" charset="-122"/>
            </a:endParaRPr>
          </a:p>
          <a:p>
            <a:pPr>
              <a:lnSpc>
                <a:spcPct val="150000"/>
              </a:lnSpc>
              <a:spcBef>
                <a:spcPts val="0"/>
              </a:spcBef>
              <a:buFont typeface="Wingdings" panose="05000000000000000000" charset="0"/>
              <a:buChar char="u"/>
            </a:pPr>
            <a:r>
              <a:rPr lang="zh-CN" altLang="en-US" sz="2400" dirty="0">
                <a:latin typeface="楷体_GB2312" pitchFamily="49" charset="-122"/>
                <a:ea typeface="楷体_GB2312" pitchFamily="49" charset="-122"/>
              </a:rPr>
              <a:t>系统</a:t>
            </a:r>
            <a:r>
              <a:rPr lang="zh-CN" altLang="en-US" sz="2400" dirty="0">
                <a:latin typeface="楷体_GB2312" pitchFamily="49" charset="-122"/>
                <a:ea typeface="楷体_GB2312" pitchFamily="49" charset="-122"/>
              </a:rPr>
              <a:t>分析</a:t>
            </a:r>
            <a:endParaRPr lang="zh-CN" altLang="en-US" sz="2400" dirty="0">
              <a:latin typeface="楷体_GB2312" pitchFamily="49" charset="-122"/>
              <a:ea typeface="楷体_GB2312" pitchFamily="49" charset="-122"/>
            </a:endParaRPr>
          </a:p>
          <a:p>
            <a:pPr>
              <a:lnSpc>
                <a:spcPct val="150000"/>
              </a:lnSpc>
              <a:spcBef>
                <a:spcPts val="0"/>
              </a:spcBef>
              <a:buFont typeface="Wingdings" panose="05000000000000000000" charset="0"/>
              <a:buChar char="u"/>
            </a:pPr>
            <a:r>
              <a:rPr lang="zh-CN" altLang="en-US" sz="2400" dirty="0">
                <a:latin typeface="楷体_GB2312" pitchFamily="49" charset="-122"/>
                <a:ea typeface="楷体_GB2312" pitchFamily="49" charset="-122"/>
              </a:rPr>
              <a:t>系统</a:t>
            </a:r>
            <a:r>
              <a:rPr lang="zh-CN" altLang="en-US" sz="2400" dirty="0">
                <a:latin typeface="楷体_GB2312" pitchFamily="49" charset="-122"/>
                <a:ea typeface="楷体_GB2312" pitchFamily="49" charset="-122"/>
              </a:rPr>
              <a:t>评价</a:t>
            </a:r>
            <a:endParaRPr lang="zh-CN" altLang="en-US" sz="2400" dirty="0">
              <a:latin typeface="楷体_GB2312" pitchFamily="49" charset="-122"/>
              <a:ea typeface="楷体_GB2312"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文本框 3"/>
          <p:cNvSpPr txBox="1"/>
          <p:nvPr/>
        </p:nvSpPr>
        <p:spPr>
          <a:xfrm>
            <a:off x="179705" y="188595"/>
            <a:ext cx="8777605" cy="7137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思考</a:t>
            </a:r>
            <a:r>
              <a:rPr kumimoji="0" lang="zh-CN" altLang="en-US" sz="32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题</a:t>
            </a:r>
            <a:endParaRPr kumimoji="0" lang="zh-CN" altLang="en-US" sz="32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endParaRPr>
          </a:p>
        </p:txBody>
      </p:sp>
      <p:sp>
        <p:nvSpPr>
          <p:cNvPr id="55299" name="文本占位符 281602"/>
          <p:cNvSpPr>
            <a:spLocks noGrp="1"/>
          </p:cNvSpPr>
          <p:nvPr>
            <p:custDataLst>
              <p:tags r:id="rId2"/>
            </p:custDataLst>
          </p:nvPr>
        </p:nvSpPr>
        <p:spPr>
          <a:xfrm>
            <a:off x="755333" y="1340803"/>
            <a:ext cx="7772400" cy="411480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a:lstStyle>
          <a:p>
            <a:pPr marL="0" indent="0" eaLnBrk="1" hangingPunct="1">
              <a:lnSpc>
                <a:spcPct val="110000"/>
              </a:lnSpc>
              <a:buNone/>
            </a:pPr>
            <a:r>
              <a:rPr lang="zh-CN" altLang="en-US" sz="2800" dirty="0">
                <a:ea typeface="华文行楷" panose="02010800040101010101" pitchFamily="2" charset="-122"/>
              </a:rPr>
              <a:t>1、简述人文地理学研究的一般程序。如果你要写一篇论文，你准备如何着手拟订研究步骤和计划。</a:t>
            </a:r>
            <a:endParaRPr lang="zh-CN" altLang="en-US" sz="2800" dirty="0">
              <a:ea typeface="华文行楷" panose="02010800040101010101" pitchFamily="2" charset="-122"/>
            </a:endParaRPr>
          </a:p>
          <a:p>
            <a:pPr marL="0" indent="0" eaLnBrk="1" hangingPunct="1">
              <a:lnSpc>
                <a:spcPct val="110000"/>
              </a:lnSpc>
              <a:buNone/>
            </a:pPr>
            <a:r>
              <a:rPr lang="zh-CN" altLang="en-US" sz="2800" dirty="0">
                <a:ea typeface="华文行楷" panose="02010800040101010101" pitchFamily="2" charset="-122"/>
              </a:rPr>
              <a:t>2、不同哲学方法论对人文地理学研究方法产生的影响。</a:t>
            </a:r>
            <a:endParaRPr lang="zh-CN" altLang="en-US" sz="2800" dirty="0">
              <a:ea typeface="华文行楷" panose="02010800040101010101" pitchFamily="2" charset="-122"/>
            </a:endParaRPr>
          </a:p>
          <a:p>
            <a:pPr marL="0" indent="0" eaLnBrk="1" hangingPunct="1">
              <a:lnSpc>
                <a:spcPct val="110000"/>
              </a:lnSpc>
              <a:buNone/>
            </a:pPr>
            <a:r>
              <a:rPr lang="zh-CN" altLang="en-US" sz="2800" dirty="0">
                <a:ea typeface="华文行楷" panose="02010800040101010101" pitchFamily="2" charset="-122"/>
              </a:rPr>
              <a:t>3、人文地理学研究中，获取和搜集地理信息和资料有哪些途径和方法？</a:t>
            </a:r>
            <a:endParaRPr lang="zh-CN" altLang="en-US" sz="2800" dirty="0">
              <a:ea typeface="华文行楷" panose="02010800040101010101" pitchFamily="2" charset="-122"/>
            </a:endParaRPr>
          </a:p>
          <a:p>
            <a:pPr marL="0" indent="0" eaLnBrk="1" hangingPunct="1">
              <a:lnSpc>
                <a:spcPct val="110000"/>
              </a:lnSpc>
              <a:buNone/>
            </a:pPr>
            <a:r>
              <a:rPr lang="zh-CN" altLang="en-US" sz="2800" dirty="0">
                <a:ea typeface="华文行楷" panose="02010800040101010101" pitchFamily="2" charset="-122"/>
              </a:rPr>
              <a:t>4、在相关的国外网站上检索1990年以来社会地理学进展的文献，并做一个综合评述。</a:t>
            </a:r>
            <a:endParaRPr lang="zh-CN" altLang="en-US" sz="2800" dirty="0">
              <a:ea typeface="华文行楷"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文本框 3"/>
          <p:cNvSpPr txBox="1"/>
          <p:nvPr/>
        </p:nvSpPr>
        <p:spPr>
          <a:xfrm>
            <a:off x="225743" y="1889760"/>
            <a:ext cx="1915001" cy="31381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950" b="0" i="0" u="none" strike="noStrike" kern="1200" cap="none" spc="0" normalizeH="0" baseline="0" noProof="0" dirty="0">
                <a:ln>
                  <a:noFill/>
                </a:ln>
                <a:solidFill>
                  <a:srgbClr val="1402BE"/>
                </a:solidFill>
                <a:effectLst/>
                <a:uLnTx/>
                <a:uFillTx/>
                <a:latin typeface="思源宋体 CN Heavy" panose="02020900000000000000" pitchFamily="18" charset="-122"/>
                <a:ea typeface="思源宋体 CN Heavy" panose="02020900000000000000" pitchFamily="18" charset="-122"/>
                <a:cs typeface="+mn-ea"/>
                <a:sym typeface="+mn-lt"/>
              </a:rPr>
              <a:t>内</a:t>
            </a:r>
            <a:endParaRPr kumimoji="0" lang="zh-CN" altLang="en-US" sz="4950" b="0" i="0" u="none" strike="noStrike" kern="1200" cap="none" spc="0" normalizeH="0" baseline="0" noProof="0" dirty="0">
              <a:ln>
                <a:noFill/>
              </a:ln>
              <a:solidFill>
                <a:srgbClr val="1402BE"/>
              </a:solidFill>
              <a:effectLst/>
              <a:uLnTx/>
              <a:uFillTx/>
              <a:latin typeface="思源宋体 CN Heavy" panose="02020900000000000000" pitchFamily="18" charset="-122"/>
              <a:ea typeface="思源宋体 CN Heavy" panose="02020900000000000000" pitchFamily="18"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950" b="0" i="0" u="none" strike="noStrike" kern="1200" cap="none" spc="0" normalizeH="0" baseline="0" noProof="0" dirty="0">
                <a:ln>
                  <a:noFill/>
                </a:ln>
                <a:solidFill>
                  <a:srgbClr val="1402BE"/>
                </a:solidFill>
                <a:effectLst/>
                <a:uLnTx/>
                <a:uFillTx/>
                <a:latin typeface="思源宋体 CN Heavy" panose="02020900000000000000" pitchFamily="18" charset="-122"/>
                <a:ea typeface="思源宋体 CN Heavy" panose="02020900000000000000" pitchFamily="18" charset="-122"/>
                <a:cs typeface="+mn-ea"/>
                <a:sym typeface="+mn-lt"/>
              </a:rPr>
              <a:t>容</a:t>
            </a:r>
            <a:endParaRPr kumimoji="0" lang="zh-CN" altLang="en-US" sz="4950" b="0" i="0" u="none" strike="noStrike" kern="1200" cap="none" spc="0" normalizeH="0" baseline="0" noProof="0" dirty="0">
              <a:ln>
                <a:noFill/>
              </a:ln>
              <a:solidFill>
                <a:srgbClr val="1402BE"/>
              </a:solidFill>
              <a:effectLst/>
              <a:uLnTx/>
              <a:uFillTx/>
              <a:latin typeface="思源宋体 CN Heavy" panose="02020900000000000000" pitchFamily="18" charset="-122"/>
              <a:ea typeface="思源宋体 CN Heavy" panose="02020900000000000000" pitchFamily="18"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950" b="0" i="0" u="none" strike="noStrike" kern="1200" cap="none" spc="0" normalizeH="0" baseline="0" noProof="0" dirty="0">
                <a:ln>
                  <a:noFill/>
                </a:ln>
                <a:solidFill>
                  <a:srgbClr val="1402BE"/>
                </a:solidFill>
                <a:effectLst/>
                <a:uLnTx/>
                <a:uFillTx/>
                <a:latin typeface="思源宋体 CN Heavy" panose="02020900000000000000" pitchFamily="18" charset="-122"/>
                <a:ea typeface="思源宋体 CN Heavy" panose="02020900000000000000" pitchFamily="18" charset="-122"/>
                <a:cs typeface="+mn-ea"/>
                <a:sym typeface="+mn-lt"/>
              </a:rPr>
              <a:t>摘</a:t>
            </a:r>
            <a:endParaRPr kumimoji="0" lang="zh-CN" altLang="en-US" sz="4950" b="0" i="0" u="none" strike="noStrike" kern="1200" cap="none" spc="0" normalizeH="0" baseline="0" noProof="0" dirty="0">
              <a:ln>
                <a:noFill/>
              </a:ln>
              <a:solidFill>
                <a:srgbClr val="1402BE"/>
              </a:solidFill>
              <a:effectLst/>
              <a:uLnTx/>
              <a:uFillTx/>
              <a:latin typeface="思源宋体 CN Heavy" panose="02020900000000000000" pitchFamily="18" charset="-122"/>
              <a:ea typeface="思源宋体 CN Heavy" panose="02020900000000000000" pitchFamily="18" charset="-122"/>
              <a:cs typeface="+mn-ea"/>
              <a:sym typeface="+mn-lt"/>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950" b="0" i="0" u="none" strike="noStrike" kern="1200" cap="none" spc="0" normalizeH="0" baseline="0" noProof="0" dirty="0">
                <a:ln>
                  <a:noFill/>
                </a:ln>
                <a:solidFill>
                  <a:srgbClr val="1402BE"/>
                </a:solidFill>
                <a:effectLst/>
                <a:uLnTx/>
                <a:uFillTx/>
                <a:latin typeface="思源宋体 CN Heavy" panose="02020900000000000000" pitchFamily="18" charset="-122"/>
                <a:ea typeface="思源宋体 CN Heavy" panose="02020900000000000000" pitchFamily="18" charset="-122"/>
                <a:cs typeface="+mn-ea"/>
                <a:sym typeface="+mn-lt"/>
              </a:rPr>
              <a:t>要</a:t>
            </a:r>
            <a:endParaRPr kumimoji="0" lang="zh-CN" altLang="en-US" sz="4950" b="0" i="0" u="none" strike="noStrike" kern="1200" cap="none" spc="0" normalizeH="0" baseline="0" noProof="0" dirty="0">
              <a:ln>
                <a:noFill/>
              </a:ln>
              <a:solidFill>
                <a:srgbClr val="1402BE"/>
              </a:solidFill>
              <a:effectLst/>
              <a:uLnTx/>
              <a:uFillTx/>
              <a:latin typeface="思源宋体 CN Heavy" panose="02020900000000000000" pitchFamily="18" charset="-122"/>
              <a:ea typeface="思源宋体 CN Heavy" panose="02020900000000000000" pitchFamily="18" charset="-122"/>
              <a:cs typeface="+mn-ea"/>
              <a:sym typeface="+mn-lt"/>
            </a:endParaRPr>
          </a:p>
        </p:txBody>
      </p:sp>
      <p:sp>
        <p:nvSpPr>
          <p:cNvPr id="12" name="文本框 11"/>
          <p:cNvSpPr txBox="1"/>
          <p:nvPr/>
        </p:nvSpPr>
        <p:spPr>
          <a:xfrm>
            <a:off x="1835944" y="836136"/>
            <a:ext cx="7097078" cy="3905250"/>
          </a:xfrm>
          <a:prstGeom prst="rect">
            <a:avLst/>
          </a:prstGeom>
          <a:noFill/>
        </p:spPr>
        <p:txBody>
          <a:bodyPr wrap="square" rtlCol="0" anchor="t">
            <a:noAutofit/>
          </a:bodyPr>
          <a:p>
            <a:pPr indent="533400" fontAlgn="auto">
              <a:lnSpc>
                <a:spcPct val="220000"/>
              </a:lnSpc>
              <a:buNone/>
              <a:extLst>
                <a:ext uri="{35155182-B16C-46BC-9424-99874614C6A1}">
                  <wpsdc:indentchars xmlns:wpsdc="http://www.wps.cn/officeDocument/2017/drawingmlCustomData" val="200" checksum="2370871155"/>
                </a:ext>
              </a:extLst>
            </a:pPr>
            <a:r>
              <a:rPr lang="zh-CN" altLang="en-US" sz="2100" dirty="0">
                <a:ea typeface="楷体_GB2312" pitchFamily="49" charset="-122"/>
                <a:sym typeface="+mn-ea"/>
              </a:rPr>
              <a:t>现代人文地理学研究方法是一个多层次、多类型的方法论体系。本章规范了人文地理学研究的一般程序，然后从哲学角度介绍了对人文地理学研究方法影响最大的四个哲学流派：即经验主义、实证主义、人本主义和结构主义哲学流派；最后全面分析人文地理学的主要研究方法，如野外考察、社会调查、统计分析、计量方法等；另外还强调了研究技术和手段在在人文地理学研究中的应用价值。 </a:t>
            </a:r>
            <a:endParaRPr lang="zh-CN" altLang="en-US" sz="2100" dirty="0">
              <a:ea typeface="楷体_GB2312"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8" name="矩形 7"/>
          <p:cNvSpPr/>
          <p:nvPr/>
        </p:nvSpPr>
        <p:spPr>
          <a:xfrm>
            <a:off x="1115378" y="1268730"/>
            <a:ext cx="7405688" cy="461010"/>
          </a:xfrm>
          <a:prstGeom prst="rect">
            <a:avLst/>
          </a:prstGeom>
        </p:spPr>
        <p:txBody>
          <a:bodyPr wrap="square">
            <a:noAutofit/>
          </a:bodyPr>
          <a:lstStyle/>
          <a:p>
            <a:pPr>
              <a:lnSpc>
                <a:spcPct val="150000"/>
              </a:lnSpc>
              <a:defRPr/>
            </a:pPr>
            <a:r>
              <a:rPr lang="zh-CN" altLang="en-US" sz="3300" kern="0" noProof="1">
                <a:solidFill>
                  <a:srgbClr val="FF0000"/>
                </a:solidFill>
                <a:latin typeface="华文行楷" panose="02010800040101010101" pitchFamily="2" charset="-122"/>
                <a:ea typeface="华文行楷" panose="02010800040101010101" pitchFamily="2" charset="-122"/>
                <a:sym typeface="Arial" panose="020B0604020202020204" pitchFamily="34" charset="0"/>
              </a:rPr>
              <a:t>第一节</a:t>
            </a:r>
            <a:r>
              <a:rPr lang="en-US" altLang="zh-CN" sz="3300" kern="0" noProof="1">
                <a:solidFill>
                  <a:srgbClr val="FF0000"/>
                </a:solidFill>
                <a:latin typeface="华文行楷" panose="02010800040101010101" pitchFamily="2" charset="-122"/>
                <a:ea typeface="华文行楷" panose="02010800040101010101" pitchFamily="2" charset="-122"/>
                <a:sym typeface="Arial" panose="020B0604020202020204" pitchFamily="34" charset="0"/>
              </a:rPr>
              <a:t> </a:t>
            </a:r>
            <a:r>
              <a:rPr lang="zh-CN" altLang="en-US" sz="3300" kern="0" noProof="1">
                <a:solidFill>
                  <a:srgbClr val="FF0000"/>
                </a:solidFill>
                <a:latin typeface="华文行楷" panose="02010800040101010101" pitchFamily="2" charset="-122"/>
                <a:ea typeface="华文行楷" panose="02010800040101010101" pitchFamily="2" charset="-122"/>
                <a:sym typeface="Arial" panose="020B0604020202020204" pitchFamily="34" charset="0"/>
              </a:rPr>
              <a:t>人文地理学研究的一般程序</a:t>
            </a:r>
            <a:endParaRPr lang="zh-CN" altLang="en-US" sz="3300" kern="0" noProof="1">
              <a:solidFill>
                <a:srgbClr val="FF0000"/>
              </a:solidFill>
              <a:latin typeface="华文行楷" panose="02010800040101010101" pitchFamily="2" charset="-122"/>
              <a:ea typeface="华文行楷" panose="02010800040101010101" pitchFamily="2" charset="-122"/>
              <a:sym typeface="Arial" panose="020B0604020202020204" pitchFamily="34" charset="0"/>
            </a:endParaRPr>
          </a:p>
          <a:p>
            <a:pPr>
              <a:lnSpc>
                <a:spcPct val="150000"/>
              </a:lnSpc>
              <a:defRPr/>
            </a:pPr>
            <a:r>
              <a:rPr lang="zh-CN" altLang="en-US" sz="3300" kern="0">
                <a:solidFill>
                  <a:srgbClr val="FF0000"/>
                </a:solidFill>
                <a:latin typeface="华文行楷" panose="02010800040101010101" pitchFamily="2" charset="-122"/>
                <a:ea typeface="华文行楷" panose="02010800040101010101" pitchFamily="2" charset="-122"/>
                <a:sym typeface="Arial" panose="020B0604020202020204" pitchFamily="34" charset="0"/>
              </a:rPr>
              <a:t>第二节</a:t>
            </a:r>
            <a:r>
              <a:rPr lang="en-US" altLang="zh-CN" sz="3300" kern="0">
                <a:solidFill>
                  <a:srgbClr val="FF0000"/>
                </a:solidFill>
                <a:latin typeface="华文行楷" panose="02010800040101010101" pitchFamily="2" charset="-122"/>
                <a:ea typeface="华文行楷" panose="02010800040101010101" pitchFamily="2" charset="-122"/>
                <a:sym typeface="Arial" panose="020B0604020202020204" pitchFamily="34" charset="0"/>
              </a:rPr>
              <a:t> 人文地理学研究的方法论</a:t>
            </a:r>
            <a:endParaRPr lang="en-US" altLang="zh-CN" sz="3300" kern="0">
              <a:solidFill>
                <a:srgbClr val="FF0000"/>
              </a:solidFill>
              <a:latin typeface="华文行楷" panose="02010800040101010101" pitchFamily="2" charset="-122"/>
              <a:ea typeface="华文行楷" panose="02010800040101010101" pitchFamily="2" charset="-122"/>
              <a:sym typeface="Arial" panose="020B0604020202020204" pitchFamily="34" charset="0"/>
            </a:endParaRPr>
          </a:p>
          <a:p>
            <a:pPr>
              <a:lnSpc>
                <a:spcPct val="150000"/>
              </a:lnSpc>
              <a:defRPr/>
            </a:pPr>
            <a:r>
              <a:rPr lang="zh-CN" altLang="en-US" sz="3300" kern="0">
                <a:solidFill>
                  <a:srgbClr val="FF0000"/>
                </a:solidFill>
                <a:latin typeface="华文行楷" panose="02010800040101010101" pitchFamily="2" charset="-122"/>
                <a:ea typeface="华文行楷" panose="02010800040101010101" pitchFamily="2" charset="-122"/>
                <a:sym typeface="Arial" panose="020B0604020202020204" pitchFamily="34" charset="0"/>
              </a:rPr>
              <a:t>第三节</a:t>
            </a:r>
            <a:r>
              <a:rPr lang="en-US" altLang="zh-CN" sz="3300" kern="0">
                <a:solidFill>
                  <a:srgbClr val="FF0000"/>
                </a:solidFill>
                <a:latin typeface="华文行楷" panose="02010800040101010101" pitchFamily="2" charset="-122"/>
                <a:ea typeface="华文行楷" panose="02010800040101010101" pitchFamily="2" charset="-122"/>
                <a:sym typeface="Arial" panose="020B0604020202020204" pitchFamily="34" charset="0"/>
              </a:rPr>
              <a:t> 人文地理学的主要研究方法</a:t>
            </a:r>
            <a:endParaRPr lang="en-US" altLang="zh-CN" sz="3300" kern="0">
              <a:solidFill>
                <a:srgbClr val="FF0000"/>
              </a:solidFill>
              <a:latin typeface="华文行楷" panose="02010800040101010101" pitchFamily="2" charset="-122"/>
              <a:ea typeface="华文行楷" panose="02010800040101010101" pitchFamily="2" charset="-122"/>
              <a:sym typeface="Arial" panose="020B0604020202020204" pitchFamily="34" charset="0"/>
            </a:endParaRPr>
          </a:p>
          <a:p>
            <a:pPr>
              <a:defRPr/>
            </a:pPr>
            <a:endParaRPr lang="zh-CN" altLang="en-US" sz="3300" kern="0" noProof="1">
              <a:solidFill>
                <a:srgbClr val="FF0000"/>
              </a:solidFill>
              <a:latin typeface="华文行楷" panose="02010800040101010101" pitchFamily="2" charset="-122"/>
              <a:ea typeface="华文行楷" panose="02010800040101010101" pitchFamily="2" charset="-122"/>
              <a:sym typeface="Arial" panose="020B0604020202020204" pitchFamily="34" charset="0"/>
            </a:endParaRPr>
          </a:p>
          <a:p>
            <a:pPr>
              <a:defRPr/>
            </a:pPr>
            <a:endParaRPr lang="zh-CN" altLang="en-US" sz="3300" kern="0" noProof="1">
              <a:solidFill>
                <a:srgbClr val="FF0000"/>
              </a:solidFill>
              <a:latin typeface="华文行楷" panose="02010800040101010101" pitchFamily="2" charset="-122"/>
              <a:ea typeface="华文行楷" panose="02010800040101010101" pitchFamily="2"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1125220"/>
            <a:ext cx="9144000" cy="5143500"/>
          </a:xfrm>
          <a:prstGeom prst="rect">
            <a:avLst/>
          </a:prstGeom>
        </p:spPr>
      </p:pic>
      <p:grpSp>
        <p:nvGrpSpPr>
          <p:cNvPr id="2" name="组合 1"/>
          <p:cNvGrpSpPr/>
          <p:nvPr/>
        </p:nvGrpSpPr>
        <p:grpSpPr>
          <a:xfrm>
            <a:off x="307367" y="404528"/>
            <a:ext cx="7394575" cy="607695"/>
            <a:chOff x="319326" y="83415"/>
            <a:chExt cx="9859433" cy="810260"/>
          </a:xfrm>
        </p:grpSpPr>
        <p:grpSp>
          <p:nvGrpSpPr>
            <p:cNvPr id="3" name="组合 2"/>
            <p:cNvGrpSpPr/>
            <p:nvPr/>
          </p:nvGrpSpPr>
          <p:grpSpPr>
            <a:xfrm>
              <a:off x="319326" y="304508"/>
              <a:ext cx="575064" cy="575064"/>
              <a:chOff x="263136" y="244750"/>
              <a:chExt cx="603639" cy="603639"/>
            </a:xfrm>
          </p:grpSpPr>
          <p:sp>
            <p:nvSpPr>
              <p:cNvPr id="5" name="泪滴形 4"/>
              <p:cNvSpPr/>
              <p:nvPr/>
            </p:nvSpPr>
            <p:spPr>
              <a:xfrm rot="10800000" flipH="1" flipV="1">
                <a:off x="263136" y="244750"/>
                <a:ext cx="603639" cy="603639"/>
              </a:xfrm>
              <a:prstGeom prst="teardrop">
                <a:avLst/>
              </a:prstGeom>
              <a:solidFill>
                <a:srgbClr val="12B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宋体 CN" panose="02020400000000000000" pitchFamily="18" charset="-122"/>
                  <a:ea typeface="思源宋体 CN" panose="02020400000000000000" pitchFamily="18" charset="-122"/>
                </a:endParaRPr>
              </a:p>
            </p:txBody>
          </p:sp>
          <p:sp>
            <p:nvSpPr>
              <p:cNvPr id="6" name="椭圆 5"/>
              <p:cNvSpPr/>
              <p:nvPr/>
            </p:nvSpPr>
            <p:spPr>
              <a:xfrm rot="10800000" flipH="1" flipV="1">
                <a:off x="363481" y="345095"/>
                <a:ext cx="402949" cy="4029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宋体 CN" panose="02020400000000000000" pitchFamily="18" charset="-122"/>
                  <a:ea typeface="思源宋体 CN" panose="02020400000000000000" pitchFamily="18" charset="-122"/>
                </a:endParaRPr>
              </a:p>
            </p:txBody>
          </p:sp>
          <p:sp>
            <p:nvSpPr>
              <p:cNvPr id="7" name="椭圆 6"/>
              <p:cNvSpPr/>
              <p:nvPr/>
            </p:nvSpPr>
            <p:spPr>
              <a:xfrm rot="10800000" flipH="1" flipV="1">
                <a:off x="438741" y="420355"/>
                <a:ext cx="252430" cy="252430"/>
              </a:xfrm>
              <a:prstGeom prst="ellipse">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宋体 CN" panose="02020400000000000000" pitchFamily="18" charset="-122"/>
                  <a:ea typeface="思源宋体 CN" panose="02020400000000000000" pitchFamily="18" charset="-122"/>
                </a:endParaRPr>
              </a:p>
            </p:txBody>
          </p:sp>
        </p:grpSp>
        <p:sp>
          <p:nvSpPr>
            <p:cNvPr id="4" name="文本框 3"/>
            <p:cNvSpPr txBox="1"/>
            <p:nvPr/>
          </p:nvSpPr>
          <p:spPr>
            <a:xfrm>
              <a:off x="1108419" y="83415"/>
              <a:ext cx="9070340" cy="810260"/>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2800" b="1" dirty="0">
                  <a:solidFill>
                    <a:srgbClr val="1402BE"/>
                  </a:solidFill>
                  <a:ea typeface="隶书" panose="02010509060101010101" pitchFamily="49" charset="-122"/>
                  <a:sym typeface="+mn-ea"/>
                </a:rPr>
                <a:t>第一节</a:t>
              </a:r>
              <a:r>
                <a:rPr lang="en-US" altLang="zh-CN" sz="2800" b="1" dirty="0">
                  <a:solidFill>
                    <a:srgbClr val="1402BE"/>
                  </a:solidFill>
                  <a:ea typeface="隶书" panose="02010509060101010101" pitchFamily="49" charset="-122"/>
                  <a:sym typeface="+mn-ea"/>
                </a:rPr>
                <a:t>  </a:t>
              </a:r>
              <a:r>
                <a:rPr lang="zh-CN" altLang="en-US" sz="2800" b="1" dirty="0">
                  <a:solidFill>
                    <a:srgbClr val="1402BE"/>
                  </a:solidFill>
                  <a:ea typeface="隶书" panose="02010509060101010101" pitchFamily="49" charset="-122"/>
                  <a:sym typeface="+mn-ea"/>
                </a:rPr>
                <a:t>人文地理学研究一般</a:t>
              </a:r>
              <a:r>
                <a:rPr lang="zh-CN" altLang="en-US" sz="2800" b="1" dirty="0">
                  <a:solidFill>
                    <a:srgbClr val="1402BE"/>
                  </a:solidFill>
                  <a:ea typeface="隶书" panose="02010509060101010101" pitchFamily="49" charset="-122"/>
                  <a:sym typeface="+mn-ea"/>
                </a:rPr>
                <a:t>程序</a:t>
              </a:r>
              <a:endParaRPr lang="zh-CN" altLang="en-US" sz="2800" b="1" dirty="0">
                <a:solidFill>
                  <a:srgbClr val="1402BE"/>
                </a:solidFill>
                <a:ea typeface="隶书" panose="02010509060101010101" pitchFamily="49" charset="-122"/>
                <a:sym typeface="+mn-ea"/>
              </a:endParaRPr>
            </a:p>
          </p:txBody>
        </p:sp>
      </p:grpSp>
      <p:sp>
        <p:nvSpPr>
          <p:cNvPr id="7171" name="文本占位符 294914"/>
          <p:cNvSpPr>
            <a:spLocks noGrp="1"/>
          </p:cNvSpPr>
          <p:nvPr>
            <p:custDataLst>
              <p:tags r:id="rId3"/>
            </p:custDataLst>
          </p:nvPr>
        </p:nvSpPr>
        <p:spPr>
          <a:xfrm>
            <a:off x="1403033" y="1845310"/>
            <a:ext cx="5694362" cy="3571875"/>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a:lstStyle>
          <a:p>
            <a:r>
              <a:rPr lang="zh-CN" altLang="en-US" dirty="0">
                <a:ea typeface="华文行楷" panose="02010800040101010101" pitchFamily="2" charset="-122"/>
              </a:rPr>
              <a:t>确定研究课题</a:t>
            </a:r>
            <a:endParaRPr lang="zh-CN" altLang="en-US" dirty="0">
              <a:ea typeface="华文行楷" panose="02010800040101010101" pitchFamily="2" charset="-122"/>
            </a:endParaRPr>
          </a:p>
          <a:p>
            <a:r>
              <a:rPr lang="zh-CN" altLang="en-US" dirty="0">
                <a:ea typeface="华文行楷" panose="02010800040101010101" pitchFamily="2" charset="-122"/>
              </a:rPr>
              <a:t>制定研究计划</a:t>
            </a:r>
            <a:endParaRPr lang="zh-CN" altLang="en-US" dirty="0">
              <a:ea typeface="华文行楷" panose="02010800040101010101" pitchFamily="2" charset="-122"/>
            </a:endParaRPr>
          </a:p>
          <a:p>
            <a:r>
              <a:rPr lang="zh-CN" altLang="en-US" dirty="0">
                <a:ea typeface="华文行楷" panose="02010800040101010101" pitchFamily="2" charset="-122"/>
              </a:rPr>
              <a:t>收集、整理资料</a:t>
            </a:r>
            <a:endParaRPr lang="zh-CN" altLang="en-US" dirty="0">
              <a:ea typeface="华文行楷" panose="02010800040101010101" pitchFamily="2" charset="-122"/>
            </a:endParaRPr>
          </a:p>
          <a:p>
            <a:r>
              <a:rPr lang="zh-CN" altLang="en-US" dirty="0">
                <a:ea typeface="华文行楷" panose="02010800040101010101" pitchFamily="2" charset="-122"/>
              </a:rPr>
              <a:t>调查研究与实地考察</a:t>
            </a:r>
            <a:endParaRPr lang="zh-CN" altLang="en-US" dirty="0">
              <a:ea typeface="华文行楷" panose="02010800040101010101" pitchFamily="2" charset="-122"/>
            </a:endParaRPr>
          </a:p>
          <a:p>
            <a:r>
              <a:rPr lang="zh-CN" altLang="en-US" dirty="0">
                <a:ea typeface="华文行楷" panose="02010800040101010101" pitchFamily="2" charset="-122"/>
              </a:rPr>
              <a:t>分析研究</a:t>
            </a:r>
            <a:endParaRPr lang="zh-CN" altLang="en-US" dirty="0">
              <a:ea typeface="华文行楷" panose="02010800040101010101" pitchFamily="2" charset="-122"/>
            </a:endParaRPr>
          </a:p>
          <a:p>
            <a:r>
              <a:rPr lang="zh-CN" altLang="en-US" dirty="0">
                <a:ea typeface="华文行楷" panose="02010800040101010101" pitchFamily="2" charset="-122"/>
              </a:rPr>
              <a:t>研究总结，成果评审</a:t>
            </a:r>
            <a:endParaRPr lang="zh-CN" altLang="en-US" dirty="0">
              <a:ea typeface="华文行楷"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1125220"/>
            <a:ext cx="9144000" cy="5143500"/>
          </a:xfrm>
          <a:prstGeom prst="rect">
            <a:avLst/>
          </a:prstGeom>
        </p:spPr>
      </p:pic>
      <p:grpSp>
        <p:nvGrpSpPr>
          <p:cNvPr id="2" name="组合 1"/>
          <p:cNvGrpSpPr/>
          <p:nvPr/>
        </p:nvGrpSpPr>
        <p:grpSpPr>
          <a:xfrm>
            <a:off x="307367" y="404528"/>
            <a:ext cx="7394575" cy="607695"/>
            <a:chOff x="319326" y="83415"/>
            <a:chExt cx="9859433" cy="810260"/>
          </a:xfrm>
        </p:grpSpPr>
        <p:grpSp>
          <p:nvGrpSpPr>
            <p:cNvPr id="3" name="组合 2"/>
            <p:cNvGrpSpPr/>
            <p:nvPr/>
          </p:nvGrpSpPr>
          <p:grpSpPr>
            <a:xfrm>
              <a:off x="319326" y="304508"/>
              <a:ext cx="575064" cy="575064"/>
              <a:chOff x="263136" y="244750"/>
              <a:chExt cx="603639" cy="603639"/>
            </a:xfrm>
          </p:grpSpPr>
          <p:sp>
            <p:nvSpPr>
              <p:cNvPr id="5" name="泪滴形 4"/>
              <p:cNvSpPr/>
              <p:nvPr/>
            </p:nvSpPr>
            <p:spPr>
              <a:xfrm rot="10800000" flipH="1" flipV="1">
                <a:off x="263136" y="244750"/>
                <a:ext cx="603639" cy="603639"/>
              </a:xfrm>
              <a:prstGeom prst="teardrop">
                <a:avLst/>
              </a:prstGeom>
              <a:solidFill>
                <a:srgbClr val="12B7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宋体 CN" panose="02020400000000000000" pitchFamily="18" charset="-122"/>
                  <a:ea typeface="思源宋体 CN" panose="02020400000000000000" pitchFamily="18" charset="-122"/>
                </a:endParaRPr>
              </a:p>
            </p:txBody>
          </p:sp>
          <p:sp>
            <p:nvSpPr>
              <p:cNvPr id="6" name="椭圆 5"/>
              <p:cNvSpPr/>
              <p:nvPr/>
            </p:nvSpPr>
            <p:spPr>
              <a:xfrm rot="10800000" flipH="1" flipV="1">
                <a:off x="363481" y="345095"/>
                <a:ext cx="402949" cy="4029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宋体 CN" panose="02020400000000000000" pitchFamily="18" charset="-122"/>
                  <a:ea typeface="思源宋体 CN" panose="02020400000000000000" pitchFamily="18" charset="-122"/>
                </a:endParaRPr>
              </a:p>
            </p:txBody>
          </p:sp>
          <p:sp>
            <p:nvSpPr>
              <p:cNvPr id="7" name="椭圆 6"/>
              <p:cNvSpPr/>
              <p:nvPr/>
            </p:nvSpPr>
            <p:spPr>
              <a:xfrm rot="10800000" flipH="1" flipV="1">
                <a:off x="438741" y="420355"/>
                <a:ext cx="252430" cy="252430"/>
              </a:xfrm>
              <a:prstGeom prst="ellipse">
                <a:avLst/>
              </a:prstGeom>
              <a:solidFill>
                <a:srgbClr val="FF91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思源宋体 CN" panose="02020400000000000000" pitchFamily="18" charset="-122"/>
                  <a:ea typeface="思源宋体 CN" panose="02020400000000000000" pitchFamily="18" charset="-122"/>
                </a:endParaRPr>
              </a:p>
            </p:txBody>
          </p:sp>
        </p:grpSp>
        <p:sp>
          <p:nvSpPr>
            <p:cNvPr id="4" name="文本框 3"/>
            <p:cNvSpPr txBox="1"/>
            <p:nvPr/>
          </p:nvSpPr>
          <p:spPr>
            <a:xfrm>
              <a:off x="1108419" y="83415"/>
              <a:ext cx="9070340" cy="810260"/>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2800" b="1" dirty="0">
                  <a:solidFill>
                    <a:srgbClr val="1402BE"/>
                  </a:solidFill>
                  <a:ea typeface="隶书" panose="02010509060101010101" pitchFamily="49" charset="-122"/>
                  <a:sym typeface="+mn-ea"/>
                </a:rPr>
                <a:t>第二节</a:t>
              </a:r>
              <a:r>
                <a:rPr lang="en-US" altLang="zh-CN" sz="2800" b="1" dirty="0">
                  <a:solidFill>
                    <a:srgbClr val="1402BE"/>
                  </a:solidFill>
                  <a:ea typeface="隶书" panose="02010509060101010101" pitchFamily="49" charset="-122"/>
                  <a:sym typeface="+mn-ea"/>
                </a:rPr>
                <a:t>  </a:t>
              </a:r>
              <a:r>
                <a:rPr lang="zh-CN" altLang="en-US" sz="2800" b="1" dirty="0">
                  <a:solidFill>
                    <a:srgbClr val="1402BE"/>
                  </a:solidFill>
                  <a:ea typeface="隶书" panose="02010509060101010101" pitchFamily="49" charset="-122"/>
                  <a:sym typeface="+mn-ea"/>
                </a:rPr>
                <a:t>人文地理学研究方法</a:t>
              </a:r>
              <a:r>
                <a:rPr lang="zh-CN" altLang="en-US" sz="2800" b="1" dirty="0">
                  <a:solidFill>
                    <a:srgbClr val="1402BE"/>
                  </a:solidFill>
                  <a:ea typeface="隶书" panose="02010509060101010101" pitchFamily="49" charset="-122"/>
                  <a:sym typeface="+mn-ea"/>
                </a:rPr>
                <a:t>论</a:t>
              </a:r>
              <a:endParaRPr lang="zh-CN" altLang="en-US" sz="2800" b="1" dirty="0">
                <a:solidFill>
                  <a:srgbClr val="1402BE"/>
                </a:solidFill>
                <a:ea typeface="隶书" panose="02010509060101010101" pitchFamily="49" charset="-122"/>
                <a:sym typeface="+mn-ea"/>
              </a:endParaRPr>
            </a:p>
          </p:txBody>
        </p:sp>
      </p:grpSp>
      <p:sp>
        <p:nvSpPr>
          <p:cNvPr id="8195" name="文本占位符 295938"/>
          <p:cNvSpPr>
            <a:spLocks noGrp="1"/>
          </p:cNvSpPr>
          <p:nvPr>
            <p:custDataLst>
              <p:tags r:id="rId3"/>
            </p:custDataLst>
          </p:nvPr>
        </p:nvSpPr>
        <p:spPr>
          <a:xfrm>
            <a:off x="1547495" y="2205038"/>
            <a:ext cx="7772400" cy="4114800"/>
          </a:xfrm>
          <a:prstGeom prst="rect">
            <a:avLst/>
          </a:prstGeom>
          <a:noFill/>
          <a:ln w="9525">
            <a:noFill/>
          </a:ln>
        </p:spPr>
        <p:txBody>
          <a:bodyPr anchor="t" anchorCtr="0"/>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a:lstStyle>
          <a:p>
            <a:pPr>
              <a:lnSpc>
                <a:spcPct val="130000"/>
              </a:lnSpc>
              <a:buNone/>
            </a:pPr>
            <a:r>
              <a:rPr lang="zh-CN" altLang="en-US" dirty="0">
                <a:solidFill>
                  <a:srgbClr val="FF0000"/>
                </a:solidFill>
                <a:latin typeface="华文行楷" panose="02010800040101010101" pitchFamily="2" charset="-122"/>
                <a:ea typeface="华文行楷" panose="02010800040101010101" pitchFamily="2" charset="-122"/>
              </a:rPr>
              <a:t>一、</a:t>
            </a:r>
            <a:r>
              <a:rPr lang="zh-CN" altLang="en-US" dirty="0">
                <a:solidFill>
                  <a:srgbClr val="FF0000"/>
                </a:solidFill>
                <a:latin typeface="华文行楷" panose="02010800040101010101" pitchFamily="2" charset="-122"/>
                <a:ea typeface="华文行楷" panose="02010800040101010101" pitchFamily="2" charset="-122"/>
              </a:rPr>
              <a:t>经验主义方法论</a:t>
            </a:r>
            <a:endParaRPr lang="zh-CN" altLang="en-US" dirty="0">
              <a:solidFill>
                <a:srgbClr val="FF0000"/>
              </a:solidFill>
              <a:latin typeface="华文行楷" panose="02010800040101010101" pitchFamily="2" charset="-122"/>
              <a:ea typeface="华文行楷" panose="02010800040101010101" pitchFamily="2" charset="-122"/>
            </a:endParaRPr>
          </a:p>
          <a:p>
            <a:pPr>
              <a:lnSpc>
                <a:spcPct val="130000"/>
              </a:lnSpc>
              <a:buNone/>
            </a:pPr>
            <a:r>
              <a:rPr lang="zh-CN" altLang="en-US" b="1" dirty="0">
                <a:solidFill>
                  <a:srgbClr val="FF0000"/>
                </a:solidFill>
                <a:latin typeface="华文行楷" panose="02010800040101010101" pitchFamily="2" charset="-122"/>
                <a:ea typeface="华文行楷" panose="02010800040101010101" pitchFamily="2" charset="-122"/>
              </a:rPr>
              <a:t>二、实证主义方法论</a:t>
            </a:r>
            <a:r>
              <a:rPr lang="zh-CN" altLang="en-US" dirty="0">
                <a:solidFill>
                  <a:srgbClr val="FF0000"/>
                </a:solidFill>
                <a:latin typeface="华文行楷" panose="02010800040101010101" pitchFamily="2" charset="-122"/>
                <a:ea typeface="华文行楷" panose="02010800040101010101" pitchFamily="2" charset="-122"/>
              </a:rPr>
              <a:t> </a:t>
            </a:r>
            <a:endParaRPr lang="zh-CN" altLang="en-US" dirty="0">
              <a:solidFill>
                <a:srgbClr val="FF0000"/>
              </a:solidFill>
              <a:latin typeface="华文行楷" panose="02010800040101010101" pitchFamily="2" charset="-122"/>
              <a:ea typeface="华文行楷" panose="02010800040101010101" pitchFamily="2" charset="-122"/>
            </a:endParaRPr>
          </a:p>
          <a:p>
            <a:pPr>
              <a:lnSpc>
                <a:spcPct val="130000"/>
              </a:lnSpc>
              <a:buNone/>
            </a:pPr>
            <a:r>
              <a:rPr lang="zh-CN" altLang="en-US" b="1" dirty="0">
                <a:solidFill>
                  <a:srgbClr val="FF0000"/>
                </a:solidFill>
                <a:latin typeface="华文行楷" panose="02010800040101010101" pitchFamily="2" charset="-122"/>
                <a:ea typeface="华文行楷" panose="02010800040101010101" pitchFamily="2" charset="-122"/>
              </a:rPr>
              <a:t>三、人本主义方法论</a:t>
            </a:r>
            <a:r>
              <a:rPr lang="zh-CN" altLang="en-US" dirty="0">
                <a:solidFill>
                  <a:srgbClr val="FF0000"/>
                </a:solidFill>
                <a:latin typeface="华文行楷" panose="02010800040101010101" pitchFamily="2" charset="-122"/>
                <a:ea typeface="华文行楷" panose="02010800040101010101" pitchFamily="2" charset="-122"/>
              </a:rPr>
              <a:t> </a:t>
            </a:r>
            <a:endParaRPr lang="zh-CN" altLang="en-US" dirty="0">
              <a:solidFill>
                <a:srgbClr val="FF0000"/>
              </a:solidFill>
              <a:latin typeface="华文行楷" panose="02010800040101010101" pitchFamily="2" charset="-122"/>
              <a:ea typeface="华文行楷" panose="02010800040101010101" pitchFamily="2" charset="-122"/>
            </a:endParaRPr>
          </a:p>
          <a:p>
            <a:pPr>
              <a:lnSpc>
                <a:spcPct val="130000"/>
              </a:lnSpc>
              <a:buNone/>
            </a:pPr>
            <a:r>
              <a:rPr lang="zh-CN" altLang="en-US" dirty="0">
                <a:solidFill>
                  <a:srgbClr val="FF0000"/>
                </a:solidFill>
                <a:latin typeface="华文行楷" panose="02010800040101010101" pitchFamily="2" charset="-122"/>
                <a:ea typeface="华文行楷" panose="02010800040101010101" pitchFamily="2" charset="-122"/>
              </a:rPr>
              <a:t>四、结构主义方法论</a:t>
            </a:r>
            <a:r>
              <a:rPr lang="zh-CN" altLang="en-US" dirty="0"/>
              <a:t>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grpSp>
        <p:nvGrpSpPr>
          <p:cNvPr id="52226" name="Group 2"/>
          <p:cNvGrpSpPr/>
          <p:nvPr/>
        </p:nvGrpSpPr>
        <p:grpSpPr>
          <a:xfrm>
            <a:off x="1108075" y="1477963"/>
            <a:ext cx="6929438" cy="3902075"/>
            <a:chOff x="0" y="0"/>
            <a:chExt cx="4365" cy="2458"/>
          </a:xfrm>
        </p:grpSpPr>
        <p:sp>
          <p:nvSpPr>
            <p:cNvPr id="52230" name="Rectangle 3"/>
            <p:cNvSpPr/>
            <p:nvPr>
              <p:custDataLst>
                <p:tags r:id="rId3"/>
              </p:custDataLst>
            </p:nvPr>
          </p:nvSpPr>
          <p:spPr>
            <a:xfrm>
              <a:off x="0" y="0"/>
              <a:ext cx="4365" cy="2458"/>
            </a:xfrm>
            <a:prstGeom prst="rect">
              <a:avLst/>
            </a:prstGeom>
            <a:solidFill>
              <a:srgbClr val="FFFFFF"/>
            </a:solidFill>
            <a:ln w="9525">
              <a:noFill/>
            </a:ln>
          </p:spPr>
          <p:txBody>
            <a:bodyPr wrap="none"/>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grpSp>
          <p:nvGrpSpPr>
            <p:cNvPr id="52231" name="Group 4"/>
            <p:cNvGrpSpPr/>
            <p:nvPr/>
          </p:nvGrpSpPr>
          <p:grpSpPr>
            <a:xfrm>
              <a:off x="0" y="0"/>
              <a:ext cx="4365" cy="2458"/>
              <a:chOff x="0" y="2458"/>
              <a:chExt cx="4365" cy="2458"/>
            </a:xfrm>
          </p:grpSpPr>
          <p:sp>
            <p:nvSpPr>
              <p:cNvPr id="52232" name="Rectangle 5"/>
              <p:cNvSpPr/>
              <p:nvPr>
                <p:custDataLst>
                  <p:tags r:id="rId4"/>
                </p:custDataLst>
              </p:nvPr>
            </p:nvSpPr>
            <p:spPr>
              <a:xfrm>
                <a:off x="0" y="2458"/>
                <a:ext cx="4365" cy="2458"/>
              </a:xfrm>
              <a:prstGeom prst="rect">
                <a:avLst/>
              </a:prstGeom>
              <a:solidFill>
                <a:srgbClr val="FFFFFF"/>
              </a:solid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grpSp>
            <p:nvGrpSpPr>
              <p:cNvPr id="52233" name="Group 6"/>
              <p:cNvGrpSpPr/>
              <p:nvPr/>
            </p:nvGrpSpPr>
            <p:grpSpPr>
              <a:xfrm>
                <a:off x="0" y="2458"/>
                <a:ext cx="563" cy="1776"/>
                <a:chOff x="0" y="2458"/>
                <a:chExt cx="563" cy="1776"/>
              </a:xfrm>
            </p:grpSpPr>
            <p:sp>
              <p:nvSpPr>
                <p:cNvPr id="52234" name="Rectangle 7"/>
                <p:cNvSpPr/>
                <p:nvPr>
                  <p:custDataLst>
                    <p:tags r:id="rId5"/>
                  </p:custDataLst>
                </p:nvPr>
              </p:nvSpPr>
              <p:spPr>
                <a:xfrm>
                  <a:off x="0" y="2458"/>
                  <a:ext cx="563" cy="1776"/>
                </a:xfrm>
                <a:prstGeom prst="rect">
                  <a:avLst/>
                </a:prstGeom>
                <a:solidFill>
                  <a:srgbClr val="FFFFFF"/>
                </a:solidFill>
                <a:ln w="9525">
                  <a:noFill/>
                </a:ln>
              </p:spPr>
              <p:txBody>
                <a:bodyPr wrap="none"/>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52235" name="Rectangle 8"/>
                <p:cNvSpPr/>
                <p:nvPr>
                  <p:custDataLst>
                    <p:tags r:id="rId6"/>
                  </p:custDataLst>
                </p:nvPr>
              </p:nvSpPr>
              <p:spPr>
                <a:xfrm>
                  <a:off x="0" y="2458"/>
                  <a:ext cx="563" cy="177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900" dirty="0">
                      <a:latin typeface="Times New Roman" panose="02020603050405020304" pitchFamily="18" charset="0"/>
                      <a:hlinkClick r:id="rId7"/>
                    </a:rPr>
                    <a:t>  </a:t>
                  </a:r>
                  <a:r>
                    <a:rPr lang="en-US" altLang="zh-CN" sz="17000" dirty="0">
                      <a:latin typeface="Times New Roman" panose="02020603050405020304" pitchFamily="18" charset="0"/>
                    </a:rPr>
                    <a:t> </a:t>
                  </a:r>
                  <a:r>
                    <a:rPr lang="en-US" altLang="zh-CN" sz="900" dirty="0">
                      <a:latin typeface="Times New Roman" panose="02020603050405020304" pitchFamily="18" charset="0"/>
                    </a:rPr>
                    <a:t>                                                                                                                                             </a:t>
                  </a:r>
                  <a:endParaRPr lang="en-US" altLang="zh-CN" sz="900" dirty="0">
                    <a:latin typeface="Times New Roman" panose="02020603050405020304" pitchFamily="18" charset="0"/>
                  </a:endParaRPr>
                </a:p>
              </p:txBody>
            </p:sp>
          </p:grpSp>
        </p:grpSp>
      </p:grpSp>
      <p:pic>
        <p:nvPicPr>
          <p:cNvPr id="9218" name="图片 7" descr="QQ图片20200318141220"/>
          <p:cNvPicPr>
            <a:picLocks noChangeAspect="1"/>
          </p:cNvPicPr>
          <p:nvPr>
            <p:custDataLst>
              <p:tags r:id="rId8"/>
            </p:custDataLst>
          </p:nvPr>
        </p:nvPicPr>
        <p:blipFill>
          <a:blip r:embed="rId9"/>
          <a:stretch>
            <a:fillRect/>
          </a:stretch>
        </p:blipFill>
        <p:spPr>
          <a:xfrm>
            <a:off x="0" y="852488"/>
            <a:ext cx="9144000" cy="48895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文本框 3"/>
          <p:cNvSpPr txBox="1"/>
          <p:nvPr/>
        </p:nvSpPr>
        <p:spPr>
          <a:xfrm>
            <a:off x="251460" y="188595"/>
            <a:ext cx="6783070" cy="7137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一、经验主义</a:t>
            </a: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方法论</a:t>
            </a:r>
            <a:endPar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endParaRPr>
          </a:p>
        </p:txBody>
      </p:sp>
      <p:grpSp>
        <p:nvGrpSpPr>
          <p:cNvPr id="10242" name="组合 296963"/>
          <p:cNvGrpSpPr/>
          <p:nvPr/>
        </p:nvGrpSpPr>
        <p:grpSpPr>
          <a:xfrm>
            <a:off x="2195830" y="1556703"/>
            <a:ext cx="3887788" cy="4321175"/>
            <a:chOff x="4845" y="1958"/>
            <a:chExt cx="2160" cy="4524"/>
          </a:xfrm>
        </p:grpSpPr>
        <p:grpSp>
          <p:nvGrpSpPr>
            <p:cNvPr id="10243" name="组合 296964"/>
            <p:cNvGrpSpPr/>
            <p:nvPr/>
          </p:nvGrpSpPr>
          <p:grpSpPr>
            <a:xfrm>
              <a:off x="4845" y="1958"/>
              <a:ext cx="2160" cy="3746"/>
              <a:chOff x="4845" y="2112"/>
              <a:chExt cx="2160" cy="4370"/>
            </a:xfrm>
          </p:grpSpPr>
          <p:sp>
            <p:nvSpPr>
              <p:cNvPr id="10244" name="文本框 296965"/>
              <p:cNvSpPr txBox="1"/>
              <p:nvPr>
                <p:custDataLst>
                  <p:tags r:id="rId2"/>
                </p:custDataLst>
              </p:nvPr>
            </p:nvSpPr>
            <p:spPr>
              <a:xfrm>
                <a:off x="5205" y="2112"/>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marL="342900" indent="-342900" algn="just">
                  <a:buClr>
                    <a:schemeClr val="folHlink"/>
                  </a:buClr>
                  <a:buSzPct val="60000"/>
                  <a:buFont typeface="Wingdings" panose="05000000000000000000" pitchFamily="2" charset="2"/>
                </a:pPr>
                <a:r>
                  <a:rPr lang="zh-CN" altLang="en-US" sz="24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感 知 经 验</a:t>
                </a:r>
                <a:endParaRPr lang="zh-CN" altLang="en-US" sz="2000" dirty="0">
                  <a:latin typeface="Tahoma" panose="020B0604030504040204" pitchFamily="34" charset="0"/>
                  <a:ea typeface="宋体" panose="02010600030101010101" pitchFamily="2" charset="-122"/>
                </a:endParaRPr>
              </a:p>
            </p:txBody>
          </p:sp>
          <p:sp>
            <p:nvSpPr>
              <p:cNvPr id="10245" name="直接连接符 296966"/>
              <p:cNvSpPr/>
              <p:nvPr>
                <p:custDataLst>
                  <p:tags r:id="rId3"/>
                </p:custDataLst>
              </p:nvPr>
            </p:nvSpPr>
            <p:spPr>
              <a:xfrm>
                <a:off x="5955" y="2580"/>
                <a:ext cx="1" cy="312"/>
              </a:xfrm>
              <a:prstGeom prst="line">
                <a:avLst/>
              </a:prstGeom>
              <a:ln w="9525" cap="flat" cmpd="sng">
                <a:solidFill>
                  <a:srgbClr val="000000"/>
                </a:solidFill>
                <a:prstDash val="solid"/>
                <a:round/>
                <a:headEnd type="none" w="med" len="med"/>
                <a:tailEnd type="triangle" w="med" len="med"/>
              </a:ln>
            </p:spPr>
          </p:sp>
          <p:sp>
            <p:nvSpPr>
              <p:cNvPr id="10246" name="文本框 296967"/>
              <p:cNvSpPr txBox="1"/>
              <p:nvPr>
                <p:custDataLst>
                  <p:tags r:id="rId4"/>
                </p:custDataLst>
              </p:nvPr>
            </p:nvSpPr>
            <p:spPr>
              <a:xfrm>
                <a:off x="5115" y="2888"/>
                <a:ext cx="1800" cy="46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marL="342900" indent="-342900" algn="just">
                  <a:buClr>
                    <a:schemeClr val="folHlink"/>
                  </a:buClr>
                  <a:buSzPct val="60000"/>
                  <a:buFont typeface="Wingdings" panose="05000000000000000000" pitchFamily="2" charset="2"/>
                </a:pPr>
                <a:r>
                  <a:rPr lang="zh-CN" altLang="en-US" sz="2000" dirty="0">
                    <a:latin typeface="Times New Roman" panose="02020603050405020304" pitchFamily="18" charset="0"/>
                    <a:ea typeface="宋体" panose="02010600030101010101" pitchFamily="2" charset="-122"/>
                  </a:rPr>
                  <a:t>　　　杂 乱 的 事 物</a:t>
                </a:r>
                <a:endParaRPr lang="zh-CN" altLang="en-US" sz="2000" dirty="0">
                  <a:latin typeface="Tahoma" panose="020B0604030504040204" pitchFamily="34" charset="0"/>
                  <a:ea typeface="宋体" panose="02010600030101010101" pitchFamily="2" charset="-122"/>
                </a:endParaRPr>
              </a:p>
            </p:txBody>
          </p:sp>
          <p:sp>
            <p:nvSpPr>
              <p:cNvPr id="10247" name="直接连接符 296968"/>
              <p:cNvSpPr/>
              <p:nvPr>
                <p:custDataLst>
                  <p:tags r:id="rId5"/>
                </p:custDataLst>
              </p:nvPr>
            </p:nvSpPr>
            <p:spPr>
              <a:xfrm>
                <a:off x="5965" y="3360"/>
                <a:ext cx="1" cy="312"/>
              </a:xfrm>
              <a:prstGeom prst="line">
                <a:avLst/>
              </a:prstGeom>
              <a:ln w="9525" cap="flat" cmpd="sng">
                <a:solidFill>
                  <a:srgbClr val="000000"/>
                </a:solidFill>
                <a:prstDash val="solid"/>
                <a:round/>
                <a:headEnd type="none" w="med" len="med"/>
                <a:tailEnd type="triangle" w="med" len="med"/>
              </a:ln>
            </p:spPr>
          </p:sp>
          <p:sp>
            <p:nvSpPr>
              <p:cNvPr id="10248" name="文本框 296969"/>
              <p:cNvSpPr txBox="1"/>
              <p:nvPr>
                <p:custDataLst>
                  <p:tags r:id="rId6"/>
                </p:custDataLst>
              </p:nvPr>
            </p:nvSpPr>
            <p:spPr>
              <a:xfrm>
                <a:off x="5025" y="3672"/>
                <a:ext cx="1980" cy="46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marL="342900" indent="-342900" algn="just">
                  <a:buClr>
                    <a:schemeClr val="folHlink"/>
                  </a:buClr>
                  <a:buSzPct val="60000"/>
                  <a:buFont typeface="Wingdings" panose="05000000000000000000" pitchFamily="2" charset="2"/>
                </a:pPr>
                <a:r>
                  <a:rPr lang="zh-CN" altLang="en-US" sz="2000" dirty="0">
                    <a:latin typeface="Times New Roman" panose="02020603050405020304" pitchFamily="18" charset="0"/>
                    <a:ea typeface="宋体" panose="02010600030101010101" pitchFamily="2" charset="-122"/>
                  </a:rPr>
                  <a:t>　　定义、分类、量度</a:t>
                </a:r>
                <a:endParaRPr lang="zh-CN" altLang="en-US" sz="2000" dirty="0">
                  <a:latin typeface="Tahoma" panose="020B0604030504040204" pitchFamily="34" charset="0"/>
                  <a:ea typeface="宋体" panose="02010600030101010101" pitchFamily="2" charset="-122"/>
                </a:endParaRPr>
              </a:p>
            </p:txBody>
          </p:sp>
          <p:sp>
            <p:nvSpPr>
              <p:cNvPr id="10249" name="直接连接符 296970"/>
              <p:cNvSpPr/>
              <p:nvPr>
                <p:custDataLst>
                  <p:tags r:id="rId7"/>
                </p:custDataLst>
              </p:nvPr>
            </p:nvSpPr>
            <p:spPr>
              <a:xfrm>
                <a:off x="5975" y="4140"/>
                <a:ext cx="1" cy="312"/>
              </a:xfrm>
              <a:prstGeom prst="line">
                <a:avLst/>
              </a:prstGeom>
              <a:ln w="9525" cap="flat" cmpd="sng">
                <a:solidFill>
                  <a:srgbClr val="000000"/>
                </a:solidFill>
                <a:prstDash val="solid"/>
                <a:round/>
                <a:headEnd type="none" w="med" len="med"/>
                <a:tailEnd type="triangle" w="med" len="med"/>
              </a:ln>
            </p:spPr>
          </p:sp>
          <p:sp>
            <p:nvSpPr>
              <p:cNvPr id="10250" name="文本框 296971"/>
              <p:cNvSpPr txBox="1"/>
              <p:nvPr>
                <p:custDataLst>
                  <p:tags r:id="rId8"/>
                </p:custDataLst>
              </p:nvPr>
            </p:nvSpPr>
            <p:spPr>
              <a:xfrm>
                <a:off x="5205" y="4452"/>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marL="342900" indent="-342900" algn="just">
                  <a:buClr>
                    <a:schemeClr val="folHlink"/>
                  </a:buClr>
                  <a:buSzPct val="60000"/>
                  <a:buFont typeface="Wingdings" panose="05000000000000000000" pitchFamily="2" charset="2"/>
                </a:pPr>
                <a:r>
                  <a:rPr lang="zh-CN" altLang="en-US" sz="2000" dirty="0">
                    <a:latin typeface="Times New Roman" panose="02020603050405020304" pitchFamily="18" charset="0"/>
                    <a:ea typeface="宋体" panose="02010600030101010101" pitchFamily="2" charset="-122"/>
                  </a:rPr>
                  <a:t>　　有条理的事物</a:t>
                </a:r>
                <a:endParaRPr lang="zh-CN" altLang="en-US" sz="2000" dirty="0">
                  <a:latin typeface="Tahoma" panose="020B0604030504040204" pitchFamily="34" charset="0"/>
                  <a:ea typeface="宋体" panose="02010600030101010101" pitchFamily="2" charset="-122"/>
                </a:endParaRPr>
              </a:p>
            </p:txBody>
          </p:sp>
          <p:sp>
            <p:nvSpPr>
              <p:cNvPr id="10251" name="直接连接符 296972"/>
              <p:cNvSpPr/>
              <p:nvPr>
                <p:custDataLst>
                  <p:tags r:id="rId9"/>
                </p:custDataLst>
              </p:nvPr>
            </p:nvSpPr>
            <p:spPr>
              <a:xfrm>
                <a:off x="5985" y="4920"/>
                <a:ext cx="1" cy="312"/>
              </a:xfrm>
              <a:prstGeom prst="line">
                <a:avLst/>
              </a:prstGeom>
              <a:ln w="9525" cap="flat" cmpd="sng">
                <a:solidFill>
                  <a:srgbClr val="000000"/>
                </a:solidFill>
                <a:prstDash val="solid"/>
                <a:round/>
                <a:headEnd type="none" w="med" len="med"/>
                <a:tailEnd type="triangle" w="med" len="med"/>
              </a:ln>
            </p:spPr>
          </p:sp>
          <p:sp>
            <p:nvSpPr>
              <p:cNvPr id="10252" name="文本框 296973"/>
              <p:cNvSpPr txBox="1"/>
              <p:nvPr>
                <p:custDataLst>
                  <p:tags r:id="rId10"/>
                </p:custDataLst>
              </p:nvPr>
            </p:nvSpPr>
            <p:spPr>
              <a:xfrm>
                <a:off x="5205" y="5232"/>
                <a:ext cx="1620" cy="46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marL="342900" indent="-342900" algn="just">
                  <a:buClr>
                    <a:schemeClr val="folHlink"/>
                  </a:buClr>
                  <a:buSzPct val="60000"/>
                  <a:buFont typeface="Wingdings" panose="05000000000000000000" pitchFamily="2" charset="2"/>
                </a:pPr>
                <a:r>
                  <a:rPr lang="zh-CN" altLang="en-US" sz="2000" dirty="0">
                    <a:latin typeface="Times New Roman" panose="02020603050405020304" pitchFamily="18" charset="0"/>
                    <a:ea typeface="宋体" panose="02010600030101010101" pitchFamily="2" charset="-122"/>
                  </a:rPr>
                  <a:t>　　　归纳、概括</a:t>
                </a:r>
                <a:endParaRPr lang="zh-CN" altLang="en-US" sz="2000" dirty="0">
                  <a:latin typeface="Tahoma" panose="020B0604030504040204" pitchFamily="34" charset="0"/>
                  <a:ea typeface="宋体" panose="02010600030101010101" pitchFamily="2" charset="-122"/>
                </a:endParaRPr>
              </a:p>
            </p:txBody>
          </p:sp>
          <p:sp>
            <p:nvSpPr>
              <p:cNvPr id="10253" name="直接连接符 296974"/>
              <p:cNvSpPr/>
              <p:nvPr>
                <p:custDataLst>
                  <p:tags r:id="rId11"/>
                </p:custDataLst>
              </p:nvPr>
            </p:nvSpPr>
            <p:spPr>
              <a:xfrm>
                <a:off x="5985" y="5700"/>
                <a:ext cx="1" cy="312"/>
              </a:xfrm>
              <a:prstGeom prst="line">
                <a:avLst/>
              </a:prstGeom>
              <a:ln w="9525" cap="flat" cmpd="sng">
                <a:solidFill>
                  <a:srgbClr val="000000"/>
                </a:solidFill>
                <a:prstDash val="solid"/>
                <a:round/>
                <a:headEnd type="none" w="med" len="med"/>
                <a:tailEnd type="triangle" w="med" len="med"/>
              </a:ln>
            </p:spPr>
          </p:sp>
          <p:sp>
            <p:nvSpPr>
              <p:cNvPr id="10254" name="文本框 296975"/>
              <p:cNvSpPr txBox="1"/>
              <p:nvPr>
                <p:custDataLst>
                  <p:tags r:id="rId12"/>
                </p:custDataLst>
              </p:nvPr>
            </p:nvSpPr>
            <p:spPr>
              <a:xfrm>
                <a:off x="4845" y="6014"/>
                <a:ext cx="2160" cy="46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marL="342900" indent="-342900" algn="just">
                  <a:buClr>
                    <a:schemeClr val="folHlink"/>
                  </a:buClr>
                  <a:buSzPct val="60000"/>
                  <a:buFont typeface="Wingdings" panose="05000000000000000000" pitchFamily="2" charset="2"/>
                </a:pPr>
                <a:endParaRPr lang="zh-CN" altLang="zh-CN" sz="2000" dirty="0">
                  <a:latin typeface="Tahoma" panose="020B0604030504040204" pitchFamily="34" charset="0"/>
                  <a:ea typeface="宋体" panose="02010600030101010101" pitchFamily="2" charset="-122"/>
                </a:endParaRPr>
              </a:p>
            </p:txBody>
          </p:sp>
        </p:grpSp>
        <p:sp>
          <p:nvSpPr>
            <p:cNvPr id="10255" name="直接连接符 296976"/>
            <p:cNvSpPr/>
            <p:nvPr>
              <p:custDataLst>
                <p:tags r:id="rId13"/>
              </p:custDataLst>
            </p:nvPr>
          </p:nvSpPr>
          <p:spPr>
            <a:xfrm>
              <a:off x="5995" y="5702"/>
              <a:ext cx="1" cy="312"/>
            </a:xfrm>
            <a:prstGeom prst="line">
              <a:avLst/>
            </a:prstGeom>
            <a:ln w="9525" cap="flat" cmpd="sng">
              <a:solidFill>
                <a:srgbClr val="000000"/>
              </a:solidFill>
              <a:prstDash val="solid"/>
              <a:round/>
              <a:headEnd type="none" w="med" len="med"/>
              <a:tailEnd type="triangle" w="med" len="med"/>
            </a:ln>
          </p:spPr>
        </p:sp>
        <p:sp>
          <p:nvSpPr>
            <p:cNvPr id="10256" name="文本框 296977"/>
            <p:cNvSpPr txBox="1"/>
            <p:nvPr>
              <p:custDataLst>
                <p:tags r:id="rId14"/>
              </p:custDataLst>
            </p:nvPr>
          </p:nvSpPr>
          <p:spPr>
            <a:xfrm>
              <a:off x="5475" y="6014"/>
              <a:ext cx="1080" cy="468"/>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p>
              <a:pPr marL="342900" indent="-342900" algn="just">
                <a:buClr>
                  <a:schemeClr val="folHlink"/>
                </a:buClr>
                <a:buSzPct val="60000"/>
                <a:buFont typeface="Wingdings" panose="05000000000000000000" pitchFamily="2" charset="2"/>
              </a:pPr>
              <a:r>
                <a:rPr lang="zh-CN" altLang="en-US" sz="2000" dirty="0">
                  <a:latin typeface="Times New Roman" panose="02020603050405020304" pitchFamily="18" charset="0"/>
                  <a:ea typeface="宋体" panose="02010600030101010101" pitchFamily="2" charset="-122"/>
                </a:rPr>
                <a:t>　　解  释</a:t>
              </a:r>
              <a:endParaRPr lang="zh-CN" altLang="en-US" sz="2000" dirty="0">
                <a:latin typeface="Tahoma" panose="020B0604030504040204" pitchFamily="34" charset="0"/>
                <a:ea typeface="宋体" panose="02010600030101010101" pitchFamily="2" charset="-122"/>
              </a:endParaRPr>
            </a:p>
          </p:txBody>
        </p:sp>
        <p:sp>
          <p:nvSpPr>
            <p:cNvPr id="10257" name="直接连接符 296978"/>
            <p:cNvSpPr/>
            <p:nvPr>
              <p:custDataLst>
                <p:tags r:id="rId15"/>
              </p:custDataLst>
            </p:nvPr>
          </p:nvSpPr>
          <p:spPr>
            <a:xfrm>
              <a:off x="5565" y="3020"/>
              <a:ext cx="1" cy="272"/>
            </a:xfrm>
            <a:prstGeom prst="line">
              <a:avLst/>
            </a:prstGeom>
            <a:ln w="9525" cap="flat" cmpd="sng">
              <a:solidFill>
                <a:srgbClr val="000000"/>
              </a:solidFill>
              <a:prstDash val="solid"/>
              <a:round/>
              <a:headEnd type="none" w="med" len="med"/>
              <a:tailEnd type="triangle" w="med" len="med"/>
            </a:ln>
          </p:spPr>
        </p:sp>
        <p:sp>
          <p:nvSpPr>
            <p:cNvPr id="10258" name="直接连接符 296979"/>
            <p:cNvSpPr/>
            <p:nvPr>
              <p:custDataLst>
                <p:tags r:id="rId16"/>
              </p:custDataLst>
            </p:nvPr>
          </p:nvSpPr>
          <p:spPr>
            <a:xfrm>
              <a:off x="6285" y="3028"/>
              <a:ext cx="1" cy="272"/>
            </a:xfrm>
            <a:prstGeom prst="line">
              <a:avLst/>
            </a:prstGeom>
            <a:ln w="9525" cap="flat" cmpd="sng">
              <a:solidFill>
                <a:srgbClr val="000000"/>
              </a:solidFill>
              <a:prstDash val="solid"/>
              <a:round/>
              <a:headEnd type="none" w="med" len="med"/>
              <a:tailEnd type="triangle" w="med" len="med"/>
            </a:ln>
          </p:spPr>
        </p:sp>
      </p:grpSp>
      <p:sp>
        <p:nvSpPr>
          <p:cNvPr id="10260" name="矩形 296981"/>
          <p:cNvSpPr/>
          <p:nvPr>
            <p:custDataLst>
              <p:tags r:id="rId17"/>
            </p:custDataLst>
          </p:nvPr>
        </p:nvSpPr>
        <p:spPr>
          <a:xfrm>
            <a:off x="3203893" y="4725670"/>
            <a:ext cx="2012950" cy="366713"/>
          </a:xfrm>
          <a:prstGeom prst="rect">
            <a:avLst/>
          </a:prstGeom>
          <a:noFill/>
          <a:ln w="9525">
            <a:noFill/>
          </a:ln>
        </p:spPr>
        <p:txBody>
          <a:bodyPr wrap="none" anchor="t" anchorCtr="0">
            <a:spAutoFit/>
          </a:bodyPr>
          <a:p>
            <a:pPr marL="342900" indent="-342900">
              <a:buClr>
                <a:schemeClr val="folHlink"/>
              </a:buClr>
              <a:buSzPct val="60000"/>
              <a:buFont typeface="Wingdings" panose="05000000000000000000" pitchFamily="2" charset="2"/>
            </a:pPr>
            <a:r>
              <a:rPr lang="zh-CN" altLang="en-US" dirty="0">
                <a:latin typeface="Tahoma" panose="020B0604030504040204" pitchFamily="34" charset="0"/>
                <a:ea typeface="宋体" panose="02010600030101010101" pitchFamily="2" charset="-122"/>
              </a:rPr>
              <a:t>法则和理论的建立</a:t>
            </a:r>
            <a:endParaRPr lang="zh-CN" altLang="en-US" dirty="0">
              <a:latin typeface="Tahoma" panose="020B060403050404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
        <p:nvSpPr>
          <p:cNvPr id="4" name="文本框 3"/>
          <p:cNvSpPr txBox="1"/>
          <p:nvPr/>
        </p:nvSpPr>
        <p:spPr>
          <a:xfrm>
            <a:off x="251460" y="188595"/>
            <a:ext cx="6783070" cy="7137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二、实</a:t>
            </a: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证主义</a:t>
            </a: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方法论</a:t>
            </a:r>
            <a:endPar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endParaRPr>
          </a:p>
        </p:txBody>
      </p:sp>
      <p:grpSp>
        <p:nvGrpSpPr>
          <p:cNvPr id="11266" name="组合 300035"/>
          <p:cNvGrpSpPr/>
          <p:nvPr/>
        </p:nvGrpSpPr>
        <p:grpSpPr>
          <a:xfrm>
            <a:off x="2123440" y="1052513"/>
            <a:ext cx="4249738" cy="5256212"/>
            <a:chOff x="3492" y="5496"/>
            <a:chExt cx="4050" cy="6322"/>
          </a:xfrm>
        </p:grpSpPr>
        <p:grpSp>
          <p:nvGrpSpPr>
            <p:cNvPr id="11267" name="组合 300036"/>
            <p:cNvGrpSpPr/>
            <p:nvPr/>
          </p:nvGrpSpPr>
          <p:grpSpPr>
            <a:xfrm>
              <a:off x="3492" y="5496"/>
              <a:ext cx="4050" cy="5878"/>
              <a:chOff x="3492" y="5496"/>
              <a:chExt cx="4050" cy="5878"/>
            </a:xfrm>
          </p:grpSpPr>
          <p:grpSp>
            <p:nvGrpSpPr>
              <p:cNvPr id="11268" name="组合 300037"/>
              <p:cNvGrpSpPr/>
              <p:nvPr/>
            </p:nvGrpSpPr>
            <p:grpSpPr>
              <a:xfrm>
                <a:off x="4752" y="5496"/>
                <a:ext cx="1830" cy="5878"/>
                <a:chOff x="4752" y="5496"/>
                <a:chExt cx="1830" cy="5878"/>
              </a:xfrm>
            </p:grpSpPr>
            <p:sp>
              <p:nvSpPr>
                <p:cNvPr id="11269" name="文本框 300038"/>
                <p:cNvSpPr txBox="1"/>
                <p:nvPr>
                  <p:custDataLst>
                    <p:tags r:id="rId2"/>
                  </p:custDataLst>
                </p:nvPr>
              </p:nvSpPr>
              <p:spPr>
                <a:xfrm>
                  <a:off x="5232" y="5496"/>
                  <a:ext cx="900"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marL="342900" indent="-342900" algn="just">
                    <a:buClr>
                      <a:schemeClr val="folHlink"/>
                    </a:buClr>
                    <a:buSzPct val="60000"/>
                    <a:buFont typeface="Wingdings" panose="05000000000000000000" pitchFamily="2" charset="2"/>
                  </a:pPr>
                  <a:r>
                    <a:rPr lang="zh-CN" altLang="en-US" dirty="0">
                      <a:latin typeface="Times New Roman" panose="02020603050405020304" pitchFamily="18" charset="0"/>
                      <a:ea typeface="宋体" panose="02010600030101010101" pitchFamily="2" charset="-122"/>
                    </a:rPr>
                    <a:t>感知经验</a:t>
                  </a:r>
                  <a:endParaRPr lang="zh-CN" altLang="en-US" dirty="0">
                    <a:latin typeface="Tahoma" panose="020B0604030504040204" pitchFamily="34" charset="0"/>
                    <a:ea typeface="宋体" panose="02010600030101010101" pitchFamily="2" charset="-122"/>
                  </a:endParaRPr>
                </a:p>
              </p:txBody>
            </p:sp>
            <p:sp>
              <p:nvSpPr>
                <p:cNvPr id="11270" name="直接连接符 300039"/>
                <p:cNvSpPr/>
                <p:nvPr>
                  <p:custDataLst>
                    <p:tags r:id="rId3"/>
                  </p:custDataLst>
                </p:nvPr>
              </p:nvSpPr>
              <p:spPr>
                <a:xfrm>
                  <a:off x="5302" y="5808"/>
                  <a:ext cx="0" cy="312"/>
                </a:xfrm>
                <a:prstGeom prst="line">
                  <a:avLst/>
                </a:prstGeom>
                <a:ln w="9525" cap="flat" cmpd="sng">
                  <a:solidFill>
                    <a:srgbClr val="000000"/>
                  </a:solidFill>
                  <a:prstDash val="solid"/>
                  <a:round/>
                  <a:headEnd type="none" w="med" len="med"/>
                  <a:tailEnd type="triangle" w="med" len="med"/>
                </a:ln>
              </p:spPr>
            </p:sp>
            <p:sp>
              <p:nvSpPr>
                <p:cNvPr id="11271" name="直接连接符 300040"/>
                <p:cNvSpPr/>
                <p:nvPr>
                  <p:custDataLst>
                    <p:tags r:id="rId4"/>
                  </p:custDataLst>
                </p:nvPr>
              </p:nvSpPr>
              <p:spPr>
                <a:xfrm>
                  <a:off x="5482" y="5808"/>
                  <a:ext cx="0" cy="312"/>
                </a:xfrm>
                <a:prstGeom prst="line">
                  <a:avLst/>
                </a:prstGeom>
                <a:ln w="9525" cap="flat" cmpd="sng">
                  <a:solidFill>
                    <a:srgbClr val="000000"/>
                  </a:solidFill>
                  <a:prstDash val="solid"/>
                  <a:round/>
                  <a:headEnd type="none" w="med" len="med"/>
                  <a:tailEnd type="triangle" w="med" len="med"/>
                </a:ln>
              </p:spPr>
            </p:sp>
            <p:sp>
              <p:nvSpPr>
                <p:cNvPr id="11272" name="直接连接符 300041"/>
                <p:cNvSpPr/>
                <p:nvPr>
                  <p:custDataLst>
                    <p:tags r:id="rId5"/>
                  </p:custDataLst>
                </p:nvPr>
              </p:nvSpPr>
              <p:spPr>
                <a:xfrm>
                  <a:off x="5842" y="5808"/>
                  <a:ext cx="0" cy="312"/>
                </a:xfrm>
                <a:prstGeom prst="line">
                  <a:avLst/>
                </a:prstGeom>
                <a:ln w="9525" cap="flat" cmpd="sng">
                  <a:solidFill>
                    <a:srgbClr val="000000"/>
                  </a:solidFill>
                  <a:prstDash val="solid"/>
                  <a:round/>
                  <a:headEnd type="none" w="med" len="med"/>
                  <a:tailEnd type="triangle" w="med" len="med"/>
                </a:ln>
              </p:spPr>
            </p:sp>
            <p:sp>
              <p:nvSpPr>
                <p:cNvPr id="11273" name="直接连接符 300042"/>
                <p:cNvSpPr/>
                <p:nvPr>
                  <p:custDataLst>
                    <p:tags r:id="rId6"/>
                  </p:custDataLst>
                </p:nvPr>
              </p:nvSpPr>
              <p:spPr>
                <a:xfrm>
                  <a:off x="6022" y="5808"/>
                  <a:ext cx="0" cy="312"/>
                </a:xfrm>
                <a:prstGeom prst="line">
                  <a:avLst/>
                </a:prstGeom>
                <a:ln w="9525" cap="flat" cmpd="sng">
                  <a:solidFill>
                    <a:srgbClr val="000000"/>
                  </a:solidFill>
                  <a:prstDash val="solid"/>
                  <a:round/>
                  <a:headEnd type="none" w="med" len="med"/>
                  <a:tailEnd type="triangle" w="med" len="med"/>
                </a:ln>
              </p:spPr>
            </p:sp>
            <p:sp>
              <p:nvSpPr>
                <p:cNvPr id="11274" name="直接连接符 300043"/>
                <p:cNvSpPr/>
                <p:nvPr>
                  <p:custDataLst>
                    <p:tags r:id="rId7"/>
                  </p:custDataLst>
                </p:nvPr>
              </p:nvSpPr>
              <p:spPr>
                <a:xfrm>
                  <a:off x="5662" y="5808"/>
                  <a:ext cx="0" cy="312"/>
                </a:xfrm>
                <a:prstGeom prst="line">
                  <a:avLst/>
                </a:prstGeom>
                <a:ln w="9525" cap="flat" cmpd="sng">
                  <a:solidFill>
                    <a:srgbClr val="000000"/>
                  </a:solidFill>
                  <a:prstDash val="solid"/>
                  <a:round/>
                  <a:headEnd type="none" w="med" len="med"/>
                  <a:tailEnd type="triangle" w="med" len="med"/>
                </a:ln>
              </p:spPr>
            </p:sp>
            <p:sp>
              <p:nvSpPr>
                <p:cNvPr id="11275" name="文本框 300044"/>
                <p:cNvSpPr txBox="1"/>
                <p:nvPr>
                  <p:custDataLst>
                    <p:tags r:id="rId8"/>
                  </p:custDataLst>
                </p:nvPr>
              </p:nvSpPr>
              <p:spPr>
                <a:xfrm>
                  <a:off x="4782" y="6123"/>
                  <a:ext cx="1800" cy="309"/>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marL="342900" indent="-342900" algn="just">
                    <a:buClr>
                      <a:schemeClr val="folHlink"/>
                    </a:buClr>
                    <a:buSzPct val="60000"/>
                    <a:buFont typeface="Wingdings" panose="05000000000000000000" pitchFamily="2" charset="2"/>
                  </a:pPr>
                  <a:r>
                    <a:rPr lang="zh-CN" altLang="en-US" sz="1600" dirty="0">
                      <a:latin typeface="Times New Roman" panose="02020603050405020304" pitchFamily="18" charset="0"/>
                      <a:ea typeface="宋体" panose="02010600030101010101" pitchFamily="2" charset="-122"/>
                    </a:rPr>
                    <a:t>真实世界结构的映像</a:t>
                  </a:r>
                  <a:endParaRPr lang="zh-CN" altLang="en-US" sz="1600" dirty="0">
                    <a:latin typeface="Tahoma" panose="020B0604030504040204" pitchFamily="34" charset="0"/>
                    <a:ea typeface="宋体" panose="02010600030101010101" pitchFamily="2" charset="-122"/>
                  </a:endParaRPr>
                </a:p>
              </p:txBody>
            </p:sp>
            <p:sp>
              <p:nvSpPr>
                <p:cNvPr id="11276" name="直接连接符 300045"/>
                <p:cNvSpPr/>
                <p:nvPr>
                  <p:custDataLst>
                    <p:tags r:id="rId9"/>
                  </p:custDataLst>
                </p:nvPr>
              </p:nvSpPr>
              <p:spPr>
                <a:xfrm>
                  <a:off x="5647" y="6432"/>
                  <a:ext cx="15" cy="312"/>
                </a:xfrm>
                <a:prstGeom prst="line">
                  <a:avLst/>
                </a:prstGeom>
                <a:ln w="9525" cap="flat" cmpd="sng">
                  <a:solidFill>
                    <a:srgbClr val="000000"/>
                  </a:solidFill>
                  <a:prstDash val="solid"/>
                  <a:round/>
                  <a:headEnd type="none" w="med" len="med"/>
                  <a:tailEnd type="triangle" w="med" len="med"/>
                </a:ln>
              </p:spPr>
            </p:sp>
            <p:sp>
              <p:nvSpPr>
                <p:cNvPr id="11277" name="文本框 300046"/>
                <p:cNvSpPr txBox="1"/>
                <p:nvPr>
                  <p:custDataLst>
                    <p:tags r:id="rId10"/>
                  </p:custDataLst>
                </p:nvPr>
              </p:nvSpPr>
              <p:spPr>
                <a:xfrm>
                  <a:off x="4752" y="6744"/>
                  <a:ext cx="1800" cy="4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marL="342900" indent="-342900" algn="just">
                    <a:lnSpc>
                      <a:spcPct val="72000"/>
                    </a:lnSpc>
                    <a:buClr>
                      <a:schemeClr val="folHlink"/>
                    </a:buClr>
                    <a:buSzPct val="60000"/>
                    <a:buFont typeface="Wingdings" panose="05000000000000000000" pitchFamily="2" charset="2"/>
                  </a:pPr>
                  <a:r>
                    <a:rPr lang="zh-CN" altLang="en-US" sz="1600" dirty="0">
                      <a:latin typeface="Times New Roman" panose="02020603050405020304" pitchFamily="18" charset="0"/>
                      <a:ea typeface="宋体" panose="02010600030101010101" pitchFamily="2" charset="-122"/>
                    </a:rPr>
                    <a:t>　一种先期模式</a:t>
                  </a:r>
                  <a:endParaRPr lang="zh-CN" altLang="en-US" sz="1600" dirty="0">
                    <a:latin typeface="Times New Roman" panose="02020603050405020304" pitchFamily="18" charset="0"/>
                    <a:ea typeface="宋体" panose="02010600030101010101" pitchFamily="2" charset="-122"/>
                  </a:endParaRPr>
                </a:p>
                <a:p>
                  <a:pPr marL="342900" indent="-342900" algn="just">
                    <a:lnSpc>
                      <a:spcPct val="72000"/>
                    </a:lnSpc>
                    <a:buClr>
                      <a:schemeClr val="folHlink"/>
                    </a:buClr>
                    <a:buSzPct val="60000"/>
                    <a:buFont typeface="Wingdings" panose="05000000000000000000" pitchFamily="2" charset="2"/>
                  </a:pPr>
                  <a:r>
                    <a:rPr lang="zh-CN" altLang="en-US" sz="1600" dirty="0">
                      <a:latin typeface="Times New Roman" panose="02020603050405020304" pitchFamily="18" charset="0"/>
                      <a:ea typeface="宋体" panose="02010600030101010101" pitchFamily="2" charset="-122"/>
                    </a:rPr>
                    <a:t>（映像的正式表现）</a:t>
                  </a:r>
                  <a:endParaRPr lang="zh-CN" altLang="en-US" sz="1600" dirty="0">
                    <a:latin typeface="Tahoma" panose="020B0604030504040204" pitchFamily="34" charset="0"/>
                    <a:ea typeface="宋体" panose="02010600030101010101" pitchFamily="2" charset="-122"/>
                  </a:endParaRPr>
                </a:p>
              </p:txBody>
            </p:sp>
            <p:sp>
              <p:nvSpPr>
                <p:cNvPr id="11278" name="直接连接符 300047"/>
                <p:cNvSpPr/>
                <p:nvPr>
                  <p:custDataLst>
                    <p:tags r:id="rId11"/>
                  </p:custDataLst>
                </p:nvPr>
              </p:nvSpPr>
              <p:spPr>
                <a:xfrm>
                  <a:off x="5652" y="7212"/>
                  <a:ext cx="0" cy="312"/>
                </a:xfrm>
                <a:prstGeom prst="line">
                  <a:avLst/>
                </a:prstGeom>
                <a:ln w="9525" cap="flat" cmpd="sng">
                  <a:solidFill>
                    <a:srgbClr val="000000"/>
                  </a:solidFill>
                  <a:prstDash val="solid"/>
                  <a:round/>
                  <a:headEnd type="none" w="med" len="med"/>
                  <a:tailEnd type="triangle" w="med" len="med"/>
                </a:ln>
              </p:spPr>
            </p:sp>
            <p:grpSp>
              <p:nvGrpSpPr>
                <p:cNvPr id="11279" name="组合 300048"/>
                <p:cNvGrpSpPr/>
                <p:nvPr/>
              </p:nvGrpSpPr>
              <p:grpSpPr>
                <a:xfrm>
                  <a:off x="4762" y="7500"/>
                  <a:ext cx="1800" cy="1092"/>
                  <a:chOff x="4762" y="7680"/>
                  <a:chExt cx="1800" cy="1092"/>
                </a:xfrm>
              </p:grpSpPr>
              <p:sp>
                <p:nvSpPr>
                  <p:cNvPr id="11280" name="文本框 300049"/>
                  <p:cNvSpPr txBox="1"/>
                  <p:nvPr>
                    <p:custDataLst>
                      <p:tags r:id="rId12"/>
                    </p:custDataLst>
                  </p:nvPr>
                </p:nvSpPr>
                <p:spPr>
                  <a:xfrm>
                    <a:off x="5212" y="7680"/>
                    <a:ext cx="900"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marL="342900" indent="-342900" algn="just">
                      <a:buClr>
                        <a:schemeClr val="folHlink"/>
                      </a:buClr>
                      <a:buSzPct val="60000"/>
                      <a:buFont typeface="Wingdings" panose="05000000000000000000" pitchFamily="2" charset="2"/>
                    </a:pPr>
                    <a:r>
                      <a:rPr lang="zh-CN" altLang="en-US" sz="1600" dirty="0">
                        <a:latin typeface="Times New Roman" panose="02020603050405020304" pitchFamily="18" charset="0"/>
                        <a:ea typeface="宋体" panose="02010600030101010101" pitchFamily="2" charset="-122"/>
                      </a:rPr>
                      <a:t>　假设</a:t>
                    </a:r>
                    <a:endParaRPr lang="zh-CN" altLang="en-US" sz="1600" dirty="0">
                      <a:latin typeface="Tahoma" panose="020B0604030504040204" pitchFamily="34" charset="0"/>
                      <a:ea typeface="宋体" panose="02010600030101010101" pitchFamily="2" charset="-122"/>
                    </a:endParaRPr>
                  </a:p>
                </p:txBody>
              </p:sp>
              <p:sp>
                <p:nvSpPr>
                  <p:cNvPr id="11281" name="直接连接符 300050"/>
                  <p:cNvSpPr/>
                  <p:nvPr>
                    <p:custDataLst>
                      <p:tags r:id="rId13"/>
                    </p:custDataLst>
                  </p:nvPr>
                </p:nvSpPr>
                <p:spPr>
                  <a:xfrm>
                    <a:off x="5652" y="7992"/>
                    <a:ext cx="0" cy="312"/>
                  </a:xfrm>
                  <a:prstGeom prst="line">
                    <a:avLst/>
                  </a:prstGeom>
                  <a:ln w="9525" cap="flat" cmpd="sng">
                    <a:solidFill>
                      <a:srgbClr val="000000"/>
                    </a:solidFill>
                    <a:prstDash val="solid"/>
                    <a:round/>
                    <a:headEnd type="none" w="med" len="med"/>
                    <a:tailEnd type="triangle" w="med" len="med"/>
                  </a:ln>
                </p:spPr>
              </p:sp>
              <p:sp>
                <p:nvSpPr>
                  <p:cNvPr id="11282" name="文本框 300051"/>
                  <p:cNvSpPr txBox="1"/>
                  <p:nvPr>
                    <p:custDataLst>
                      <p:tags r:id="rId14"/>
                    </p:custDataLst>
                  </p:nvPr>
                </p:nvSpPr>
                <p:spPr>
                  <a:xfrm>
                    <a:off x="4762" y="8304"/>
                    <a:ext cx="1800" cy="46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marL="342900" indent="-342900" algn="just">
                      <a:lnSpc>
                        <a:spcPct val="72000"/>
                      </a:lnSpc>
                      <a:buClr>
                        <a:schemeClr val="folHlink"/>
                      </a:buClr>
                      <a:buSzPct val="60000"/>
                      <a:buFont typeface="Wingdings" panose="05000000000000000000" pitchFamily="2" charset="2"/>
                    </a:pPr>
                    <a:r>
                      <a:rPr lang="zh-CN" altLang="en-US" sz="90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实验设计</a:t>
                    </a:r>
                    <a:endParaRPr lang="zh-CN" altLang="en-US" sz="1400" dirty="0">
                      <a:latin typeface="Times New Roman" panose="02020603050405020304" pitchFamily="18" charset="0"/>
                      <a:ea typeface="宋体" panose="02010600030101010101" pitchFamily="2" charset="-122"/>
                    </a:endParaRPr>
                  </a:p>
                  <a:p>
                    <a:pPr marL="342900" indent="-342900" algn="just">
                      <a:lnSpc>
                        <a:spcPct val="72000"/>
                      </a:lnSpc>
                      <a:buClr>
                        <a:schemeClr val="folHlink"/>
                      </a:buClr>
                      <a:buSzPct val="60000"/>
                      <a:buFont typeface="Wingdings" panose="05000000000000000000" pitchFamily="2" charset="2"/>
                    </a:pPr>
                    <a:r>
                      <a:rPr lang="zh-CN" altLang="en-US" sz="1400" dirty="0">
                        <a:latin typeface="Times New Roman" panose="02020603050405020304" pitchFamily="18" charset="0"/>
                        <a:ea typeface="宋体" panose="02010600030101010101" pitchFamily="2" charset="-122"/>
                      </a:rPr>
                      <a:t>（定义、分类、量度</a:t>
                    </a:r>
                    <a:r>
                      <a:rPr lang="zh-CN" altLang="en-US" sz="900" dirty="0">
                        <a:latin typeface="Times New Roman" panose="02020603050405020304" pitchFamily="18" charset="0"/>
                        <a:ea typeface="宋体" panose="02010600030101010101" pitchFamily="2" charset="-122"/>
                      </a:rPr>
                      <a:t>）</a:t>
                    </a:r>
                    <a:endParaRPr lang="zh-CN" altLang="en-US" dirty="0">
                      <a:latin typeface="Tahoma" panose="020B0604030504040204" pitchFamily="34" charset="0"/>
                      <a:ea typeface="宋体" panose="02010600030101010101" pitchFamily="2" charset="-122"/>
                    </a:endParaRPr>
                  </a:p>
                </p:txBody>
              </p:sp>
            </p:grpSp>
            <p:sp>
              <p:nvSpPr>
                <p:cNvPr id="11283" name="直接连接符 300052"/>
                <p:cNvSpPr/>
                <p:nvPr>
                  <p:custDataLst>
                    <p:tags r:id="rId15"/>
                  </p:custDataLst>
                </p:nvPr>
              </p:nvSpPr>
              <p:spPr>
                <a:xfrm>
                  <a:off x="5652" y="8586"/>
                  <a:ext cx="0" cy="312"/>
                </a:xfrm>
                <a:prstGeom prst="line">
                  <a:avLst/>
                </a:prstGeom>
                <a:ln w="9525" cap="flat" cmpd="sng">
                  <a:solidFill>
                    <a:srgbClr val="000000"/>
                  </a:solidFill>
                  <a:prstDash val="solid"/>
                  <a:round/>
                  <a:headEnd type="none" w="med" len="med"/>
                  <a:tailEnd type="triangle" w="med" len="med"/>
                </a:ln>
              </p:spPr>
            </p:sp>
            <p:sp>
              <p:nvSpPr>
                <p:cNvPr id="11284" name="文本框 300053"/>
                <p:cNvSpPr txBox="1"/>
                <p:nvPr>
                  <p:custDataLst>
                    <p:tags r:id="rId16"/>
                  </p:custDataLst>
                </p:nvPr>
              </p:nvSpPr>
              <p:spPr>
                <a:xfrm>
                  <a:off x="5202" y="8888"/>
                  <a:ext cx="900"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marL="342900" indent="-342900" algn="just">
                    <a:buClr>
                      <a:schemeClr val="folHlink"/>
                    </a:buClr>
                    <a:buSzPct val="60000"/>
                    <a:buFont typeface="Wingdings" panose="05000000000000000000" pitchFamily="2" charset="2"/>
                  </a:pPr>
                  <a:r>
                    <a:rPr lang="zh-CN" altLang="en-US" sz="1400" dirty="0">
                      <a:latin typeface="Times New Roman" panose="02020603050405020304" pitchFamily="18" charset="0"/>
                      <a:ea typeface="宋体" panose="02010600030101010101" pitchFamily="2" charset="-122"/>
                    </a:rPr>
                    <a:t>　数 据</a:t>
                  </a:r>
                  <a:endParaRPr lang="zh-CN" altLang="en-US" sz="1400" dirty="0">
                    <a:latin typeface="Tahoma" panose="020B0604030504040204" pitchFamily="34" charset="0"/>
                    <a:ea typeface="宋体" panose="02010600030101010101" pitchFamily="2" charset="-122"/>
                  </a:endParaRPr>
                </a:p>
              </p:txBody>
            </p:sp>
            <p:sp>
              <p:nvSpPr>
                <p:cNvPr id="11285" name="直接连接符 300054"/>
                <p:cNvSpPr/>
                <p:nvPr>
                  <p:custDataLst>
                    <p:tags r:id="rId17"/>
                  </p:custDataLst>
                </p:nvPr>
              </p:nvSpPr>
              <p:spPr>
                <a:xfrm>
                  <a:off x="5652" y="9200"/>
                  <a:ext cx="0" cy="312"/>
                </a:xfrm>
                <a:prstGeom prst="line">
                  <a:avLst/>
                </a:prstGeom>
                <a:ln w="9525" cap="flat" cmpd="sng">
                  <a:solidFill>
                    <a:srgbClr val="000000"/>
                  </a:solidFill>
                  <a:prstDash val="solid"/>
                  <a:round/>
                  <a:headEnd type="none" w="med" len="med"/>
                  <a:tailEnd type="triangle" w="med" len="med"/>
                </a:ln>
              </p:spPr>
            </p:sp>
            <p:sp>
              <p:nvSpPr>
                <p:cNvPr id="11286" name="文本框 300055"/>
                <p:cNvSpPr txBox="1"/>
                <p:nvPr>
                  <p:custDataLst>
                    <p:tags r:id="rId18"/>
                  </p:custDataLst>
                </p:nvPr>
              </p:nvSpPr>
              <p:spPr>
                <a:xfrm>
                  <a:off x="5032" y="9502"/>
                  <a:ext cx="1260" cy="624"/>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marL="342900" indent="-342900" algn="just">
                    <a:buClr>
                      <a:schemeClr val="folHlink"/>
                    </a:buClr>
                    <a:buSzPct val="60000"/>
                    <a:buFont typeface="Wingdings" panose="05000000000000000000" pitchFamily="2" charset="2"/>
                  </a:pPr>
                  <a:r>
                    <a:rPr lang="zh-CN" altLang="en-US" sz="900" dirty="0">
                      <a:latin typeface="Times New Roman" panose="02020603050405020304" pitchFamily="18" charset="0"/>
                      <a:ea typeface="宋体" panose="02010600030101010101" pitchFamily="2" charset="-122"/>
                    </a:rPr>
                    <a:t>　　　</a:t>
                  </a:r>
                  <a:r>
                    <a:rPr lang="zh-CN" altLang="en-US" sz="1400" dirty="0">
                      <a:latin typeface="Times New Roman" panose="02020603050405020304" pitchFamily="18" charset="0"/>
                      <a:ea typeface="宋体" panose="02010600030101010101" pitchFamily="2" charset="-122"/>
                    </a:rPr>
                    <a:t>检验程序</a:t>
                  </a:r>
                  <a:endParaRPr lang="zh-CN" altLang="en-US" sz="1400" dirty="0">
                    <a:latin typeface="Times New Roman" panose="02020603050405020304" pitchFamily="18" charset="0"/>
                    <a:ea typeface="宋体" panose="02010600030101010101" pitchFamily="2" charset="-122"/>
                  </a:endParaRPr>
                </a:p>
                <a:p>
                  <a:pPr marL="342900" indent="-342900" algn="just">
                    <a:buClr>
                      <a:schemeClr val="folHlink"/>
                    </a:buClr>
                    <a:buSzPct val="60000"/>
                    <a:buFont typeface="Wingdings" panose="05000000000000000000" pitchFamily="2" charset="2"/>
                  </a:pPr>
                  <a:r>
                    <a:rPr lang="zh-CN" altLang="en-US" sz="1400" dirty="0">
                      <a:latin typeface="Times New Roman" panose="02020603050405020304" pitchFamily="18" charset="0"/>
                      <a:ea typeface="宋体" panose="02010600030101010101" pitchFamily="2" charset="-122"/>
                    </a:rPr>
                    <a:t>（统计检验等）</a:t>
                  </a:r>
                  <a:endParaRPr lang="zh-CN" altLang="en-US" sz="1400" dirty="0">
                    <a:latin typeface="Tahoma" panose="020B0604030504040204" pitchFamily="34" charset="0"/>
                    <a:ea typeface="宋体" panose="02010600030101010101" pitchFamily="2" charset="-122"/>
                  </a:endParaRPr>
                </a:p>
              </p:txBody>
            </p:sp>
            <p:sp>
              <p:nvSpPr>
                <p:cNvPr id="11287" name="直接连接符 300056"/>
                <p:cNvSpPr/>
                <p:nvPr>
                  <p:custDataLst>
                    <p:tags r:id="rId19"/>
                  </p:custDataLst>
                </p:nvPr>
              </p:nvSpPr>
              <p:spPr>
                <a:xfrm>
                  <a:off x="5652" y="10116"/>
                  <a:ext cx="0" cy="312"/>
                </a:xfrm>
                <a:prstGeom prst="line">
                  <a:avLst/>
                </a:prstGeom>
                <a:ln w="9525" cap="flat" cmpd="sng">
                  <a:solidFill>
                    <a:srgbClr val="000000"/>
                  </a:solidFill>
                  <a:prstDash val="solid"/>
                  <a:round/>
                  <a:headEnd type="none" w="med" len="med"/>
                  <a:tailEnd type="triangle" w="med" len="med"/>
                </a:ln>
              </p:spPr>
            </p:sp>
            <p:sp>
              <p:nvSpPr>
                <p:cNvPr id="11288" name="文本框 300057"/>
                <p:cNvSpPr txBox="1"/>
                <p:nvPr>
                  <p:custDataLst>
                    <p:tags r:id="rId20"/>
                  </p:custDataLst>
                </p:nvPr>
              </p:nvSpPr>
              <p:spPr>
                <a:xfrm>
                  <a:off x="4852" y="10428"/>
                  <a:ext cx="1620"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marL="342900" indent="-342900" algn="just">
                    <a:buClr>
                      <a:schemeClr val="folHlink"/>
                    </a:buClr>
                    <a:buSzPct val="60000"/>
                    <a:buFont typeface="Wingdings" panose="05000000000000000000" pitchFamily="2" charset="2"/>
                  </a:pPr>
                  <a:r>
                    <a:rPr lang="zh-CN" altLang="en-US" sz="1600" dirty="0">
                      <a:latin typeface="Times New Roman" panose="02020603050405020304" pitchFamily="18" charset="0"/>
                      <a:ea typeface="宋体" panose="02010600030101010101" pitchFamily="2" charset="-122"/>
                    </a:rPr>
                    <a:t>法则和理论的建立</a:t>
                  </a:r>
                  <a:endParaRPr lang="zh-CN" altLang="en-US" sz="1600" dirty="0">
                    <a:latin typeface="Tahoma" panose="020B0604030504040204" pitchFamily="34" charset="0"/>
                    <a:ea typeface="宋体" panose="02010600030101010101" pitchFamily="2" charset="-122"/>
                  </a:endParaRPr>
                </a:p>
              </p:txBody>
            </p:sp>
            <p:sp>
              <p:nvSpPr>
                <p:cNvPr id="11289" name="直接连接符 300058"/>
                <p:cNvSpPr/>
                <p:nvPr>
                  <p:custDataLst>
                    <p:tags r:id="rId21"/>
                  </p:custDataLst>
                </p:nvPr>
              </p:nvSpPr>
              <p:spPr>
                <a:xfrm>
                  <a:off x="5652" y="10750"/>
                  <a:ext cx="0" cy="312"/>
                </a:xfrm>
                <a:prstGeom prst="line">
                  <a:avLst/>
                </a:prstGeom>
                <a:ln w="9525" cap="flat" cmpd="sng">
                  <a:solidFill>
                    <a:srgbClr val="000000"/>
                  </a:solidFill>
                  <a:prstDash val="solid"/>
                  <a:round/>
                  <a:headEnd type="none" w="med" len="med"/>
                  <a:tailEnd type="triangle" w="med" len="med"/>
                </a:ln>
              </p:spPr>
            </p:sp>
            <p:sp>
              <p:nvSpPr>
                <p:cNvPr id="11290" name="文本框 300059"/>
                <p:cNvSpPr txBox="1"/>
                <p:nvPr>
                  <p:custDataLst>
                    <p:tags r:id="rId22"/>
                  </p:custDataLst>
                </p:nvPr>
              </p:nvSpPr>
              <p:spPr>
                <a:xfrm>
                  <a:off x="5112" y="11062"/>
                  <a:ext cx="1080" cy="31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nchor="t" anchorCtr="0"/>
                <a:p>
                  <a:pPr marL="342900" indent="-342900" algn="just">
                    <a:buClr>
                      <a:schemeClr val="folHlink"/>
                    </a:buClr>
                    <a:buSzPct val="60000"/>
                    <a:buFont typeface="Wingdings" panose="05000000000000000000" pitchFamily="2" charset="2"/>
                  </a:pPr>
                  <a:r>
                    <a:rPr lang="zh-CN" altLang="en-US" sz="1600" dirty="0">
                      <a:latin typeface="Times New Roman" panose="02020603050405020304" pitchFamily="18" charset="0"/>
                      <a:ea typeface="宋体" panose="02010600030101010101" pitchFamily="2" charset="-122"/>
                    </a:rPr>
                    <a:t>　解 　 释</a:t>
                  </a:r>
                  <a:endParaRPr lang="zh-CN" altLang="en-US" sz="1600" dirty="0">
                    <a:latin typeface="Tahoma" panose="020B0604030504040204" pitchFamily="34" charset="0"/>
                    <a:ea typeface="宋体" panose="02010600030101010101" pitchFamily="2" charset="-122"/>
                  </a:endParaRPr>
                </a:p>
              </p:txBody>
            </p:sp>
          </p:grpSp>
          <p:sp>
            <p:nvSpPr>
              <p:cNvPr id="11291" name="直接连接符 300060"/>
              <p:cNvSpPr/>
              <p:nvPr>
                <p:custDataLst>
                  <p:tags r:id="rId23"/>
                </p:custDataLst>
              </p:nvPr>
            </p:nvSpPr>
            <p:spPr>
              <a:xfrm>
                <a:off x="4062" y="6276"/>
                <a:ext cx="720" cy="0"/>
              </a:xfrm>
              <a:prstGeom prst="line">
                <a:avLst/>
              </a:prstGeom>
              <a:ln w="9525" cap="flat" cmpd="sng">
                <a:solidFill>
                  <a:srgbClr val="000000"/>
                </a:solidFill>
                <a:prstDash val="solid"/>
                <a:round/>
                <a:headEnd type="none" w="med" len="med"/>
                <a:tailEnd type="none" w="med" len="med"/>
              </a:ln>
            </p:spPr>
          </p:sp>
          <p:sp>
            <p:nvSpPr>
              <p:cNvPr id="11292" name="直接连接符 300061"/>
              <p:cNvSpPr/>
              <p:nvPr>
                <p:custDataLst>
                  <p:tags r:id="rId24"/>
                </p:custDataLst>
              </p:nvPr>
            </p:nvSpPr>
            <p:spPr>
              <a:xfrm>
                <a:off x="4032" y="6276"/>
                <a:ext cx="0" cy="3588"/>
              </a:xfrm>
              <a:prstGeom prst="line">
                <a:avLst/>
              </a:prstGeom>
              <a:ln w="9525" cap="flat" cmpd="sng">
                <a:solidFill>
                  <a:srgbClr val="000000"/>
                </a:solidFill>
                <a:prstDash val="solid"/>
                <a:round/>
                <a:headEnd type="none" w="med" len="med"/>
                <a:tailEnd type="none" w="med" len="med"/>
              </a:ln>
            </p:spPr>
          </p:sp>
          <p:sp>
            <p:nvSpPr>
              <p:cNvPr id="11293" name="直接连接符 300062"/>
              <p:cNvSpPr/>
              <p:nvPr>
                <p:custDataLst>
                  <p:tags r:id="rId25"/>
                </p:custDataLst>
              </p:nvPr>
            </p:nvSpPr>
            <p:spPr>
              <a:xfrm>
                <a:off x="3992" y="9864"/>
                <a:ext cx="1080" cy="0"/>
              </a:xfrm>
              <a:prstGeom prst="line">
                <a:avLst/>
              </a:prstGeom>
              <a:ln w="9525" cap="flat" cmpd="sng">
                <a:solidFill>
                  <a:srgbClr val="000000"/>
                </a:solidFill>
                <a:prstDash val="solid"/>
                <a:round/>
                <a:headEnd type="none" w="med" len="med"/>
                <a:tailEnd type="none" w="med" len="med"/>
              </a:ln>
            </p:spPr>
          </p:sp>
          <p:sp>
            <p:nvSpPr>
              <p:cNvPr id="11294" name="文本框 300063"/>
              <p:cNvSpPr txBox="1"/>
              <p:nvPr>
                <p:custDataLst>
                  <p:tags r:id="rId26"/>
                </p:custDataLst>
              </p:nvPr>
            </p:nvSpPr>
            <p:spPr>
              <a:xfrm>
                <a:off x="3492" y="7368"/>
                <a:ext cx="360" cy="1716"/>
              </a:xfrm>
              <a:prstGeom prst="rect">
                <a:avLst/>
              </a:prstGeom>
              <a:solidFill>
                <a:srgbClr val="FFFFFF"/>
              </a:solidFill>
              <a:ln w="9525">
                <a:noFill/>
              </a:ln>
            </p:spPr>
            <p:txBody>
              <a:bodyPr vert="eaVert" lIns="0" tIns="0" rIns="0" bIns="0" anchor="t" anchorCtr="0"/>
              <a:p>
                <a:pPr marL="342900" indent="-342900" algn="just">
                  <a:buClr>
                    <a:schemeClr val="folHlink"/>
                  </a:buClr>
                  <a:buSzPct val="60000"/>
                  <a:buFont typeface="Wingdings" panose="05000000000000000000" pitchFamily="2" charset="2"/>
                </a:pPr>
                <a:r>
                  <a:rPr lang="zh-CN" altLang="en-US" sz="1400" dirty="0">
                    <a:latin typeface="Times New Roman" panose="02020603050405020304" pitchFamily="18" charset="0"/>
                    <a:ea typeface="宋体" panose="02010600030101010101" pitchFamily="2" charset="-122"/>
                  </a:rPr>
                  <a:t>负   反   馈</a:t>
                </a:r>
                <a:endParaRPr lang="zh-CN" altLang="en-US" sz="1400" dirty="0">
                  <a:latin typeface="Tahoma" panose="020B0604030504040204" pitchFamily="34" charset="0"/>
                  <a:ea typeface="宋体" panose="02010600030101010101" pitchFamily="2" charset="-122"/>
                </a:endParaRPr>
              </a:p>
            </p:txBody>
          </p:sp>
          <p:sp>
            <p:nvSpPr>
              <p:cNvPr id="11295" name="直接连接符 300064"/>
              <p:cNvSpPr/>
              <p:nvPr>
                <p:custDataLst>
                  <p:tags r:id="rId27"/>
                </p:custDataLst>
              </p:nvPr>
            </p:nvSpPr>
            <p:spPr>
              <a:xfrm>
                <a:off x="6552" y="6276"/>
                <a:ext cx="540" cy="0"/>
              </a:xfrm>
              <a:prstGeom prst="line">
                <a:avLst/>
              </a:prstGeom>
              <a:ln w="9525" cap="flat" cmpd="sng">
                <a:solidFill>
                  <a:srgbClr val="000000"/>
                </a:solidFill>
                <a:prstDash val="solid"/>
                <a:round/>
                <a:headEnd type="none" w="med" len="med"/>
                <a:tailEnd type="none" w="med" len="med"/>
              </a:ln>
            </p:spPr>
          </p:sp>
          <p:sp>
            <p:nvSpPr>
              <p:cNvPr id="11296" name="直接连接符 300065"/>
              <p:cNvSpPr/>
              <p:nvPr>
                <p:custDataLst>
                  <p:tags r:id="rId28"/>
                </p:custDataLst>
              </p:nvPr>
            </p:nvSpPr>
            <p:spPr>
              <a:xfrm>
                <a:off x="7092" y="6276"/>
                <a:ext cx="0" cy="4368"/>
              </a:xfrm>
              <a:prstGeom prst="line">
                <a:avLst/>
              </a:prstGeom>
              <a:ln w="9525" cap="flat" cmpd="sng">
                <a:solidFill>
                  <a:srgbClr val="000000"/>
                </a:solidFill>
                <a:prstDash val="solid"/>
                <a:round/>
                <a:headEnd type="none" w="med" len="med"/>
                <a:tailEnd type="none" w="med" len="med"/>
              </a:ln>
            </p:spPr>
          </p:sp>
          <p:sp>
            <p:nvSpPr>
              <p:cNvPr id="11297" name="直接连接符 300066"/>
              <p:cNvSpPr/>
              <p:nvPr>
                <p:custDataLst>
                  <p:tags r:id="rId29"/>
                </p:custDataLst>
              </p:nvPr>
            </p:nvSpPr>
            <p:spPr>
              <a:xfrm flipH="1">
                <a:off x="6372" y="10644"/>
                <a:ext cx="720" cy="0"/>
              </a:xfrm>
              <a:prstGeom prst="line">
                <a:avLst/>
              </a:prstGeom>
              <a:ln w="9525" cap="flat" cmpd="sng">
                <a:solidFill>
                  <a:srgbClr val="000000"/>
                </a:solidFill>
                <a:prstDash val="solid"/>
                <a:round/>
                <a:headEnd type="none" w="med" len="med"/>
                <a:tailEnd type="none" w="med" len="med"/>
              </a:ln>
            </p:spPr>
          </p:sp>
          <p:sp>
            <p:nvSpPr>
              <p:cNvPr id="11298" name="文本框 300067"/>
              <p:cNvSpPr txBox="1"/>
              <p:nvPr>
                <p:custDataLst>
                  <p:tags r:id="rId30"/>
                </p:custDataLst>
              </p:nvPr>
            </p:nvSpPr>
            <p:spPr>
              <a:xfrm>
                <a:off x="7182" y="7368"/>
                <a:ext cx="360" cy="1872"/>
              </a:xfrm>
              <a:prstGeom prst="rect">
                <a:avLst/>
              </a:prstGeom>
              <a:solidFill>
                <a:srgbClr val="FFFFFF"/>
              </a:solidFill>
              <a:ln w="9525">
                <a:noFill/>
              </a:ln>
            </p:spPr>
            <p:txBody>
              <a:bodyPr vert="eaVert" lIns="0" tIns="0" rIns="0" bIns="0" anchor="t" anchorCtr="0"/>
              <a:p>
                <a:pPr marL="342900" indent="-342900" algn="just">
                  <a:buClr>
                    <a:schemeClr val="folHlink"/>
                  </a:buClr>
                  <a:buSzPct val="60000"/>
                  <a:buFont typeface="Wingdings" panose="05000000000000000000" pitchFamily="2" charset="2"/>
                </a:pPr>
                <a:r>
                  <a:rPr lang="zh-CN" altLang="en-US" sz="1400" dirty="0">
                    <a:latin typeface="Times New Roman" panose="02020603050405020304" pitchFamily="18" charset="0"/>
                    <a:ea typeface="宋体" panose="02010600030101010101" pitchFamily="2" charset="-122"/>
                  </a:rPr>
                  <a:t>正  反  馈</a:t>
                </a:r>
                <a:endParaRPr lang="zh-CN" altLang="en-US" sz="1400" dirty="0">
                  <a:latin typeface="Tahoma" panose="020B0604030504040204" pitchFamily="34" charset="0"/>
                  <a:ea typeface="宋体" panose="02010600030101010101" pitchFamily="2" charset="-122"/>
                </a:endParaRPr>
              </a:p>
            </p:txBody>
          </p:sp>
        </p:grpSp>
        <p:sp>
          <p:nvSpPr>
            <p:cNvPr id="11299" name="文本框 300068"/>
            <p:cNvSpPr txBox="1"/>
            <p:nvPr>
              <p:custDataLst>
                <p:tags r:id="rId31"/>
              </p:custDataLst>
            </p:nvPr>
          </p:nvSpPr>
          <p:spPr>
            <a:xfrm>
              <a:off x="4222" y="11506"/>
              <a:ext cx="2880" cy="312"/>
            </a:xfrm>
            <a:prstGeom prst="rect">
              <a:avLst/>
            </a:prstGeom>
            <a:solidFill>
              <a:srgbClr val="FFFFFF"/>
            </a:solidFill>
            <a:ln w="9525">
              <a:noFill/>
            </a:ln>
          </p:spPr>
          <p:txBody>
            <a:bodyPr lIns="0" tIns="0" rIns="0" bIns="0" anchor="t" anchorCtr="0"/>
            <a:p>
              <a:pPr marL="342900" indent="-342900" algn="just">
                <a:buClr>
                  <a:schemeClr val="folHlink"/>
                </a:buClr>
                <a:buSzPct val="60000"/>
                <a:buFont typeface="Wingdings" panose="05000000000000000000" pitchFamily="2" charset="2"/>
              </a:pPr>
              <a:endParaRPr lang="zh-CN" altLang="zh-CN" dirty="0">
                <a:latin typeface="Tahoma" panose="020B0604030504040204" pitchFamily="34" charset="0"/>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descr="形状, 圆圈&#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980440"/>
            <a:ext cx="9144000" cy="5143500"/>
          </a:xfrm>
          <a:prstGeom prst="rect">
            <a:avLst/>
          </a:prstGeom>
        </p:spPr>
      </p:pic>
      <p:sp>
        <p:nvSpPr>
          <p:cNvPr id="4" name="文本框 3"/>
          <p:cNvSpPr txBox="1"/>
          <p:nvPr/>
        </p:nvSpPr>
        <p:spPr>
          <a:xfrm>
            <a:off x="251460" y="188595"/>
            <a:ext cx="6783070" cy="7137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三、人本主义方法</a:t>
            </a:r>
            <a:r>
              <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rPr>
              <a:t>论</a:t>
            </a:r>
            <a:endParaRPr kumimoji="0" lang="zh-CN" altLang="en-US" sz="4000" b="0" i="0" u="none" strike="noStrike" kern="1200" cap="none" spc="0" normalizeH="0" baseline="0" noProof="0" dirty="0">
              <a:ln>
                <a:noFill/>
              </a:ln>
              <a:solidFill>
                <a:srgbClr val="1402BE"/>
              </a:solidFill>
              <a:effectLst/>
              <a:uLnTx/>
              <a:uFillTx/>
              <a:latin typeface="华文行楷" panose="02010800040101010101" pitchFamily="2" charset="-122"/>
              <a:ea typeface="华文行楷" panose="02010800040101010101" pitchFamily="2" charset="-122"/>
              <a:cs typeface="+mn-ea"/>
              <a:sym typeface="+mn-lt"/>
            </a:endParaRPr>
          </a:p>
        </p:txBody>
      </p:sp>
      <p:sp>
        <p:nvSpPr>
          <p:cNvPr id="2" name="Text Box 3"/>
          <p:cNvSpPr txBox="1">
            <a:spLocks noChangeArrowheads="1"/>
          </p:cNvSpPr>
          <p:nvPr>
            <p:custDataLst>
              <p:tags r:id="rId2"/>
            </p:custDataLst>
          </p:nvPr>
        </p:nvSpPr>
        <p:spPr bwMode="auto">
          <a:xfrm>
            <a:off x="107315" y="902335"/>
            <a:ext cx="8898255" cy="7070725"/>
          </a:xfrm>
          <a:prstGeom prst="rect">
            <a:avLst/>
          </a:prstGeom>
          <a:noFill/>
          <a:ln w="9525">
            <a:noFill/>
            <a:miter lim="800000"/>
          </a:ln>
          <a:effectLst/>
        </p:spPr>
        <p:txBody>
          <a:bodyPr wrap="square">
            <a:spAutoFit/>
          </a:bodyPr>
          <a:p>
            <a:pPr marL="285750" marR="0" indent="-285750" defTabSz="914400">
              <a:lnSpc>
                <a:spcPct val="180000"/>
              </a:lnSpc>
              <a:spcBef>
                <a:spcPct val="10000"/>
              </a:spcBef>
              <a:spcAft>
                <a:spcPct val="10000"/>
              </a:spcAft>
              <a:buClr>
                <a:schemeClr val="hlink"/>
              </a:buClr>
              <a:buSzPct val="80000"/>
              <a:buFont typeface="Wingdings" panose="05000000000000000000" pitchFamily="2" charset="2"/>
              <a:buChar char="u"/>
              <a:defRPr/>
            </a:pPr>
            <a:r>
              <a:rPr lang="zh-CN" altLang="en-US" sz="2000" b="1" dirty="0">
                <a:sym typeface="+mn-ea"/>
              </a:rPr>
              <a:t>针对实证主义忽视人这个主体的倾向，以人为主体出发，重视人类行为的丰富意义和社会价值观念体系中的非经济成分。</a:t>
            </a:r>
            <a:endParaRPr lang="zh-CN" altLang="en-US" sz="2000" b="1" dirty="0">
              <a:sym typeface="+mn-ea"/>
            </a:endParaRPr>
          </a:p>
          <a:p>
            <a:pPr marL="285750" marR="0" indent="-285750" defTabSz="914400">
              <a:lnSpc>
                <a:spcPct val="180000"/>
              </a:lnSpc>
              <a:spcBef>
                <a:spcPct val="10000"/>
              </a:spcBef>
              <a:spcAft>
                <a:spcPct val="10000"/>
              </a:spcAft>
              <a:buClr>
                <a:schemeClr val="hlink"/>
              </a:buClr>
              <a:buSzPct val="80000"/>
              <a:buFont typeface="Wingdings" panose="05000000000000000000" pitchFamily="2" charset="2"/>
              <a:buChar char="u"/>
              <a:defRPr/>
            </a:pPr>
            <a:r>
              <a:rPr lang="zh-CN" altLang="en-US" sz="2000" b="1" dirty="0">
                <a:sym typeface="+mn-ea"/>
              </a:rPr>
              <a:t>对人文地理学影响是潜在的间接的，并没有提供一种直接的方法，只是引进对人的经验和主观性重视这样的</a:t>
            </a:r>
            <a:r>
              <a:rPr lang="zh-CN" altLang="en-US" sz="2000" b="1" dirty="0">
                <a:sym typeface="+mn-ea"/>
              </a:rPr>
              <a:t>观点。</a:t>
            </a:r>
            <a:endParaRPr lang="zh-CN" altLang="en-US" sz="2000" b="1" dirty="0">
              <a:sym typeface="+mn-ea"/>
            </a:endParaRPr>
          </a:p>
          <a:p>
            <a:pPr marL="285750" marR="0" indent="-285750" defTabSz="914400">
              <a:lnSpc>
                <a:spcPct val="180000"/>
              </a:lnSpc>
              <a:spcBef>
                <a:spcPct val="10000"/>
              </a:spcBef>
              <a:spcAft>
                <a:spcPct val="10000"/>
              </a:spcAft>
              <a:buClr>
                <a:schemeClr val="hlink"/>
              </a:buClr>
              <a:buSzPct val="80000"/>
              <a:buFont typeface="Wingdings" panose="05000000000000000000" pitchFamily="2" charset="2"/>
              <a:buChar char="u"/>
              <a:defRPr/>
            </a:pPr>
            <a:r>
              <a:rPr lang="zh-CN" altLang="en-US" sz="2000" b="1" dirty="0">
                <a:sym typeface="+mn-ea"/>
              </a:rPr>
              <a:t>历史地理学领域：在人本主义地理学者看来，在历史地理学领域，实证主义方法是行不通的，因为历史结论已存在，无需再通过分析归纳得出，故在这个领域只能依靠唯心主义方法，为了理解一个历史上特殊区域背景下的人文景观或事件，人文地理学家必须思考位于人类活动背后的动机。这种思考是完全主观的，主要根据自身或他人感应的环境来推知历史上在多种因素下产生的机制。 </a:t>
            </a:r>
            <a:endParaRPr lang="zh-CN" altLang="en-US" sz="2000" b="1" dirty="0">
              <a:sym typeface="+mn-ea"/>
            </a:endParaRPr>
          </a:p>
          <a:p>
            <a:pPr marL="285750" marR="0" indent="-285750" defTabSz="914400">
              <a:spcBef>
                <a:spcPct val="10000"/>
              </a:spcBef>
              <a:spcAft>
                <a:spcPct val="10000"/>
              </a:spcAft>
              <a:buClr>
                <a:schemeClr val="hlink"/>
              </a:buClr>
              <a:buSzPct val="80000"/>
              <a:buFont typeface="Wingdings" panose="05000000000000000000" pitchFamily="2" charset="2"/>
              <a:buChar char="u"/>
              <a:defRPr/>
            </a:pPr>
            <a:endParaRPr kumimoji="0" lang="en-US" altLang="zh-CN" b="1" kern="1200" cap="none" spc="0" normalizeH="0" baseline="0" noProof="0" dirty="0">
              <a:effectLst>
                <a:outerShdw blurRad="38100" dist="38100" dir="2700000" algn="tl">
                  <a:srgbClr val="FFFFFF"/>
                </a:outerShdw>
              </a:effectLst>
              <a:latin typeface="Tahoma" panose="020B0604030504040204" pitchFamily="34" charset="0"/>
              <a:ea typeface="宋体" panose="02010600030101010101" pitchFamily="2" charset="-122"/>
              <a:cs typeface="+mn-cs"/>
            </a:endParaRPr>
          </a:p>
          <a:p>
            <a:pPr marL="285750" marR="0" indent="-285750" defTabSz="914400">
              <a:spcBef>
                <a:spcPct val="10000"/>
              </a:spcBef>
              <a:spcAft>
                <a:spcPct val="10000"/>
              </a:spcAft>
              <a:buClr>
                <a:schemeClr val="hlink"/>
              </a:buClr>
              <a:buSzPct val="80000"/>
              <a:buFont typeface="Wingdings" panose="05000000000000000000" pitchFamily="2" charset="2"/>
              <a:buChar char="u"/>
              <a:defRPr/>
            </a:pPr>
            <a:endParaRPr kumimoji="0" lang="zh-CN" altLang="en-US" b="1" kern="1200" cap="none" spc="0" normalizeH="0" baseline="0" noProof="0" dirty="0">
              <a:effectLst>
                <a:outerShdw blurRad="38100" dist="38100" dir="2700000" algn="tl">
                  <a:srgbClr val="FFFFFF"/>
                </a:outerShdw>
              </a:effectLst>
              <a:latin typeface="Tahoma" panose="020B0604030504040204" pitchFamily="34" charset="0"/>
              <a:ea typeface="宋体" panose="02010600030101010101" pitchFamily="2" charset="-122"/>
              <a:cs typeface="+mn-cs"/>
            </a:endParaRPr>
          </a:p>
          <a:p>
            <a:pPr marR="0" defTabSz="914400">
              <a:lnSpc>
                <a:spcPct val="120000"/>
              </a:lnSpc>
              <a:buClrTx/>
              <a:buSzTx/>
              <a:buFontTx/>
              <a:buNone/>
              <a:defRPr/>
            </a:pPr>
            <a:endParaRPr kumimoji="0" lang="en-US" altLang="zh-CN" sz="2800" kern="1200" cap="none" spc="0" normalizeH="0" baseline="0" noProof="0" dirty="0">
              <a:latin typeface="Tahoma" panose="020B0604030504040204" pitchFamily="34" charset="0"/>
              <a:ea typeface="楷体_GB2312"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500" advClick="0">
        <p:checker/>
      </p:transition>
    </mc:Choice>
    <mc:Fallback>
      <p:transition spd="slow" advClick="0">
        <p:checker/>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8100,&quot;width&quot;:1440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REFSHAPE" val="722430220"/>
  <p:tag name="KSO_WM_UNIT_PLACING_PICTURE_USER_VIEWPORT" val="{&quot;height&quot;:8085,&quot;width&quot;:15120}"/>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8100,&quot;width&quot;:14400}"/>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8100,&quot;width&quot;:14400}"/>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PLACING_PICTURE_USER_VIEWPORT" val="{&quot;height&quot;:8100,&quot;width&quot;:14400}"/>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UNIT_PLACING_PICTURE_USER_VIEWPORT" val="{&quot;height&quot;:8100,&quot;width&quot;:14400}"/>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PP_MARK_KEY" val="3e7a0aef-7686-407d-902c-943545a28e0a"/>
  <p:tag name="COMMONDATA" val="eyJoZGlkIjoiMWQxMmFkMmM3NjMwYTRiNTUzODcyZGZiOGYzMDBmMDc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0</TotalTime>
  <Words>1982</Words>
  <Application>WPS 演示</Application>
  <PresentationFormat>在屏幕上显示</PresentationFormat>
  <Paragraphs>149</Paragraphs>
  <Slides>17</Slides>
  <Notes>0</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17</vt:i4>
      </vt:variant>
    </vt:vector>
  </HeadingPairs>
  <TitlesOfParts>
    <vt:vector size="40" baseType="lpstr">
      <vt:lpstr>Arial</vt:lpstr>
      <vt:lpstr>宋体</vt:lpstr>
      <vt:lpstr>Wingdings</vt:lpstr>
      <vt:lpstr>Tahoma</vt:lpstr>
      <vt:lpstr>Times New Roman</vt:lpstr>
      <vt:lpstr>思源宋体 CN</vt:lpstr>
      <vt:lpstr>思源宋体 CN Heavy</vt:lpstr>
      <vt:lpstr>微软雅黑</vt:lpstr>
      <vt:lpstr>华文楷体</vt:lpstr>
      <vt:lpstr>楷体_GB2312</vt:lpstr>
      <vt:lpstr>华文行楷</vt:lpstr>
      <vt:lpstr>隶书</vt:lpstr>
      <vt:lpstr>Arial Unicode MS</vt:lpstr>
      <vt:lpstr>Calibri</vt:lpstr>
      <vt:lpstr>阿里巴巴普惠体 H</vt:lpstr>
      <vt:lpstr>思源黑体 CN Bold</vt:lpstr>
      <vt:lpstr>黑体</vt:lpstr>
      <vt:lpstr>新宋体</vt:lpstr>
      <vt:lpstr>华文新魏</vt:lpstr>
      <vt:lpstr>Wingdings</vt:lpstr>
      <vt:lpstr>等线</vt:lpstr>
      <vt:lpstr>Blends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人文地理学目录</dc:title>
  <dc:creator>ma</dc:creator>
  <cp:lastModifiedBy>李一诺</cp:lastModifiedBy>
  <cp:revision>263</cp:revision>
  <dcterms:created xsi:type="dcterms:W3CDTF">2002-11-18T07:23:00Z</dcterms:created>
  <dcterms:modified xsi:type="dcterms:W3CDTF">2023-03-06T03:56:17Z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BA7A5537D41E4C3884BB9B1496196DBA</vt:lpwstr>
  </property>
</Properties>
</file>