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906000" cy="6858000"/>
  <p:notesSz cx="7104063" cy="102346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896400" y="836640"/>
            <a:ext cx="52801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896400" y="2341080"/>
            <a:ext cx="52801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896400" y="836640"/>
            <a:ext cx="25765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3602160" y="836640"/>
            <a:ext cx="25765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896400" y="2341080"/>
            <a:ext cx="25765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3602160" y="2341080"/>
            <a:ext cx="25765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896400" y="836640"/>
            <a:ext cx="16999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2681640" y="836640"/>
            <a:ext cx="16999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466880" y="836640"/>
            <a:ext cx="16999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/>
          </p:nvPr>
        </p:nvSpPr>
        <p:spPr>
          <a:xfrm>
            <a:off x="896400" y="2341080"/>
            <a:ext cx="16999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/>
          </p:nvPr>
        </p:nvSpPr>
        <p:spPr>
          <a:xfrm>
            <a:off x="2681640" y="2341080"/>
            <a:ext cx="16999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/>
          </p:nvPr>
        </p:nvSpPr>
        <p:spPr>
          <a:xfrm>
            <a:off x="4466880" y="2341080"/>
            <a:ext cx="16999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896400" y="836640"/>
            <a:ext cx="5280120" cy="28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96400" y="836640"/>
            <a:ext cx="5280120" cy="28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96400" y="836640"/>
            <a:ext cx="2576520" cy="28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3602160" y="836640"/>
            <a:ext cx="2576520" cy="28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96400" y="836640"/>
            <a:ext cx="25765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3602160" y="836640"/>
            <a:ext cx="2576520" cy="28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896400" y="2341080"/>
            <a:ext cx="25765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896400" y="836640"/>
            <a:ext cx="5280120" cy="28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96400" y="836640"/>
            <a:ext cx="2576520" cy="28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3602160" y="836640"/>
            <a:ext cx="25765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3602160" y="2341080"/>
            <a:ext cx="25765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96400" y="836640"/>
            <a:ext cx="25765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3602160" y="836640"/>
            <a:ext cx="25765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896400" y="2341080"/>
            <a:ext cx="52801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96400" y="836640"/>
            <a:ext cx="52801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896400" y="2341080"/>
            <a:ext cx="52801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96400" y="836640"/>
            <a:ext cx="25765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3602160" y="836640"/>
            <a:ext cx="25765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896400" y="2341080"/>
            <a:ext cx="25765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3602160" y="2341080"/>
            <a:ext cx="25765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96400" y="836640"/>
            <a:ext cx="16999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2681640" y="836640"/>
            <a:ext cx="16999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466880" y="836640"/>
            <a:ext cx="16999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896400" y="2341080"/>
            <a:ext cx="16999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2681640" y="2341080"/>
            <a:ext cx="16999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4466880" y="2341080"/>
            <a:ext cx="16999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96400" y="836640"/>
            <a:ext cx="5280120" cy="28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96400" y="836640"/>
            <a:ext cx="2576520" cy="28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602160" y="836640"/>
            <a:ext cx="2576520" cy="28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96400" y="836640"/>
            <a:ext cx="25765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602160" y="836640"/>
            <a:ext cx="2576520" cy="28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96400" y="2341080"/>
            <a:ext cx="25765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896400" y="836640"/>
            <a:ext cx="2576520" cy="28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602160" y="836640"/>
            <a:ext cx="25765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3602160" y="2341080"/>
            <a:ext cx="25765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896400" y="836640"/>
            <a:ext cx="25765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602160" y="836640"/>
            <a:ext cx="25765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96400" y="2341080"/>
            <a:ext cx="528012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98600" y="4644720"/>
            <a:ext cx="5887800" cy="1122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buNone/>
            </a:pPr>
            <a:r>
              <a:rPr b="0" lang="es-ES" sz="67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6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74720" y="0"/>
            <a:ext cx="8355960" cy="409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" name="Google Shape;64;p47"/>
          <p:cNvGrpSpPr/>
          <p:nvPr/>
        </p:nvGrpSpPr>
        <p:grpSpPr>
          <a:xfrm>
            <a:off x="0" y="5768280"/>
            <a:ext cx="528840" cy="752400"/>
            <a:chOff x="0" y="5768280"/>
            <a:chExt cx="528840" cy="752400"/>
          </a:xfrm>
        </p:grpSpPr>
        <p:sp>
          <p:nvSpPr>
            <p:cNvPr id="3" name="Google Shape;65;p47"/>
            <p:cNvSpPr/>
            <p:nvPr/>
          </p:nvSpPr>
          <p:spPr>
            <a:xfrm>
              <a:off x="0" y="6144840"/>
              <a:ext cx="264240" cy="375840"/>
            </a:xfrm>
            <a:custGeom>
              <a:avLst/>
              <a:gdLst>
                <a:gd name="textAreaLeft" fmla="*/ 0 w 264240"/>
                <a:gd name="textAreaRight" fmla="*/ 264600 w 264240"/>
                <a:gd name="textAreaTop" fmla="*/ 0 h 375840"/>
                <a:gd name="textAreaBottom" fmla="*/ 376200 h 375840"/>
              </a:gdLst>
              <a:ahLst/>
              <a:rect l="textAreaLeft" t="textAreaTop" r="textAreaRight" b="textAreaBottom"/>
              <a:pathLst>
                <a:path w="717572" h="828471">
                  <a:moveTo>
                    <a:pt x="717572" y="0"/>
                  </a:moveTo>
                  <a:lnTo>
                    <a:pt x="0" y="414179"/>
                  </a:lnTo>
                  <a:lnTo>
                    <a:pt x="717572" y="82847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rgbClr val="bbc7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Google Shape;66;p47"/>
            <p:cNvSpPr/>
            <p:nvPr/>
          </p:nvSpPr>
          <p:spPr>
            <a:xfrm>
              <a:off x="0" y="5768280"/>
              <a:ext cx="264240" cy="376200"/>
            </a:xfrm>
            <a:custGeom>
              <a:avLst/>
              <a:gdLst>
                <a:gd name="textAreaLeft" fmla="*/ 0 w 264240"/>
                <a:gd name="textAreaRight" fmla="*/ 264600 w 264240"/>
                <a:gd name="textAreaTop" fmla="*/ 0 h 376200"/>
                <a:gd name="textAreaBottom" fmla="*/ 376560 h 376200"/>
              </a:gdLst>
              <a:ahLst/>
              <a:rect l="textAreaLeft" t="textAreaTop" r="textAreaRight" b="textAreaBottom"/>
              <a:pathLst>
                <a:path w="717572" h="828586">
                  <a:moveTo>
                    <a:pt x="0" y="414293"/>
                  </a:moveTo>
                  <a:lnTo>
                    <a:pt x="717572" y="828587"/>
                  </a:lnTo>
                  <a:lnTo>
                    <a:pt x="717572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rgbClr val="bbc7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Google Shape;67;p47"/>
            <p:cNvSpPr/>
            <p:nvPr/>
          </p:nvSpPr>
          <p:spPr>
            <a:xfrm>
              <a:off x="0" y="5956560"/>
              <a:ext cx="264240" cy="375840"/>
            </a:xfrm>
            <a:custGeom>
              <a:avLst/>
              <a:gdLst>
                <a:gd name="textAreaLeft" fmla="*/ 0 w 264240"/>
                <a:gd name="textAreaRight" fmla="*/ 264600 w 264240"/>
                <a:gd name="textAreaTop" fmla="*/ 0 h 375840"/>
                <a:gd name="textAreaBottom" fmla="*/ 376200 h 375840"/>
              </a:gdLst>
              <a:ahLst/>
              <a:rect l="textAreaLeft" t="textAreaTop" r="textAreaRight" b="textAreaBottom"/>
              <a:pathLst>
                <a:path w="717572" h="828471">
                  <a:moveTo>
                    <a:pt x="0" y="828472"/>
                  </a:moveTo>
                  <a:lnTo>
                    <a:pt x="717572" y="414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rgbClr val="bbc7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Google Shape;68;p47"/>
            <p:cNvSpPr/>
            <p:nvPr/>
          </p:nvSpPr>
          <p:spPr>
            <a:xfrm>
              <a:off x="264600" y="5768280"/>
              <a:ext cx="264240" cy="376200"/>
            </a:xfrm>
            <a:custGeom>
              <a:avLst/>
              <a:gdLst>
                <a:gd name="textAreaLeft" fmla="*/ 0 w 264240"/>
                <a:gd name="textAreaRight" fmla="*/ 264600 w 264240"/>
                <a:gd name="textAreaTop" fmla="*/ 0 h 376200"/>
                <a:gd name="textAreaBottom" fmla="*/ 376560 h 376200"/>
              </a:gdLst>
              <a:ahLst/>
              <a:rect l="textAreaLeft" t="textAreaTop" r="textAreaRight" b="textAreaBottom"/>
              <a:pathLst>
                <a:path w="717457" h="828586">
                  <a:moveTo>
                    <a:pt x="0" y="0"/>
                  </a:moveTo>
                  <a:lnTo>
                    <a:pt x="0" y="828587"/>
                  </a:lnTo>
                  <a:lnTo>
                    <a:pt x="717457" y="414293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rgbClr val="bbc7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Google Shape;69;p47"/>
            <p:cNvSpPr/>
            <p:nvPr/>
          </p:nvSpPr>
          <p:spPr>
            <a:xfrm>
              <a:off x="264600" y="5956560"/>
              <a:ext cx="264240" cy="375840"/>
            </a:xfrm>
            <a:custGeom>
              <a:avLst/>
              <a:gdLst>
                <a:gd name="textAreaLeft" fmla="*/ 0 w 264240"/>
                <a:gd name="textAreaRight" fmla="*/ 264600 w 264240"/>
                <a:gd name="textAreaTop" fmla="*/ 0 h 375840"/>
                <a:gd name="textAreaBottom" fmla="*/ 376200 h 375840"/>
              </a:gdLst>
              <a:ahLst/>
              <a:rect l="textAreaLeft" t="textAreaTop" r="textAreaRight" b="textAreaBottom"/>
              <a:pathLst>
                <a:path w="717457" h="828471">
                  <a:moveTo>
                    <a:pt x="0" y="414293"/>
                  </a:moveTo>
                  <a:lnTo>
                    <a:pt x="717457" y="828472"/>
                  </a:lnTo>
                  <a:lnTo>
                    <a:pt x="717457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rgbClr val="bbc7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Google Shape;70;p47"/>
            <p:cNvSpPr/>
            <p:nvPr/>
          </p:nvSpPr>
          <p:spPr>
            <a:xfrm>
              <a:off x="264600" y="6144840"/>
              <a:ext cx="264240" cy="375840"/>
            </a:xfrm>
            <a:custGeom>
              <a:avLst/>
              <a:gdLst>
                <a:gd name="textAreaLeft" fmla="*/ 0 w 264240"/>
                <a:gd name="textAreaRight" fmla="*/ 264600 w 264240"/>
                <a:gd name="textAreaTop" fmla="*/ 0 h 375840"/>
                <a:gd name="textAreaBottom" fmla="*/ 376200 h 375840"/>
              </a:gdLst>
              <a:ahLst/>
              <a:rect l="textAreaLeft" t="textAreaTop" r="textAreaRight" b="textAreaBottom"/>
              <a:pathLst>
                <a:path w="717457" h="828471">
                  <a:moveTo>
                    <a:pt x="717457" y="414179"/>
                  </a:moveTo>
                  <a:lnTo>
                    <a:pt x="0" y="0"/>
                  </a:lnTo>
                  <a:lnTo>
                    <a:pt x="0" y="82847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rgbClr val="bbc7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9" name="Google Shape;71;p47"/>
          <p:cNvGrpSpPr/>
          <p:nvPr/>
        </p:nvGrpSpPr>
        <p:grpSpPr>
          <a:xfrm>
            <a:off x="0" y="0"/>
            <a:ext cx="688320" cy="6894360"/>
            <a:chOff x="0" y="0"/>
            <a:chExt cx="688320" cy="6894360"/>
          </a:xfrm>
        </p:grpSpPr>
        <p:sp>
          <p:nvSpPr>
            <p:cNvPr id="10" name="Google Shape;72;p47"/>
            <p:cNvSpPr/>
            <p:nvPr/>
          </p:nvSpPr>
          <p:spPr>
            <a:xfrm>
              <a:off x="0" y="5425200"/>
              <a:ext cx="688320" cy="1469160"/>
            </a:xfrm>
            <a:prstGeom prst="rect">
              <a:avLst/>
            </a:prstGeom>
            <a:solidFill>
              <a:srgbClr val="f6c1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Google Shape;73;p47"/>
            <p:cNvSpPr/>
            <p:nvPr/>
          </p:nvSpPr>
          <p:spPr>
            <a:xfrm>
              <a:off x="0" y="493920"/>
              <a:ext cx="688320" cy="146916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Google Shape;74;p47"/>
            <p:cNvSpPr/>
            <p:nvPr/>
          </p:nvSpPr>
          <p:spPr>
            <a:xfrm>
              <a:off x="0" y="3449160"/>
              <a:ext cx="688320" cy="97956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Google Shape;75;p47"/>
            <p:cNvSpPr/>
            <p:nvPr/>
          </p:nvSpPr>
          <p:spPr>
            <a:xfrm>
              <a:off x="0" y="3943080"/>
              <a:ext cx="688320" cy="97956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Google Shape;76;p47"/>
            <p:cNvSpPr/>
            <p:nvPr/>
          </p:nvSpPr>
          <p:spPr>
            <a:xfrm>
              <a:off x="0" y="4930920"/>
              <a:ext cx="688320" cy="97956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Google Shape;77;p47"/>
            <p:cNvSpPr/>
            <p:nvPr/>
          </p:nvSpPr>
          <p:spPr>
            <a:xfrm>
              <a:off x="0" y="0"/>
              <a:ext cx="688320" cy="97956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Google Shape;78;p47"/>
            <p:cNvSpPr/>
            <p:nvPr/>
          </p:nvSpPr>
          <p:spPr>
            <a:xfrm>
              <a:off x="0" y="1477440"/>
              <a:ext cx="688320" cy="97956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Google Shape;79;p47"/>
            <p:cNvSpPr/>
            <p:nvPr/>
          </p:nvSpPr>
          <p:spPr>
            <a:xfrm>
              <a:off x="0" y="1971360"/>
              <a:ext cx="688320" cy="979560"/>
            </a:xfrm>
            <a:prstGeom prst="rect">
              <a:avLst/>
            </a:prstGeom>
            <a:solidFill>
              <a:srgbClr val="f6c1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Google Shape;80;p47"/>
            <p:cNvSpPr/>
            <p:nvPr/>
          </p:nvSpPr>
          <p:spPr>
            <a:xfrm>
              <a:off x="0" y="4437000"/>
              <a:ext cx="688320" cy="97956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Google Shape;81;p47"/>
            <p:cNvSpPr/>
            <p:nvPr/>
          </p:nvSpPr>
          <p:spPr>
            <a:xfrm>
              <a:off x="0" y="2465280"/>
              <a:ext cx="688320" cy="146916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83;p50"/>
          <p:cNvCxnSpPr/>
          <p:nvPr/>
        </p:nvCxnSpPr>
        <p:spPr>
          <a:xfrm>
            <a:off x="344160" y="4005000"/>
            <a:ext cx="9913680" cy="360"/>
          </a:xfrm>
          <a:prstGeom prst="straightConnector1">
            <a:avLst/>
          </a:prstGeom>
          <a:ln w="9525">
            <a:solidFill>
              <a:srgbClr val="e2cdc5"/>
            </a:solidFill>
            <a:round/>
          </a:ln>
        </p:spPr>
      </p:cxnSp>
      <p:grpSp>
        <p:nvGrpSpPr>
          <p:cNvPr id="57" name="Google Shape;84;p50"/>
          <p:cNvGrpSpPr/>
          <p:nvPr/>
        </p:nvGrpSpPr>
        <p:grpSpPr>
          <a:xfrm>
            <a:off x="0" y="0"/>
            <a:ext cx="688320" cy="6894360"/>
            <a:chOff x="0" y="0"/>
            <a:chExt cx="688320" cy="6894360"/>
          </a:xfrm>
        </p:grpSpPr>
        <p:sp>
          <p:nvSpPr>
            <p:cNvPr id="58" name="Google Shape;85;p50"/>
            <p:cNvSpPr/>
            <p:nvPr/>
          </p:nvSpPr>
          <p:spPr>
            <a:xfrm>
              <a:off x="0" y="5425200"/>
              <a:ext cx="688320" cy="1469160"/>
            </a:xfrm>
            <a:prstGeom prst="rect">
              <a:avLst/>
            </a:prstGeom>
            <a:solidFill>
              <a:srgbClr val="f6c1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Google Shape;86;p50"/>
            <p:cNvSpPr/>
            <p:nvPr/>
          </p:nvSpPr>
          <p:spPr>
            <a:xfrm>
              <a:off x="0" y="493920"/>
              <a:ext cx="688320" cy="146916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Google Shape;87;p50"/>
            <p:cNvSpPr/>
            <p:nvPr/>
          </p:nvSpPr>
          <p:spPr>
            <a:xfrm>
              <a:off x="0" y="3449160"/>
              <a:ext cx="688320" cy="97956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Google Shape;88;p50"/>
            <p:cNvSpPr/>
            <p:nvPr/>
          </p:nvSpPr>
          <p:spPr>
            <a:xfrm>
              <a:off x="0" y="3943080"/>
              <a:ext cx="688320" cy="97956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" name="Google Shape;89;p50"/>
            <p:cNvSpPr/>
            <p:nvPr/>
          </p:nvSpPr>
          <p:spPr>
            <a:xfrm>
              <a:off x="0" y="4930920"/>
              <a:ext cx="688320" cy="97956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Google Shape;90;p50"/>
            <p:cNvSpPr/>
            <p:nvPr/>
          </p:nvSpPr>
          <p:spPr>
            <a:xfrm>
              <a:off x="0" y="0"/>
              <a:ext cx="688320" cy="97956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Google Shape;91;p50"/>
            <p:cNvSpPr/>
            <p:nvPr/>
          </p:nvSpPr>
          <p:spPr>
            <a:xfrm>
              <a:off x="0" y="1477440"/>
              <a:ext cx="688320" cy="97956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Google Shape;92;p50"/>
            <p:cNvSpPr/>
            <p:nvPr/>
          </p:nvSpPr>
          <p:spPr>
            <a:xfrm>
              <a:off x="0" y="1971360"/>
              <a:ext cx="688320" cy="979560"/>
            </a:xfrm>
            <a:prstGeom prst="rect">
              <a:avLst/>
            </a:prstGeom>
            <a:solidFill>
              <a:srgbClr val="f6c1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Google Shape;93;p50"/>
            <p:cNvSpPr/>
            <p:nvPr/>
          </p:nvSpPr>
          <p:spPr>
            <a:xfrm>
              <a:off x="0" y="4437000"/>
              <a:ext cx="688320" cy="97956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Google Shape;94;p50"/>
            <p:cNvSpPr/>
            <p:nvPr/>
          </p:nvSpPr>
          <p:spPr>
            <a:xfrm>
              <a:off x="0" y="2465280"/>
              <a:ext cx="688320" cy="146916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8" name="Google Shape;95;p50"/>
          <p:cNvSpPr/>
          <p:nvPr/>
        </p:nvSpPr>
        <p:spPr>
          <a:xfrm rot="16200000">
            <a:off x="-2351880" y="3186360"/>
            <a:ext cx="56790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gl" sz="1900" spc="-1" strike="noStrike">
                <a:solidFill>
                  <a:schemeClr val="lt1"/>
                </a:solidFill>
                <a:latin typeface="Roboto Slab"/>
                <a:ea typeface="Roboto Slab"/>
              </a:rPr>
              <a:t>Sistema Fluvial Ulla-Deza           Rede Natura 2000</a:t>
            </a: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" name="Google Shape;96;p50"/>
          <p:cNvGrpSpPr/>
          <p:nvPr/>
        </p:nvGrpSpPr>
        <p:grpSpPr>
          <a:xfrm>
            <a:off x="791640" y="-32040"/>
            <a:ext cx="1527120" cy="730800"/>
            <a:chOff x="791640" y="-32040"/>
            <a:chExt cx="1527120" cy="730800"/>
          </a:xfrm>
        </p:grpSpPr>
        <p:sp>
          <p:nvSpPr>
            <p:cNvPr id="70" name="Google Shape;97;p50"/>
            <p:cNvSpPr/>
            <p:nvPr/>
          </p:nvSpPr>
          <p:spPr>
            <a:xfrm>
              <a:off x="791640" y="25560"/>
              <a:ext cx="1527120" cy="615240"/>
            </a:xfrm>
            <a:prstGeom prst="rect">
              <a:avLst/>
            </a:prstGeom>
            <a:solidFill>
              <a:srgbClr val="f6c1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Google Shape;98;p50"/>
            <p:cNvSpPr/>
            <p:nvPr/>
          </p:nvSpPr>
          <p:spPr>
            <a:xfrm>
              <a:off x="791640" y="-32040"/>
              <a:ext cx="948960" cy="730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gl" sz="1800" spc="-1" strike="noStrike">
                  <a:solidFill>
                    <a:schemeClr val="lt1"/>
                  </a:solidFill>
                  <a:latin typeface="Roboto Slab"/>
                  <a:ea typeface="Roboto Slab"/>
                </a:rPr>
                <a:t>FLORA</a:t>
              </a:r>
              <a:endParaRPr b="0" lang="es-E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2" name="Google Shape;99;p50"/>
          <p:cNvSpPr/>
          <p:nvPr/>
        </p:nvSpPr>
        <p:spPr>
          <a:xfrm>
            <a:off x="2414520" y="25560"/>
            <a:ext cx="7377120" cy="615240"/>
          </a:xfrm>
          <a:prstGeom prst="rect">
            <a:avLst/>
          </a:prstGeom>
          <a:solidFill>
            <a:srgbClr val="8c9529"/>
          </a:solidFill>
          <a:ln w="9525">
            <a:solidFill>
              <a:srgbClr val="727ca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896400" y="836640"/>
            <a:ext cx="5280120" cy="28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465240" y="-11224800"/>
            <a:ext cx="1223640" cy="243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465240" y="1125360"/>
            <a:ext cx="3264840" cy="975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905040" y="4221000"/>
            <a:ext cx="86835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905040" y="-12661200"/>
            <a:ext cx="631080" cy="360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905040" y="5513040"/>
            <a:ext cx="86835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2576880" y="103320"/>
            <a:ext cx="3960360" cy="47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8"/>
          <p:cNvSpPr>
            <a:spLocks noGrp="1"/>
          </p:cNvSpPr>
          <p:nvPr>
            <p:ph type="body"/>
          </p:nvPr>
        </p:nvSpPr>
        <p:spPr>
          <a:xfrm>
            <a:off x="6465240" y="2211480"/>
            <a:ext cx="3264840" cy="57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298600" y="4644720"/>
            <a:ext cx="5887800" cy="1122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gl" sz="6700" spc="-1" strike="noStrike">
                <a:solidFill>
                  <a:schemeClr val="dk1"/>
                </a:solidFill>
                <a:latin typeface="Oswald"/>
                <a:ea typeface="Oswald"/>
              </a:rPr>
              <a:t>Acuáticas</a:t>
            </a:r>
            <a:endParaRPr b="0" lang="es-ES" sz="6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Google Shape;923;g2da8018674a_0_ 1" descr=""/>
          <p:cNvPicPr/>
          <p:nvPr/>
        </p:nvPicPr>
        <p:blipFill>
          <a:blip r:embed="rId1"/>
          <a:srcRect l="0" t="464" r="0" b="454"/>
          <a:stretch/>
        </p:blipFill>
        <p:spPr>
          <a:xfrm>
            <a:off x="1514880" y="696960"/>
            <a:ext cx="5195880" cy="386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893;p5" descr=""/>
          <p:cNvPicPr/>
          <p:nvPr/>
        </p:nvPicPr>
        <p:blipFill>
          <a:blip r:embed="rId1"/>
          <a:srcRect l="0" t="464" r="0" b="454"/>
          <a:stretch/>
        </p:blipFill>
        <p:spPr>
          <a:xfrm>
            <a:off x="896400" y="836640"/>
            <a:ext cx="3876120" cy="288000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/>
          </p:nvPr>
        </p:nvSpPr>
        <p:spPr>
          <a:xfrm>
            <a:off x="5479200" y="-939240"/>
            <a:ext cx="122364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713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gl" sz="1200" spc="-1" strike="noStrike">
                <a:solidFill>
                  <a:schemeClr val="dk2"/>
                </a:solidFill>
                <a:latin typeface="Roboto Slab"/>
                <a:ea typeface="Roboto Slab"/>
              </a:rPr>
              <a:t>Outros nomes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479200" y="1160280"/>
            <a:ext cx="326448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gl" sz="1800" spc="-1" strike="noStrike">
                <a:solidFill>
                  <a:schemeClr val="dk2"/>
                </a:solidFill>
                <a:latin typeface="Arimo Medium"/>
                <a:ea typeface="Arimo Medium"/>
              </a:rPr>
              <a:t>Fontinalis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5479200" y="2844720"/>
            <a:ext cx="326484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Altura que acada: 2-5cm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Cor: verde moi escura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Tempada: todo o ano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905040" y="4221000"/>
            <a:ext cx="868392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É un xénero de musgos subacuáticos que pertence á subclase Bryidae. O xénero está moi estendido polo Hemisferio Norte, e inclúe especies que se producen en auga estancada ou en auga corrente.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2576880" y="103320"/>
            <a:ext cx="3960720" cy="47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gl" sz="1800" spc="-1" strike="noStrike">
                <a:solidFill>
                  <a:schemeClr val="lt1"/>
                </a:solidFill>
                <a:latin typeface="Roboto Slab"/>
                <a:ea typeface="Roboto Slab"/>
              </a:rPr>
              <a:t>Musgo de auga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903;g2da8018674a_0_0" descr=""/>
          <p:cNvPicPr/>
          <p:nvPr/>
        </p:nvPicPr>
        <p:blipFill>
          <a:blip r:embed="rId1"/>
          <a:srcRect l="0" t="203" r="0" b="203"/>
          <a:stretch/>
        </p:blipFill>
        <p:spPr>
          <a:xfrm>
            <a:off x="896400" y="836640"/>
            <a:ext cx="3876120" cy="288000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5479200" y="-939240"/>
            <a:ext cx="122364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713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gl" sz="1200" spc="-1" strike="noStrike">
                <a:solidFill>
                  <a:schemeClr val="dk2"/>
                </a:solidFill>
                <a:latin typeface="Roboto Slab"/>
                <a:ea typeface="Roboto Slab"/>
              </a:rPr>
              <a:t>Outros nomes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79200" y="1160280"/>
            <a:ext cx="326448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gl" sz="1800" spc="-1" strike="noStrike">
                <a:solidFill>
                  <a:schemeClr val="dk2"/>
                </a:solidFill>
                <a:latin typeface="Arimo Medium"/>
                <a:ea typeface="Arimo Medium"/>
              </a:rPr>
              <a:t>Salicornia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479200" y="2485440"/>
            <a:ext cx="411012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Altura que acada: menos de 3dm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Cor:  verde brillante da follaxe na primavera, adquirindo tonalidades avermelladas cara ao período estival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Tempada: todo o ano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905040" y="4221000"/>
            <a:ext cx="868392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As especies de Salicornia son pequenas, usualmente menores a 3 dm de altura, herbáceas suculentas cun talo horizontal e ramas laterais erectas. Follas pequenas e escamosas, aparentando a planta non ter follas. Moitas especies son verdes, pero a súa follaxe torna a vermello no outono. As flores hermafroditas son polinizadas por vento, froito pequeno, suculento, contén unha soa semente.​ As especies poden tolerar xeralmente inmersión en auga salgada. Usan a vía de C4 para absorber dióxido de carbono, da atmosfera. É unha vía máis eficiente para a fotosíntesis.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2576880" y="103320"/>
            <a:ext cx="3960720" cy="47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gl" sz="1800" spc="-1" strike="noStrike">
                <a:solidFill>
                  <a:schemeClr val="lt1"/>
                </a:solidFill>
                <a:latin typeface="Roboto Slab"/>
                <a:ea typeface="Roboto Slab"/>
              </a:rPr>
              <a:t>Espárrago de mar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913;g2da8018674a_0_10" descr=""/>
          <p:cNvPicPr/>
          <p:nvPr/>
        </p:nvPicPr>
        <p:blipFill>
          <a:blip r:embed="rId1"/>
          <a:srcRect l="0" t="464" r="0" b="454"/>
          <a:stretch/>
        </p:blipFill>
        <p:spPr>
          <a:xfrm>
            <a:off x="896400" y="836640"/>
            <a:ext cx="3876120" cy="2880000"/>
          </a:xfrm>
          <a:prstGeom prst="rect">
            <a:avLst/>
          </a:prstGeom>
          <a:ln w="0">
            <a:noFill/>
          </a:ln>
        </p:spPr>
      </p:pic>
      <p:sp>
        <p:nvSpPr>
          <p:cNvPr id="133" name="PlaceHolder 1"/>
          <p:cNvSpPr>
            <a:spLocks noGrp="1"/>
          </p:cNvSpPr>
          <p:nvPr>
            <p:ph/>
          </p:nvPr>
        </p:nvSpPr>
        <p:spPr>
          <a:xfrm>
            <a:off x="5479200" y="-939240"/>
            <a:ext cx="122364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713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gl" sz="1200" spc="-1" strike="noStrike">
                <a:solidFill>
                  <a:schemeClr val="dk2"/>
                </a:solidFill>
                <a:latin typeface="Roboto Slab"/>
                <a:ea typeface="Roboto Slab"/>
              </a:rPr>
              <a:t>Outros nomes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479200" y="1160280"/>
            <a:ext cx="326448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gl" sz="1800" spc="-1" strike="noStrike">
                <a:solidFill>
                  <a:schemeClr val="dk2"/>
                </a:solidFill>
                <a:latin typeface="Arimo Medium"/>
                <a:ea typeface="Arimo Medium"/>
              </a:rPr>
              <a:t>Scirpus 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479200" y="2331720"/>
            <a:ext cx="410976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Altura que acada: 150-200cm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Cor:  talo verde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espigas crema ou parda avermellada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froitos verdosos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Tempada: todo o ano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905040" y="4221000"/>
            <a:ext cx="868392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Son plantas anuais ou perennes, arrosetadas ou caulescentes, cespitosas e/o rizomatosas ou estoloníferas, culmos e escapos teretes ou triangulares, sólidos; plantas hermafroditas. Follas con ou sen lámina; lígula presente ou ausente. Inflorescencia variadamente involucrada, capitada ou difusa, basicamente paniculado-cimosa; flósculos unibracteados, numerosos, as escamas imbricadas en espiral; porcas do perianto ausentes a varias; estambres 1–6; carpelos 2 ou 3, ovario atenuado cara ao estilo pero non articulado con leste, entón o corpo do froito continuo co rostro.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2576880" y="103320"/>
            <a:ext cx="3960720" cy="47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gl" sz="1800" spc="-1" strike="noStrike">
                <a:solidFill>
                  <a:schemeClr val="lt1"/>
                </a:solidFill>
                <a:latin typeface="Roboto Slab"/>
                <a:ea typeface="Roboto Slab"/>
              </a:rPr>
              <a:t>Xunco afiado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923;g2da8018674a_0_38" descr=""/>
          <p:cNvPicPr/>
          <p:nvPr/>
        </p:nvPicPr>
        <p:blipFill>
          <a:blip r:embed="rId1"/>
          <a:srcRect l="0" t="464" r="0" b="454"/>
          <a:stretch/>
        </p:blipFill>
        <p:spPr>
          <a:xfrm>
            <a:off x="896400" y="836640"/>
            <a:ext cx="3876120" cy="288000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/>
          </p:nvPr>
        </p:nvSpPr>
        <p:spPr>
          <a:xfrm>
            <a:off x="5479200" y="-939240"/>
            <a:ext cx="122364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713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gl" sz="1200" spc="-1" strike="noStrike">
                <a:solidFill>
                  <a:schemeClr val="dk2"/>
                </a:solidFill>
                <a:latin typeface="Roboto Slab"/>
                <a:ea typeface="Roboto Slab"/>
              </a:rPr>
              <a:t>Outros nomes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479200" y="1160280"/>
            <a:ext cx="326448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gl" sz="1800" spc="-1" strike="noStrike">
                <a:solidFill>
                  <a:schemeClr val="dk2"/>
                </a:solidFill>
                <a:latin typeface="Arimo Medium"/>
                <a:ea typeface="Arimo Medium"/>
              </a:rPr>
              <a:t>Juncus effusus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479200" y="2701080"/>
            <a:ext cx="410976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Altura que acada: 60-70cm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Cor: verde brillante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Tempada: desde finais de primavera ata ben entrado o verán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905040" y="4221000"/>
            <a:ext cx="868392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O Xunco de esteiras ou “Juncus effusus” é unha planta acuática ideal para adornar zonas húmidas, estanques ou xardíns de auga. Utilízase en restauracións ambientais de zonas húmidas. Serve de acubillo ás faunas locais.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2576880" y="103320"/>
            <a:ext cx="3960720" cy="47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gl" sz="1800" spc="-1" strike="noStrike">
                <a:solidFill>
                  <a:schemeClr val="lt1"/>
                </a:solidFill>
                <a:latin typeface="Roboto Slab"/>
                <a:ea typeface="Roboto Slab"/>
              </a:rPr>
              <a:t>Xuncos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933;g2da8018674a_0_50" descr=""/>
          <p:cNvPicPr/>
          <p:nvPr/>
        </p:nvPicPr>
        <p:blipFill>
          <a:blip r:embed="rId1"/>
          <a:srcRect l="0" t="464" r="0" b="454"/>
          <a:stretch/>
        </p:blipFill>
        <p:spPr>
          <a:xfrm>
            <a:off x="896400" y="836640"/>
            <a:ext cx="3876120" cy="288000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5479200" y="-939240"/>
            <a:ext cx="122364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713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gl" sz="1200" spc="-1" strike="noStrike">
                <a:solidFill>
                  <a:schemeClr val="dk2"/>
                </a:solidFill>
                <a:latin typeface="Roboto Slab"/>
                <a:ea typeface="Roboto Slab"/>
              </a:rPr>
              <a:t>Outros nomes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479200" y="1160280"/>
            <a:ext cx="326448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gl" sz="1800" spc="-1" strike="noStrike">
                <a:solidFill>
                  <a:schemeClr val="dk2"/>
                </a:solidFill>
                <a:latin typeface="Arimo Medium"/>
                <a:ea typeface="Arimo Medium"/>
              </a:rPr>
              <a:t>Zostera nolti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479200" y="2916720"/>
            <a:ext cx="410976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Altura que acada: 5-25cm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Cor: verde brillante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Tempada: desde finais de primavera e no verán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905040" y="4221000"/>
            <a:ext cx="868392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Pranta mariña que habita augas moi salinas. Esta fanerógama acuática é unha planta de porte herbáceo, perenne, que vive permanentemente mergullada. As súas follas son alongadas e estreitas e florece a finais de primavera e no verán.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Con todo a especie Zostera noltii aparece máis ben localizada nas augas pouco profundas (0,1-1,5 m), onde as presións mecánicas son fortes e os sedimentos de textura groseira e pobres en materia orgánica.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2576880" y="103320"/>
            <a:ext cx="3960720" cy="47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gl" sz="1800" spc="-1" strike="noStrike">
                <a:solidFill>
                  <a:schemeClr val="lt1"/>
                </a:solidFill>
                <a:latin typeface="Roboto Slab"/>
                <a:ea typeface="Roboto Slab"/>
              </a:rPr>
              <a:t>Broza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943;g2da8018674a_0_26" descr=""/>
          <p:cNvPicPr/>
          <p:nvPr/>
        </p:nvPicPr>
        <p:blipFill>
          <a:blip r:embed="rId1"/>
          <a:srcRect l="0" t="323" r="0" b="334"/>
          <a:stretch/>
        </p:blipFill>
        <p:spPr>
          <a:xfrm>
            <a:off x="896400" y="836640"/>
            <a:ext cx="3876120" cy="2880000"/>
          </a:xfrm>
          <a:prstGeom prst="rect">
            <a:avLst/>
          </a:prstGeom>
          <a:ln w="0">
            <a:noFill/>
          </a:ln>
        </p:spPr>
      </p:pic>
      <p:sp>
        <p:nvSpPr>
          <p:cNvPr id="151" name="PlaceHolder 1"/>
          <p:cNvSpPr>
            <a:spLocks noGrp="1"/>
          </p:cNvSpPr>
          <p:nvPr>
            <p:ph/>
          </p:nvPr>
        </p:nvSpPr>
        <p:spPr>
          <a:xfrm>
            <a:off x="5479200" y="-939240"/>
            <a:ext cx="122364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7136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gl" sz="1200" spc="-1" strike="noStrike">
                <a:solidFill>
                  <a:schemeClr val="dk2"/>
                </a:solidFill>
                <a:latin typeface="Roboto Slab"/>
                <a:ea typeface="Roboto Slab"/>
              </a:rPr>
              <a:t>Outros nomes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479200" y="1160280"/>
            <a:ext cx="326448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gl" sz="1800" spc="-1" strike="noStrike">
                <a:solidFill>
                  <a:schemeClr val="dk2"/>
                </a:solidFill>
                <a:latin typeface="Arimo Medium"/>
                <a:ea typeface="Arimo Medium"/>
              </a:rPr>
              <a:t>Spartina maritima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479200" y="2701080"/>
            <a:ext cx="405612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Altura que acada: 2-7dm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Cor: verdes na primavera e verán, volvéndose pardos claros no outono e no inverno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Tempada: todo o ano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905040" y="4221000"/>
            <a:ext cx="8683920" cy="38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É unha herbácea perenne rizomatosa, crecendo 2-7dm de altura, verdes na primavera e verán, volvéndose pardos claro no outono e no inverno. Xeralmente formada por 2 a 4 espigas de 4 a 10 cm; estas portan numerosas espiguillas unifloras. Sementes en todos os lados das ramas.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Habita en chan limoso moi húmido, e de salinidade elevada, cubertos nas pleamares. Vive perfectamente no infraestero: na marisma externa halófila, de estuarios con influencia de mareas grande.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gl" sz="1400" spc="-1" strike="noStrike">
                <a:solidFill>
                  <a:schemeClr val="dk1"/>
                </a:solidFill>
                <a:latin typeface="Arimo Medium"/>
                <a:ea typeface="Arimo Medium"/>
              </a:rPr>
              <a:t>Especie sensible á alteración do seu hábitat. Poden derivarse ameazas con actividades que alteren a poboación: recheos, novos cultivos mariños etc.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2576880" y="103320"/>
            <a:ext cx="3960720" cy="47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gl" sz="1800" spc="-1" strike="noStrike">
                <a:solidFill>
                  <a:schemeClr val="lt1"/>
                </a:solidFill>
                <a:latin typeface="Roboto Slab"/>
                <a:ea typeface="Roboto Slab"/>
              </a:rPr>
              <a:t>Borraza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ee Newsletter by Slidesgo">
  <a:themeElements>
    <a:clrScheme name="Personalizado 50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bbc737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e Newsletter by Slidesgo">
  <a:themeElements>
    <a:clrScheme name="Personalizado 50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bbc737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Susi</dc:creator>
  <dc:description/>
  <dc:language>es-ES</dc:language>
  <cp:lastModifiedBy/>
  <dcterms:modified xsi:type="dcterms:W3CDTF">2024-06-04T12:10:27Z</dcterms:modified>
  <cp:revision>1</cp:revision>
  <dc:subject/>
  <dc:title/>
</cp:coreProperties>
</file>