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1.jpeg" ContentType="image/jpeg"/>
  <Override PartName="/ppt/media/image6.jpeg" ContentType="image/jpeg"/>
  <Override PartName="/ppt/media/image7.jpeg" ContentType="image/jpeg"/>
  <Override PartName="/ppt/media/image12.jpeg" ContentType="image/jpeg"/>
  <Override PartName="/ppt/media/image8.jpeg" ContentType="image/jpeg"/>
  <Override PartName="/ppt/media/image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906000" cy="6858000"/>
  <p:notesSz cx="7104063"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2" name="PlaceHolder 2"/>
          <p:cNvSpPr>
            <a:spLocks noGrp="1"/>
          </p:cNvSpPr>
          <p:nvPr>
            <p:ph/>
          </p:nvPr>
        </p:nvSpPr>
        <p:spPr>
          <a:xfrm>
            <a:off x="896400" y="83664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3" name="PlaceHolder 3"/>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5"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6"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7"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8" name="PlaceHolder 5"/>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50" name="PlaceHolder 2"/>
          <p:cNvSpPr>
            <a:spLocks noGrp="1"/>
          </p:cNvSpPr>
          <p:nvPr>
            <p:ph/>
          </p:nvPr>
        </p:nvSpPr>
        <p:spPr>
          <a:xfrm>
            <a:off x="89640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1" name="PlaceHolder 3"/>
          <p:cNvSpPr>
            <a:spLocks noGrp="1"/>
          </p:cNvSpPr>
          <p:nvPr>
            <p:ph/>
          </p:nvPr>
        </p:nvSpPr>
        <p:spPr>
          <a:xfrm>
            <a:off x="268164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2" name="PlaceHolder 4"/>
          <p:cNvSpPr>
            <a:spLocks noGrp="1"/>
          </p:cNvSpPr>
          <p:nvPr>
            <p:ph/>
          </p:nvPr>
        </p:nvSpPr>
        <p:spPr>
          <a:xfrm>
            <a:off x="446688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3" name="PlaceHolder 5"/>
          <p:cNvSpPr>
            <a:spLocks noGrp="1"/>
          </p:cNvSpPr>
          <p:nvPr>
            <p:ph/>
          </p:nvPr>
        </p:nvSpPr>
        <p:spPr>
          <a:xfrm>
            <a:off x="89640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4" name="PlaceHolder 6"/>
          <p:cNvSpPr>
            <a:spLocks noGrp="1"/>
          </p:cNvSpPr>
          <p:nvPr>
            <p:ph/>
          </p:nvPr>
        </p:nvSpPr>
        <p:spPr>
          <a:xfrm>
            <a:off x="268164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5" name="PlaceHolder 7"/>
          <p:cNvSpPr>
            <a:spLocks noGrp="1"/>
          </p:cNvSpPr>
          <p:nvPr>
            <p:ph/>
          </p:nvPr>
        </p:nvSpPr>
        <p:spPr>
          <a:xfrm>
            <a:off x="446688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3" name="PlaceHolder 2"/>
          <p:cNvSpPr>
            <a:spLocks noGrp="1"/>
          </p:cNvSpPr>
          <p:nvPr>
            <p:ph type="subTitle"/>
          </p:nvPr>
        </p:nvSpPr>
        <p:spPr>
          <a:xfrm>
            <a:off x="896400" y="836640"/>
            <a:ext cx="5280120" cy="28800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5" name="PlaceHolder 2"/>
          <p:cNvSpPr>
            <a:spLocks noGrp="1"/>
          </p:cNvSpPr>
          <p:nvPr>
            <p:ph/>
          </p:nvPr>
        </p:nvSpPr>
        <p:spPr>
          <a:xfrm>
            <a:off x="896400" y="836640"/>
            <a:ext cx="52801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7"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88"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95000" y="273600"/>
            <a:ext cx="8915040" cy="53078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92"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3"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4"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1" name="PlaceHolder 2"/>
          <p:cNvSpPr>
            <a:spLocks noGrp="1"/>
          </p:cNvSpPr>
          <p:nvPr>
            <p:ph type="subTitle"/>
          </p:nvPr>
        </p:nvSpPr>
        <p:spPr>
          <a:xfrm>
            <a:off x="896400" y="836640"/>
            <a:ext cx="5280120" cy="28800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96"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7"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8" name="PlaceHolder 4"/>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0"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1"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2" name="PlaceHolder 4"/>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4" name="PlaceHolder 2"/>
          <p:cNvSpPr>
            <a:spLocks noGrp="1"/>
          </p:cNvSpPr>
          <p:nvPr>
            <p:ph/>
          </p:nvPr>
        </p:nvSpPr>
        <p:spPr>
          <a:xfrm>
            <a:off x="896400" y="83664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5" name="PlaceHolder 3"/>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07"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8"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09"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0" name="PlaceHolder 5"/>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12" name="PlaceHolder 2"/>
          <p:cNvSpPr>
            <a:spLocks noGrp="1"/>
          </p:cNvSpPr>
          <p:nvPr>
            <p:ph/>
          </p:nvPr>
        </p:nvSpPr>
        <p:spPr>
          <a:xfrm>
            <a:off x="89640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3" name="PlaceHolder 3"/>
          <p:cNvSpPr>
            <a:spLocks noGrp="1"/>
          </p:cNvSpPr>
          <p:nvPr>
            <p:ph/>
          </p:nvPr>
        </p:nvSpPr>
        <p:spPr>
          <a:xfrm>
            <a:off x="268164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4" name="PlaceHolder 4"/>
          <p:cNvSpPr>
            <a:spLocks noGrp="1"/>
          </p:cNvSpPr>
          <p:nvPr>
            <p:ph/>
          </p:nvPr>
        </p:nvSpPr>
        <p:spPr>
          <a:xfrm>
            <a:off x="4466880" y="83664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5" name="PlaceHolder 5"/>
          <p:cNvSpPr>
            <a:spLocks noGrp="1"/>
          </p:cNvSpPr>
          <p:nvPr>
            <p:ph/>
          </p:nvPr>
        </p:nvSpPr>
        <p:spPr>
          <a:xfrm>
            <a:off x="89640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6" name="PlaceHolder 6"/>
          <p:cNvSpPr>
            <a:spLocks noGrp="1"/>
          </p:cNvSpPr>
          <p:nvPr>
            <p:ph/>
          </p:nvPr>
        </p:nvSpPr>
        <p:spPr>
          <a:xfrm>
            <a:off x="268164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17" name="PlaceHolder 7"/>
          <p:cNvSpPr>
            <a:spLocks noGrp="1"/>
          </p:cNvSpPr>
          <p:nvPr>
            <p:ph/>
          </p:nvPr>
        </p:nvSpPr>
        <p:spPr>
          <a:xfrm>
            <a:off x="4466880" y="2341080"/>
            <a:ext cx="16999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3" name="PlaceHolder 2"/>
          <p:cNvSpPr>
            <a:spLocks noGrp="1"/>
          </p:cNvSpPr>
          <p:nvPr>
            <p:ph/>
          </p:nvPr>
        </p:nvSpPr>
        <p:spPr>
          <a:xfrm>
            <a:off x="896400" y="836640"/>
            <a:ext cx="52801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5"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6"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95000" y="273600"/>
            <a:ext cx="8915040" cy="53078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0"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1" name="PlaceHolder 3"/>
          <p:cNvSpPr>
            <a:spLocks noGrp="1"/>
          </p:cNvSpPr>
          <p:nvPr>
            <p:ph/>
          </p:nvPr>
        </p:nvSpPr>
        <p:spPr>
          <a:xfrm>
            <a:off x="360216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2" name="PlaceHolder 4"/>
          <p:cNvSpPr>
            <a:spLocks noGrp="1"/>
          </p:cNvSpPr>
          <p:nvPr>
            <p:ph/>
          </p:nvPr>
        </p:nvSpPr>
        <p:spPr>
          <a:xfrm>
            <a:off x="89640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4" name="PlaceHolder 2"/>
          <p:cNvSpPr>
            <a:spLocks noGrp="1"/>
          </p:cNvSpPr>
          <p:nvPr>
            <p:ph/>
          </p:nvPr>
        </p:nvSpPr>
        <p:spPr>
          <a:xfrm>
            <a:off x="896400" y="836640"/>
            <a:ext cx="2576520" cy="28800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5"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6" name="PlaceHolder 4"/>
          <p:cNvSpPr>
            <a:spLocks noGrp="1"/>
          </p:cNvSpPr>
          <p:nvPr>
            <p:ph/>
          </p:nvPr>
        </p:nvSpPr>
        <p:spPr>
          <a:xfrm>
            <a:off x="3602160" y="234108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8" name="PlaceHolder 2"/>
          <p:cNvSpPr>
            <a:spLocks noGrp="1"/>
          </p:cNvSpPr>
          <p:nvPr>
            <p:ph/>
          </p:nvPr>
        </p:nvSpPr>
        <p:spPr>
          <a:xfrm>
            <a:off x="89640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9" name="PlaceHolder 3"/>
          <p:cNvSpPr>
            <a:spLocks noGrp="1"/>
          </p:cNvSpPr>
          <p:nvPr>
            <p:ph/>
          </p:nvPr>
        </p:nvSpPr>
        <p:spPr>
          <a:xfrm>
            <a:off x="3602160" y="836640"/>
            <a:ext cx="25765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0" name="PlaceHolder 4"/>
          <p:cNvSpPr>
            <a:spLocks noGrp="1"/>
          </p:cNvSpPr>
          <p:nvPr>
            <p:ph/>
          </p:nvPr>
        </p:nvSpPr>
        <p:spPr>
          <a:xfrm>
            <a:off x="896400" y="2341080"/>
            <a:ext cx="5280120" cy="137340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98600" y="4644720"/>
            <a:ext cx="5887800" cy="1122120"/>
          </a:xfrm>
          <a:prstGeom prst="rect">
            <a:avLst/>
          </a:prstGeom>
          <a:noFill/>
          <a:ln w="0">
            <a:noFill/>
          </a:ln>
        </p:spPr>
        <p:txBody>
          <a:bodyPr lIns="122040" rIns="122040" tIns="122040" bIns="122040" anchor="ctr">
            <a:noAutofit/>
          </a:bodyPr>
          <a:p>
            <a:pPr indent="0">
              <a:buNone/>
            </a:pPr>
            <a:r>
              <a:rPr b="0" lang="es-ES" sz="6700" spc="-1" strike="noStrike">
                <a:solidFill>
                  <a:srgbClr val="000000"/>
                </a:solidFill>
                <a:latin typeface="Arial"/>
              </a:rPr>
              <a:t>Pulse para editar el formato del texto de título</a:t>
            </a:r>
            <a:endParaRPr b="0" lang="es-ES" sz="6700" spc="-1" strike="noStrike">
              <a:solidFill>
                <a:srgbClr val="000000"/>
              </a:solidFill>
              <a:latin typeface="Arial"/>
            </a:endParaRPr>
          </a:p>
        </p:txBody>
      </p:sp>
      <p:sp>
        <p:nvSpPr>
          <p:cNvPr id="1" name="PlaceHolder 2"/>
          <p:cNvSpPr>
            <a:spLocks noGrp="1"/>
          </p:cNvSpPr>
          <p:nvPr>
            <p:ph type="body"/>
          </p:nvPr>
        </p:nvSpPr>
        <p:spPr>
          <a:xfrm>
            <a:off x="774720" y="0"/>
            <a:ext cx="8355960" cy="40921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grpSp>
        <p:nvGrpSpPr>
          <p:cNvPr id="2" name="Google Shape;64;p47"/>
          <p:cNvGrpSpPr/>
          <p:nvPr/>
        </p:nvGrpSpPr>
        <p:grpSpPr>
          <a:xfrm>
            <a:off x="0" y="5768280"/>
            <a:ext cx="528840" cy="752400"/>
            <a:chOff x="0" y="5768280"/>
            <a:chExt cx="528840" cy="752400"/>
          </a:xfrm>
        </p:grpSpPr>
        <p:sp>
          <p:nvSpPr>
            <p:cNvPr id="3" name="Google Shape;65;p47"/>
            <p:cNvSpPr/>
            <p:nvPr/>
          </p:nvSpPr>
          <p:spPr>
            <a:xfrm>
              <a:off x="0" y="614484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572" h="828471">
                  <a:moveTo>
                    <a:pt x="717572" y="0"/>
                  </a:moveTo>
                  <a:lnTo>
                    <a:pt x="0" y="414179"/>
                  </a:lnTo>
                  <a:lnTo>
                    <a:pt x="717572" y="828472"/>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4" name="Google Shape;66;p47"/>
            <p:cNvSpPr/>
            <p:nvPr/>
          </p:nvSpPr>
          <p:spPr>
            <a:xfrm>
              <a:off x="0" y="5768280"/>
              <a:ext cx="264240" cy="376200"/>
            </a:xfrm>
            <a:custGeom>
              <a:avLst/>
              <a:gdLst>
                <a:gd name="textAreaLeft" fmla="*/ 0 w 264240"/>
                <a:gd name="textAreaRight" fmla="*/ 264600 w 264240"/>
                <a:gd name="textAreaTop" fmla="*/ 0 h 376200"/>
                <a:gd name="textAreaBottom" fmla="*/ 376560 h 376200"/>
              </a:gdLst>
              <a:ahLst/>
              <a:rect l="textAreaLeft" t="textAreaTop" r="textAreaRight" b="textAreaBottom"/>
              <a:pathLst>
                <a:path w="717572" h="828586">
                  <a:moveTo>
                    <a:pt x="0" y="414293"/>
                  </a:moveTo>
                  <a:lnTo>
                    <a:pt x="717572" y="828587"/>
                  </a:lnTo>
                  <a:lnTo>
                    <a:pt x="717572"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5" name="Google Shape;67;p47"/>
            <p:cNvSpPr/>
            <p:nvPr/>
          </p:nvSpPr>
          <p:spPr>
            <a:xfrm>
              <a:off x="0" y="595656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572" h="828471">
                  <a:moveTo>
                    <a:pt x="0" y="828472"/>
                  </a:moveTo>
                  <a:lnTo>
                    <a:pt x="717572" y="414293"/>
                  </a:lnTo>
                  <a:lnTo>
                    <a:pt x="0"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6" name="Google Shape;68;p47"/>
            <p:cNvSpPr/>
            <p:nvPr/>
          </p:nvSpPr>
          <p:spPr>
            <a:xfrm>
              <a:off x="264600" y="5768280"/>
              <a:ext cx="264240" cy="376200"/>
            </a:xfrm>
            <a:custGeom>
              <a:avLst/>
              <a:gdLst>
                <a:gd name="textAreaLeft" fmla="*/ 0 w 264240"/>
                <a:gd name="textAreaRight" fmla="*/ 264600 w 264240"/>
                <a:gd name="textAreaTop" fmla="*/ 0 h 376200"/>
                <a:gd name="textAreaBottom" fmla="*/ 376560 h 376200"/>
              </a:gdLst>
              <a:ahLst/>
              <a:rect l="textAreaLeft" t="textAreaTop" r="textAreaRight" b="textAreaBottom"/>
              <a:pathLst>
                <a:path w="717457" h="828586">
                  <a:moveTo>
                    <a:pt x="0" y="0"/>
                  </a:moveTo>
                  <a:lnTo>
                    <a:pt x="0" y="828587"/>
                  </a:lnTo>
                  <a:lnTo>
                    <a:pt x="717457" y="414293"/>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 name="Google Shape;69;p47"/>
            <p:cNvSpPr/>
            <p:nvPr/>
          </p:nvSpPr>
          <p:spPr>
            <a:xfrm>
              <a:off x="264600" y="595656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457" h="828471">
                  <a:moveTo>
                    <a:pt x="0" y="414293"/>
                  </a:moveTo>
                  <a:lnTo>
                    <a:pt x="717457" y="828472"/>
                  </a:lnTo>
                  <a:lnTo>
                    <a:pt x="717457" y="0"/>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8" name="Google Shape;70;p47"/>
            <p:cNvSpPr/>
            <p:nvPr/>
          </p:nvSpPr>
          <p:spPr>
            <a:xfrm>
              <a:off x="264600" y="6144840"/>
              <a:ext cx="264240" cy="375840"/>
            </a:xfrm>
            <a:custGeom>
              <a:avLst/>
              <a:gdLst>
                <a:gd name="textAreaLeft" fmla="*/ 0 w 264240"/>
                <a:gd name="textAreaRight" fmla="*/ 264600 w 264240"/>
                <a:gd name="textAreaTop" fmla="*/ 0 h 375840"/>
                <a:gd name="textAreaBottom" fmla="*/ 376200 h 375840"/>
              </a:gdLst>
              <a:ahLst/>
              <a:rect l="textAreaLeft" t="textAreaTop" r="textAreaRight" b="textAreaBottom"/>
              <a:pathLst>
                <a:path w="717457" h="828471">
                  <a:moveTo>
                    <a:pt x="717457" y="414179"/>
                  </a:moveTo>
                  <a:lnTo>
                    <a:pt x="0" y="0"/>
                  </a:lnTo>
                  <a:lnTo>
                    <a:pt x="0" y="828472"/>
                  </a:lnTo>
                  <a:close/>
                </a:path>
              </a:pathLst>
            </a:custGeom>
            <a:solidFill>
              <a:schemeClr val="accent3"/>
            </a:solidFill>
            <a:ln w="9525">
              <a:solidFill>
                <a:srgbClr val="bbc737"/>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 name="Google Shape;71;p47"/>
          <p:cNvGrpSpPr/>
          <p:nvPr/>
        </p:nvGrpSpPr>
        <p:grpSpPr>
          <a:xfrm>
            <a:off x="0" y="0"/>
            <a:ext cx="688320" cy="6894360"/>
            <a:chOff x="0" y="0"/>
            <a:chExt cx="688320" cy="6894360"/>
          </a:xfrm>
        </p:grpSpPr>
        <p:sp>
          <p:nvSpPr>
            <p:cNvPr id="10" name="Google Shape;72;p47"/>
            <p:cNvSpPr/>
            <p:nvPr/>
          </p:nvSpPr>
          <p:spPr>
            <a:xfrm>
              <a:off x="0" y="5425200"/>
              <a:ext cx="688320" cy="14691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11" name="Google Shape;73;p47"/>
            <p:cNvSpPr/>
            <p:nvPr/>
          </p:nvSpPr>
          <p:spPr>
            <a:xfrm>
              <a:off x="0" y="49392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2" name="Google Shape;74;p47"/>
            <p:cNvSpPr/>
            <p:nvPr/>
          </p:nvSpPr>
          <p:spPr>
            <a:xfrm>
              <a:off x="0" y="344916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3" name="Google Shape;75;p47"/>
            <p:cNvSpPr/>
            <p:nvPr/>
          </p:nvSpPr>
          <p:spPr>
            <a:xfrm>
              <a:off x="0" y="394308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4" name="Google Shape;76;p47"/>
            <p:cNvSpPr/>
            <p:nvPr/>
          </p:nvSpPr>
          <p:spPr>
            <a:xfrm>
              <a:off x="0" y="493092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5" name="Google Shape;77;p47"/>
            <p:cNvSpPr/>
            <p:nvPr/>
          </p:nvSpPr>
          <p:spPr>
            <a:xfrm>
              <a:off x="0" y="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6" name="Google Shape;78;p47"/>
            <p:cNvSpPr/>
            <p:nvPr/>
          </p:nvSpPr>
          <p:spPr>
            <a:xfrm>
              <a:off x="0" y="147744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7" name="Google Shape;79;p47"/>
            <p:cNvSpPr/>
            <p:nvPr/>
          </p:nvSpPr>
          <p:spPr>
            <a:xfrm>
              <a:off x="0" y="1971360"/>
              <a:ext cx="688320" cy="9795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18" name="Google Shape;80;p47"/>
            <p:cNvSpPr/>
            <p:nvPr/>
          </p:nvSpPr>
          <p:spPr>
            <a:xfrm>
              <a:off x="0" y="443700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19" name="Google Shape;81;p47"/>
            <p:cNvSpPr/>
            <p:nvPr/>
          </p:nvSpPr>
          <p:spPr>
            <a:xfrm>
              <a:off x="0" y="246528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6" name="Google Shape;83;p50"/>
          <p:cNvCxnSpPr/>
          <p:nvPr/>
        </p:nvCxnSpPr>
        <p:spPr>
          <a:xfrm>
            <a:off x="344160" y="4005000"/>
            <a:ext cx="9913680" cy="360"/>
          </a:xfrm>
          <a:prstGeom prst="straightConnector1">
            <a:avLst/>
          </a:prstGeom>
          <a:ln w="9525">
            <a:solidFill>
              <a:srgbClr val="e2cdc5"/>
            </a:solidFill>
            <a:round/>
          </a:ln>
        </p:spPr>
      </p:cxnSp>
      <p:grpSp>
        <p:nvGrpSpPr>
          <p:cNvPr id="57" name="Google Shape;84;p50"/>
          <p:cNvGrpSpPr/>
          <p:nvPr/>
        </p:nvGrpSpPr>
        <p:grpSpPr>
          <a:xfrm>
            <a:off x="0" y="0"/>
            <a:ext cx="688320" cy="6894360"/>
            <a:chOff x="0" y="0"/>
            <a:chExt cx="688320" cy="6894360"/>
          </a:xfrm>
        </p:grpSpPr>
        <p:sp>
          <p:nvSpPr>
            <p:cNvPr id="58" name="Google Shape;85;p50"/>
            <p:cNvSpPr/>
            <p:nvPr/>
          </p:nvSpPr>
          <p:spPr>
            <a:xfrm>
              <a:off x="0" y="5425200"/>
              <a:ext cx="688320" cy="14691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59" name="Google Shape;86;p50"/>
            <p:cNvSpPr/>
            <p:nvPr/>
          </p:nvSpPr>
          <p:spPr>
            <a:xfrm>
              <a:off x="0" y="49392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0" name="Google Shape;87;p50"/>
            <p:cNvSpPr/>
            <p:nvPr/>
          </p:nvSpPr>
          <p:spPr>
            <a:xfrm>
              <a:off x="0" y="344916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1" name="Google Shape;88;p50"/>
            <p:cNvSpPr/>
            <p:nvPr/>
          </p:nvSpPr>
          <p:spPr>
            <a:xfrm>
              <a:off x="0" y="394308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2" name="Google Shape;89;p50"/>
            <p:cNvSpPr/>
            <p:nvPr/>
          </p:nvSpPr>
          <p:spPr>
            <a:xfrm>
              <a:off x="0" y="493092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3" name="Google Shape;90;p50"/>
            <p:cNvSpPr/>
            <p:nvPr/>
          </p:nvSpPr>
          <p:spPr>
            <a:xfrm>
              <a:off x="0" y="0"/>
              <a:ext cx="688320" cy="979560"/>
            </a:xfrm>
            <a:prstGeom prst="rect">
              <a:avLst/>
            </a:prstGeom>
            <a:solidFill>
              <a:schemeClr val="accent3"/>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4" name="Google Shape;91;p50"/>
            <p:cNvSpPr/>
            <p:nvPr/>
          </p:nvSpPr>
          <p:spPr>
            <a:xfrm>
              <a:off x="0" y="147744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5" name="Google Shape;92;p50"/>
            <p:cNvSpPr/>
            <p:nvPr/>
          </p:nvSpPr>
          <p:spPr>
            <a:xfrm>
              <a:off x="0" y="1971360"/>
              <a:ext cx="688320" cy="97956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66" name="Google Shape;93;p50"/>
            <p:cNvSpPr/>
            <p:nvPr/>
          </p:nvSpPr>
          <p:spPr>
            <a:xfrm>
              <a:off x="0" y="4437000"/>
              <a:ext cx="688320" cy="979560"/>
            </a:xfrm>
            <a:prstGeom prst="rect">
              <a:avLst/>
            </a:prstGeom>
            <a:solidFill>
              <a:schemeClr val="accent1"/>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sp>
          <p:nvSpPr>
            <p:cNvPr id="67" name="Google Shape;94;p50"/>
            <p:cNvSpPr/>
            <p:nvPr/>
          </p:nvSpPr>
          <p:spPr>
            <a:xfrm>
              <a:off x="0" y="2465280"/>
              <a:ext cx="688320" cy="1469160"/>
            </a:xfrm>
            <a:prstGeom prst="rect">
              <a:avLst/>
            </a:prstGeom>
            <a:solidFill>
              <a:schemeClr val="accent5"/>
            </a:solidFill>
            <a:ln w="0">
              <a:noFill/>
            </a:ln>
          </p:spPr>
          <p:style>
            <a:lnRef idx="0"/>
            <a:fillRef idx="0"/>
            <a:effectRef idx="0"/>
            <a:fontRef idx="minor"/>
          </p:style>
          <p:txBody>
            <a:bodyPr lIns="0" rIns="0" tIns="0" bIns="0" anchor="ctr">
              <a:noAutofit/>
            </a:bodyPr>
            <a:p>
              <a:pPr>
                <a:lnSpc>
                  <a:spcPct val="100000"/>
                </a:lnSpc>
                <a:tabLst>
                  <a:tab algn="l" pos="0"/>
                </a:tabLst>
              </a:pPr>
              <a:endParaRPr b="0" lang="es-ES" sz="1400" spc="-1" strike="noStrike">
                <a:solidFill>
                  <a:srgbClr val="000000"/>
                </a:solidFill>
                <a:latin typeface="Arial"/>
              </a:endParaRPr>
            </a:p>
          </p:txBody>
        </p:sp>
      </p:grpSp>
      <p:sp>
        <p:nvSpPr>
          <p:cNvPr id="68" name="Google Shape;95;p50"/>
          <p:cNvSpPr/>
          <p:nvPr/>
        </p:nvSpPr>
        <p:spPr>
          <a:xfrm rot="16200000">
            <a:off x="-2351880" y="3186360"/>
            <a:ext cx="5679000" cy="5785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1" lang="gl" sz="1900" spc="-1" strike="noStrike">
                <a:solidFill>
                  <a:schemeClr val="lt1"/>
                </a:solidFill>
                <a:latin typeface="Roboto Slab"/>
                <a:ea typeface="Roboto Slab"/>
              </a:rPr>
              <a:t>Sistema Fluvial Ulla-Deza           Rede Natura 2000</a:t>
            </a:r>
            <a:endParaRPr b="0" lang="es-ES" sz="1900" spc="-1" strike="noStrike">
              <a:solidFill>
                <a:srgbClr val="000000"/>
              </a:solidFill>
              <a:latin typeface="Arial"/>
            </a:endParaRPr>
          </a:p>
        </p:txBody>
      </p:sp>
      <p:grpSp>
        <p:nvGrpSpPr>
          <p:cNvPr id="69" name="Google Shape;96;p50"/>
          <p:cNvGrpSpPr/>
          <p:nvPr/>
        </p:nvGrpSpPr>
        <p:grpSpPr>
          <a:xfrm>
            <a:off x="791640" y="-32040"/>
            <a:ext cx="1527120" cy="730800"/>
            <a:chOff x="791640" y="-32040"/>
            <a:chExt cx="1527120" cy="730800"/>
          </a:xfrm>
        </p:grpSpPr>
        <p:sp>
          <p:nvSpPr>
            <p:cNvPr id="70" name="Google Shape;97;p50"/>
            <p:cNvSpPr/>
            <p:nvPr/>
          </p:nvSpPr>
          <p:spPr>
            <a:xfrm>
              <a:off x="791640" y="25560"/>
              <a:ext cx="1527120" cy="615240"/>
            </a:xfrm>
            <a:prstGeom prst="rect">
              <a:avLst/>
            </a:prstGeom>
            <a:solidFill>
              <a:srgbClr val="f6c120"/>
            </a:solidFill>
            <a:ln w="0">
              <a:noFill/>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1" name="Google Shape;98;p50"/>
            <p:cNvSpPr/>
            <p:nvPr/>
          </p:nvSpPr>
          <p:spPr>
            <a:xfrm>
              <a:off x="791640" y="-32040"/>
              <a:ext cx="948960" cy="730800"/>
            </a:xfrm>
            <a:prstGeom prst="rect">
              <a:avLst/>
            </a:prstGeom>
            <a:noFill/>
            <a:ln w="0">
              <a:noFill/>
            </a:ln>
          </p:spPr>
          <p:style>
            <a:lnRef idx="0"/>
            <a:fillRef idx="0"/>
            <a:effectRef idx="0"/>
            <a:fontRef idx="minor"/>
          </p:style>
          <p:txBody>
            <a:bodyPr tIns="91440" bIns="91440" anchor="ctr">
              <a:spAutoFit/>
            </a:bodyPr>
            <a:p>
              <a:pPr>
                <a:lnSpc>
                  <a:spcPct val="100000"/>
                </a:lnSpc>
                <a:tabLst>
                  <a:tab algn="l" pos="0"/>
                </a:tabLst>
              </a:pPr>
              <a:r>
                <a:rPr b="1" lang="gl" sz="1800" spc="-1" strike="noStrike">
                  <a:solidFill>
                    <a:schemeClr val="lt1"/>
                  </a:solidFill>
                  <a:latin typeface="Roboto Slab"/>
                  <a:ea typeface="Roboto Slab"/>
                </a:rPr>
                <a:t>FLORA</a:t>
              </a:r>
              <a:endParaRPr b="0" lang="es-ES" sz="1800" spc="-1" strike="noStrike">
                <a:solidFill>
                  <a:srgbClr val="000000"/>
                </a:solidFill>
                <a:latin typeface="Arial"/>
              </a:endParaRPr>
            </a:p>
          </p:txBody>
        </p:sp>
      </p:grpSp>
      <p:sp>
        <p:nvSpPr>
          <p:cNvPr id="72" name="Google Shape;99;p50"/>
          <p:cNvSpPr/>
          <p:nvPr/>
        </p:nvSpPr>
        <p:spPr>
          <a:xfrm>
            <a:off x="2414520" y="25560"/>
            <a:ext cx="7377120" cy="615240"/>
          </a:xfrm>
          <a:prstGeom prst="rect">
            <a:avLst/>
          </a:prstGeom>
          <a:solidFill>
            <a:srgbClr val="8c9529"/>
          </a:solidFill>
          <a:ln w="9525">
            <a:solidFill>
              <a:srgbClr val="727ca3"/>
            </a:solidFill>
            <a:round/>
          </a:ln>
        </p:spPr>
        <p:style>
          <a:lnRef idx="0"/>
          <a:fillRef idx="0"/>
          <a:effectRef idx="0"/>
          <a:fontRef idx="minor"/>
        </p:style>
        <p:txBody>
          <a:bodyPr anchor="ctr">
            <a:noAutofit/>
          </a:bodyPr>
          <a:p>
            <a:pPr>
              <a:lnSpc>
                <a:spcPct val="100000"/>
              </a:lnSpc>
              <a:tabLst>
                <a:tab algn="l" pos="0"/>
              </a:tabLst>
            </a:pPr>
            <a:endParaRPr b="0" lang="es-ES" sz="1400" spc="-1" strike="noStrike">
              <a:solidFill>
                <a:srgbClr val="000000"/>
              </a:solidFill>
              <a:latin typeface="Arial"/>
            </a:endParaRPr>
          </a:p>
        </p:txBody>
      </p:sp>
      <p:sp>
        <p:nvSpPr>
          <p:cNvPr id="73" name="PlaceHolder 1"/>
          <p:cNvSpPr>
            <a:spLocks noGrp="1"/>
          </p:cNvSpPr>
          <p:nvPr>
            <p:ph type="body"/>
          </p:nvPr>
        </p:nvSpPr>
        <p:spPr>
          <a:xfrm>
            <a:off x="896400" y="836640"/>
            <a:ext cx="5280120" cy="2880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74" name="PlaceHolder 2"/>
          <p:cNvSpPr>
            <a:spLocks noGrp="1"/>
          </p:cNvSpPr>
          <p:nvPr>
            <p:ph type="body"/>
          </p:nvPr>
        </p:nvSpPr>
        <p:spPr>
          <a:xfrm>
            <a:off x="6465240" y="-11224800"/>
            <a:ext cx="1223640" cy="24389640"/>
          </a:xfrm>
          <a:prstGeom prst="rect">
            <a:avLst/>
          </a:prstGeom>
          <a:noFill/>
          <a:ln w="0">
            <a:noFill/>
          </a:ln>
        </p:spPr>
        <p:txBody>
          <a:bodyPr lIns="0" rIns="0" tIns="0" bIns="0" anchor="ctr">
            <a:noAutofit/>
          </a:bodyPr>
          <a:p>
            <a:pPr marL="432000" indent="-324000">
              <a:spcBef>
                <a:spcPts val="1417"/>
              </a:spcBef>
              <a:buClr>
                <a:srgbClr val="000000"/>
              </a:buClr>
              <a:buSzPct val="45000"/>
              <a:buFont typeface="Wingdings" charset="2"/>
              <a:buChar char=""/>
            </a:pPr>
            <a:r>
              <a:rPr b="0" lang="es-ES" sz="1200" spc="-1" strike="noStrike">
                <a:solidFill>
                  <a:srgbClr val="000000"/>
                </a:solidFill>
                <a:latin typeface="Arial"/>
              </a:rPr>
              <a:t>Pulse para editar el formato de texto del esquema</a:t>
            </a:r>
            <a:endParaRPr b="0" lang="es-E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200" spc="-1" strike="noStrike">
                <a:solidFill>
                  <a:srgbClr val="000000"/>
                </a:solidFill>
                <a:latin typeface="Arial"/>
              </a:rPr>
              <a:t>Segundo nivel del esquema</a:t>
            </a:r>
            <a:endParaRPr b="0" lang="es-E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200" spc="-1" strike="noStrike">
                <a:solidFill>
                  <a:srgbClr val="000000"/>
                </a:solidFill>
                <a:latin typeface="Arial"/>
              </a:rPr>
              <a:t>Tercer nivel del esquema</a:t>
            </a:r>
            <a:endParaRPr b="0" lang="es-E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200" spc="-1" strike="noStrike">
                <a:solidFill>
                  <a:srgbClr val="000000"/>
                </a:solidFill>
                <a:latin typeface="Arial"/>
              </a:rPr>
              <a:t>Cuarto nivel del esquema</a:t>
            </a:r>
            <a:endParaRPr b="0" lang="es-E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200" spc="-1" strike="noStrike">
                <a:solidFill>
                  <a:srgbClr val="000000"/>
                </a:solidFill>
                <a:latin typeface="Arial"/>
              </a:rPr>
              <a:t>Quinto nivel del esquema</a:t>
            </a:r>
            <a:endParaRPr b="0" lang="es-E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200" spc="-1" strike="noStrike">
                <a:solidFill>
                  <a:srgbClr val="000000"/>
                </a:solidFill>
                <a:latin typeface="Arial"/>
              </a:rPr>
              <a:t>Sexto nivel del esquema</a:t>
            </a:r>
            <a:endParaRPr b="0" lang="es-E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200" spc="-1" strike="noStrike">
                <a:solidFill>
                  <a:srgbClr val="000000"/>
                </a:solidFill>
                <a:latin typeface="Arial"/>
              </a:rPr>
              <a:t>Séptimo nivel del esquema</a:t>
            </a:r>
            <a:endParaRPr b="0" lang="es-ES" sz="1200" spc="-1" strike="noStrike">
              <a:solidFill>
                <a:srgbClr val="000000"/>
              </a:solidFill>
              <a:latin typeface="Arial"/>
            </a:endParaRPr>
          </a:p>
        </p:txBody>
      </p:sp>
      <p:sp>
        <p:nvSpPr>
          <p:cNvPr id="75" name="PlaceHolder 3"/>
          <p:cNvSpPr>
            <a:spLocks noGrp="1"/>
          </p:cNvSpPr>
          <p:nvPr>
            <p:ph type="body"/>
          </p:nvPr>
        </p:nvSpPr>
        <p:spPr>
          <a:xfrm>
            <a:off x="6465240" y="1125360"/>
            <a:ext cx="3264840" cy="97592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76" name="PlaceHolder 4"/>
          <p:cNvSpPr>
            <a:spLocks noGrp="1"/>
          </p:cNvSpPr>
          <p:nvPr>
            <p:ph type="body"/>
          </p:nvPr>
        </p:nvSpPr>
        <p:spPr>
          <a:xfrm>
            <a:off x="905040" y="4221000"/>
            <a:ext cx="86835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77" name="PlaceHolder 5"/>
          <p:cNvSpPr>
            <a:spLocks noGrp="1"/>
          </p:cNvSpPr>
          <p:nvPr>
            <p:ph type="body"/>
          </p:nvPr>
        </p:nvSpPr>
        <p:spPr>
          <a:xfrm>
            <a:off x="905040" y="-12661200"/>
            <a:ext cx="631080" cy="36000000"/>
          </a:xfrm>
          <a:prstGeom prst="rect">
            <a:avLst/>
          </a:prstGeom>
          <a:noFill/>
          <a:ln w="0">
            <a:noFill/>
          </a:ln>
        </p:spPr>
        <p:txBody>
          <a:bodyPr lIns="0" rIns="0" tIns="0" bIns="0" anchor="ctr">
            <a:noAutofit/>
          </a:bodyPr>
          <a:p>
            <a:pPr marL="432000" indent="-324000">
              <a:spcBef>
                <a:spcPts val="1417"/>
              </a:spcBef>
              <a:buClr>
                <a:srgbClr val="000000"/>
              </a:buClr>
              <a:buSzPct val="45000"/>
              <a:buFont typeface="Wingdings" charset="2"/>
              <a:buChar char=""/>
            </a:pPr>
            <a:r>
              <a:rPr b="0" lang="es-ES" sz="1600" spc="-1" strike="noStrike">
                <a:solidFill>
                  <a:srgbClr val="000000"/>
                </a:solidFill>
                <a:latin typeface="Arial"/>
              </a:rPr>
              <a:t>Pulse para editar el formato de texto del esquema</a:t>
            </a:r>
            <a:endParaRPr b="0" lang="es-E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600" spc="-1" strike="noStrike">
                <a:solidFill>
                  <a:srgbClr val="000000"/>
                </a:solidFill>
                <a:latin typeface="Arial"/>
              </a:rPr>
              <a:t>Segundo nivel del esquema</a:t>
            </a:r>
            <a:endParaRPr b="0" lang="es-E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600" spc="-1" strike="noStrike">
                <a:solidFill>
                  <a:srgbClr val="000000"/>
                </a:solidFill>
                <a:latin typeface="Arial"/>
              </a:rPr>
              <a:t>Tercer nivel del esquema</a:t>
            </a:r>
            <a:endParaRPr b="0" lang="es-E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600" spc="-1" strike="noStrike">
                <a:solidFill>
                  <a:srgbClr val="000000"/>
                </a:solidFill>
                <a:latin typeface="Arial"/>
              </a:rPr>
              <a:t>Cuarto nivel del esquema</a:t>
            </a:r>
            <a:endParaRPr b="0" lang="es-E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600" spc="-1" strike="noStrike">
                <a:solidFill>
                  <a:srgbClr val="000000"/>
                </a:solidFill>
                <a:latin typeface="Arial"/>
              </a:rPr>
              <a:t>Quinto nivel del esquema</a:t>
            </a:r>
            <a:endParaRPr b="0" lang="es-E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600" spc="-1" strike="noStrike">
                <a:solidFill>
                  <a:srgbClr val="000000"/>
                </a:solidFill>
                <a:latin typeface="Arial"/>
              </a:rPr>
              <a:t>Sexto nivel del esquema</a:t>
            </a:r>
            <a:endParaRPr b="0" lang="es-E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600" spc="-1" strike="noStrike">
                <a:solidFill>
                  <a:srgbClr val="000000"/>
                </a:solidFill>
                <a:latin typeface="Arial"/>
              </a:rPr>
              <a:t>Séptimo nivel del esquema</a:t>
            </a:r>
            <a:endParaRPr b="0" lang="es-ES" sz="1600" spc="-1" strike="noStrike">
              <a:solidFill>
                <a:srgbClr val="000000"/>
              </a:solidFill>
              <a:latin typeface="Arial"/>
            </a:endParaRPr>
          </a:p>
        </p:txBody>
      </p:sp>
      <p:sp>
        <p:nvSpPr>
          <p:cNvPr id="78" name="PlaceHolder 6"/>
          <p:cNvSpPr>
            <a:spLocks noGrp="1"/>
          </p:cNvSpPr>
          <p:nvPr>
            <p:ph type="body"/>
          </p:nvPr>
        </p:nvSpPr>
        <p:spPr>
          <a:xfrm>
            <a:off x="905040" y="5513040"/>
            <a:ext cx="86835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79" name="PlaceHolder 7"/>
          <p:cNvSpPr>
            <a:spLocks noGrp="1"/>
          </p:cNvSpPr>
          <p:nvPr>
            <p:ph type="body"/>
          </p:nvPr>
        </p:nvSpPr>
        <p:spPr>
          <a:xfrm>
            <a:off x="2576880" y="103320"/>
            <a:ext cx="3960360" cy="47592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80" name="PlaceHolder 8"/>
          <p:cNvSpPr>
            <a:spLocks noGrp="1"/>
          </p:cNvSpPr>
          <p:nvPr>
            <p:ph type="body"/>
          </p:nvPr>
        </p:nvSpPr>
        <p:spPr>
          <a:xfrm>
            <a:off x="6465240" y="2211480"/>
            <a:ext cx="3264840" cy="5769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400" spc="-1" strike="noStrike">
                <a:solidFill>
                  <a:srgbClr val="000000"/>
                </a:solidFill>
                <a:latin typeface="Arial"/>
              </a:rPr>
              <a:t>Quinto nivel del esquema</a:t>
            </a:r>
            <a:endParaRPr b="0" lang="es-E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400" spc="-1" strike="noStrike">
                <a:solidFill>
                  <a:srgbClr val="000000"/>
                </a:solidFill>
                <a:latin typeface="Arial"/>
              </a:rPr>
              <a:t>Sexto nivel del esquema</a:t>
            </a:r>
            <a:endParaRPr b="0" lang="es-E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400" spc="-1" strike="noStrike">
                <a:solidFill>
                  <a:srgbClr val="000000"/>
                </a:solidFill>
                <a:latin typeface="Arial"/>
              </a:rPr>
              <a:t>Séptimo nivel del esquema</a:t>
            </a:r>
            <a:endParaRPr b="0" lang="es-ES" sz="1400" spc="-1" strike="noStrike">
              <a:solidFill>
                <a:srgbClr val="000000"/>
              </a:solidFill>
              <a:latin typeface="Arial"/>
            </a:endParaRPr>
          </a:p>
        </p:txBody>
      </p:sp>
      <p:sp>
        <p:nvSpPr>
          <p:cNvPr id="81" name="PlaceHolder 9"/>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buNone/>
            </a:pPr>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2298600" y="4644720"/>
            <a:ext cx="5887800" cy="1122120"/>
          </a:xfrm>
          <a:prstGeom prst="rect">
            <a:avLst/>
          </a:prstGeom>
          <a:noFill/>
          <a:ln w="0">
            <a:noFill/>
          </a:ln>
        </p:spPr>
        <p:txBody>
          <a:bodyPr lIns="122040" rIns="122040" tIns="122040" bIns="122040" anchor="ctr">
            <a:noAutofit/>
          </a:bodyPr>
          <a:p>
            <a:pPr indent="0">
              <a:lnSpc>
                <a:spcPct val="100000"/>
              </a:lnSpc>
              <a:buNone/>
              <a:tabLst>
                <a:tab algn="l" pos="0"/>
              </a:tabLst>
            </a:pPr>
            <a:r>
              <a:rPr b="1" lang="gl" sz="6700" spc="-1" strike="noStrike">
                <a:solidFill>
                  <a:schemeClr val="dk1"/>
                </a:solidFill>
                <a:latin typeface="Oswald"/>
                <a:ea typeface="Oswald"/>
              </a:rPr>
              <a:t>Arbustos</a:t>
            </a:r>
            <a:endParaRPr b="0" lang="es-ES" sz="6700" spc="-1" strike="noStrike">
              <a:solidFill>
                <a:srgbClr val="000000"/>
              </a:solidFill>
              <a:latin typeface="Arial"/>
            </a:endParaRPr>
          </a:p>
        </p:txBody>
      </p:sp>
      <p:pic>
        <p:nvPicPr>
          <p:cNvPr id="119" name="Google Shape;888;p4" descr=""/>
          <p:cNvPicPr/>
          <p:nvPr/>
        </p:nvPicPr>
        <p:blipFill>
          <a:blip r:embed="rId1"/>
          <a:srcRect l="0" t="424" r="0" b="435"/>
          <a:stretch/>
        </p:blipFill>
        <p:spPr>
          <a:xfrm>
            <a:off x="1663560" y="652320"/>
            <a:ext cx="4647240" cy="3453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Google Shape;973;g2dad29d6ab3_0_91" descr=""/>
          <p:cNvPicPr/>
          <p:nvPr/>
        </p:nvPicPr>
        <p:blipFill>
          <a:blip r:embed="rId1"/>
          <a:srcRect l="0" t="464" r="0" b="454"/>
          <a:stretch/>
        </p:blipFill>
        <p:spPr>
          <a:xfrm>
            <a:off x="896400" y="836640"/>
            <a:ext cx="3876120" cy="2880000"/>
          </a:xfrm>
          <a:prstGeom prst="rect">
            <a:avLst/>
          </a:prstGeom>
          <a:ln w="0">
            <a:noFill/>
          </a:ln>
        </p:spPr>
      </p:pic>
      <p:sp>
        <p:nvSpPr>
          <p:cNvPr id="16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7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Buxus sempervirens</a:t>
            </a:r>
            <a:endParaRPr b="0" lang="es-ES" sz="1800" spc="-1" strike="noStrike">
              <a:solidFill>
                <a:srgbClr val="000000"/>
              </a:solidFill>
              <a:latin typeface="Arial"/>
            </a:endParaRPr>
          </a:p>
        </p:txBody>
      </p:sp>
      <p:sp>
        <p:nvSpPr>
          <p:cNvPr id="171"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100-200cm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escura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dende maio ata xuño</a:t>
            </a:r>
            <a:endParaRPr b="0" lang="es-ES" sz="1400" spc="-1" strike="noStrike">
              <a:solidFill>
                <a:srgbClr val="000000"/>
              </a:solidFill>
              <a:latin typeface="Arial"/>
            </a:endParaRPr>
          </a:p>
        </p:txBody>
      </p:sp>
      <p:sp>
        <p:nvSpPr>
          <p:cNvPr id="172" name="PlaceHolder 4"/>
          <p:cNvSpPr>
            <a:spLocks noGrp="1"/>
          </p:cNvSpPr>
          <p:nvPr>
            <p:ph/>
          </p:nvPr>
        </p:nvSpPr>
        <p:spPr>
          <a:xfrm>
            <a:off x="905040" y="4136760"/>
            <a:ext cx="8683920" cy="601992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Buxus sempervirens, ou buxo común, é de hábito arbustivo ou arbóreo; alcanza excepcionalmente os 12 m de altura, cun talo moi ramificado cuberto dunha cortiza lisa nos exemplares novos, sucada de resquebrajaduras nos adultos, de cor pardogrisáceo. As follas son lanceoladas a ovadas ou elípticas, opostas, coriáceas, de cor verde escura polo fai e máis claro no envés, de ata 30 mm, co bordo algo curvado cara abaixo.</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Crece de forma silvestre en zonas de matas, outeiros e outros terreos secos e rochosos. Prefire a media sombra, aínda que tolera o sol se conta con humidade suficiente. Prefire chans ben drenados, ricos, nunca encharcados, lixeiramente calizos se non son neutros. Require dun inverno fresco, resiste ben as xeadas, o vento e a seca.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De crecemento moi lento, pode chegar a vivir 600 anos.</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Soporta ben as podas e non perde a follaxe no inverno. Pode brotar de cepa despois do lume.</a:t>
            </a: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7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Buxo común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Google Shape;983;g2dad29d6ab3_0_101" descr=""/>
          <p:cNvPicPr/>
          <p:nvPr/>
        </p:nvPicPr>
        <p:blipFill>
          <a:blip r:embed="rId1"/>
          <a:srcRect l="0" t="464" r="0" b="454"/>
          <a:stretch/>
        </p:blipFill>
        <p:spPr>
          <a:xfrm>
            <a:off x="896400" y="836640"/>
            <a:ext cx="3876120" cy="2880000"/>
          </a:xfrm>
          <a:prstGeom prst="rect">
            <a:avLst/>
          </a:prstGeom>
          <a:ln w="0">
            <a:noFill/>
          </a:ln>
        </p:spPr>
      </p:pic>
      <p:sp>
        <p:nvSpPr>
          <p:cNvPr id="17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7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Genista purgans</a:t>
            </a:r>
            <a:endParaRPr b="0" lang="es-ES" sz="1800" spc="-1" strike="noStrike">
              <a:solidFill>
                <a:srgbClr val="000000"/>
              </a:solidFill>
              <a:latin typeface="Arial"/>
            </a:endParaRPr>
          </a:p>
        </p:txBody>
      </p:sp>
      <p:sp>
        <p:nvSpPr>
          <p:cNvPr id="177"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Ata 200cm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amarela dourada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dende maio a xullo</a:t>
            </a:r>
            <a:endParaRPr b="0" lang="es-ES" sz="1400" spc="-1" strike="noStrike">
              <a:solidFill>
                <a:srgbClr val="000000"/>
              </a:solidFill>
              <a:latin typeface="Arial"/>
            </a:endParaRPr>
          </a:p>
        </p:txBody>
      </p:sp>
      <p:sp>
        <p:nvSpPr>
          <p:cNvPr id="178" name="PlaceHolder 4"/>
          <p:cNvSpPr>
            <a:spLocks noGrp="1"/>
          </p:cNvSpPr>
          <p:nvPr>
            <p:ph/>
          </p:nvPr>
        </p:nvSpPr>
        <p:spPr>
          <a:xfrm>
            <a:off x="905040" y="4136760"/>
            <a:ext cx="8683920" cy="388728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O piorno galego (Genista purgans) é unha especie arbustiva pertencente á familia das fabáceas. Tamén recibe o nome de xesta de montaña.</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Está formada por moitas pólas moi apertadas. Forma extensas matogueiras, só ou convivindo con outros arbustos.</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As follas caen cedo polo que os talos están frecuentemente nus; as inferiores son trifoliadas, sen pecíolo; as florais sinxelas e tamén sentadas. Flores amarelas douradas, pequenas, (9–12 mm) solitarias ou por parellas na axila das follas, formando un acio máis ou menos denso na terminación das pólas sostidas por un pedúnculo de 2–6 mm. Cáliz membranoso, e forma de campá e piloso. Corola tipo bolboreta, co pétalo superior arredondado. O froito é un legume de 15 a 30 mm, recto ou algo curvo, moi comprimido lateralmente e cuberto de pelos aplicados á súa superficie. Florea de maio a xullo.</a:t>
            </a:r>
            <a:endParaRPr b="0" lang="es-ES" sz="1200" spc="-1" strike="noStrike">
              <a:solidFill>
                <a:srgbClr val="000000"/>
              </a:solidFill>
              <a:latin typeface="Arial"/>
            </a:endParaRPr>
          </a:p>
          <a:p>
            <a:pPr marL="139680" indent="0">
              <a:lnSpc>
                <a:spcPct val="115000"/>
              </a:lnSpc>
              <a:spcBef>
                <a:spcPts val="1100"/>
              </a:spcBef>
              <a:spcAft>
                <a:spcPts val="1100"/>
              </a:spcAft>
              <a:buNone/>
              <a:tabLst>
                <a:tab algn="l" pos="0"/>
              </a:tabLst>
            </a:pPr>
            <a:r>
              <a:rPr b="0" lang="gl" sz="1200" spc="-1" strike="noStrike">
                <a:solidFill>
                  <a:schemeClr val="dk1"/>
                </a:solidFill>
                <a:latin typeface="Arimo Medium"/>
                <a:ea typeface="Arimo Medium"/>
              </a:rPr>
              <a:t>O aspecto que presenta é moitas veces almofadado para se defender do frío e abeirarse dos fortes ventos que zoan nas alturas.</a:t>
            </a:r>
            <a:endParaRPr b="0" lang="es-ES" sz="1200" spc="-1" strike="noStrike">
              <a:solidFill>
                <a:srgbClr val="000000"/>
              </a:solidFill>
              <a:latin typeface="Arial"/>
            </a:endParaRPr>
          </a:p>
        </p:txBody>
      </p:sp>
      <p:sp>
        <p:nvSpPr>
          <p:cNvPr id="17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Xesta de montaña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Google Shape;993;g2dad29d6ab3_0_111" descr=""/>
          <p:cNvPicPr/>
          <p:nvPr/>
        </p:nvPicPr>
        <p:blipFill>
          <a:blip r:embed="rId1"/>
          <a:srcRect l="0" t="665" r="0" b="665"/>
          <a:stretch/>
        </p:blipFill>
        <p:spPr>
          <a:xfrm>
            <a:off x="896400" y="836640"/>
            <a:ext cx="3876120" cy="2880000"/>
          </a:xfrm>
          <a:prstGeom prst="rect">
            <a:avLst/>
          </a:prstGeom>
          <a:ln w="0">
            <a:noFill/>
          </a:ln>
        </p:spPr>
      </p:pic>
      <p:sp>
        <p:nvSpPr>
          <p:cNvPr id="18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8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Juniperus communis</a:t>
            </a:r>
            <a:endParaRPr b="0" lang="es-ES" sz="1800" spc="-1" strike="noStrike">
              <a:solidFill>
                <a:srgbClr val="000000"/>
              </a:solidFill>
              <a:latin typeface="Arial"/>
            </a:endParaRPr>
          </a:p>
        </p:txBody>
      </p:sp>
      <p:sp>
        <p:nvSpPr>
          <p:cNvPr id="183"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100-200cm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primavera-outono</a:t>
            </a:r>
            <a:endParaRPr b="0" lang="es-ES" sz="1400" spc="-1" strike="noStrike">
              <a:solidFill>
                <a:srgbClr val="000000"/>
              </a:solidFill>
              <a:latin typeface="Arial"/>
            </a:endParaRPr>
          </a:p>
        </p:txBody>
      </p:sp>
      <p:sp>
        <p:nvSpPr>
          <p:cNvPr id="184" name="PlaceHolder 4"/>
          <p:cNvSpPr>
            <a:spLocks noGrp="1"/>
          </p:cNvSpPr>
          <p:nvPr>
            <p:ph/>
          </p:nvPr>
        </p:nvSpPr>
        <p:spPr>
          <a:xfrm>
            <a:off x="905040" y="4136760"/>
            <a:ext cx="8683920" cy="668340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O xenebreiro ou cimbro (Juniperus communis L.) é un arbusto da familia das cupresáceas.</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Juniperus communis pode chegar a alcanzar 1 ou 2 metros de altura de lento desenvolvemento que, crecendo en condicións óptimas, forma un arbolito de dimensións algo maiores (ocasionalmente pode chegar aos 10 metros). As súas follas, con forma de agulla grande e reunidas en espirais de tres son de cor verde e presentan unha única banda estomatal branca na cara exterior. Acabadas en ápice puntiagudo de certa dureza.</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É un arbusto dioico, polo que as plantas sepáranse en membros femininos e masculinos. As flores aparecen na primavera e as femininas frutifican no outono.</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Os gálbulos, conos de forma esférica de entre 4 a 12 mm de diámetro, de cor verde agrisada que ao madurar, ao cabo de 18 meses, pasan ao negro purpúreo cunha pátina cerosa de cor azulado. Normalmente teñen 3 (en ocasións 6) escamas carnosas fusionadas e en cada escama unha única semente, estas son dispersadas polos paxaros ao inxerilas. Os gálbulos masculinos son amarelos, de 2-3 mm de longo e caen tan pronto liberan o pole.</a:t>
            </a: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8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Xenebreiro, Cimbro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Google Shape;1003;g2dad29d6ab3_0_121" descr=""/>
          <p:cNvPicPr/>
          <p:nvPr/>
        </p:nvPicPr>
        <p:blipFill>
          <a:blip r:embed="rId1"/>
          <a:srcRect l="0" t="464" r="0" b="454"/>
          <a:stretch/>
        </p:blipFill>
        <p:spPr>
          <a:xfrm>
            <a:off x="896400" y="836640"/>
            <a:ext cx="3876120" cy="2880000"/>
          </a:xfrm>
          <a:prstGeom prst="rect">
            <a:avLst/>
          </a:prstGeom>
          <a:ln w="0">
            <a:noFill/>
          </a:ln>
        </p:spPr>
      </p:pic>
      <p:sp>
        <p:nvSpPr>
          <p:cNvPr id="18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8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Rhododendron hirsutum</a:t>
            </a:r>
            <a:endParaRPr b="0" lang="es-ES" sz="1800" spc="-1" strike="noStrike">
              <a:solidFill>
                <a:srgbClr val="000000"/>
              </a:solidFill>
              <a:latin typeface="Arial"/>
            </a:endParaRPr>
          </a:p>
        </p:txBody>
      </p:sp>
      <p:sp>
        <p:nvSpPr>
          <p:cNvPr id="189"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20-100cm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rosada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comenzos da primavera</a:t>
            </a:r>
            <a:endParaRPr b="0" lang="es-ES" sz="1400" spc="-1" strike="noStrike">
              <a:solidFill>
                <a:srgbClr val="000000"/>
              </a:solidFill>
              <a:latin typeface="Arial"/>
            </a:endParaRPr>
          </a:p>
        </p:txBody>
      </p:sp>
      <p:sp>
        <p:nvSpPr>
          <p:cNvPr id="190" name="PlaceHolder 4"/>
          <p:cNvSpPr>
            <a:spLocks noGrp="1"/>
          </p:cNvSpPr>
          <p:nvPr>
            <p:ph/>
          </p:nvPr>
        </p:nvSpPr>
        <p:spPr>
          <a:xfrm>
            <a:off x="905040" y="4256280"/>
            <a:ext cx="8683920" cy="647352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É un arbusto de folla perenne que alcanza alturas de 20 a 100 cm.</a:t>
            </a:r>
            <a:endParaRPr b="0" lang="es-ES" sz="1400" spc="-1" strike="noStrike">
              <a:solidFill>
                <a:srgbClr val="000000"/>
              </a:solidFill>
              <a:latin typeface="Arial"/>
            </a:endParaRPr>
          </a:p>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Os grosos talos e ramas están densamente ramificados. Nos brotes novos atópanse dispersos pelos e son pouco escamosos. As follas teñen entre un e tres centímetros de longo e 1,5 cm de ancho. A súa forma adoita ser estreita elíptica.</a:t>
            </a:r>
            <a:endParaRPr b="0" lang="es-ES" sz="1400" spc="-1" strike="noStrike">
              <a:solidFill>
                <a:srgbClr val="000000"/>
              </a:solidFill>
              <a:latin typeface="Arial"/>
            </a:endParaRPr>
          </a:p>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As follas están salpicadas por ambas as partes de glándulas verdes que son inicialmente amareladas e parduzcas despois. A parte superior é de cor verde brillante e sen pelos. As flores son hermafroditas e están nos extremos das ramas.</a:t>
            </a: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9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Ázalea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893;g2dad29d6ab3_0_10" descr=""/>
          <p:cNvPicPr/>
          <p:nvPr/>
        </p:nvPicPr>
        <p:blipFill>
          <a:blip r:embed="rId1"/>
          <a:srcRect l="0" t="464" r="0" b="454"/>
          <a:stretch/>
        </p:blipFill>
        <p:spPr>
          <a:xfrm>
            <a:off x="896400" y="836640"/>
            <a:ext cx="3876120" cy="2880000"/>
          </a:xfrm>
          <a:prstGeom prst="rect">
            <a:avLst/>
          </a:prstGeom>
          <a:ln w="0">
            <a:noFill/>
          </a:ln>
        </p:spPr>
      </p:pic>
      <p:sp>
        <p:nvSpPr>
          <p:cNvPr id="12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2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Camellia japonica</a:t>
            </a:r>
            <a:endParaRPr b="0" lang="es-ES" sz="1800" spc="-1" strike="noStrike">
              <a:solidFill>
                <a:srgbClr val="000000"/>
              </a:solidFill>
              <a:latin typeface="Arial"/>
            </a:endParaRPr>
          </a:p>
        </p:txBody>
      </p:sp>
      <p:sp>
        <p:nvSpPr>
          <p:cNvPr id="123" name="PlaceHolder 3"/>
          <p:cNvSpPr>
            <a:spLocks noGrp="1"/>
          </p:cNvSpPr>
          <p:nvPr>
            <p:ph/>
          </p:nvPr>
        </p:nvSpPr>
        <p:spPr>
          <a:xfrm>
            <a:off x="5479200" y="2916720"/>
            <a:ext cx="41097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6-9m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fucsia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xaneiro-marzo, setembro-outubro</a:t>
            </a:r>
            <a:endParaRPr b="0" lang="es-ES" sz="1400" spc="-1" strike="noStrike">
              <a:solidFill>
                <a:srgbClr val="000000"/>
              </a:solidFill>
              <a:latin typeface="Arial"/>
            </a:endParaRPr>
          </a:p>
        </p:txBody>
      </p:sp>
      <p:sp>
        <p:nvSpPr>
          <p:cNvPr id="124" name="PlaceHolder 4"/>
          <p:cNvSpPr>
            <a:spLocks noGrp="1"/>
          </p:cNvSpPr>
          <p:nvPr>
            <p:ph/>
          </p:nvPr>
        </p:nvSpPr>
        <p:spPr>
          <a:xfrm>
            <a:off x="905040" y="4077000"/>
            <a:ext cx="8683920" cy="388728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Son arbustos ou arboriñas que alcanzan un tamaño de 1,5-6 (-11) m de altura.</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As ramas novas son de cor marrón agrisada; as ramillas do ano en curso púrpura marrón, glabras. Peciolo de 5-10 mm, pubescentes ou glabros adaxialmente; a lámina da folla amplamente elípticas, elípticas, ou oblongo-elípticas, 5-10,5 (-12) × 2,5-6 (-7) cm, coriáceas, envés pálido punteado glandular verde e marrón, o fai verde escuro, ápice cortamente acuminado e cunha punta obtusa. Flores axilares ou subterminales, solitarias ou en pares, de 6-10 cm de diámetro. Subsésiles. Pétalos de 6 ou 7, pero a miúdo máis de cultivares, rosa ou branco.</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O froito é unha cápsula globosa de 2,5 a 4,5 cm de diámetro con 1 ou 2 sementes por lóculo; pericarpio 5-8 mm de grosor cando está seco, amaderado. Sementes marróns, semiglobosas a globosas, de 1-2 cm de diámetro. Fl. xan-mar, fr. setembro-outubro. Ten un número de cromosomas de 2 n = 30, 45, 75.</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Nos seus hábitats naturais crece 6-9 m de altura. É usualmente vermello, flores penta-petaladas de 5-8 cm de diámetro. Hai máis de 2000 híbridos desenvolvidos de Camellia japonica. A forma das flores pode variar do vermello ao rosa e branco, e ás veces con tiras e manchas multicoloreadas.</a:t>
            </a:r>
            <a:endParaRPr b="0" lang="es-ES" sz="11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2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Camelio común</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903;p5" descr=""/>
          <p:cNvPicPr/>
          <p:nvPr/>
        </p:nvPicPr>
        <p:blipFill>
          <a:blip r:embed="rId1"/>
          <a:srcRect l="0" t="464" r="0" b="454"/>
          <a:stretch/>
        </p:blipFill>
        <p:spPr>
          <a:xfrm>
            <a:off x="896400" y="836640"/>
            <a:ext cx="3876120" cy="2880000"/>
          </a:xfrm>
          <a:prstGeom prst="rect">
            <a:avLst/>
          </a:prstGeom>
          <a:ln w="0">
            <a:noFill/>
          </a:ln>
        </p:spPr>
      </p:pic>
      <p:sp>
        <p:nvSpPr>
          <p:cNvPr id="12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2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Ruscus aculeatus</a:t>
            </a:r>
            <a:endParaRPr b="0" lang="es-ES" sz="1800" spc="-1" strike="noStrike">
              <a:solidFill>
                <a:srgbClr val="000000"/>
              </a:solidFill>
              <a:latin typeface="Arial"/>
            </a:endParaRPr>
          </a:p>
        </p:txBody>
      </p:sp>
      <p:sp>
        <p:nvSpPr>
          <p:cNvPr id="129" name="PlaceHolder 3"/>
          <p:cNvSpPr>
            <a:spLocks noGrp="1"/>
          </p:cNvSpPr>
          <p:nvPr>
            <p:ph/>
          </p:nvPr>
        </p:nvSpPr>
        <p:spPr>
          <a:xfrm>
            <a:off x="5479200" y="2916720"/>
            <a:ext cx="41097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30-80cm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escura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dende outono ata primavera</a:t>
            </a:r>
            <a:endParaRPr b="0" lang="es-ES" sz="1400" spc="-1" strike="noStrike">
              <a:solidFill>
                <a:srgbClr val="000000"/>
              </a:solidFill>
              <a:latin typeface="Arial"/>
            </a:endParaRPr>
          </a:p>
        </p:txBody>
      </p:sp>
      <p:sp>
        <p:nvSpPr>
          <p:cNvPr id="130" name="PlaceHolder 4"/>
          <p:cNvSpPr>
            <a:spLocks noGrp="1"/>
          </p:cNvSpPr>
          <p:nvPr>
            <p:ph/>
          </p:nvPr>
        </p:nvSpPr>
        <p:spPr>
          <a:xfrm>
            <a:off x="905040" y="4077000"/>
            <a:ext cx="8683920" cy="388728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É un pequeno arbusto de 30 a 80 cm de altura de cor verde escura, con rizomas subterráneos dos que saen talos florais masculinos ou femininos.</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En ambos casos presenta dous tipos de talos: os normais son lisos e arredondados, mentres que os outros teñen falsas follas, de forma ovolanceolada de 2 a 3 cm de lonxitude e acabadas cunha punta ríxida e punzante.</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As follas verdadeiras son diminutas, a modo de pequenas escamas lanceoladas e cun pequeno esporón, que normalmente pasan desapercibidas.</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Aparecen nas axilas e teñen entre 3 e 4 mm de lonxitude. Ou que semellan ser as follas dá planta son realmente unhas poliñas modificadas, denominadas tecnicamente cladodios*, con forma de folla lanceolada ancha, de cor verde e consistentes, rematadas nun apéndice espiñento e dispostas alternadamente.</a:t>
            </a:r>
            <a:endParaRPr b="0" lang="es-ES" sz="1200" spc="-1" strike="noStrike">
              <a:solidFill>
                <a:srgbClr val="000000"/>
              </a:solidFill>
              <a:latin typeface="Arial"/>
            </a:endParaRPr>
          </a:p>
          <a:p>
            <a:pPr marL="139680" indent="0">
              <a:lnSpc>
                <a:spcPct val="115000"/>
              </a:lnSpc>
              <a:spcBef>
                <a:spcPts val="1100"/>
              </a:spcBef>
              <a:buNone/>
              <a:tabLst>
                <a:tab algn="l" pos="0"/>
              </a:tabLst>
            </a:pPr>
            <a:r>
              <a:rPr b="0" lang="gl" sz="1200" spc="-1" strike="noStrike">
                <a:solidFill>
                  <a:schemeClr val="dk1"/>
                </a:solidFill>
                <a:latin typeface="Arimo Medium"/>
                <a:ea typeface="Arimo Medium"/>
              </a:rPr>
              <a:t>*cladodio: Tallo modificado, aplanado, que tiene la apariencia de una hoja y que la reemplaza en sus funciones.</a:t>
            </a: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3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Acebillo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Google Shape;913;g2dad29d6ab3_0_20" descr=""/>
          <p:cNvPicPr/>
          <p:nvPr/>
        </p:nvPicPr>
        <p:blipFill>
          <a:blip r:embed="rId1"/>
          <a:srcRect l="0" t="464" r="0" b="454"/>
          <a:stretch/>
        </p:blipFill>
        <p:spPr>
          <a:xfrm>
            <a:off x="896400" y="836640"/>
            <a:ext cx="3876120" cy="2880000"/>
          </a:xfrm>
          <a:prstGeom prst="rect">
            <a:avLst/>
          </a:prstGeom>
          <a:ln w="0">
            <a:noFill/>
          </a:ln>
        </p:spPr>
      </p:pic>
      <p:sp>
        <p:nvSpPr>
          <p:cNvPr id="13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3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Salix atrocinerea</a:t>
            </a:r>
            <a:endParaRPr b="0" lang="es-ES" sz="1800" spc="-1" strike="noStrike">
              <a:solidFill>
                <a:srgbClr val="000000"/>
              </a:solidFill>
              <a:latin typeface="Arial"/>
            </a:endParaRPr>
          </a:p>
        </p:txBody>
      </p:sp>
      <p:sp>
        <p:nvSpPr>
          <p:cNvPr id="135" name="PlaceHolder 3"/>
          <p:cNvSpPr>
            <a:spLocks noGrp="1"/>
          </p:cNvSpPr>
          <p:nvPr>
            <p:ph/>
          </p:nvPr>
        </p:nvSpPr>
        <p:spPr>
          <a:xfrm>
            <a:off x="5479200" y="2916720"/>
            <a:ext cx="41097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ata 22m</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 escura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dende febreiro ata abril</a:t>
            </a:r>
            <a:endParaRPr b="0" lang="es-ES" sz="1400" spc="-1" strike="noStrike">
              <a:solidFill>
                <a:srgbClr val="000000"/>
              </a:solidFill>
              <a:latin typeface="Arial"/>
            </a:endParaRPr>
          </a:p>
        </p:txBody>
      </p:sp>
      <p:sp>
        <p:nvSpPr>
          <p:cNvPr id="136" name="PlaceHolder 4"/>
          <p:cNvSpPr>
            <a:spLocks noGrp="1"/>
          </p:cNvSpPr>
          <p:nvPr>
            <p:ph/>
          </p:nvPr>
        </p:nvSpPr>
        <p:spPr>
          <a:xfrm>
            <a:off x="905040" y="407700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300" spc="-1" strike="noStrike">
                <a:solidFill>
                  <a:schemeClr val="dk1"/>
                </a:solidFill>
                <a:latin typeface="Arimo Medium"/>
                <a:ea typeface="Arimo Medium"/>
              </a:rPr>
              <a:t>Arbusto ou arbolillo de ata 22 m, coas ramas dereitas e alongadas; as máis novas, pilosas; as de máis dun ano, con tendencia a facerse lampiñas e lustrosas.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follas son enteiras ou con dentes grosos e pouco marcados, rugosas, cos nervios prominentes, de xeito ovado ou lanceolado, porén algo máis anchas na parte apical; ao nacer son aveludadas e moi pilosas polas dúas bandas, pero pola face superior tenden a perder ou pelo tornando a cor verde escura; a parte inferior de cor cincenta, a miúdo con pelos ferruxinosos. Os pecíolos son duns 5 – 15 mm, canaliculados pola parte superior.</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As flores dispóñense en candeas moi peludas que nacen antes que as follas; os masculinos son ovados ou ovadoblongos, case sentados, con brácteas foliáceas na base; as brácteas do amento son de base pálida e terminación castaña escura, moi pilosas, cada unha con dous longos estames na súa axila e un nectario alongado; os amentos femininos son cilíndricos, con brácteas semellantes, cada unha cun nectario e mais un pistilo ovado-cónico densamente piloso, rematado nun estilo curto con 4 lóbulos estigmáticos.</a:t>
            </a:r>
            <a:endParaRPr b="0" lang="es-ES" sz="1300" spc="-1" strike="noStrike">
              <a:solidFill>
                <a:srgbClr val="000000"/>
              </a:solidFill>
              <a:latin typeface="Arial"/>
            </a:endParaRPr>
          </a:p>
          <a:p>
            <a:pPr indent="0">
              <a:lnSpc>
                <a:spcPct val="100000"/>
              </a:lnSpc>
              <a:spcBef>
                <a:spcPts val="601"/>
              </a:spcBef>
              <a:buNone/>
              <a:tabLst>
                <a:tab algn="l" pos="0"/>
              </a:tabLst>
            </a:pPr>
            <a:r>
              <a:rPr b="0" lang="gl" sz="1300" spc="-1" strike="noStrike">
                <a:solidFill>
                  <a:schemeClr val="dk1"/>
                </a:solidFill>
                <a:latin typeface="Arimo Medium"/>
                <a:ea typeface="Arimo Medium"/>
              </a:rPr>
              <a:t>O froito é unha cápsula tomentosa que se abre en dúas valvas, con sementes cubertas de pelos abrancazados.</a:t>
            </a: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3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Salgueiro, Mimbrera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923;g2dad29d6ab3_0_30" descr=""/>
          <p:cNvPicPr/>
          <p:nvPr/>
        </p:nvPicPr>
        <p:blipFill>
          <a:blip r:embed="rId1"/>
          <a:srcRect l="0" t="464" r="0" b="454"/>
          <a:stretch/>
        </p:blipFill>
        <p:spPr>
          <a:xfrm>
            <a:off x="896400" y="836640"/>
            <a:ext cx="3876120" cy="2880000"/>
          </a:xfrm>
          <a:prstGeom prst="rect">
            <a:avLst/>
          </a:prstGeom>
          <a:ln w="0">
            <a:noFill/>
          </a:ln>
        </p:spPr>
      </p:pic>
      <p:sp>
        <p:nvSpPr>
          <p:cNvPr id="139"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40"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Myrica gale</a:t>
            </a:r>
            <a:endParaRPr b="0" lang="es-ES" sz="1800" spc="-1" strike="noStrike">
              <a:solidFill>
                <a:srgbClr val="000000"/>
              </a:solidFill>
              <a:latin typeface="Arial"/>
            </a:endParaRPr>
          </a:p>
        </p:txBody>
      </p:sp>
      <p:sp>
        <p:nvSpPr>
          <p:cNvPr id="141" name="PlaceHolder 3"/>
          <p:cNvSpPr>
            <a:spLocks noGrp="1"/>
          </p:cNvSpPr>
          <p:nvPr>
            <p:ph/>
          </p:nvPr>
        </p:nvSpPr>
        <p:spPr>
          <a:xfrm>
            <a:off x="5479200" y="2916720"/>
            <a:ext cx="41097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100-200cm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verde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todo o ano</a:t>
            </a:r>
            <a:endParaRPr b="0" lang="es-ES" sz="1400" spc="-1" strike="noStrike">
              <a:solidFill>
                <a:srgbClr val="000000"/>
              </a:solidFill>
              <a:latin typeface="Arial"/>
            </a:endParaRPr>
          </a:p>
        </p:txBody>
      </p:sp>
      <p:sp>
        <p:nvSpPr>
          <p:cNvPr id="142" name="PlaceHolder 4"/>
          <p:cNvSpPr>
            <a:spLocks noGrp="1"/>
          </p:cNvSpPr>
          <p:nvPr>
            <p:ph/>
          </p:nvPr>
        </p:nvSpPr>
        <p:spPr>
          <a:xfrm>
            <a:off x="905040" y="4246200"/>
            <a:ext cx="8683920" cy="388728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Mirto de Brabante ou mirto de turbera (Myrica gale) é unha especie vexetal, pertencente á familia das miricáceas.</a:t>
            </a:r>
            <a:endParaRPr b="0" lang="es-ES" sz="1400" spc="-1" strike="noStrike">
              <a:solidFill>
                <a:srgbClr val="000000"/>
              </a:solidFill>
              <a:latin typeface="Arial"/>
            </a:endParaRPr>
          </a:p>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En xeral, crece na aceda turba de turberas, e para facer fronte a estas difíciles condicións de pouco nitróxeno, a raíz ten que fixar o nitróxeno con actinobacterias que permiten ás plantas crecer.</a:t>
            </a:r>
            <a:endParaRPr b="0" lang="es-ES" sz="1400" spc="-1" strike="noStrike">
              <a:solidFill>
                <a:srgbClr val="000000"/>
              </a:solidFill>
              <a:latin typeface="Arial"/>
            </a:endParaRPr>
          </a:p>
          <a:p>
            <a:pPr marL="139680" indent="0">
              <a:lnSpc>
                <a:spcPct val="115000"/>
              </a:lnSpc>
              <a:spcBef>
                <a:spcPts val="1100"/>
              </a:spcBef>
              <a:buNone/>
              <a:tabLst>
                <a:tab algn="l" pos="0"/>
              </a:tabLst>
            </a:pPr>
            <a:r>
              <a:rPr b="0" lang="gl" sz="1400" spc="-1" strike="noStrike">
                <a:solidFill>
                  <a:schemeClr val="dk1"/>
                </a:solidFill>
                <a:latin typeface="Arimo Medium"/>
                <a:ea typeface="Arimo Medium"/>
              </a:rPr>
              <a:t>Trátase dun arbusto caducifolio que alcanza os 1-2 m de altura. As follas están dispostas en espiral, simples, de 2-5 cm de longo, oblanceoladas cónicas cunha base máis ampla e punta, e un engurrado ou finamente dentado marxe. As flores son amentos, con masculinas e femininas en diferentes plantas (dioico). O froito é unha pequena drupa.</a:t>
            </a: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43"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Mirto de Brabante, Mirto bastardo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Google Shape;933;g2dad29d6ab3_0_40" descr=""/>
          <p:cNvPicPr/>
          <p:nvPr/>
        </p:nvPicPr>
        <p:blipFill>
          <a:blip r:embed="rId1"/>
          <a:srcRect l="0" t="424" r="0" b="435"/>
          <a:stretch/>
        </p:blipFill>
        <p:spPr>
          <a:xfrm>
            <a:off x="896400" y="836640"/>
            <a:ext cx="3876120" cy="2880000"/>
          </a:xfrm>
          <a:prstGeom prst="rect">
            <a:avLst/>
          </a:prstGeom>
          <a:ln w="0">
            <a:noFill/>
          </a:ln>
        </p:spPr>
      </p:pic>
      <p:sp>
        <p:nvSpPr>
          <p:cNvPr id="145"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46"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Calluna vulgaris</a:t>
            </a:r>
            <a:endParaRPr b="0" lang="es-ES" sz="1800" spc="-1" strike="noStrike">
              <a:solidFill>
                <a:srgbClr val="000000"/>
              </a:solidFill>
              <a:latin typeface="Arial"/>
            </a:endParaRPr>
          </a:p>
        </p:txBody>
      </p:sp>
      <p:sp>
        <p:nvSpPr>
          <p:cNvPr id="147"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20-50cm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malva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finais de primavera, verán é ata o outono</a:t>
            </a:r>
            <a:endParaRPr b="0" lang="es-ES" sz="1400" spc="-1" strike="noStrike">
              <a:solidFill>
                <a:srgbClr val="000000"/>
              </a:solidFill>
              <a:latin typeface="Arial"/>
            </a:endParaRPr>
          </a:p>
        </p:txBody>
      </p:sp>
      <p:sp>
        <p:nvSpPr>
          <p:cNvPr id="148" name="PlaceHolder 4"/>
          <p:cNvSpPr>
            <a:spLocks noGrp="1"/>
          </p:cNvSpPr>
          <p:nvPr>
            <p:ph/>
          </p:nvPr>
        </p:nvSpPr>
        <p:spPr>
          <a:xfrm>
            <a:off x="905040" y="4196520"/>
            <a:ext cx="8683920" cy="388728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Coñecida tamén como queiroga, queiroga de cruz, uz de monte ou, simplemente uz, é unha especie fanerógama do xénero Calluna pertencente á familia dás ericáceas.</a:t>
            </a:r>
            <a:endParaRPr b="0" lang="es-ES" sz="1100" spc="-1" strike="noStrike">
              <a:solidFill>
                <a:srgbClr val="000000"/>
              </a:solidFill>
              <a:latin typeface="Arial"/>
            </a:endParaRPr>
          </a:p>
          <a:p>
            <a:pPr marL="139680" indent="0">
              <a:lnSpc>
                <a:spcPct val="115000"/>
              </a:lnSpc>
              <a:spcBef>
                <a:spcPts val="1100"/>
              </a:spcBef>
              <a:buNone/>
              <a:tabLst>
                <a:tab algn="l" pos="0"/>
              </a:tabLst>
            </a:pPr>
            <a:r>
              <a:rPr b="0" lang="gl" sz="1100" spc="-1" strike="noStrike">
                <a:solidFill>
                  <a:schemeClr val="dk1"/>
                </a:solidFill>
                <a:latin typeface="Arimo Medium"/>
                <a:ea typeface="Arimo Medium"/>
              </a:rPr>
              <a:t>É un subarbusto de 20-50 cm. de altura que presenta gran cantidade de pólas erguidas de cor marrón avermelladas, con follas miúdas e moi numerosas con flores tamén cativas de cor malva que forman un acio terminal. Florece a finais de primavera, no verán até o outono. O froito é unha cápsula redondeada con peluxes que contén numerosas sementes. Ábrese en 4 valvas. As sementes son ovais, de cor rubia.</a:t>
            </a:r>
            <a:endParaRPr b="0" lang="es-ES" sz="1100" spc="-1" strike="noStrike">
              <a:solidFill>
                <a:srgbClr val="000000"/>
              </a:solidFill>
              <a:latin typeface="Arial"/>
            </a:endParaRPr>
          </a:p>
          <a:p>
            <a:pPr marL="139680" indent="0">
              <a:lnSpc>
                <a:spcPct val="115000"/>
              </a:lnSpc>
              <a:spcBef>
                <a:spcPts val="1100"/>
              </a:spcBef>
              <a:spcAft>
                <a:spcPts val="1100"/>
              </a:spcAft>
              <a:buNone/>
              <a:tabLst>
                <a:tab algn="l" pos="0"/>
              </a:tabLst>
            </a:pPr>
            <a:r>
              <a:rPr b="0" lang="gl" sz="1100" spc="-1" strike="noStrike">
                <a:solidFill>
                  <a:schemeClr val="dk1"/>
                </a:solidFill>
                <a:latin typeface="Arimo Medium"/>
                <a:ea typeface="Arimo Medium"/>
              </a:rPr>
              <a:t>É unha planta que mora en matogueiras e landas. Medra en solos acidófilos, non calcarios e asollados. É máis frecuente atopala nas clareiras das fragas mais tampouco é estraño atopala en zonas opacas. Sole ser máis abondosa nas zonas montañosas. A presenza desta planta nun bosque amosa un grande empobrecemento do solo. Forma parte dos matos con toxos e uces, e dos matos de substitución dos bosques que foron queimados ou tallados. Desenvólvese sobre solos acedos (silíceos) pobres, de espesor xeralmente menor de 50 cm e humidade variábel.</a:t>
            </a:r>
            <a:endParaRPr b="0" lang="es-ES" sz="1100" spc="-1" strike="noStrike">
              <a:solidFill>
                <a:srgbClr val="000000"/>
              </a:solidFill>
              <a:latin typeface="Arial"/>
            </a:endParaRPr>
          </a:p>
        </p:txBody>
      </p:sp>
      <p:sp>
        <p:nvSpPr>
          <p:cNvPr id="149"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Breixo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943;g2dad29d6ab3_0_50" descr=""/>
          <p:cNvPicPr/>
          <p:nvPr/>
        </p:nvPicPr>
        <p:blipFill>
          <a:blip r:embed="rId1"/>
          <a:srcRect l="0" t="464" r="0" b="454"/>
          <a:stretch/>
        </p:blipFill>
        <p:spPr>
          <a:xfrm>
            <a:off x="896400" y="836640"/>
            <a:ext cx="3876120" cy="2880000"/>
          </a:xfrm>
          <a:prstGeom prst="rect">
            <a:avLst/>
          </a:prstGeom>
          <a:ln w="0">
            <a:noFill/>
          </a:ln>
        </p:spPr>
      </p:pic>
      <p:sp>
        <p:nvSpPr>
          <p:cNvPr id="151"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52"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Erica tetralix</a:t>
            </a:r>
            <a:endParaRPr b="0" lang="es-ES" sz="1800" spc="-1" strike="noStrike">
              <a:solidFill>
                <a:srgbClr val="000000"/>
              </a:solidFill>
              <a:latin typeface="Arial"/>
            </a:endParaRPr>
          </a:p>
        </p:txBody>
      </p:sp>
      <p:sp>
        <p:nvSpPr>
          <p:cNvPr id="153"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40-70cm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rosa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verán-outono</a:t>
            </a:r>
            <a:endParaRPr b="0" lang="es-ES" sz="1400" spc="-1" strike="noStrike">
              <a:solidFill>
                <a:srgbClr val="000000"/>
              </a:solidFill>
              <a:latin typeface="Arial"/>
            </a:endParaRPr>
          </a:p>
        </p:txBody>
      </p:sp>
      <p:sp>
        <p:nvSpPr>
          <p:cNvPr id="154" name="PlaceHolder 4"/>
          <p:cNvSpPr>
            <a:spLocks noGrp="1"/>
          </p:cNvSpPr>
          <p:nvPr>
            <p:ph/>
          </p:nvPr>
        </p:nvSpPr>
        <p:spPr>
          <a:xfrm>
            <a:off x="905040" y="4425840"/>
            <a:ext cx="868392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É unha planta perenne, un subarbusto con pequenas flores caídas en forma de campá de cor rosa que nacen en acios compactos nos extremos dos seus talos, e follas en verticilos de catro (de aí o nome). As flores aparecen no verán e outono.</a:t>
            </a:r>
            <a:endParaRPr b="0" lang="es-ES" sz="1400" spc="-1" strike="noStrike">
              <a:solidFill>
                <a:srgbClr val="000000"/>
              </a:solidFill>
              <a:latin typeface="Arial"/>
            </a:endParaRPr>
          </a:p>
          <a:p>
            <a:pPr indent="0">
              <a:lnSpc>
                <a:spcPct val="100000"/>
              </a:lnSpc>
              <a:spcBef>
                <a:spcPts val="601"/>
              </a:spcBef>
              <a:buNone/>
              <a:tabLst>
                <a:tab algn="l" pos="0"/>
              </a:tabLst>
            </a:pP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O seu hábitat natural atópase nas áreas húmidas, e tamén en certas rexións pantanosas.Nos pantanos, brezales húmidos e bosques húmidos de coníferas, a Erica tetralix pode converterse na flora dominante.</a:t>
            </a: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55"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Berecillo das escobas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Google Shape;953;g2dad29d6ab3_0_60" descr=""/>
          <p:cNvPicPr/>
          <p:nvPr/>
        </p:nvPicPr>
        <p:blipFill>
          <a:blip r:embed="rId1"/>
          <a:srcRect l="0" t="464" r="0" b="454"/>
          <a:stretch/>
        </p:blipFill>
        <p:spPr>
          <a:xfrm>
            <a:off x="896400" y="836640"/>
            <a:ext cx="3876120" cy="2880000"/>
          </a:xfrm>
          <a:prstGeom prst="rect">
            <a:avLst/>
          </a:prstGeom>
          <a:ln w="0">
            <a:noFill/>
          </a:ln>
        </p:spPr>
      </p:pic>
      <p:sp>
        <p:nvSpPr>
          <p:cNvPr id="157"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58"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Erica ciliaris</a:t>
            </a:r>
            <a:endParaRPr b="0" lang="es-ES" sz="1800" spc="-1" strike="noStrike">
              <a:solidFill>
                <a:srgbClr val="000000"/>
              </a:solidFill>
              <a:latin typeface="Arial"/>
            </a:endParaRPr>
          </a:p>
        </p:txBody>
      </p:sp>
      <p:sp>
        <p:nvSpPr>
          <p:cNvPr id="159"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40-70cm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rosa forte</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dende verán ata outono</a:t>
            </a:r>
            <a:endParaRPr b="0" lang="es-ES" sz="1400" spc="-1" strike="noStrike">
              <a:solidFill>
                <a:srgbClr val="000000"/>
              </a:solidFill>
              <a:latin typeface="Arial"/>
            </a:endParaRPr>
          </a:p>
        </p:txBody>
      </p:sp>
      <p:sp>
        <p:nvSpPr>
          <p:cNvPr id="160" name="PlaceHolder 4"/>
          <p:cNvSpPr>
            <a:spLocks noGrp="1"/>
          </p:cNvSpPr>
          <p:nvPr>
            <p:ph/>
          </p:nvPr>
        </p:nvSpPr>
        <p:spPr>
          <a:xfrm>
            <a:off x="905040" y="4087080"/>
            <a:ext cx="8683920" cy="517752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A carroncha ou argaña (Erica ciliaris) é un arbusto da familia das ericáceas.</a:t>
            </a:r>
            <a:endParaRPr b="0" lang="es-ES" sz="1300" spc="-1" strike="noStrike">
              <a:solidFill>
                <a:srgbClr val="000000"/>
              </a:solidFill>
              <a:latin typeface="Arial"/>
            </a:endParaRPr>
          </a:p>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De ata 70 cm de altura, coas ramas novas cubertas densamente por pelillos. Follas dispostas en verticilos de 3 ou 4, lanceoladas ou ovadas, con pelos nas súas marxes, podéndose ver parte do envés de cor esbrancuxada. Flores hermafroditas tetrámeras (4 sáibaos, 4 pétaos soldados formando unha corola acampanada de 8 a 11 mm, 8 estambres), agrupadas en acios terminais, con pedicelos pelosos, corola de cor rosa forte, con todos os estambres incluídos no seu interior ou só sobresaíndo da mesma os ápices dos seus anteras.</a:t>
            </a:r>
            <a:endParaRPr b="0" lang="es-ES" sz="1300" spc="-1" strike="noStrike">
              <a:solidFill>
                <a:srgbClr val="000000"/>
              </a:solidFill>
              <a:latin typeface="Arial"/>
            </a:endParaRPr>
          </a:p>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Froito seco tipo cápsula. Florece no verán e outono.</a:t>
            </a:r>
            <a:endParaRPr b="0" lang="es-ES" sz="1300" spc="-1" strike="noStrike">
              <a:solidFill>
                <a:srgbClr val="000000"/>
              </a:solidFill>
              <a:latin typeface="Arial"/>
            </a:endParaRPr>
          </a:p>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Sobre areniscas con chans encharcados ou moi húmidos. En brezales e matogueiras, con toxo sobre chans acedos e algo húmidos.</a:t>
            </a:r>
            <a:endParaRPr b="0" lang="es-ES" sz="13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61"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Carroncha, Argaña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Google Shape;963;g2dad29d6ab3_0_81" descr=""/>
          <p:cNvPicPr/>
          <p:nvPr/>
        </p:nvPicPr>
        <p:blipFill>
          <a:blip r:embed="rId1"/>
          <a:srcRect l="0" t="464" r="0" b="454"/>
          <a:stretch/>
        </p:blipFill>
        <p:spPr>
          <a:xfrm>
            <a:off x="896400" y="836640"/>
            <a:ext cx="3876120" cy="2880000"/>
          </a:xfrm>
          <a:prstGeom prst="rect">
            <a:avLst/>
          </a:prstGeom>
          <a:ln w="0">
            <a:noFill/>
          </a:ln>
        </p:spPr>
      </p:pic>
      <p:sp>
        <p:nvSpPr>
          <p:cNvPr id="163" name="PlaceHolder 1"/>
          <p:cNvSpPr>
            <a:spLocks noGrp="1"/>
          </p:cNvSpPr>
          <p:nvPr>
            <p:ph/>
          </p:nvPr>
        </p:nvSpPr>
        <p:spPr>
          <a:xfrm>
            <a:off x="5479200" y="-939240"/>
            <a:ext cx="1223640" cy="3887280"/>
          </a:xfrm>
          <a:prstGeom prst="rect">
            <a:avLst/>
          </a:prstGeom>
          <a:noFill/>
          <a:ln w="0">
            <a:noFill/>
          </a:ln>
        </p:spPr>
        <p:txBody>
          <a:bodyPr lIns="0" rIns="0" tIns="0" bIns="0" anchor="ctr">
            <a:noAutofit/>
          </a:bodyPr>
          <a:p>
            <a:pPr marL="171360" indent="0">
              <a:lnSpc>
                <a:spcPct val="100000"/>
              </a:lnSpc>
              <a:buNone/>
              <a:tabLst>
                <a:tab algn="l" pos="0"/>
              </a:tabLst>
            </a:pPr>
            <a:r>
              <a:rPr b="0" lang="gl" sz="1200" spc="-1" strike="noStrike">
                <a:solidFill>
                  <a:schemeClr val="dk2"/>
                </a:solidFill>
                <a:latin typeface="Roboto Slab"/>
                <a:ea typeface="Roboto Slab"/>
              </a:rPr>
              <a:t>Outros nomes</a:t>
            </a:r>
            <a:endParaRPr b="0" lang="es-ES" sz="1200" spc="-1" strike="noStrike">
              <a:solidFill>
                <a:srgbClr val="000000"/>
              </a:solidFill>
              <a:latin typeface="Arial"/>
            </a:endParaRPr>
          </a:p>
        </p:txBody>
      </p:sp>
      <p:sp>
        <p:nvSpPr>
          <p:cNvPr id="164" name="PlaceHolder 2"/>
          <p:cNvSpPr>
            <a:spLocks noGrp="1"/>
          </p:cNvSpPr>
          <p:nvPr>
            <p:ph/>
          </p:nvPr>
        </p:nvSpPr>
        <p:spPr>
          <a:xfrm>
            <a:off x="5479200" y="1160280"/>
            <a:ext cx="3264480" cy="3887280"/>
          </a:xfrm>
          <a:prstGeom prst="rect">
            <a:avLst/>
          </a:prstGeom>
          <a:noFill/>
          <a:ln w="0">
            <a:noFill/>
          </a:ln>
        </p:spPr>
        <p:txBody>
          <a:bodyPr lIns="0" rIns="0" tIns="0" bIns="0" anchor="t">
            <a:noAutofit/>
          </a:bodyPr>
          <a:p>
            <a:pPr marL="285840" indent="0">
              <a:lnSpc>
                <a:spcPct val="100000"/>
              </a:lnSpc>
              <a:buNone/>
              <a:tabLst>
                <a:tab algn="l" pos="0"/>
              </a:tabLst>
            </a:pPr>
            <a:r>
              <a:rPr b="1" lang="gl" sz="1800" spc="-1" strike="noStrike">
                <a:solidFill>
                  <a:schemeClr val="dk2"/>
                </a:solidFill>
                <a:latin typeface="Arimo Medium"/>
                <a:ea typeface="Arimo Medium"/>
              </a:rPr>
              <a:t>Mugo Rhododendretum</a:t>
            </a:r>
            <a:endParaRPr b="0" lang="es-ES" sz="1800" spc="-1" strike="noStrike">
              <a:solidFill>
                <a:srgbClr val="000000"/>
              </a:solidFill>
              <a:latin typeface="Arial"/>
            </a:endParaRPr>
          </a:p>
        </p:txBody>
      </p:sp>
      <p:sp>
        <p:nvSpPr>
          <p:cNvPr id="165" name="PlaceHolder 3"/>
          <p:cNvSpPr>
            <a:spLocks noGrp="1"/>
          </p:cNvSpPr>
          <p:nvPr>
            <p:ph/>
          </p:nvPr>
        </p:nvSpPr>
        <p:spPr>
          <a:xfrm>
            <a:off x="5479200" y="2916720"/>
            <a:ext cx="4426560" cy="3887280"/>
          </a:xfrm>
          <a:prstGeom prst="rect">
            <a:avLst/>
          </a:prstGeom>
          <a:noFill/>
          <a:ln w="0">
            <a:noFill/>
          </a:ln>
        </p:spPr>
        <p:txBody>
          <a:bodyPr lIns="0" rIns="0" tIns="0" bIns="0" anchor="t">
            <a:noAutofit/>
          </a:bodyPr>
          <a:p>
            <a:pPr indent="0">
              <a:lnSpc>
                <a:spcPct val="100000"/>
              </a:lnSpc>
              <a:spcBef>
                <a:spcPts val="601"/>
              </a:spcBef>
              <a:buNone/>
              <a:tabLst>
                <a:tab algn="l" pos="0"/>
              </a:tabLst>
            </a:pPr>
            <a:r>
              <a:rPr b="0" lang="gl" sz="1400" spc="-1" strike="noStrike">
                <a:solidFill>
                  <a:schemeClr val="dk1"/>
                </a:solidFill>
                <a:latin typeface="Arimo Medium"/>
                <a:ea typeface="Arimo Medium"/>
              </a:rPr>
              <a:t>Altura que acada: 30-120cm </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Cor: rosada</a:t>
            </a:r>
            <a:endParaRPr b="0" lang="es-ES" sz="1400" spc="-1" strike="noStrike">
              <a:solidFill>
                <a:srgbClr val="000000"/>
              </a:solidFill>
              <a:latin typeface="Arial"/>
            </a:endParaRPr>
          </a:p>
          <a:p>
            <a:pPr indent="0">
              <a:lnSpc>
                <a:spcPct val="100000"/>
              </a:lnSpc>
              <a:spcBef>
                <a:spcPts val="601"/>
              </a:spcBef>
              <a:buNone/>
              <a:tabLst>
                <a:tab algn="l" pos="0"/>
              </a:tabLst>
            </a:pPr>
            <a:r>
              <a:rPr b="0" lang="gl" sz="1400" spc="-1" strike="noStrike">
                <a:solidFill>
                  <a:schemeClr val="dk1"/>
                </a:solidFill>
                <a:latin typeface="Arimo Medium"/>
                <a:ea typeface="Arimo Medium"/>
              </a:rPr>
              <a:t>Tempada: comenzos da primavera</a:t>
            </a:r>
            <a:endParaRPr b="0" lang="es-ES" sz="1400" spc="-1" strike="noStrike">
              <a:solidFill>
                <a:srgbClr val="000000"/>
              </a:solidFill>
              <a:latin typeface="Arial"/>
            </a:endParaRPr>
          </a:p>
        </p:txBody>
      </p:sp>
      <p:sp>
        <p:nvSpPr>
          <p:cNvPr id="166" name="PlaceHolder 4"/>
          <p:cNvSpPr>
            <a:spLocks noGrp="1"/>
          </p:cNvSpPr>
          <p:nvPr>
            <p:ph/>
          </p:nvPr>
        </p:nvSpPr>
        <p:spPr>
          <a:xfrm>
            <a:off x="905040" y="4276440"/>
            <a:ext cx="8683920" cy="4949640"/>
          </a:xfrm>
          <a:prstGeom prst="rect">
            <a:avLst/>
          </a:prstGeom>
          <a:noFill/>
          <a:ln w="0">
            <a:noFill/>
          </a:ln>
        </p:spPr>
        <p:txBody>
          <a:bodyPr lIns="0" rIns="0" tIns="0" bIns="0" anchor="t">
            <a:noAutofit/>
          </a:bodyPr>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Arbusto de ata 1.2 m, con numerosos talos tortuosos e erectos. As follas son alternas, elípticas, agudas e coriáceas, dun verde escuro brillante no fai e dunha cor avermellada no envés (xa que está densamente cuberto por escamas con esta coloración).</a:t>
            </a:r>
            <a:endParaRPr b="0" lang="es-ES" sz="1300" spc="-1" strike="noStrike">
              <a:solidFill>
                <a:srgbClr val="000000"/>
              </a:solidFill>
              <a:latin typeface="Arial"/>
            </a:endParaRPr>
          </a:p>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A inflorescencia é un acio terminal de poucas flores, con brácteas escariosas. O cáliz está formado por 5 sáibaos ciliados e ± soldados. A corola presenta 5 pétaos soldados ata a súa metade, dun rosa vivo. O froito é unha cápsula dehiscente por 5 valvas.</a:t>
            </a:r>
            <a:endParaRPr b="0" lang="es-ES" sz="1300" spc="-1" strike="noStrike">
              <a:solidFill>
                <a:srgbClr val="000000"/>
              </a:solidFill>
              <a:latin typeface="Arial"/>
            </a:endParaRPr>
          </a:p>
          <a:p>
            <a:pPr marL="139680" indent="0">
              <a:lnSpc>
                <a:spcPct val="115000"/>
              </a:lnSpc>
              <a:spcBef>
                <a:spcPts val="1100"/>
              </a:spcBef>
              <a:buNone/>
              <a:tabLst>
                <a:tab algn="l" pos="0"/>
              </a:tabLst>
            </a:pPr>
            <a:r>
              <a:rPr b="0" lang="gl" sz="1300" spc="-1" strike="noStrike">
                <a:solidFill>
                  <a:schemeClr val="dk1"/>
                </a:solidFill>
                <a:latin typeface="Arimo Medium"/>
                <a:ea typeface="Arimo Medium"/>
              </a:rPr>
              <a:t>Forma o estrato arbustivo dos piñeirais de piñeiro negro e é dominante nas matogueiras subalpinos.</a:t>
            </a: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3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marL="139680" indent="0">
              <a:lnSpc>
                <a:spcPct val="115000"/>
              </a:lnSpc>
              <a:spcBef>
                <a:spcPts val="1100"/>
              </a:spcBef>
              <a:buNone/>
              <a:tabLst>
                <a:tab algn="l" pos="0"/>
              </a:tabLst>
            </a:pPr>
            <a:endParaRPr b="0" lang="es-ES" sz="1100" spc="-1" strike="noStrike">
              <a:solidFill>
                <a:srgbClr val="000000"/>
              </a:solidFill>
              <a:latin typeface="Arial"/>
            </a:endParaRPr>
          </a:p>
          <a:p>
            <a:pPr marL="139680" indent="0">
              <a:lnSpc>
                <a:spcPct val="115000"/>
              </a:lnSpc>
              <a:spcBef>
                <a:spcPts val="1100"/>
              </a:spcBef>
              <a:buNone/>
              <a:tabLst>
                <a:tab algn="l" pos="0"/>
              </a:tabLst>
            </a:pPr>
            <a:endParaRPr b="0" lang="es-ES" sz="950" spc="-1" strike="noStrike">
              <a:solidFill>
                <a:srgbClr val="000000"/>
              </a:solidFill>
              <a:latin typeface="Arial"/>
            </a:endParaRPr>
          </a:p>
          <a:p>
            <a:pPr marL="139680" indent="0">
              <a:lnSpc>
                <a:spcPct val="115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1100"/>
              </a:spcBef>
              <a:buNone/>
              <a:tabLst>
                <a:tab algn="l" pos="0"/>
              </a:tabLst>
            </a:pPr>
            <a:endParaRPr b="0" lang="es-ES" sz="1300" spc="-1" strike="noStrike">
              <a:solidFill>
                <a:srgbClr val="000000"/>
              </a:solidFill>
              <a:latin typeface="Arial"/>
            </a:endParaRPr>
          </a:p>
          <a:p>
            <a:pPr marL="139680" indent="0">
              <a:lnSpc>
                <a:spcPct val="115000"/>
              </a:lnSpc>
              <a:spcBef>
                <a:spcPts val="1100"/>
              </a:spcBef>
              <a:buNone/>
              <a:tabLst>
                <a:tab algn="l" pos="0"/>
              </a:tabLst>
            </a:pPr>
            <a:endParaRPr b="0" lang="es-ES" sz="1200" spc="-1" strike="noStrike">
              <a:solidFill>
                <a:srgbClr val="000000"/>
              </a:solidFill>
              <a:latin typeface="Arial"/>
            </a:endParaRPr>
          </a:p>
          <a:p>
            <a:pPr indent="0">
              <a:lnSpc>
                <a:spcPct val="100000"/>
              </a:lnSpc>
              <a:spcBef>
                <a:spcPts val="1100"/>
              </a:spcBef>
              <a:buNone/>
              <a:tabLst>
                <a:tab algn="l" pos="0"/>
              </a:tabLst>
            </a:pPr>
            <a:endParaRPr b="0" lang="es-ES" sz="1400" spc="-1" strike="noStrike">
              <a:solidFill>
                <a:srgbClr val="000000"/>
              </a:solidFill>
              <a:latin typeface="Arial"/>
            </a:endParaRPr>
          </a:p>
          <a:p>
            <a:pPr indent="0">
              <a:lnSpc>
                <a:spcPct val="100000"/>
              </a:lnSpc>
              <a:spcBef>
                <a:spcPts val="601"/>
              </a:spcBef>
              <a:spcAft>
                <a:spcPts val="601"/>
              </a:spcAft>
              <a:buNone/>
              <a:tabLst>
                <a:tab algn="l" pos="0"/>
              </a:tabLst>
            </a:pPr>
            <a:endParaRPr b="0" lang="es-ES" sz="1400" spc="-1" strike="noStrike">
              <a:solidFill>
                <a:srgbClr val="000000"/>
              </a:solidFill>
              <a:latin typeface="Arial"/>
            </a:endParaRPr>
          </a:p>
        </p:txBody>
      </p:sp>
      <p:sp>
        <p:nvSpPr>
          <p:cNvPr id="167" name="PlaceHolder 5"/>
          <p:cNvSpPr>
            <a:spLocks noGrp="1"/>
          </p:cNvSpPr>
          <p:nvPr>
            <p:ph/>
          </p:nvPr>
        </p:nvSpPr>
        <p:spPr>
          <a:xfrm>
            <a:off x="2576880" y="103320"/>
            <a:ext cx="3960720" cy="475920"/>
          </a:xfrm>
          <a:prstGeom prst="rect">
            <a:avLst/>
          </a:prstGeom>
          <a:noFill/>
          <a:ln w="0">
            <a:noFill/>
          </a:ln>
        </p:spPr>
        <p:txBody>
          <a:bodyPr lIns="91440" rIns="91440" tIns="91440" bIns="91440" anchor="ctr">
            <a:noAutofit/>
          </a:bodyPr>
          <a:p>
            <a:pPr indent="0">
              <a:lnSpc>
                <a:spcPct val="100000"/>
              </a:lnSpc>
              <a:buNone/>
              <a:tabLst>
                <a:tab algn="l" pos="0"/>
              </a:tabLst>
            </a:pPr>
            <a:r>
              <a:rPr b="1" lang="gl" sz="1800" spc="-1" strike="noStrike">
                <a:solidFill>
                  <a:schemeClr val="lt1"/>
                </a:solidFill>
                <a:latin typeface="Roboto Slab"/>
                <a:ea typeface="Roboto Slab"/>
              </a:rPr>
              <a:t>Rododendro</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ee Newsletter by Slidesgo">
  <a:themeElements>
    <a:clrScheme name="Personalizado 50">
      <a:dk1>
        <a:srgbClr val="000000"/>
      </a:dk1>
      <a:lt1>
        <a:srgbClr val="ffffff"/>
      </a:lt1>
      <a:dk2>
        <a:srgbClr val="464653"/>
      </a:dk2>
      <a:lt2>
        <a:srgbClr val="dde9ec"/>
      </a:lt2>
      <a:accent1>
        <a:srgbClr val="727ca3"/>
      </a:accent1>
      <a:accent2>
        <a:srgbClr val="9fb8cd"/>
      </a:accent2>
      <a:accent3>
        <a:srgbClr val="bbc737"/>
      </a:accent3>
      <a:accent4>
        <a:srgbClr val="fada7a"/>
      </a:accent4>
      <a:accent5>
        <a:srgbClr val="b88472"/>
      </a:accent5>
      <a:accent6>
        <a:srgbClr val="8e736a"/>
      </a:accent6>
      <a:hlink>
        <a:srgbClr val="b292ca"/>
      </a:hlink>
      <a:folHlink>
        <a:srgbClr val="6b56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Susi</dc:creator>
  <dc:description/>
  <dc:language>es-ES</dc:language>
  <cp:lastModifiedBy/>
  <dcterms:modified xsi:type="dcterms:W3CDTF">2024-06-04T12:11:32Z</dcterms:modified>
  <cp:revision>1</cp:revision>
  <dc:subject/>
  <dc:title/>
</cp:coreProperties>
</file>