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</p:sldIdLst>
  <p:sldSz cy="6858000" cx="9906000"/>
  <p:notesSz cx="7104050" cy="10234600"/>
  <p:embeddedFontLst>
    <p:embeddedFont>
      <p:font typeface="Roboto Slab"/>
      <p:regular r:id="rId8"/>
      <p:bold r:id="rId9"/>
    </p:embeddedFont>
    <p:embeddedFont>
      <p:font typeface="Arimo Medium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ym5jF5Fn1MNkdTF1CmeYg4OVz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moMedium-bold.fntdata"/><Relationship Id="rId10" Type="http://schemas.openxmlformats.org/officeDocument/2006/relationships/font" Target="fonts/ArimoMedium-regular.fntdata"/><Relationship Id="rId13" Type="http://schemas.openxmlformats.org/officeDocument/2006/relationships/font" Target="fonts/ArimoMedium-boldItalic.fntdata"/><Relationship Id="rId12" Type="http://schemas.openxmlformats.org/officeDocument/2006/relationships/font" Target="fonts/Arimo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Slab-bold.fntdata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896400" y="836640"/>
            <a:ext cx="52801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896400" y="2341080"/>
            <a:ext cx="52801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3" type="body"/>
          </p:nvPr>
        </p:nvSpPr>
        <p:spPr>
          <a:xfrm>
            <a:off x="896400" y="234108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4" type="body"/>
          </p:nvPr>
        </p:nvSpPr>
        <p:spPr>
          <a:xfrm>
            <a:off x="3602160" y="234108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96400" y="83664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2681640" y="83664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3" type="body"/>
          </p:nvPr>
        </p:nvSpPr>
        <p:spPr>
          <a:xfrm>
            <a:off x="4466880" y="83664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4" type="body"/>
          </p:nvPr>
        </p:nvSpPr>
        <p:spPr>
          <a:xfrm>
            <a:off x="896400" y="234108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5" type="body"/>
          </p:nvPr>
        </p:nvSpPr>
        <p:spPr>
          <a:xfrm>
            <a:off x="2681640" y="234108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6" type="body"/>
          </p:nvPr>
        </p:nvSpPr>
        <p:spPr>
          <a:xfrm>
            <a:off x="4466880" y="234108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896400" y="836640"/>
            <a:ext cx="52801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896400" y="836640"/>
            <a:ext cx="52801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896400" y="836640"/>
            <a:ext cx="25765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3602160" y="836640"/>
            <a:ext cx="25765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3602160" y="836640"/>
            <a:ext cx="25765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3" type="body"/>
          </p:nvPr>
        </p:nvSpPr>
        <p:spPr>
          <a:xfrm>
            <a:off x="896400" y="234108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96400" y="836640"/>
            <a:ext cx="52801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896400" y="836640"/>
            <a:ext cx="25765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3" type="body"/>
          </p:nvPr>
        </p:nvSpPr>
        <p:spPr>
          <a:xfrm>
            <a:off x="3602160" y="234108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896400" y="2341080"/>
            <a:ext cx="52801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896400" y="836640"/>
            <a:ext cx="52801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2" type="body"/>
          </p:nvPr>
        </p:nvSpPr>
        <p:spPr>
          <a:xfrm>
            <a:off x="896400" y="2341080"/>
            <a:ext cx="52801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2" type="body"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3" type="body"/>
          </p:nvPr>
        </p:nvSpPr>
        <p:spPr>
          <a:xfrm>
            <a:off x="896400" y="234108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4" type="body"/>
          </p:nvPr>
        </p:nvSpPr>
        <p:spPr>
          <a:xfrm>
            <a:off x="3602160" y="234108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896400" y="83664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2" type="body"/>
          </p:nvPr>
        </p:nvSpPr>
        <p:spPr>
          <a:xfrm>
            <a:off x="2681640" y="83664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3" type="body"/>
          </p:nvPr>
        </p:nvSpPr>
        <p:spPr>
          <a:xfrm>
            <a:off x="4466880" y="83664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4" type="body"/>
          </p:nvPr>
        </p:nvSpPr>
        <p:spPr>
          <a:xfrm>
            <a:off x="896400" y="234108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5" type="body"/>
          </p:nvPr>
        </p:nvSpPr>
        <p:spPr>
          <a:xfrm>
            <a:off x="2681640" y="234108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6" type="body"/>
          </p:nvPr>
        </p:nvSpPr>
        <p:spPr>
          <a:xfrm>
            <a:off x="4466880" y="2341080"/>
            <a:ext cx="16999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96400" y="836640"/>
            <a:ext cx="52801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96400" y="836640"/>
            <a:ext cx="25765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3602160" y="836640"/>
            <a:ext cx="25765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3602160" y="836640"/>
            <a:ext cx="25765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896400" y="234108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896400" y="836640"/>
            <a:ext cx="25765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3" type="body"/>
          </p:nvPr>
        </p:nvSpPr>
        <p:spPr>
          <a:xfrm>
            <a:off x="3602160" y="234108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3" type="body"/>
          </p:nvPr>
        </p:nvSpPr>
        <p:spPr>
          <a:xfrm>
            <a:off x="896400" y="2341080"/>
            <a:ext cx="528012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2298600" y="4644720"/>
            <a:ext cx="5887800" cy="112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774720" y="0"/>
            <a:ext cx="8355960" cy="409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8" name="Google Shape;8;p3"/>
          <p:cNvGrpSpPr/>
          <p:nvPr/>
        </p:nvGrpSpPr>
        <p:grpSpPr>
          <a:xfrm>
            <a:off x="0" y="5768280"/>
            <a:ext cx="528840" cy="752400"/>
            <a:chOff x="0" y="5768280"/>
            <a:chExt cx="528840" cy="752400"/>
          </a:xfrm>
        </p:grpSpPr>
        <p:sp>
          <p:nvSpPr>
            <p:cNvPr id="9" name="Google Shape;9;p3"/>
            <p:cNvSpPr/>
            <p:nvPr/>
          </p:nvSpPr>
          <p:spPr>
            <a:xfrm>
              <a:off x="0" y="6144840"/>
              <a:ext cx="264240" cy="375840"/>
            </a:xfrm>
            <a:custGeom>
              <a:rect b="b" l="l" r="r" t="t"/>
              <a:pathLst>
                <a:path extrusionOk="0" h="828471" w="717572">
                  <a:moveTo>
                    <a:pt x="717572" y="0"/>
                  </a:moveTo>
                  <a:lnTo>
                    <a:pt x="0" y="414179"/>
                  </a:lnTo>
                  <a:lnTo>
                    <a:pt x="717572" y="82847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BBC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"/>
            <p:cNvSpPr/>
            <p:nvPr/>
          </p:nvSpPr>
          <p:spPr>
            <a:xfrm>
              <a:off x="0" y="5768280"/>
              <a:ext cx="264240" cy="376200"/>
            </a:xfrm>
            <a:custGeom>
              <a:rect b="b" l="l" r="r" t="t"/>
              <a:pathLst>
                <a:path extrusionOk="0" h="828586" w="717572">
                  <a:moveTo>
                    <a:pt x="0" y="414293"/>
                  </a:moveTo>
                  <a:lnTo>
                    <a:pt x="717572" y="828587"/>
                  </a:lnTo>
                  <a:lnTo>
                    <a:pt x="71757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BBC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"/>
            <p:cNvSpPr/>
            <p:nvPr/>
          </p:nvSpPr>
          <p:spPr>
            <a:xfrm>
              <a:off x="0" y="5956560"/>
              <a:ext cx="264240" cy="375840"/>
            </a:xfrm>
            <a:custGeom>
              <a:rect b="b" l="l" r="r" t="t"/>
              <a:pathLst>
                <a:path extrusionOk="0" h="828471" w="717572">
                  <a:moveTo>
                    <a:pt x="0" y="828472"/>
                  </a:moveTo>
                  <a:lnTo>
                    <a:pt x="717572" y="414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BBC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"/>
            <p:cNvSpPr/>
            <p:nvPr/>
          </p:nvSpPr>
          <p:spPr>
            <a:xfrm>
              <a:off x="264600" y="5768280"/>
              <a:ext cx="264240" cy="376200"/>
            </a:xfrm>
            <a:custGeom>
              <a:rect b="b" l="l" r="r" t="t"/>
              <a:pathLst>
                <a:path extrusionOk="0" h="828586" w="717457">
                  <a:moveTo>
                    <a:pt x="0" y="0"/>
                  </a:moveTo>
                  <a:lnTo>
                    <a:pt x="0" y="828587"/>
                  </a:lnTo>
                  <a:lnTo>
                    <a:pt x="717457" y="41429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BBC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"/>
            <p:cNvSpPr/>
            <p:nvPr/>
          </p:nvSpPr>
          <p:spPr>
            <a:xfrm>
              <a:off x="264600" y="5956560"/>
              <a:ext cx="264240" cy="375840"/>
            </a:xfrm>
            <a:custGeom>
              <a:rect b="b" l="l" r="r" t="t"/>
              <a:pathLst>
                <a:path extrusionOk="0" h="828471" w="717457">
                  <a:moveTo>
                    <a:pt x="0" y="414293"/>
                  </a:moveTo>
                  <a:lnTo>
                    <a:pt x="717457" y="828472"/>
                  </a:lnTo>
                  <a:lnTo>
                    <a:pt x="71745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BBC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264600" y="6144840"/>
              <a:ext cx="264240" cy="375840"/>
            </a:xfrm>
            <a:custGeom>
              <a:rect b="b" l="l" r="r" t="t"/>
              <a:pathLst>
                <a:path extrusionOk="0" h="828471" w="717457">
                  <a:moveTo>
                    <a:pt x="717457" y="414179"/>
                  </a:moveTo>
                  <a:lnTo>
                    <a:pt x="0" y="0"/>
                  </a:lnTo>
                  <a:lnTo>
                    <a:pt x="0" y="82847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BBC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3"/>
          <p:cNvGrpSpPr/>
          <p:nvPr/>
        </p:nvGrpSpPr>
        <p:grpSpPr>
          <a:xfrm>
            <a:off x="0" y="0"/>
            <a:ext cx="688320" cy="6894360"/>
            <a:chOff x="0" y="0"/>
            <a:chExt cx="688320" cy="6894360"/>
          </a:xfrm>
        </p:grpSpPr>
        <p:sp>
          <p:nvSpPr>
            <p:cNvPr id="16" name="Google Shape;16;p3"/>
            <p:cNvSpPr/>
            <p:nvPr/>
          </p:nvSpPr>
          <p:spPr>
            <a:xfrm>
              <a:off x="0" y="5425200"/>
              <a:ext cx="688320" cy="1469160"/>
            </a:xfrm>
            <a:prstGeom prst="rect">
              <a:avLst/>
            </a:prstGeom>
            <a:solidFill>
              <a:srgbClr val="F6C1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93920"/>
              <a:ext cx="688320" cy="1469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3449160"/>
              <a:ext cx="688320" cy="97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0" y="3943080"/>
              <a:ext cx="688320" cy="979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4930920"/>
              <a:ext cx="688320" cy="97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0"/>
              <a:ext cx="688320" cy="979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1477440"/>
              <a:ext cx="688320" cy="97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1971360"/>
              <a:ext cx="688320" cy="979560"/>
            </a:xfrm>
            <a:prstGeom prst="rect">
              <a:avLst/>
            </a:prstGeom>
            <a:solidFill>
              <a:srgbClr val="F6C1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437000"/>
              <a:ext cx="688320" cy="97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2465280"/>
              <a:ext cx="688320" cy="1469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5"/>
          <p:cNvCxnSpPr/>
          <p:nvPr/>
        </p:nvCxnSpPr>
        <p:spPr>
          <a:xfrm>
            <a:off x="344160" y="4005000"/>
            <a:ext cx="9913680" cy="360"/>
          </a:xfrm>
          <a:prstGeom prst="straightConnector1">
            <a:avLst/>
          </a:prstGeom>
          <a:noFill/>
          <a:ln cap="flat" cmpd="sng" w="9525">
            <a:solidFill>
              <a:srgbClr val="E2CDC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" name="Google Shape;76;p5"/>
          <p:cNvGrpSpPr/>
          <p:nvPr/>
        </p:nvGrpSpPr>
        <p:grpSpPr>
          <a:xfrm>
            <a:off x="0" y="0"/>
            <a:ext cx="688320" cy="6894360"/>
            <a:chOff x="0" y="0"/>
            <a:chExt cx="688320" cy="6894360"/>
          </a:xfrm>
        </p:grpSpPr>
        <p:sp>
          <p:nvSpPr>
            <p:cNvPr id="77" name="Google Shape;77;p5"/>
            <p:cNvSpPr/>
            <p:nvPr/>
          </p:nvSpPr>
          <p:spPr>
            <a:xfrm>
              <a:off x="0" y="5425200"/>
              <a:ext cx="688320" cy="1469160"/>
            </a:xfrm>
            <a:prstGeom prst="rect">
              <a:avLst/>
            </a:prstGeom>
            <a:solidFill>
              <a:srgbClr val="F6C1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0" y="493920"/>
              <a:ext cx="688320" cy="1469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0" y="3449160"/>
              <a:ext cx="688320" cy="97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0" y="3943080"/>
              <a:ext cx="688320" cy="979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0" y="4930920"/>
              <a:ext cx="688320" cy="97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0" y="0"/>
              <a:ext cx="688320" cy="979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0" y="1477440"/>
              <a:ext cx="688320" cy="97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0" y="1971360"/>
              <a:ext cx="688320" cy="979560"/>
            </a:xfrm>
            <a:prstGeom prst="rect">
              <a:avLst/>
            </a:prstGeom>
            <a:solidFill>
              <a:srgbClr val="F6C1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0" y="4437000"/>
              <a:ext cx="688320" cy="97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0" y="2465280"/>
              <a:ext cx="688320" cy="1469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5"/>
          <p:cNvSpPr/>
          <p:nvPr/>
        </p:nvSpPr>
        <p:spPr>
          <a:xfrm rot="-5400000">
            <a:off x="-2351880" y="3186360"/>
            <a:ext cx="5679000" cy="57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gl" sz="19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Sistema Fluvial Ulla-Deza           Rede Natura 2000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791640" y="-32040"/>
            <a:ext cx="1527120" cy="730800"/>
            <a:chOff x="791640" y="-32040"/>
            <a:chExt cx="1527120" cy="730800"/>
          </a:xfrm>
        </p:grpSpPr>
        <p:sp>
          <p:nvSpPr>
            <p:cNvPr id="89" name="Google Shape;89;p5"/>
            <p:cNvSpPr/>
            <p:nvPr/>
          </p:nvSpPr>
          <p:spPr>
            <a:xfrm>
              <a:off x="791640" y="25560"/>
              <a:ext cx="1527120" cy="615240"/>
            </a:xfrm>
            <a:prstGeom prst="rect">
              <a:avLst/>
            </a:prstGeom>
            <a:solidFill>
              <a:srgbClr val="F6C1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791640" y="-32040"/>
              <a:ext cx="948960" cy="7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gl" sz="1800" u="none" cap="none" strike="noStrike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FLORA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2414520" y="25560"/>
            <a:ext cx="7377120" cy="615240"/>
          </a:xfrm>
          <a:prstGeom prst="rect">
            <a:avLst/>
          </a:prstGeom>
          <a:solidFill>
            <a:srgbClr val="8C9529"/>
          </a:solidFill>
          <a:ln cap="flat" cmpd="sng" w="9525">
            <a:solidFill>
              <a:srgbClr val="727C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896400" y="836640"/>
            <a:ext cx="528012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5"/>
          <p:cNvSpPr txBox="1"/>
          <p:nvPr>
            <p:ph idx="2" type="body"/>
          </p:nvPr>
        </p:nvSpPr>
        <p:spPr>
          <a:xfrm>
            <a:off x="6465240" y="-11224800"/>
            <a:ext cx="1223640" cy="2438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5"/>
          <p:cNvSpPr txBox="1"/>
          <p:nvPr>
            <p:ph idx="3" type="body"/>
          </p:nvPr>
        </p:nvSpPr>
        <p:spPr>
          <a:xfrm>
            <a:off x="6465240" y="1125360"/>
            <a:ext cx="3264840" cy="975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5"/>
          <p:cNvSpPr txBox="1"/>
          <p:nvPr>
            <p:ph idx="4" type="body"/>
          </p:nvPr>
        </p:nvSpPr>
        <p:spPr>
          <a:xfrm>
            <a:off x="905040" y="4221000"/>
            <a:ext cx="86835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5"/>
          <p:cNvSpPr txBox="1"/>
          <p:nvPr>
            <p:ph idx="5" type="body"/>
          </p:nvPr>
        </p:nvSpPr>
        <p:spPr>
          <a:xfrm>
            <a:off x="905040" y="-12661200"/>
            <a:ext cx="631080" cy="36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5"/>
          <p:cNvSpPr txBox="1"/>
          <p:nvPr>
            <p:ph idx="6" type="body"/>
          </p:nvPr>
        </p:nvSpPr>
        <p:spPr>
          <a:xfrm>
            <a:off x="905040" y="5513040"/>
            <a:ext cx="86835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5"/>
          <p:cNvSpPr txBox="1"/>
          <p:nvPr>
            <p:ph idx="7" type="body"/>
          </p:nvPr>
        </p:nvSpPr>
        <p:spPr>
          <a:xfrm>
            <a:off x="2576880" y="103320"/>
            <a:ext cx="3960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5"/>
          <p:cNvSpPr txBox="1"/>
          <p:nvPr>
            <p:ph idx="8" type="body"/>
          </p:nvPr>
        </p:nvSpPr>
        <p:spPr>
          <a:xfrm>
            <a:off x="6465240" y="2211480"/>
            <a:ext cx="3264840" cy="57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idx="4294967295" type="title"/>
          </p:nvPr>
        </p:nvSpPr>
        <p:spPr>
          <a:xfrm>
            <a:off x="1790100" y="5070770"/>
            <a:ext cx="58878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Oswald"/>
              <a:buNone/>
            </a:pPr>
            <a:r>
              <a:rPr b="1" i="0" lang="gl" sz="6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Lique</a:t>
            </a:r>
            <a:endParaRPr b="0" i="0" sz="6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 b="670" l="0" r="0" t="661"/>
          <a:stretch/>
        </p:blipFill>
        <p:spPr>
          <a:xfrm>
            <a:off x="1638550" y="239125"/>
            <a:ext cx="6898900" cy="43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664" l="0" r="0" t="665"/>
          <a:stretch/>
        </p:blipFill>
        <p:spPr>
          <a:xfrm>
            <a:off x="896400" y="836640"/>
            <a:ext cx="387612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>
            <p:ph idx="4294967295" type="body"/>
          </p:nvPr>
        </p:nvSpPr>
        <p:spPr>
          <a:xfrm>
            <a:off x="5479200" y="-939240"/>
            <a:ext cx="1223640" cy="388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Slab"/>
              <a:buNone/>
            </a:pPr>
            <a:r>
              <a:rPr b="0" i="0" lang="gl" sz="1200" u="none" cap="none" strike="noStrike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Outros nomes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 txBox="1"/>
          <p:nvPr>
            <p:ph idx="4294967295" type="body"/>
          </p:nvPr>
        </p:nvSpPr>
        <p:spPr>
          <a:xfrm>
            <a:off x="5479200" y="1160280"/>
            <a:ext cx="3264480" cy="38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mo Medium"/>
              <a:buNone/>
            </a:pPr>
            <a:r>
              <a:rPr b="1" i="0" lang="gl" sz="1800" u="none" cap="none" strike="noStrike">
                <a:solidFill>
                  <a:schemeClr val="dk2"/>
                </a:solidFill>
                <a:latin typeface="Arimo Medium"/>
                <a:ea typeface="Arimo Medium"/>
                <a:cs typeface="Arimo Medium"/>
                <a:sym typeface="Arimo Medium"/>
              </a:rPr>
              <a:t>Cladonia subgenus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>
            <p:ph idx="4294967295" type="body"/>
          </p:nvPr>
        </p:nvSpPr>
        <p:spPr>
          <a:xfrm>
            <a:off x="5479200" y="2916720"/>
            <a:ext cx="4109760" cy="38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None/>
            </a:pPr>
            <a:r>
              <a:rPr b="0" i="0" lang="gl" sz="1400" u="none" cap="none" strike="noStrike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Altura que acada: 2-5cm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None/>
            </a:pPr>
            <a:r>
              <a:rPr b="0" i="0" lang="gl" sz="1400" u="none" cap="none" strike="noStrike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Cor: agrisado, esbrancuxado ou gris amarronado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None/>
            </a:pPr>
            <a:r>
              <a:rPr b="0" i="0" lang="gl" sz="1400" u="none" cap="none" strike="noStrike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Tempada: todo o 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>
            <p:ph idx="4294967295" type="body"/>
          </p:nvPr>
        </p:nvSpPr>
        <p:spPr>
          <a:xfrm>
            <a:off x="905040" y="4221000"/>
            <a:ext cx="8683920" cy="38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None/>
            </a:pPr>
            <a:r>
              <a:rPr b="0" i="0" lang="gl" sz="1400" u="none" cap="none" strike="noStrike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Son a principal fonte de alimento para renos e caribúes. Extráense compostos antibióticos dalgunhas especies para facer cremas antibióticas. A especie verde clara Cladonia stellaris úsase en decoracións florais.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None/>
            </a:pPr>
            <a:r>
              <a:rPr b="0" i="0" lang="gl" sz="1400" u="none" cap="none" strike="noStrike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A presenza e o crecemento exuberante de alfombras das especies de Cladonia é un dos caracteres definitorios da duna gris, un hábitat prioritario para a conservación baixo a E.U. Directiva de Hábitats.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None/>
            </a:pPr>
            <a:r>
              <a:rPr b="0" i="0" lang="gl" sz="1400" u="none" cap="none" strike="noStrike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As especies de Cladonia son utilizadas como plantas alimenticias polas larvas dalgunhas especies de Lepidoptera incluíndo Chionodes continuella.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/>
          <p:nvPr>
            <p:ph idx="4294967295" type="body"/>
          </p:nvPr>
        </p:nvSpPr>
        <p:spPr>
          <a:xfrm>
            <a:off x="2576880" y="103320"/>
            <a:ext cx="396072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</a:pPr>
            <a:r>
              <a:rPr b="1" i="0" lang="gl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Liques de taza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e Newsletter by Slidesgo">
  <a:themeElements>
    <a:clrScheme name="Personalizado 50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BBC737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e Newsletter by Slidesgo">
  <a:themeElements>
    <a:clrScheme name="Personalizado 50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BBC737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Susi</dc:creator>
</cp:coreProperties>
</file>