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6" r:id="rId11"/>
    <p:sldId id="264" r:id="rId12"/>
    <p:sldId id="268" r:id="rId13"/>
    <p:sldId id="269" r:id="rId14"/>
    <p:sldId id="270" r:id="rId15"/>
    <p:sldId id="271" r:id="rId16"/>
    <p:sldId id="272" r:id="rId17"/>
    <p:sldId id="273" r:id="rId18"/>
    <p:sldId id="274" r:id="rId19"/>
    <p:sldId id="265" r:id="rId20"/>
    <p:sldId id="277"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586B75A-687E-405C-8A0B-8D00578BA2C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Date Placeholder 7"/>
          <p:cNvSpPr>
            <a:spLocks noGrp="1"/>
          </p:cNvSpPr>
          <p:nvPr>
            <p:ph type="dt" sz="half" idx="10"/>
          </p:nvPr>
        </p:nvSpPr>
        <p:spPr/>
        <p:txBody>
          <a:bodyPr/>
          <a:lstStyle/>
          <a:p>
            <a:fld id="{5586B75A-687E-405C-8A0B-8D00578BA2C3}" type="datetimeFigureOut">
              <a:rPr lang="en-US" dirty="0"/>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89555" y="958362"/>
            <a:ext cx="7315201" cy="1785418"/>
          </a:xfrm>
        </p:spPr>
        <p:txBody>
          <a:bodyPr/>
          <a:lstStyle/>
          <a:p>
            <a:pPr algn="ctr"/>
            <a:r>
              <a:rPr lang="zh-CN" altLang="en-US" dirty="0">
                <a:latin typeface="黑体" panose="02010609060101010101" charset="-122"/>
                <a:ea typeface="黑体" panose="02010609060101010101" charset="-122"/>
              </a:rPr>
              <a:t>有关基因编辑技术的工程伦理分析</a:t>
            </a:r>
            <a:endParaRPr lang="zh-CN" altLang="en-US" dirty="0">
              <a:latin typeface="黑体" panose="02010609060101010101" charset="-122"/>
              <a:ea typeface="黑体" panose="02010609060101010101" charset="-122"/>
            </a:endParaRPr>
          </a:p>
        </p:txBody>
      </p:sp>
      <p:sp>
        <p:nvSpPr>
          <p:cNvPr id="3" name="副标题 2"/>
          <p:cNvSpPr>
            <a:spLocks noGrp="1"/>
          </p:cNvSpPr>
          <p:nvPr>
            <p:ph type="subTitle" idx="1"/>
          </p:nvPr>
        </p:nvSpPr>
        <p:spPr>
          <a:xfrm>
            <a:off x="950545" y="2971800"/>
            <a:ext cx="7315200" cy="914400"/>
          </a:xfrm>
        </p:spPr>
        <p:txBody>
          <a:bodyPr>
            <a:normAutofit/>
          </a:bodyPr>
          <a:lstStyle/>
          <a:p>
            <a:pPr algn="r"/>
            <a:r>
              <a:rPr lang="en-US" altLang="zh-CN" sz="2800" b="1" dirty="0"/>
              <a:t>——</a:t>
            </a:r>
            <a:r>
              <a:rPr lang="zh-CN" altLang="en-US" sz="2800" b="1" dirty="0">
                <a:latin typeface="方正姚体" panose="02010601030101010101" charset="-122"/>
                <a:ea typeface="方正姚体" panose="02010601030101010101" charset="-122"/>
              </a:rPr>
              <a:t>基因编辑婴儿的案例讨论</a:t>
            </a:r>
            <a:endParaRPr lang="zh-CN" altLang="en-US" sz="2800" b="1" dirty="0">
              <a:latin typeface="方正姚体" panose="02010601030101010101" charset="-122"/>
              <a:ea typeface="方正姚体" panose="02010601030101010101" charset="-122"/>
            </a:endParaRPr>
          </a:p>
        </p:txBody>
      </p:sp>
      <p:sp>
        <p:nvSpPr>
          <p:cNvPr id="4" name="文本框 3"/>
          <p:cNvSpPr txBox="1"/>
          <p:nvPr/>
        </p:nvSpPr>
        <p:spPr>
          <a:xfrm>
            <a:off x="4478173" y="4774224"/>
            <a:ext cx="4326826" cy="840230"/>
          </a:xfrm>
          <a:prstGeom prst="rect">
            <a:avLst/>
          </a:prstGeom>
          <a:noFill/>
        </p:spPr>
        <p:txBody>
          <a:bodyPr wrap="none" rtlCol="0">
            <a:spAutoFit/>
          </a:bodyPr>
          <a:lstStyle/>
          <a:p>
            <a:pPr algn="ctr" defTabSz="914400">
              <a:lnSpc>
                <a:spcPct val="90000"/>
              </a:lnSpc>
              <a:spcBef>
                <a:spcPct val="0"/>
              </a:spcBef>
            </a:pPr>
            <a:r>
              <a:rPr lang="zh-CN" altLang="en-US" spc="-100" dirty="0">
                <a:solidFill>
                  <a:srgbClr val="FFFFFF"/>
                </a:solidFill>
                <a:latin typeface="+mj-lt"/>
                <a:ea typeface="+mj-ea"/>
                <a:cs typeface="+mj-cs"/>
              </a:rPr>
              <a:t>小组成员：朱柏宇，汤恒霞，吴佳颖，王青</a:t>
            </a:r>
            <a:endParaRPr lang="en-US" altLang="zh-CN" spc="-100" dirty="0">
              <a:solidFill>
                <a:srgbClr val="FFFFFF"/>
              </a:solidFill>
              <a:latin typeface="+mj-lt"/>
              <a:ea typeface="+mj-ea"/>
              <a:cs typeface="+mj-cs"/>
            </a:endParaRPr>
          </a:p>
          <a:p>
            <a:pPr algn="ctr" defTabSz="914400">
              <a:lnSpc>
                <a:spcPct val="90000"/>
              </a:lnSpc>
              <a:spcBef>
                <a:spcPct val="0"/>
              </a:spcBef>
            </a:pPr>
            <a:r>
              <a:rPr lang="zh-CN" altLang="en-US" spc="-100" dirty="0">
                <a:solidFill>
                  <a:srgbClr val="FFFFFF"/>
                </a:solidFill>
                <a:latin typeface="+mj-lt"/>
                <a:ea typeface="+mj-ea"/>
                <a:cs typeface="+mj-cs"/>
              </a:rPr>
              <a:t>汇报人：王青</a:t>
            </a:r>
            <a:endParaRPr lang="en-US" altLang="zh-CN" spc="-100" dirty="0">
              <a:solidFill>
                <a:srgbClr val="FFFFFF"/>
              </a:solidFill>
              <a:latin typeface="+mj-lt"/>
              <a:ea typeface="+mj-ea"/>
              <a:cs typeface="+mj-cs"/>
            </a:endParaRPr>
          </a:p>
          <a:p>
            <a:pPr algn="ctr" defTabSz="914400">
              <a:lnSpc>
                <a:spcPct val="90000"/>
              </a:lnSpc>
              <a:spcBef>
                <a:spcPct val="0"/>
              </a:spcBef>
            </a:pPr>
            <a:r>
              <a:rPr lang="zh-CN" altLang="en-US" spc="-100" dirty="0">
                <a:solidFill>
                  <a:srgbClr val="FFFFFF"/>
                </a:solidFill>
                <a:latin typeface="+mj-lt"/>
                <a:ea typeface="+mj-ea"/>
                <a:cs typeface="+mj-cs"/>
              </a:rPr>
              <a:t>汇报时间：</a:t>
            </a:r>
            <a:r>
              <a:rPr lang="en-US" altLang="zh-CN" spc="-100" dirty="0">
                <a:solidFill>
                  <a:srgbClr val="FFFFFF"/>
                </a:solidFill>
                <a:latin typeface="+mj-lt"/>
                <a:ea typeface="+mj-ea"/>
                <a:cs typeface="+mj-cs"/>
              </a:rPr>
              <a:t>12</a:t>
            </a:r>
            <a:r>
              <a:rPr lang="zh-CN" altLang="en-US" spc="-100" dirty="0">
                <a:solidFill>
                  <a:srgbClr val="FFFFFF"/>
                </a:solidFill>
                <a:latin typeface="+mj-lt"/>
                <a:ea typeface="+mj-ea"/>
                <a:cs typeface="+mj-cs"/>
              </a:rPr>
              <a:t>月</a:t>
            </a:r>
            <a:r>
              <a:rPr lang="en-US" altLang="zh-CN" spc="-100" dirty="0">
                <a:solidFill>
                  <a:srgbClr val="FFFFFF"/>
                </a:solidFill>
                <a:latin typeface="+mj-lt"/>
                <a:ea typeface="+mj-ea"/>
                <a:cs typeface="+mj-cs"/>
              </a:rPr>
              <a:t>14</a:t>
            </a:r>
            <a:r>
              <a:rPr lang="zh-CN" altLang="en-US" spc="-100" dirty="0">
                <a:solidFill>
                  <a:srgbClr val="FFFFFF"/>
                </a:solidFill>
                <a:latin typeface="+mj-lt"/>
                <a:ea typeface="+mj-ea"/>
                <a:cs typeface="+mj-cs"/>
              </a:rPr>
              <a:t>日</a:t>
            </a:r>
            <a:endParaRPr lang="zh-CN" altLang="en-US" spc="-100" dirty="0">
              <a:solidFill>
                <a:srgbClr val="FFFFFF"/>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545378" y="2622968"/>
            <a:ext cx="8196499" cy="464866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一些科学家担心，生物技术将用某种方式使我们人类失去人的特性，也就是失去人作为人的本质和基础。若是基因增强技术导致人类失去训练、学习或工作挑战的话，那么，该技术就可能威胁甚至破坏人类自我认识和演化发展的核心。各种不同的基因增强技术都是一种消除人的偶然性、不完美性和脆弱性的尝试或实践。由于生殖系细胞修改和编辑的高效率，只需要修改一个细胞，一旦生殖系细胞基因编辑普遍使用，人类就将对自身开始自我创造和改变，按照父母一代的意愿和价值观塑造自己的后代。</a:t>
            </a:r>
            <a:endParaRPr lang="zh-CN" altLang="en-US" sz="1800" b="1" dirty="0">
              <a:latin typeface="+mn-ea"/>
            </a:endParaRPr>
          </a:p>
        </p:txBody>
      </p:sp>
      <p:sp>
        <p:nvSpPr>
          <p:cNvPr id="4" name="文本框 3"/>
          <p:cNvSpPr txBox="1"/>
          <p:nvPr/>
        </p:nvSpPr>
        <p:spPr>
          <a:xfrm>
            <a:off x="707361" y="988260"/>
            <a:ext cx="6170279"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2</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）基因编辑婴儿对社会的影响</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7361" y="1832889"/>
            <a:ext cx="3429580"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latin typeface="+mj-lt"/>
              </a:rPr>
              <a:t>使人类失去作为人的本质</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545378" y="2622968"/>
            <a:ext cx="8196499" cy="464866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技术永远是手段，而人才是主体，人类必须主宰技术发展的未来，而不能让技术主宰人类的未来。基因科技与人性尊严有着最近便的联系，也是对人性尊严带来威胁最大的科技。修改生命密码的基因编辑技术又是基因科技中对人性尊严挑战最近便、最严峻的技术。“定制婴儿”意味着人的主体性和尊严价值开始动摇和消弭。</a:t>
            </a:r>
            <a:endParaRPr lang="en-US" altLang="zh-CN" sz="1800" b="1" dirty="0">
              <a:latin typeface="+mn-ea"/>
            </a:endParaRPr>
          </a:p>
          <a:p>
            <a:pPr algn="just">
              <a:lnSpc>
                <a:spcPct val="120000"/>
              </a:lnSpc>
            </a:pPr>
            <a:r>
              <a:rPr lang="zh-CN" altLang="en-US" sz="1800" b="1" dirty="0">
                <a:latin typeface="+mn-ea"/>
              </a:rPr>
              <a:t>当人类按照自己的主观意愿和满意的标准对后代进行基因改良或其他基因编辑时，都是将当代人的意志凌驾于后代人的意志之上的行为，这不仅不公平地剥夺了后代的自主选择权，还侵犯了被编辑主体的人性尊严。</a:t>
            </a:r>
            <a:endParaRPr lang="zh-CN" altLang="en-US" sz="1800" b="1" dirty="0">
              <a:latin typeface="+mn-ea"/>
            </a:endParaRPr>
          </a:p>
        </p:txBody>
      </p:sp>
      <p:sp>
        <p:nvSpPr>
          <p:cNvPr id="4" name="文本框 3"/>
          <p:cNvSpPr txBox="1"/>
          <p:nvPr/>
        </p:nvSpPr>
        <p:spPr>
          <a:xfrm>
            <a:off x="707361" y="988260"/>
            <a:ext cx="6170279"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2</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）基因编辑婴儿对社会的影响</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7361" y="1832889"/>
            <a:ext cx="3688794"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t>侵犯人的主体地位和生命尊严</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206500" y="2622550"/>
            <a:ext cx="9542145" cy="4648835"/>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世界首例基因编辑人体造血干细胞成功移植</a:t>
            </a:r>
            <a:endParaRPr lang="en-US" altLang="zh-CN" sz="1800" b="1" dirty="0">
              <a:latin typeface="+mn-ea"/>
            </a:endParaRPr>
          </a:p>
          <a:p>
            <a:pPr algn="just">
              <a:lnSpc>
                <a:spcPct val="120000"/>
              </a:lnSpc>
            </a:pPr>
            <a:r>
              <a:rPr lang="zh-CN" altLang="zh-CN" sz="1800" b="1" dirty="0">
                <a:latin typeface="+mn-ea"/>
              </a:rPr>
              <a:t>一例与“柏林病人”（全世界唯一被治愈的艾滋病患者）相似的案例出现在北京。患者与“柏林病人”同患血液肿瘤兼艾滋病，治疗方案同是造血干细胞移植；不同的是，前者通过基因编辑的方法获得</a:t>
            </a:r>
            <a:r>
              <a:rPr lang="en-US" altLang="zh-CN" sz="1800" b="1" dirty="0">
                <a:latin typeface="+mn-ea"/>
              </a:rPr>
              <a:t>CCR5</a:t>
            </a:r>
            <a:r>
              <a:rPr lang="zh-CN" altLang="zh-CN" sz="1800" b="1" dirty="0">
                <a:latin typeface="+mn-ea"/>
              </a:rPr>
              <a:t>基因突变的造血干细胞，而后者的突变天然拥有。</a:t>
            </a:r>
            <a:r>
              <a:rPr lang="zh-CN" altLang="en-US" sz="1800" b="1" dirty="0">
                <a:latin typeface="+mn-ea"/>
              </a:rPr>
              <a:t>我国科学家利用基因编辑手段在人体造血干细胞中失活</a:t>
            </a:r>
            <a:r>
              <a:rPr lang="en-US" altLang="zh-CN" sz="1800" b="1" dirty="0">
                <a:latin typeface="+mn-ea"/>
              </a:rPr>
              <a:t>CCR5</a:t>
            </a:r>
            <a:r>
              <a:rPr lang="zh-CN" altLang="en-US" sz="1800" b="1" dirty="0">
                <a:latin typeface="+mn-ea"/>
              </a:rPr>
              <a:t>基因，并将编辑后的干细胞移植到</a:t>
            </a:r>
            <a:r>
              <a:rPr lang="en-US" altLang="zh-CN" sz="1800" b="1" dirty="0">
                <a:latin typeface="+mn-ea"/>
              </a:rPr>
              <a:t>HIV</a:t>
            </a:r>
            <a:r>
              <a:rPr lang="zh-CN" altLang="en-US" sz="1800" b="1" dirty="0">
                <a:latin typeface="+mn-ea"/>
              </a:rPr>
              <a:t>（艾滋病病毒）感染合并急性淋巴细胞白血病患者体内产生效果，这在世界上尚属首次。</a:t>
            </a:r>
            <a:endParaRPr lang="en-US" altLang="zh-CN" sz="1800" b="1" dirty="0">
              <a:latin typeface="+mn-ea"/>
            </a:endParaRPr>
          </a:p>
          <a:p>
            <a:pPr algn="just">
              <a:lnSpc>
                <a:spcPct val="120000"/>
              </a:lnSpc>
            </a:pPr>
            <a:r>
              <a:rPr lang="zh-CN" altLang="en-US" sz="1800" b="1" dirty="0">
                <a:latin typeface="+mn-ea"/>
              </a:rPr>
              <a:t>虽然和基因编辑婴儿事件基于相同的治疗原理，即基于</a:t>
            </a:r>
            <a:r>
              <a:rPr lang="en-US" altLang="zh-CN" sz="1800" b="1" dirty="0">
                <a:latin typeface="+mn-ea"/>
              </a:rPr>
              <a:t>CCR5</a:t>
            </a:r>
            <a:r>
              <a:rPr lang="zh-CN" altLang="en-US" sz="1800" b="1" dirty="0">
                <a:latin typeface="+mn-ea"/>
              </a:rPr>
              <a:t>这一靶点，用来预防</a:t>
            </a:r>
            <a:r>
              <a:rPr lang="en-US" altLang="zh-CN" sz="1800" b="1" dirty="0">
                <a:latin typeface="+mn-ea"/>
              </a:rPr>
              <a:t>HIV</a:t>
            </a:r>
            <a:r>
              <a:rPr lang="zh-CN" altLang="en-US" sz="1800" b="1" dirty="0">
                <a:latin typeface="+mn-ea"/>
              </a:rPr>
              <a:t>同</a:t>
            </a:r>
            <a:r>
              <a:rPr lang="en-US" altLang="zh-CN" sz="1800" b="1" dirty="0">
                <a:latin typeface="+mn-ea"/>
              </a:rPr>
              <a:t>T</a:t>
            </a:r>
            <a:r>
              <a:rPr lang="zh-CN" altLang="en-US" sz="1800" b="1" dirty="0">
                <a:latin typeface="+mn-ea"/>
              </a:rPr>
              <a:t>细胞结合，进而阻止</a:t>
            </a:r>
            <a:r>
              <a:rPr lang="en-US" altLang="zh-CN" sz="1800" b="1" dirty="0">
                <a:latin typeface="+mn-ea"/>
              </a:rPr>
              <a:t>HIV</a:t>
            </a:r>
            <a:r>
              <a:rPr lang="zh-CN" altLang="en-US" sz="1800" b="1" dirty="0">
                <a:latin typeface="+mn-ea"/>
              </a:rPr>
              <a:t>对人体免疫系统的破坏，但此次研究是治疗性临床试验，同时该研究在成人身上的体细胞中进行，避免了胚胎基因编辑的伦理争议。</a:t>
            </a:r>
            <a:endParaRPr lang="zh-CN" altLang="zh-CN" sz="1800" b="1" dirty="0">
              <a:latin typeface="+mn-ea"/>
            </a:endParaRPr>
          </a:p>
          <a:p>
            <a:pPr algn="just">
              <a:lnSpc>
                <a:spcPct val="120000"/>
              </a:lnSpc>
            </a:pPr>
            <a:endParaRPr lang="zh-CN" altLang="en-US" sz="1800" b="1" dirty="0">
              <a:latin typeface="+mn-ea"/>
            </a:endParaRPr>
          </a:p>
        </p:txBody>
      </p:sp>
      <p:sp>
        <p:nvSpPr>
          <p:cNvPr id="4" name="文本框 3"/>
          <p:cNvSpPr txBox="1"/>
          <p:nvPr/>
        </p:nvSpPr>
        <p:spPr>
          <a:xfrm>
            <a:off x="707361" y="988260"/>
            <a:ext cx="4939173"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3</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）基因编辑技术的价值</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7361" y="1832889"/>
            <a:ext cx="1552262"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t>正面价值</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545378" y="2622968"/>
            <a:ext cx="8196499" cy="464866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基因编辑技术永远只是一门科学技术手段。它与人工智能技术一样，都存在着好的一面与不好的一面。基因编辑技术会使我们人类失去人的特性，造成人与人之间的不平等。人们将被按照父母一代的意愿和价值观塑造出来，这不仅不公平地剥夺了后代的自主选择权，还侵犯了被编辑主体的人性尊严。 </a:t>
            </a:r>
            <a:endParaRPr lang="zh-CN" altLang="en-US" sz="1800" b="1" dirty="0">
              <a:latin typeface="+mn-ea"/>
            </a:endParaRPr>
          </a:p>
        </p:txBody>
      </p:sp>
      <p:sp>
        <p:nvSpPr>
          <p:cNvPr id="4" name="文本框 3"/>
          <p:cNvSpPr txBox="1"/>
          <p:nvPr/>
        </p:nvSpPr>
        <p:spPr>
          <a:xfrm>
            <a:off x="707361" y="988260"/>
            <a:ext cx="4939173"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3</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）基因编辑技术的价值</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7361" y="1832889"/>
            <a:ext cx="1552262"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t>负面价值</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4000" b="1" dirty="0">
                <a:latin typeface="方正姚体" panose="02010601030101010101" charset="-122"/>
                <a:ea typeface="方正姚体" panose="02010601030101010101" charset="-122"/>
              </a:rPr>
              <a:t>克隆技术的应用与分析</a:t>
            </a:r>
            <a:endParaRPr lang="zh-CN" altLang="en-US" sz="4000" b="1" dirty="0">
              <a:latin typeface="方正姚体" panose="02010601030101010101" charset="-122"/>
              <a:ea typeface="方正姚体" panose="02010601030101010101" charset="-122"/>
            </a:endParaRPr>
          </a:p>
        </p:txBody>
      </p:sp>
      <p:sp>
        <p:nvSpPr>
          <p:cNvPr id="5" name="标题 1"/>
          <p:cNvSpPr txBox="1"/>
          <p:nvPr/>
        </p:nvSpPr>
        <p:spPr>
          <a:xfrm>
            <a:off x="188448" y="1269022"/>
            <a:ext cx="2834640" cy="2377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pPr algn="ctr"/>
            <a:r>
              <a:rPr lang="en-US" altLang="zh-CN" dirty="0">
                <a:latin typeface="华光粗黑_CNKI" panose="02000500000000000000" pitchFamily="2" charset="-122"/>
                <a:ea typeface="华光粗黑_CNKI" panose="02000500000000000000" pitchFamily="2" charset="-122"/>
              </a:rPr>
              <a:t>PART5</a:t>
            </a:r>
            <a:endParaRPr lang="zh-CN" altLang="en-US" dirty="0">
              <a:latin typeface="华光粗黑_CNKI" panose="02000500000000000000" pitchFamily="2" charset="-122"/>
              <a:ea typeface="华光粗黑_CNKI" panose="02000500000000000000" pitchFamily="2" charset="-122"/>
            </a:endParaRPr>
          </a:p>
        </p:txBody>
      </p:sp>
      <p:sp>
        <p:nvSpPr>
          <p:cNvPr id="6" name="文本占位符 3"/>
          <p:cNvSpPr txBox="1"/>
          <p:nvPr/>
        </p:nvSpPr>
        <p:spPr>
          <a:xfrm>
            <a:off x="512298" y="3429000"/>
            <a:ext cx="2186940" cy="232199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buClr>
                <a:schemeClr val="accent1"/>
              </a:buClr>
              <a:buFont typeface="Wingdings 2" panose="05020102010507070707"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9pPr>
          </a:lstStyle>
          <a:p>
            <a:pPr algn="ctr"/>
            <a:r>
              <a:rPr lang="zh-CN" altLang="en-US" sz="3200" b="1" dirty="0">
                <a:latin typeface="黑体" panose="02010609060101010101" charset="-122"/>
                <a:ea typeface="黑体" panose="02010609060101010101" charset="-122"/>
              </a:rPr>
              <a:t>相似案例的描述与分析</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545378" y="2983452"/>
            <a:ext cx="8196499" cy="464866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en-US" altLang="zh-CN" sz="1800" b="1" dirty="0">
                <a:latin typeface="+mn-ea"/>
              </a:rPr>
              <a:t>2002</a:t>
            </a:r>
            <a:r>
              <a:rPr lang="zh-CN" altLang="en-US" sz="1800" b="1" dirty="0">
                <a:latin typeface="+mn-ea"/>
              </a:rPr>
              <a:t>年</a:t>
            </a:r>
            <a:r>
              <a:rPr lang="en-US" altLang="zh-CN" sz="1800" b="1" dirty="0">
                <a:latin typeface="+mn-ea"/>
              </a:rPr>
              <a:t>12</a:t>
            </a:r>
            <a:r>
              <a:rPr lang="zh-CN" altLang="en-US" sz="1800" b="1" dirty="0">
                <a:latin typeface="+mn-ea"/>
              </a:rPr>
              <a:t>月</a:t>
            </a:r>
            <a:r>
              <a:rPr lang="en-US" altLang="zh-CN" sz="1800" b="1" dirty="0">
                <a:latin typeface="+mn-ea"/>
              </a:rPr>
              <a:t>27</a:t>
            </a:r>
            <a:r>
              <a:rPr lang="zh-CN" altLang="en-US" sz="1800" b="1" dirty="0">
                <a:latin typeface="+mn-ea"/>
              </a:rPr>
              <a:t>日法国女科学家布里吉特</a:t>
            </a:r>
            <a:r>
              <a:rPr lang="en-US" altLang="zh-CN" sz="1800" b="1" dirty="0">
                <a:latin typeface="+mn-ea"/>
              </a:rPr>
              <a:t>·</a:t>
            </a:r>
            <a:r>
              <a:rPr lang="zh-CN" altLang="en-US" sz="1800" b="1" dirty="0">
                <a:latin typeface="+mn-ea"/>
              </a:rPr>
              <a:t>布瓦瑟利耶宣称世界首例克隆婴儿诞生。但是美国麻省理工学院怀特黑德研究所生物学家鲁道夫</a:t>
            </a:r>
            <a:r>
              <a:rPr lang="en-US" altLang="zh-CN" sz="1800" b="1" dirty="0">
                <a:latin typeface="+mn-ea"/>
              </a:rPr>
              <a:t>·</a:t>
            </a:r>
            <a:r>
              <a:rPr lang="zh-CN" altLang="en-US" sz="1800" b="1" dirty="0">
                <a:latin typeface="+mn-ea"/>
              </a:rPr>
              <a:t>居内什对布里吉特</a:t>
            </a:r>
            <a:r>
              <a:rPr lang="en-US" altLang="zh-CN" sz="1800" b="1" dirty="0">
                <a:latin typeface="+mn-ea"/>
              </a:rPr>
              <a:t>·</a:t>
            </a:r>
            <a:r>
              <a:rPr lang="zh-CN" altLang="en-US" sz="1800" b="1" dirty="0">
                <a:latin typeface="+mn-ea"/>
              </a:rPr>
              <a:t>布瓦瑟利耶的克隆人成果表示怀疑，认为这位女科学家没有提供任何克隆人的科学数据，必须要等到她拿出证据来才能说明问题。居内什说，克隆羊多利是在</a:t>
            </a:r>
            <a:r>
              <a:rPr lang="en-US" altLang="zh-CN" sz="1800" b="1" dirty="0">
                <a:latin typeface="+mn-ea"/>
              </a:rPr>
              <a:t>277</a:t>
            </a:r>
            <a:r>
              <a:rPr lang="zh-CN" altLang="en-US" sz="1800" b="1" dirty="0">
                <a:latin typeface="+mn-ea"/>
              </a:rPr>
              <a:t>次试验中取得的唯一一次成功，而布瓦瑟利耶说她在几个月的时间内让</a:t>
            </a:r>
            <a:r>
              <a:rPr lang="en-US" altLang="zh-CN" sz="1800" b="1" dirty="0">
                <a:latin typeface="+mn-ea"/>
              </a:rPr>
              <a:t>10</a:t>
            </a:r>
            <a:r>
              <a:rPr lang="zh-CN" altLang="en-US" sz="1800" b="1" dirty="0">
                <a:latin typeface="+mn-ea"/>
              </a:rPr>
              <a:t>次克隆人实验</a:t>
            </a:r>
            <a:r>
              <a:rPr lang="en-US" altLang="zh-CN" sz="1800" b="1" dirty="0">
                <a:latin typeface="+mn-ea"/>
              </a:rPr>
              <a:t>5</a:t>
            </a:r>
            <a:r>
              <a:rPr lang="zh-CN" altLang="en-US" sz="1800" b="1" dirty="0">
                <a:latin typeface="+mn-ea"/>
              </a:rPr>
              <a:t>次受孕成功，这些说法值得怀疑。</a:t>
            </a:r>
            <a:endParaRPr lang="en-US" altLang="zh-CN" sz="1800" b="1" dirty="0">
              <a:latin typeface="+mn-ea"/>
            </a:endParaRPr>
          </a:p>
          <a:p>
            <a:pPr algn="just">
              <a:lnSpc>
                <a:spcPct val="120000"/>
              </a:lnSpc>
            </a:pPr>
            <a:endParaRPr lang="zh-CN" altLang="en-US" sz="1800" b="1" dirty="0">
              <a:latin typeface="+mn-ea"/>
            </a:endParaRPr>
          </a:p>
        </p:txBody>
      </p:sp>
      <p:sp>
        <p:nvSpPr>
          <p:cNvPr id="4" name="文本框 3"/>
          <p:cNvSpPr txBox="1"/>
          <p:nvPr/>
        </p:nvSpPr>
        <p:spPr>
          <a:xfrm>
            <a:off x="707361" y="988260"/>
            <a:ext cx="1415772"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克隆人</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7361" y="1832889"/>
            <a:ext cx="1552262"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t>案例介绍</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520190" y="2209165"/>
            <a:ext cx="9011285" cy="4648835"/>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事实上，克隆人究竟道德与否很难得出唯一正确的答案。人们对世界的认识是永无止境的，无论人们反对还是赞成，克隆人技术的研究都不会停止，正如著名遗传学家赵寿元教授所说的：“如果克隆人对人类有利，那么即使它被禁止于一时一地，但不可能被永远禁止。”</a:t>
            </a:r>
            <a:endParaRPr lang="en-US" altLang="zh-CN" sz="1800" b="1" dirty="0">
              <a:latin typeface="+mn-ea"/>
            </a:endParaRPr>
          </a:p>
          <a:p>
            <a:pPr algn="just">
              <a:lnSpc>
                <a:spcPct val="120000"/>
              </a:lnSpc>
            </a:pPr>
            <a:r>
              <a:rPr lang="zh-CN" altLang="en-US" sz="1800" b="1" dirty="0">
                <a:latin typeface="+mn-ea"/>
              </a:rPr>
              <a:t>但是从生命伦理学的角度看，生殖性克隆违背了生命伦理学的基本原则。这些基本伦理原则包括：不伤害原则、有利原则、尊重原则和公正原则等。</a:t>
            </a:r>
            <a:endParaRPr lang="en-US" altLang="zh-CN" sz="1800" b="1" dirty="0">
              <a:latin typeface="+mn-ea"/>
            </a:endParaRPr>
          </a:p>
          <a:p>
            <a:pPr algn="just">
              <a:lnSpc>
                <a:spcPct val="120000"/>
              </a:lnSpc>
            </a:pPr>
            <a:r>
              <a:rPr lang="zh-CN" altLang="en-US" sz="1800" b="1" dirty="0">
                <a:latin typeface="+mn-ea"/>
              </a:rPr>
              <a:t>也许会有人说，克隆人是为了进行科学研究，但这也存在伦理学问题。克隆人也是人，也有他的人格和尊严，而不是工具和手段。如果仅仅是为了科学研究的目的把他们制造出来，把他们仅仅当作为他人的口的服务的一种工具，那么这和用动物做实验又有何区别？</a:t>
            </a:r>
            <a:endParaRPr lang="zh-CN" altLang="en-US" sz="1800" b="1" dirty="0">
              <a:latin typeface="+mn-ea"/>
            </a:endParaRPr>
          </a:p>
        </p:txBody>
      </p:sp>
      <p:sp>
        <p:nvSpPr>
          <p:cNvPr id="4" name="文本框 3"/>
          <p:cNvSpPr txBox="1"/>
          <p:nvPr/>
        </p:nvSpPr>
        <p:spPr>
          <a:xfrm>
            <a:off x="775306" y="804745"/>
            <a:ext cx="1415772"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克隆人</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6" name="矩形: 圆角 42"/>
          <p:cNvSpPr/>
          <p:nvPr/>
        </p:nvSpPr>
        <p:spPr>
          <a:xfrm>
            <a:off x="706726" y="1576349"/>
            <a:ext cx="1552262"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t>思考分析</a:t>
            </a:r>
            <a:endParaRPr lang="zh-CN" altLang="en-US" sz="20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a:latin typeface="+mj-ea"/>
                <a:ea typeface="+mj-ea"/>
              </a:rPr>
              <a:t>基因工程技术是一柄双刃剑，一方面要肯定它造福人类的积极作用，如保护濒危物种，生物制药，攻充顽疾等，另一方面，也不能忽视它的负面影响</a:t>
            </a:r>
            <a:r>
              <a:rPr lang="en-US" altLang="zh-CN" sz="2400" dirty="0">
                <a:latin typeface="+mj-ea"/>
                <a:ea typeface="+mj-ea"/>
              </a:rPr>
              <a:t>.</a:t>
            </a:r>
            <a:r>
              <a:rPr lang="zh-CN" altLang="en-US" sz="2400" dirty="0">
                <a:latin typeface="+mj-ea"/>
                <a:ea typeface="+mj-ea"/>
              </a:rPr>
              <a:t>为了控制基因工程技术被滥用，尽量减少它的负面影响，减少其对人类道德伦理的冲击破坏。</a:t>
            </a:r>
            <a:endParaRPr lang="zh-CN" altLang="en-US" sz="2400" dirty="0">
              <a:latin typeface="+mj-ea"/>
              <a:ea typeface="+mj-ea"/>
            </a:endParaRPr>
          </a:p>
        </p:txBody>
      </p:sp>
      <p:sp>
        <p:nvSpPr>
          <p:cNvPr id="5" name="标题 1"/>
          <p:cNvSpPr txBox="1"/>
          <p:nvPr/>
        </p:nvSpPr>
        <p:spPr>
          <a:xfrm>
            <a:off x="188448" y="1251242"/>
            <a:ext cx="2834640" cy="2377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pPr algn="ctr"/>
            <a:r>
              <a:rPr lang="en-US" altLang="zh-CN" dirty="0">
                <a:latin typeface="华光粗黑_CNKI" panose="02000500000000000000" pitchFamily="2" charset="-122"/>
                <a:ea typeface="华光粗黑_CNKI" panose="02000500000000000000" pitchFamily="2" charset="-122"/>
              </a:rPr>
              <a:t>PART6</a:t>
            </a:r>
            <a:endParaRPr lang="zh-CN" altLang="en-US" dirty="0">
              <a:latin typeface="华光粗黑_CNKI" panose="02000500000000000000" pitchFamily="2" charset="-122"/>
              <a:ea typeface="华光粗黑_CNKI" panose="02000500000000000000" pitchFamily="2" charset="-122"/>
            </a:endParaRPr>
          </a:p>
        </p:txBody>
      </p:sp>
      <p:sp>
        <p:nvSpPr>
          <p:cNvPr id="6" name="文本占位符 3"/>
          <p:cNvSpPr txBox="1"/>
          <p:nvPr/>
        </p:nvSpPr>
        <p:spPr>
          <a:xfrm>
            <a:off x="350520" y="3438525"/>
            <a:ext cx="2510790" cy="232219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buClr>
                <a:schemeClr val="accent1"/>
              </a:buClr>
              <a:buFont typeface="Wingdings 2" panose="05020102010507070707"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9pPr>
          </a:lstStyle>
          <a:p>
            <a:pPr algn="ctr"/>
            <a:r>
              <a:rPr lang="zh-CN" altLang="en-US" sz="3200" b="1" dirty="0">
                <a:latin typeface="黑体" panose="02010609060101010101" charset="-122"/>
                <a:ea typeface="黑体" panose="02010609060101010101" charset="-122"/>
              </a:rPr>
              <a:t>思考与建议</a:t>
            </a:r>
            <a:endParaRPr lang="zh-CN" altLang="en-US" sz="3200" b="1" dirty="0">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703070" y="868680"/>
            <a:ext cx="9013825" cy="5120640"/>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nSpc>
                <a:spcPct val="150000"/>
              </a:lnSpc>
            </a:pPr>
            <a:r>
              <a:rPr lang="en-US" altLang="zh-CN" sz="1800" dirty="0">
                <a:solidFill>
                  <a:schemeClr val="tx1">
                    <a:lumMod val="65000"/>
                    <a:lumOff val="35000"/>
                  </a:schemeClr>
                </a:solidFill>
                <a:latin typeface="+mn-ea"/>
              </a:rPr>
              <a:t>(1)</a:t>
            </a:r>
            <a:r>
              <a:rPr lang="zh-CN" altLang="en-US" sz="1800" dirty="0">
                <a:solidFill>
                  <a:schemeClr val="tx1">
                    <a:lumMod val="65000"/>
                    <a:lumOff val="35000"/>
                  </a:schemeClr>
                </a:solidFill>
                <a:latin typeface="+mn-ea"/>
              </a:rPr>
              <a:t>强调作为从事人类社会发展研究的科学家应有最起码的科学研究道德和对人类高度负责的责任感，自觉维护科技自身的纯洁和尊严。</a:t>
            </a:r>
            <a:endParaRPr lang="en-US" altLang="zh-CN" sz="1800" dirty="0">
              <a:solidFill>
                <a:schemeClr val="tx1">
                  <a:lumMod val="65000"/>
                  <a:lumOff val="35000"/>
                </a:schemeClr>
              </a:solidFill>
              <a:latin typeface="+mn-ea"/>
            </a:endParaRPr>
          </a:p>
          <a:p>
            <a:pPr>
              <a:lnSpc>
                <a:spcPct val="150000"/>
              </a:lnSpc>
            </a:pPr>
            <a:r>
              <a:rPr lang="en-US" altLang="zh-CN" sz="1800" dirty="0">
                <a:solidFill>
                  <a:schemeClr val="tx1">
                    <a:lumMod val="65000"/>
                    <a:lumOff val="35000"/>
                  </a:schemeClr>
                </a:solidFill>
                <a:latin typeface="+mn-ea"/>
              </a:rPr>
              <a:t>(2)</a:t>
            </a:r>
            <a:r>
              <a:rPr lang="zh-CN" altLang="en-US" sz="1800" dirty="0">
                <a:solidFill>
                  <a:schemeClr val="tx1">
                    <a:lumMod val="65000"/>
                    <a:lumOff val="35000"/>
                  </a:schemeClr>
                </a:solidFill>
                <a:latin typeface="+mn-ea"/>
              </a:rPr>
              <a:t>同时还要加强社会监督，营造良好的舆论环境，基因工程技术应定位在有利于提高人类生命质量和生存质量上，背离此目标的一切都应受到道德的抨击及法律上的禁止。</a:t>
            </a:r>
            <a:endParaRPr lang="en-US" altLang="zh-CN" sz="1800" dirty="0">
              <a:solidFill>
                <a:schemeClr val="tx1">
                  <a:lumMod val="65000"/>
                  <a:lumOff val="35000"/>
                </a:schemeClr>
              </a:solidFill>
              <a:latin typeface="+mn-ea"/>
            </a:endParaRPr>
          </a:p>
          <a:p>
            <a:pPr>
              <a:lnSpc>
                <a:spcPct val="150000"/>
              </a:lnSpc>
            </a:pPr>
            <a:r>
              <a:rPr lang="en-US" altLang="zh-CN" sz="1800" dirty="0">
                <a:solidFill>
                  <a:schemeClr val="tx1">
                    <a:lumMod val="65000"/>
                    <a:lumOff val="35000"/>
                  </a:schemeClr>
                </a:solidFill>
                <a:latin typeface="+mn-ea"/>
              </a:rPr>
              <a:t>(3)</a:t>
            </a:r>
            <a:r>
              <a:rPr lang="zh-CN" altLang="en-US" sz="1800" dirty="0">
                <a:solidFill>
                  <a:schemeClr val="tx1">
                    <a:lumMod val="65000"/>
                    <a:lumOff val="35000"/>
                  </a:schemeClr>
                </a:solidFill>
                <a:latin typeface="+mn-ea"/>
              </a:rPr>
              <a:t>政府应出面制定相关法律和法规，对科技界包括生命科学的研究行为进行规范和制约。</a:t>
            </a:r>
            <a:endParaRPr lang="en-US" altLang="zh-CN" sz="1800" dirty="0">
              <a:solidFill>
                <a:schemeClr val="tx1">
                  <a:lumMod val="65000"/>
                  <a:lumOff val="35000"/>
                </a:schemeClr>
              </a:solidFill>
              <a:latin typeface="+mn-ea"/>
            </a:endParaRPr>
          </a:p>
          <a:p>
            <a:pPr>
              <a:lnSpc>
                <a:spcPct val="150000"/>
              </a:lnSpc>
            </a:pPr>
            <a:r>
              <a:rPr lang="en-US" altLang="zh-CN" sz="1800" dirty="0">
                <a:solidFill>
                  <a:schemeClr val="tx1">
                    <a:lumMod val="65000"/>
                    <a:lumOff val="35000"/>
                  </a:schemeClr>
                </a:solidFill>
                <a:latin typeface="+mn-ea"/>
              </a:rPr>
              <a:t>(4)</a:t>
            </a:r>
            <a:r>
              <a:rPr lang="zh-CN" altLang="en-US" sz="1800" dirty="0">
                <a:solidFill>
                  <a:schemeClr val="tx1">
                    <a:lumMod val="65000"/>
                    <a:lumOff val="35000"/>
                  </a:schemeClr>
                </a:solidFill>
                <a:latin typeface="+mn-ea"/>
              </a:rPr>
              <a:t>自然科学家与社会科学家必须要改变传统的思维模式，社会科学家应该从自然科学研究的成果中寻找理论的支撑点，建立符合整个人类发展的道德规范及法律准则，自然科学家则可以从新的伦理中获得支持，这对于交叉学科的发展具有全新的意义。</a:t>
            </a:r>
            <a:endParaRPr lang="en-US" altLang="zh-CN" sz="1800" dirty="0">
              <a:solidFill>
                <a:schemeClr val="tx1">
                  <a:lumMod val="65000"/>
                  <a:lumOff val="35000"/>
                </a:schemeClr>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78355" y="1926590"/>
            <a:ext cx="7816215" cy="2553335"/>
          </a:xfrm>
          <a:prstGeom prst="rect">
            <a:avLst/>
          </a:prstGeom>
          <a:noFill/>
        </p:spPr>
        <p:txBody>
          <a:bodyPr wrap="square" rtlCol="0" anchor="t">
            <a:spAutoFit/>
          </a:bodyPr>
          <a:p>
            <a:pPr indent="241300" algn="just"/>
            <a:r>
              <a:rPr lang="en-US" altLang="zh-CN" sz="320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sym typeface="+mn-ea"/>
              </a:rPr>
              <a:t>“</a:t>
            </a:r>
            <a:r>
              <a:rPr lang="zh-CN" altLang="zh-CN" sz="320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sym typeface="+mn-ea"/>
              </a:rPr>
              <a:t>普及生物教育，提高全民素质</a:t>
            </a:r>
            <a:r>
              <a:rPr lang="en-US" altLang="zh-CN" sz="320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sym typeface="+mn-ea"/>
              </a:rPr>
              <a:t>”</a:t>
            </a:r>
            <a:r>
              <a:rPr lang="zh-CN" altLang="zh-CN" sz="3200" dirty="0">
                <a:solidFill>
                  <a:schemeClr val="tx1">
                    <a:lumMod val="65000"/>
                    <a:lumOff val="35000"/>
                  </a:schemeClr>
                </a:solidFill>
                <a:latin typeface="方正姚体" panose="02010601030101010101" charset="-122"/>
                <a:ea typeface="方正姚体" panose="02010601030101010101" charset="-122"/>
                <a:cs typeface="方正姚体" panose="02010601030101010101" charset="-122"/>
                <a:sym typeface="+mn-ea"/>
              </a:rPr>
              <a:t>，显得尤为重要，只有认识自己，了解当今先进科学技术，才不会处于被动状态，不会人云亦云，才能对科学发展中的伦理问题有正确认识，才能创造人类美好的明天</a:t>
            </a:r>
            <a:r>
              <a:rPr lang="zh-CN" altLang="en-US" sz="3200" dirty="0">
                <a:latin typeface="方正姚体" panose="02010601030101010101" charset="-122"/>
                <a:ea typeface="方正姚体" panose="02010601030101010101" charset="-122"/>
                <a:cs typeface="方正姚体" panose="02010601030101010101" charset="-122"/>
                <a:sym typeface="+mn-ea"/>
              </a:rPr>
              <a:t>。</a:t>
            </a:r>
            <a:endParaRPr lang="zh-CN" altLang="en-US" sz="3200" dirty="0">
              <a:latin typeface="方正姚体" panose="02010601030101010101" charset="-122"/>
              <a:ea typeface="方正姚体" panose="02010601030101010101" charset="-122"/>
              <a:cs typeface="方正姚体" panose="0201060103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8000" dirty="0">
                <a:latin typeface="黑体" panose="02010609060101010101" charset="-122"/>
                <a:ea typeface="黑体" panose="02010609060101010101" charset="-122"/>
                <a:cs typeface="黑体" panose="02010609060101010101" charset="-122"/>
              </a:rPr>
              <a:t>目</a:t>
            </a:r>
            <a:br>
              <a:rPr lang="en-US" altLang="zh-CN" sz="8000" dirty="0">
                <a:latin typeface="黑体" panose="02010609060101010101" charset="-122"/>
                <a:ea typeface="黑体" panose="02010609060101010101" charset="-122"/>
                <a:cs typeface="黑体" panose="02010609060101010101" charset="-122"/>
              </a:rPr>
            </a:br>
            <a:r>
              <a:rPr lang="zh-CN" altLang="en-US" sz="8000" dirty="0">
                <a:latin typeface="黑体" panose="02010609060101010101" charset="-122"/>
                <a:ea typeface="黑体" panose="02010609060101010101" charset="-122"/>
                <a:cs typeface="黑体" panose="02010609060101010101" charset="-122"/>
              </a:rPr>
              <a:t>录</a:t>
            </a:r>
            <a:endParaRPr lang="zh-CN" altLang="en-US" sz="8000" dirty="0">
              <a:latin typeface="黑体" panose="02010609060101010101" charset="-122"/>
              <a:ea typeface="黑体" panose="02010609060101010101" charset="-122"/>
              <a:cs typeface="黑体" panose="02010609060101010101" charset="-122"/>
            </a:endParaRPr>
          </a:p>
        </p:txBody>
      </p:sp>
      <p:sp>
        <p:nvSpPr>
          <p:cNvPr id="3" name="内容占位符 2"/>
          <p:cNvSpPr>
            <a:spLocks noGrp="1"/>
          </p:cNvSpPr>
          <p:nvPr>
            <p:ph idx="1"/>
          </p:nvPr>
        </p:nvSpPr>
        <p:spPr>
          <a:xfrm>
            <a:off x="3869055" y="864235"/>
            <a:ext cx="7653020" cy="5120640"/>
          </a:xfrm>
        </p:spPr>
        <p:txBody>
          <a:bodyPr>
            <a:normAutofit/>
          </a:bodyPr>
          <a:lstStyle/>
          <a:p>
            <a:pPr algn="l">
              <a:buSzTx/>
            </a:pPr>
            <a:r>
              <a:rPr lang="zh-CN" altLang="en-US" sz="3600" b="1" dirty="0">
                <a:latin typeface="方正姚体" panose="02010601030101010101" charset="-122"/>
                <a:ea typeface="方正姚体" panose="02010601030101010101" charset="-122"/>
              </a:rPr>
              <a:t>1.基因编辑技术的介绍</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2.基因编辑婴儿的案例描述</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3.国内外有关基因编辑的规定和法律</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4.从工程师与社会的角度的分析</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5.相似案例的描述与分析</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6. 思考与建议</a:t>
            </a:r>
            <a:endParaRPr lang="zh-CN" altLang="en-US" sz="3600" b="1" dirty="0">
              <a:latin typeface="方正姚体" panose="02010601030101010101" charset="-122"/>
              <a:ea typeface="方正姚体" panose="02010601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59532" y="2967335"/>
            <a:ext cx="3272936" cy="923330"/>
          </a:xfrm>
          <a:prstGeom prst="rect">
            <a:avLst/>
          </a:prstGeom>
          <a:noFill/>
        </p:spPr>
        <p:txBody>
          <a:bodyPr wrap="square">
            <a:spAutoFit/>
          </a:bodyPr>
          <a:lstStyle/>
          <a:p>
            <a:pPr indent="241300" algn="just"/>
            <a:r>
              <a:rPr lang="zh-CN" altLang="en-US" sz="5400" b="1" dirty="0">
                <a:solidFill>
                  <a:schemeClr val="tx1">
                    <a:lumMod val="65000"/>
                    <a:lumOff val="35000"/>
                  </a:schemeClr>
                </a:solidFill>
                <a:latin typeface="+mn-ea"/>
              </a:rPr>
              <a:t>感谢观看</a:t>
            </a:r>
            <a:endParaRPr lang="zh-CN" altLang="zh-CN" sz="5400" b="1" dirty="0">
              <a:solidFill>
                <a:schemeClr val="tx1">
                  <a:lumMod val="65000"/>
                  <a:lumOff val="35000"/>
                </a:schemeClr>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9692" y="1179830"/>
            <a:ext cx="2834640" cy="2377440"/>
          </a:xfrm>
        </p:spPr>
        <p:txBody>
          <a:bodyPr anchor="ctr"/>
          <a:lstStyle/>
          <a:p>
            <a:pPr algn="ctr"/>
            <a:r>
              <a:rPr lang="en-US" altLang="zh-CN" dirty="0">
                <a:latin typeface="华光粗黑_CNKI" panose="02000500000000000000" pitchFamily="2" charset="-122"/>
                <a:ea typeface="华光粗黑_CNKI" panose="02000500000000000000" pitchFamily="2" charset="-122"/>
              </a:rPr>
              <a:t>PART1</a:t>
            </a:r>
            <a:endParaRPr lang="zh-CN" altLang="en-US" dirty="0">
              <a:latin typeface="华光粗黑_CNKI" panose="02000500000000000000" pitchFamily="2" charset="-122"/>
              <a:ea typeface="华光粗黑_CNKI" panose="02000500000000000000" pitchFamily="2" charset="-122"/>
            </a:endParaRPr>
          </a:p>
        </p:txBody>
      </p:sp>
      <p:sp>
        <p:nvSpPr>
          <p:cNvPr id="4" name="文本占位符 3"/>
          <p:cNvSpPr>
            <a:spLocks noGrp="1"/>
          </p:cNvSpPr>
          <p:nvPr>
            <p:ph type="body" sz="half" idx="2"/>
          </p:nvPr>
        </p:nvSpPr>
        <p:spPr>
          <a:xfrm>
            <a:off x="329692" y="3493541"/>
            <a:ext cx="2834640" cy="2321990"/>
          </a:xfrm>
        </p:spPr>
        <p:txBody>
          <a:bodyPr anchor="ctr">
            <a:normAutofit/>
          </a:bodyPr>
          <a:lstStyle/>
          <a:p>
            <a:pPr algn="ctr"/>
            <a:r>
              <a:rPr lang="zh-CN" altLang="en-US" sz="3200" b="1" dirty="0">
                <a:latin typeface="黑体" panose="02010609060101010101" charset="-122"/>
                <a:ea typeface="黑体" panose="02010609060101010101" charset="-122"/>
              </a:rPr>
              <a:t>基因编辑技术的介绍</a:t>
            </a:r>
            <a:endParaRPr lang="zh-CN" altLang="en-US" sz="3200" b="1" dirty="0">
              <a:latin typeface="黑体" panose="02010609060101010101" charset="-122"/>
              <a:ea typeface="黑体" panose="02010609060101010101" charset="-122"/>
            </a:endParaRPr>
          </a:p>
        </p:txBody>
      </p:sp>
      <p:sp>
        <p:nvSpPr>
          <p:cNvPr id="8" name="文本框 7"/>
          <p:cNvSpPr txBox="1"/>
          <p:nvPr/>
        </p:nvSpPr>
        <p:spPr>
          <a:xfrm>
            <a:off x="3845578" y="1379644"/>
            <a:ext cx="4638999"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charset="-122"/>
                <a:ea typeface="微软雅黑" panose="020B0503020204020204" charset="-122"/>
              </a:defRPr>
            </a:lvl1pPr>
          </a:lstStyle>
          <a:p>
            <a:r>
              <a:rPr lang="zh-CN" altLang="en-US" sz="2400" b="0" dirty="0">
                <a:solidFill>
                  <a:srgbClr val="116E8C"/>
                </a:solidFill>
              </a:rPr>
              <a:t>基因编辑技术是什么？</a:t>
            </a:r>
            <a:endParaRPr lang="zh-CN" altLang="en-US" sz="2400" b="0" dirty="0">
              <a:solidFill>
                <a:srgbClr val="116E8C"/>
              </a:solidFill>
            </a:endParaRPr>
          </a:p>
        </p:txBody>
      </p:sp>
      <p:sp>
        <p:nvSpPr>
          <p:cNvPr id="10" name="矩形 9"/>
          <p:cNvSpPr/>
          <p:nvPr/>
        </p:nvSpPr>
        <p:spPr>
          <a:xfrm>
            <a:off x="4381910" y="1911123"/>
            <a:ext cx="5861129" cy="3905043"/>
          </a:xfrm>
          <a:prstGeom prst="rect">
            <a:avLst/>
          </a:prstGeom>
        </p:spPr>
        <p:txBody>
          <a:bodyPr wrap="square">
            <a:spAutoFit/>
          </a:bodyPr>
          <a:lstStyle/>
          <a:p>
            <a:pPr algn="just">
              <a:lnSpc>
                <a:spcPct val="150000"/>
              </a:lnSpc>
            </a:pPr>
            <a:r>
              <a:rPr lang="en-US" altLang="zh-CN"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a:t>
            </a:r>
            <a:r>
              <a:rPr lang="zh-CN" altLang="en-US"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基因编辑，又称基因组编辑或基因组工程是一种新兴的比较精确的能对生物体基因组特定目标基因进行修饰的一种基因工程技术或过程。</a:t>
            </a:r>
            <a:endParaRPr lang="en-US" altLang="zh-CN"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a:p>
            <a:pPr algn="just">
              <a:lnSpc>
                <a:spcPct val="150000"/>
              </a:lnSpc>
            </a:pPr>
            <a:r>
              <a:rPr lang="en-US" altLang="zh-CN"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a:t>
            </a:r>
            <a:r>
              <a:rPr lang="zh-CN" altLang="en-US"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基因编辑以其能够高效率地进行定点基因组编辑，在基因研究、基因治疗和遗传改良等方面展示出了巨大的潜力。</a:t>
            </a:r>
            <a:endParaRPr kumimoji="1" lang="zh-CN" altLang="en-US" sz="24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p:txBody>
      </p:sp>
      <p:sp>
        <p:nvSpPr>
          <p:cNvPr id="11" name="voice-microphone-symbol_26706"/>
          <p:cNvSpPr>
            <a:spLocks noChangeAspect="1"/>
          </p:cNvSpPr>
          <p:nvPr/>
        </p:nvSpPr>
        <p:spPr bwMode="auto">
          <a:xfrm>
            <a:off x="3822541" y="877832"/>
            <a:ext cx="382653" cy="400707"/>
          </a:xfrm>
          <a:custGeom>
            <a:avLst/>
            <a:gdLst>
              <a:gd name="connsiteX0" fmla="*/ 274005 w 606795"/>
              <a:gd name="connsiteY0" fmla="*/ 200265 h 608697"/>
              <a:gd name="connsiteX1" fmla="*/ 331102 w 606795"/>
              <a:gd name="connsiteY1" fmla="*/ 212914 h 608697"/>
              <a:gd name="connsiteX2" fmla="*/ 329998 w 606795"/>
              <a:gd name="connsiteY2" fmla="*/ 214016 h 608697"/>
              <a:gd name="connsiteX3" fmla="*/ 279379 w 606795"/>
              <a:gd name="connsiteY3" fmla="*/ 264565 h 608697"/>
              <a:gd name="connsiteX4" fmla="*/ 274005 w 606795"/>
              <a:gd name="connsiteY4" fmla="*/ 264373 h 608697"/>
              <a:gd name="connsiteX5" fmla="*/ 203186 w 606795"/>
              <a:gd name="connsiteY5" fmla="*/ 335093 h 608697"/>
              <a:gd name="connsiteX6" fmla="*/ 273957 w 606795"/>
              <a:gd name="connsiteY6" fmla="*/ 405813 h 608697"/>
              <a:gd name="connsiteX7" fmla="*/ 344776 w 606795"/>
              <a:gd name="connsiteY7" fmla="*/ 335093 h 608697"/>
              <a:gd name="connsiteX8" fmla="*/ 344584 w 606795"/>
              <a:gd name="connsiteY8" fmla="*/ 329727 h 608697"/>
              <a:gd name="connsiteX9" fmla="*/ 395204 w 606795"/>
              <a:gd name="connsiteY9" fmla="*/ 279178 h 608697"/>
              <a:gd name="connsiteX10" fmla="*/ 396259 w 606795"/>
              <a:gd name="connsiteY10" fmla="*/ 278076 h 608697"/>
              <a:gd name="connsiteX11" fmla="*/ 408926 w 606795"/>
              <a:gd name="connsiteY11" fmla="*/ 335093 h 608697"/>
              <a:gd name="connsiteX12" fmla="*/ 274005 w 606795"/>
              <a:gd name="connsiteY12" fmla="*/ 469825 h 608697"/>
              <a:gd name="connsiteX13" fmla="*/ 139084 w 606795"/>
              <a:gd name="connsiteY13" fmla="*/ 334997 h 608697"/>
              <a:gd name="connsiteX14" fmla="*/ 274005 w 606795"/>
              <a:gd name="connsiteY14" fmla="*/ 200265 h 608697"/>
              <a:gd name="connsiteX15" fmla="*/ 273958 w 606795"/>
              <a:gd name="connsiteY15" fmla="*/ 61462 h 608697"/>
              <a:gd name="connsiteX16" fmla="*/ 399831 w 606795"/>
              <a:gd name="connsiteY16" fmla="*/ 91976 h 608697"/>
              <a:gd name="connsiteX17" fmla="*/ 399687 w 606795"/>
              <a:gd name="connsiteY17" fmla="*/ 101508 h 608697"/>
              <a:gd name="connsiteX18" fmla="*/ 402757 w 606795"/>
              <a:gd name="connsiteY18" fmla="*/ 141411 h 608697"/>
              <a:gd name="connsiteX19" fmla="*/ 380068 w 606795"/>
              <a:gd name="connsiteY19" fmla="*/ 164069 h 608697"/>
              <a:gd name="connsiteX20" fmla="*/ 274006 w 606795"/>
              <a:gd name="connsiteY20" fmla="*/ 133938 h 608697"/>
              <a:gd name="connsiteX21" fmla="*/ 72627 w 606795"/>
              <a:gd name="connsiteY21" fmla="*/ 335079 h 608697"/>
              <a:gd name="connsiteX22" fmla="*/ 274101 w 606795"/>
              <a:gd name="connsiteY22" fmla="*/ 536173 h 608697"/>
              <a:gd name="connsiteX23" fmla="*/ 475480 w 606795"/>
              <a:gd name="connsiteY23" fmla="*/ 335079 h 608697"/>
              <a:gd name="connsiteX24" fmla="*/ 445307 w 606795"/>
              <a:gd name="connsiteY24" fmla="*/ 229168 h 608697"/>
              <a:gd name="connsiteX25" fmla="*/ 470395 w 606795"/>
              <a:gd name="connsiteY25" fmla="*/ 204115 h 608697"/>
              <a:gd name="connsiteX26" fmla="*/ 505222 w 606795"/>
              <a:gd name="connsiteY26" fmla="*/ 206797 h 608697"/>
              <a:gd name="connsiteX27" fmla="*/ 509203 w 606795"/>
              <a:gd name="connsiteY27" fmla="*/ 206941 h 608697"/>
              <a:gd name="connsiteX28" fmla="*/ 515967 w 606795"/>
              <a:gd name="connsiteY28" fmla="*/ 206510 h 608697"/>
              <a:gd name="connsiteX29" fmla="*/ 548011 w 606795"/>
              <a:gd name="connsiteY29" fmla="*/ 335079 h 608697"/>
              <a:gd name="connsiteX30" fmla="*/ 274006 w 606795"/>
              <a:gd name="connsiteY30" fmla="*/ 608697 h 608697"/>
              <a:gd name="connsiteX31" fmla="*/ 0 w 606795"/>
              <a:gd name="connsiteY31" fmla="*/ 335079 h 608697"/>
              <a:gd name="connsiteX32" fmla="*/ 273958 w 606795"/>
              <a:gd name="connsiteY32" fmla="*/ 61462 h 608697"/>
              <a:gd name="connsiteX33" fmla="*/ 505808 w 606795"/>
              <a:gd name="connsiteY33" fmla="*/ 0 h 608697"/>
              <a:gd name="connsiteX34" fmla="*/ 512237 w 606795"/>
              <a:gd name="connsiteY34" fmla="*/ 5893 h 608697"/>
              <a:gd name="connsiteX35" fmla="*/ 516075 w 606795"/>
              <a:gd name="connsiteY35" fmla="*/ 55382 h 608697"/>
              <a:gd name="connsiteX36" fmla="*/ 534691 w 606795"/>
              <a:gd name="connsiteY36" fmla="*/ 36794 h 608697"/>
              <a:gd name="connsiteX37" fmla="*/ 548028 w 606795"/>
              <a:gd name="connsiteY37" fmla="*/ 31236 h 608697"/>
              <a:gd name="connsiteX38" fmla="*/ 561414 w 606795"/>
              <a:gd name="connsiteY38" fmla="*/ 36794 h 608697"/>
              <a:gd name="connsiteX39" fmla="*/ 572689 w 606795"/>
              <a:gd name="connsiteY39" fmla="*/ 48100 h 608697"/>
              <a:gd name="connsiteX40" fmla="*/ 572689 w 606795"/>
              <a:gd name="connsiteY40" fmla="*/ 74881 h 608697"/>
              <a:gd name="connsiteX41" fmla="*/ 556424 w 606795"/>
              <a:gd name="connsiteY41" fmla="*/ 91074 h 608697"/>
              <a:gd name="connsiteX42" fmla="*/ 600900 w 606795"/>
              <a:gd name="connsiteY42" fmla="*/ 94523 h 608697"/>
              <a:gd name="connsiteX43" fmla="*/ 604930 w 606795"/>
              <a:gd name="connsiteY43" fmla="*/ 105398 h 608697"/>
              <a:gd name="connsiteX44" fmla="*/ 531716 w 606795"/>
              <a:gd name="connsiteY44" fmla="*/ 178458 h 608697"/>
              <a:gd name="connsiteX45" fmla="*/ 509070 w 606795"/>
              <a:gd name="connsiteY45" fmla="*/ 187800 h 608697"/>
              <a:gd name="connsiteX46" fmla="*/ 506672 w 606795"/>
              <a:gd name="connsiteY46" fmla="*/ 187752 h 608697"/>
              <a:gd name="connsiteX47" fmla="*/ 504800 w 606795"/>
              <a:gd name="connsiteY47" fmla="*/ 187609 h 608697"/>
              <a:gd name="connsiteX48" fmla="*/ 462964 w 606795"/>
              <a:gd name="connsiteY48" fmla="*/ 184399 h 608697"/>
              <a:gd name="connsiteX49" fmla="*/ 434177 w 606795"/>
              <a:gd name="connsiteY49" fmla="*/ 213144 h 608697"/>
              <a:gd name="connsiteX50" fmla="*/ 386536 w 606795"/>
              <a:gd name="connsiteY50" fmla="*/ 260765 h 608697"/>
              <a:gd name="connsiteX51" fmla="*/ 385432 w 606795"/>
              <a:gd name="connsiteY51" fmla="*/ 261819 h 608697"/>
              <a:gd name="connsiteX52" fmla="*/ 339326 w 606795"/>
              <a:gd name="connsiteY52" fmla="*/ 307906 h 608697"/>
              <a:gd name="connsiteX53" fmla="*/ 319031 w 606795"/>
              <a:gd name="connsiteY53" fmla="*/ 328124 h 608697"/>
              <a:gd name="connsiteX54" fmla="*/ 308524 w 606795"/>
              <a:gd name="connsiteY54" fmla="*/ 332819 h 608697"/>
              <a:gd name="connsiteX55" fmla="*/ 291588 w 606795"/>
              <a:gd name="connsiteY55" fmla="*/ 333633 h 608697"/>
              <a:gd name="connsiteX56" fmla="*/ 290772 w 606795"/>
              <a:gd name="connsiteY56" fmla="*/ 333633 h 608697"/>
              <a:gd name="connsiteX57" fmla="*/ 274844 w 606795"/>
              <a:gd name="connsiteY57" fmla="*/ 316386 h 608697"/>
              <a:gd name="connsiteX58" fmla="*/ 276091 w 606795"/>
              <a:gd name="connsiteY58" fmla="*/ 300337 h 608697"/>
              <a:gd name="connsiteX59" fmla="*/ 280697 w 606795"/>
              <a:gd name="connsiteY59" fmla="*/ 290324 h 608697"/>
              <a:gd name="connsiteX60" fmla="*/ 301183 w 606795"/>
              <a:gd name="connsiteY60" fmla="*/ 269867 h 608697"/>
              <a:gd name="connsiteX61" fmla="*/ 347290 w 606795"/>
              <a:gd name="connsiteY61" fmla="*/ 223827 h 608697"/>
              <a:gd name="connsiteX62" fmla="*/ 348393 w 606795"/>
              <a:gd name="connsiteY62" fmla="*/ 222725 h 608697"/>
              <a:gd name="connsiteX63" fmla="*/ 396035 w 606795"/>
              <a:gd name="connsiteY63" fmla="*/ 175153 h 608697"/>
              <a:gd name="connsiteX64" fmla="*/ 422519 w 606795"/>
              <a:gd name="connsiteY64" fmla="*/ 148707 h 608697"/>
              <a:gd name="connsiteX65" fmla="*/ 419016 w 606795"/>
              <a:gd name="connsiteY65" fmla="*/ 102907 h 608697"/>
              <a:gd name="connsiteX66" fmla="*/ 418825 w 606795"/>
              <a:gd name="connsiteY66" fmla="*/ 100032 h 608697"/>
              <a:gd name="connsiteX67" fmla="*/ 428084 w 606795"/>
              <a:gd name="connsiteY67" fmla="*/ 74976 h 608697"/>
              <a:gd name="connsiteX68" fmla="*/ 501346 w 606795"/>
              <a:gd name="connsiteY68" fmla="*/ 1868 h 608697"/>
              <a:gd name="connsiteX69" fmla="*/ 505808 w 606795"/>
              <a:gd name="connsiteY69" fmla="*/ 0 h 608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6795" h="608697">
                <a:moveTo>
                  <a:pt x="274005" y="200265"/>
                </a:moveTo>
                <a:cubicBezTo>
                  <a:pt x="294445" y="200265"/>
                  <a:pt x="313733" y="204817"/>
                  <a:pt x="331102" y="212914"/>
                </a:cubicBezTo>
                <a:lnTo>
                  <a:pt x="329998" y="214016"/>
                </a:lnTo>
                <a:lnTo>
                  <a:pt x="279379" y="264565"/>
                </a:lnTo>
                <a:cubicBezTo>
                  <a:pt x="277604" y="264421"/>
                  <a:pt x="275828" y="264373"/>
                  <a:pt x="274005" y="264373"/>
                </a:cubicBezTo>
                <a:cubicBezTo>
                  <a:pt x="234949" y="264373"/>
                  <a:pt x="203186" y="296044"/>
                  <a:pt x="203186" y="335093"/>
                </a:cubicBezTo>
                <a:cubicBezTo>
                  <a:pt x="203186" y="374094"/>
                  <a:pt x="234805" y="405813"/>
                  <a:pt x="273957" y="405813"/>
                </a:cubicBezTo>
                <a:cubicBezTo>
                  <a:pt x="313109" y="405813"/>
                  <a:pt x="344776" y="374094"/>
                  <a:pt x="344776" y="335093"/>
                </a:cubicBezTo>
                <a:cubicBezTo>
                  <a:pt x="344776" y="333272"/>
                  <a:pt x="344728" y="331499"/>
                  <a:pt x="344584" y="329727"/>
                </a:cubicBezTo>
                <a:lnTo>
                  <a:pt x="395204" y="279178"/>
                </a:lnTo>
                <a:lnTo>
                  <a:pt x="396259" y="278076"/>
                </a:lnTo>
                <a:cubicBezTo>
                  <a:pt x="404368" y="295421"/>
                  <a:pt x="408926" y="314682"/>
                  <a:pt x="408926" y="335093"/>
                </a:cubicBezTo>
                <a:cubicBezTo>
                  <a:pt x="408926" y="409502"/>
                  <a:pt x="348567" y="469825"/>
                  <a:pt x="274005" y="469825"/>
                </a:cubicBezTo>
                <a:cubicBezTo>
                  <a:pt x="199491" y="469825"/>
                  <a:pt x="139084" y="409454"/>
                  <a:pt x="139084" y="334997"/>
                </a:cubicBezTo>
                <a:cubicBezTo>
                  <a:pt x="139084" y="260588"/>
                  <a:pt x="199491" y="200265"/>
                  <a:pt x="274005" y="200265"/>
                </a:cubicBezTo>
                <a:close/>
                <a:moveTo>
                  <a:pt x="273958" y="61462"/>
                </a:moveTo>
                <a:cubicBezTo>
                  <a:pt x="319385" y="61462"/>
                  <a:pt x="362127" y="72480"/>
                  <a:pt x="399831" y="91976"/>
                </a:cubicBezTo>
                <a:cubicBezTo>
                  <a:pt x="399495" y="95089"/>
                  <a:pt x="399447" y="98299"/>
                  <a:pt x="399687" y="101508"/>
                </a:cubicBezTo>
                <a:lnTo>
                  <a:pt x="402757" y="141411"/>
                </a:lnTo>
                <a:lnTo>
                  <a:pt x="380068" y="164069"/>
                </a:lnTo>
                <a:cubicBezTo>
                  <a:pt x="349319" y="145003"/>
                  <a:pt x="312957" y="133938"/>
                  <a:pt x="274006" y="133938"/>
                </a:cubicBezTo>
                <a:cubicBezTo>
                  <a:pt x="162811" y="133938"/>
                  <a:pt x="72627" y="223994"/>
                  <a:pt x="72627" y="335079"/>
                </a:cubicBezTo>
                <a:cubicBezTo>
                  <a:pt x="72627" y="446117"/>
                  <a:pt x="162859" y="536173"/>
                  <a:pt x="274101" y="536173"/>
                </a:cubicBezTo>
                <a:cubicBezTo>
                  <a:pt x="385296" y="536173"/>
                  <a:pt x="475480" y="446117"/>
                  <a:pt x="475480" y="335079"/>
                </a:cubicBezTo>
                <a:cubicBezTo>
                  <a:pt x="475480" y="296231"/>
                  <a:pt x="464447" y="259969"/>
                  <a:pt x="445307" y="229168"/>
                </a:cubicBezTo>
                <a:lnTo>
                  <a:pt x="470395" y="204115"/>
                </a:lnTo>
                <a:lnTo>
                  <a:pt x="505222" y="206797"/>
                </a:lnTo>
                <a:cubicBezTo>
                  <a:pt x="506565" y="206893"/>
                  <a:pt x="507908" y="206941"/>
                  <a:pt x="509203" y="206941"/>
                </a:cubicBezTo>
                <a:cubicBezTo>
                  <a:pt x="511458" y="206941"/>
                  <a:pt x="513760" y="206797"/>
                  <a:pt x="515967" y="206510"/>
                </a:cubicBezTo>
                <a:cubicBezTo>
                  <a:pt x="536450" y="244832"/>
                  <a:pt x="548011" y="288566"/>
                  <a:pt x="548011" y="335079"/>
                </a:cubicBezTo>
                <a:cubicBezTo>
                  <a:pt x="548011" y="486163"/>
                  <a:pt x="425351" y="608697"/>
                  <a:pt x="274006" y="608697"/>
                </a:cubicBezTo>
                <a:cubicBezTo>
                  <a:pt x="122708" y="608697"/>
                  <a:pt x="0" y="486163"/>
                  <a:pt x="0" y="335079"/>
                </a:cubicBezTo>
                <a:cubicBezTo>
                  <a:pt x="0" y="183948"/>
                  <a:pt x="122708" y="61462"/>
                  <a:pt x="273958" y="61462"/>
                </a:cubicBezTo>
                <a:close/>
                <a:moveTo>
                  <a:pt x="505808" y="0"/>
                </a:moveTo>
                <a:cubicBezTo>
                  <a:pt x="508927" y="0"/>
                  <a:pt x="511949" y="2252"/>
                  <a:pt x="512237" y="5893"/>
                </a:cubicBezTo>
                <a:lnTo>
                  <a:pt x="516075" y="55382"/>
                </a:lnTo>
                <a:lnTo>
                  <a:pt x="534691" y="36794"/>
                </a:lnTo>
                <a:cubicBezTo>
                  <a:pt x="538337" y="33105"/>
                  <a:pt x="543231" y="31236"/>
                  <a:pt x="548028" y="31236"/>
                </a:cubicBezTo>
                <a:cubicBezTo>
                  <a:pt x="552826" y="31236"/>
                  <a:pt x="557720" y="33105"/>
                  <a:pt x="561414" y="36794"/>
                </a:cubicBezTo>
                <a:lnTo>
                  <a:pt x="572689" y="48100"/>
                </a:lnTo>
                <a:cubicBezTo>
                  <a:pt x="580077" y="55526"/>
                  <a:pt x="580077" y="67455"/>
                  <a:pt x="572689" y="74881"/>
                </a:cubicBezTo>
                <a:lnTo>
                  <a:pt x="556424" y="91074"/>
                </a:lnTo>
                <a:lnTo>
                  <a:pt x="600900" y="94523"/>
                </a:lnTo>
                <a:cubicBezTo>
                  <a:pt x="606321" y="94906"/>
                  <a:pt x="608768" y="101565"/>
                  <a:pt x="604930" y="105398"/>
                </a:cubicBezTo>
                <a:lnTo>
                  <a:pt x="531716" y="178458"/>
                </a:lnTo>
                <a:cubicBezTo>
                  <a:pt x="525671" y="184495"/>
                  <a:pt x="517515" y="187800"/>
                  <a:pt x="509070" y="187800"/>
                </a:cubicBezTo>
                <a:cubicBezTo>
                  <a:pt x="508303" y="187800"/>
                  <a:pt x="507487" y="187800"/>
                  <a:pt x="506672" y="187752"/>
                </a:cubicBezTo>
                <a:lnTo>
                  <a:pt x="504800" y="187609"/>
                </a:lnTo>
                <a:lnTo>
                  <a:pt x="462964" y="184399"/>
                </a:lnTo>
                <a:lnTo>
                  <a:pt x="434177" y="213144"/>
                </a:lnTo>
                <a:lnTo>
                  <a:pt x="386536" y="260765"/>
                </a:lnTo>
                <a:lnTo>
                  <a:pt x="385432" y="261819"/>
                </a:lnTo>
                <a:lnTo>
                  <a:pt x="339326" y="307906"/>
                </a:lnTo>
                <a:lnTo>
                  <a:pt x="319031" y="328124"/>
                </a:lnTo>
                <a:cubicBezTo>
                  <a:pt x="316296" y="330950"/>
                  <a:pt x="312506" y="332627"/>
                  <a:pt x="308524" y="332819"/>
                </a:cubicBezTo>
                <a:lnTo>
                  <a:pt x="291588" y="333633"/>
                </a:lnTo>
                <a:lnTo>
                  <a:pt x="290772" y="333633"/>
                </a:lnTo>
                <a:cubicBezTo>
                  <a:pt x="281465" y="333633"/>
                  <a:pt x="274076" y="325728"/>
                  <a:pt x="274844" y="316386"/>
                </a:cubicBezTo>
                <a:lnTo>
                  <a:pt x="276091" y="300337"/>
                </a:lnTo>
                <a:cubicBezTo>
                  <a:pt x="276379" y="296600"/>
                  <a:pt x="278010" y="293007"/>
                  <a:pt x="280697" y="290324"/>
                </a:cubicBezTo>
                <a:lnTo>
                  <a:pt x="301183" y="269867"/>
                </a:lnTo>
                <a:lnTo>
                  <a:pt x="347290" y="223827"/>
                </a:lnTo>
                <a:lnTo>
                  <a:pt x="348393" y="222725"/>
                </a:lnTo>
                <a:lnTo>
                  <a:pt x="396035" y="175153"/>
                </a:lnTo>
                <a:lnTo>
                  <a:pt x="422519" y="148707"/>
                </a:lnTo>
                <a:lnTo>
                  <a:pt x="419016" y="102907"/>
                </a:lnTo>
                <a:lnTo>
                  <a:pt x="418825" y="100032"/>
                </a:lnTo>
                <a:cubicBezTo>
                  <a:pt x="418105" y="90690"/>
                  <a:pt x="421511" y="81588"/>
                  <a:pt x="428084" y="74976"/>
                </a:cubicBezTo>
                <a:lnTo>
                  <a:pt x="501346" y="1868"/>
                </a:lnTo>
                <a:cubicBezTo>
                  <a:pt x="502641" y="575"/>
                  <a:pt x="504225" y="0"/>
                  <a:pt x="505808" y="0"/>
                </a:cubicBezTo>
                <a:close/>
              </a:path>
            </a:pathLst>
          </a:custGeom>
          <a:solidFill>
            <a:srgbClr val="116E8C"/>
          </a:solidFill>
          <a:ln>
            <a:noFill/>
          </a:ln>
        </p:spPr>
        <p:txBody>
          <a:bodyPr/>
          <a:lstStyle/>
          <a:p>
            <a:endParaRPr lang="zh-CN" altLang="en-US" sz="2000">
              <a:solidFill>
                <a:srgbClr val="2FBEDF"/>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0" grpId="0"/>
      <p:bldP spid="10" grpId="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35280" y="1314450"/>
            <a:ext cx="2834640" cy="2222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pPr algn="ctr"/>
            <a:r>
              <a:rPr lang="en-US" altLang="zh-CN" dirty="0">
                <a:latin typeface="华光粗黑_CNKI" panose="02000500000000000000" pitchFamily="2" charset="-122"/>
                <a:ea typeface="华光粗黑_CNKI" panose="02000500000000000000" pitchFamily="2" charset="-122"/>
              </a:rPr>
              <a:t>PART2</a:t>
            </a:r>
            <a:endParaRPr lang="zh-CN" altLang="en-US" dirty="0">
              <a:latin typeface="华光粗黑_CNKI" panose="02000500000000000000" pitchFamily="2" charset="-122"/>
              <a:ea typeface="华光粗黑_CNKI" panose="02000500000000000000" pitchFamily="2" charset="-122"/>
            </a:endParaRPr>
          </a:p>
        </p:txBody>
      </p:sp>
      <p:sp>
        <p:nvSpPr>
          <p:cNvPr id="6" name="文本占位符 3"/>
          <p:cNvSpPr txBox="1"/>
          <p:nvPr/>
        </p:nvSpPr>
        <p:spPr>
          <a:xfrm>
            <a:off x="335407" y="3536721"/>
            <a:ext cx="2834640" cy="232199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buClr>
                <a:schemeClr val="accent1"/>
              </a:buClr>
              <a:buFont typeface="Wingdings 2" panose="05020102010507070707"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9pPr>
          </a:lstStyle>
          <a:p>
            <a:pPr algn="ctr"/>
            <a:r>
              <a:rPr lang="zh-CN" altLang="en-US" sz="3200" b="1" dirty="0">
                <a:latin typeface="黑体" panose="02010609060101010101" charset="-122"/>
                <a:ea typeface="黑体" panose="02010609060101010101" charset="-122"/>
              </a:rPr>
              <a:t>基因编辑婴儿的案例描述</a:t>
            </a:r>
            <a:endParaRPr lang="zh-CN" altLang="en-US" sz="3200" b="1" dirty="0">
              <a:latin typeface="黑体" panose="02010609060101010101" charset="-122"/>
              <a:ea typeface="黑体" panose="02010609060101010101" charset="-122"/>
            </a:endParaRPr>
          </a:p>
        </p:txBody>
      </p:sp>
      <p:sp>
        <p:nvSpPr>
          <p:cNvPr id="7" name="矩形 6"/>
          <p:cNvSpPr/>
          <p:nvPr/>
        </p:nvSpPr>
        <p:spPr>
          <a:xfrm>
            <a:off x="3890742" y="1755611"/>
            <a:ext cx="7493713" cy="1156855"/>
          </a:xfrm>
          <a:prstGeom prst="rect">
            <a:avLst/>
          </a:prstGeom>
        </p:spPr>
        <p:txBody>
          <a:bodyPr wrap="square">
            <a:spAutoFit/>
            <a:scene3d>
              <a:camera prst="orthographicFront"/>
              <a:lightRig rig="threePt" dir="t"/>
            </a:scene3d>
            <a:sp3d contourW="12700"/>
          </a:bodyPr>
          <a:lstStyle/>
          <a:p>
            <a:pPr>
              <a:lnSpc>
                <a:spcPct val="150000"/>
              </a:lnSpc>
            </a:pPr>
            <a:r>
              <a:rPr lang="en-US" altLang="zh-CN" sz="1600" i="1"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a:t>
            </a:r>
            <a:r>
              <a:rPr lang="zh-CN" altLang="en-US" sz="1600" i="1"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“这对双胞胎的一个基因经过修改，使她们出生后即能天然抵抗艾滋病。这是世界首例免疫艾滋病的基因编辑婴儿，也意味着中国在基因编辑技术用于疾病预防领域实现历史性突破。”</a:t>
            </a:r>
            <a:endParaRPr lang="zh-CN" altLang="en-US" sz="1600" i="1" dirty="0">
              <a:latin typeface="微软雅黑" panose="020B0503020204020204" charset="-122"/>
              <a:ea typeface="微软雅黑" panose="020B0503020204020204" charset="-122"/>
              <a:cs typeface="+mn-ea"/>
            </a:endParaRPr>
          </a:p>
        </p:txBody>
      </p:sp>
      <p:sp>
        <p:nvSpPr>
          <p:cNvPr id="8" name="文本框 7"/>
          <p:cNvSpPr txBox="1"/>
          <p:nvPr/>
        </p:nvSpPr>
        <p:spPr>
          <a:xfrm>
            <a:off x="3533797" y="1064567"/>
            <a:ext cx="7486007" cy="497957"/>
          </a:xfrm>
          <a:prstGeom prst="rect">
            <a:avLst/>
          </a:prstGeom>
          <a:noFill/>
        </p:spPr>
        <p:txBody>
          <a:bodyPr wrap="square">
            <a:spAutoFit/>
          </a:bodyPr>
          <a:lstStyle/>
          <a:p>
            <a:pPr>
              <a:lnSpc>
                <a:spcPct val="120000"/>
              </a:lnSpc>
            </a:pPr>
            <a:r>
              <a:rPr lang="zh-CN" altLang="zh-CN" sz="2400" spc="200" dirty="0">
                <a:solidFill>
                  <a:srgbClr val="116E8C"/>
                </a:solidFill>
                <a:latin typeface="微软雅黑" panose="020B0503020204020204" charset="-122"/>
                <a:ea typeface="微软雅黑" panose="020B0503020204020204" charset="-122"/>
              </a:rPr>
              <a:t>《世界首例免疫艾滋病的基因编辑婴儿在中国诞生》</a:t>
            </a:r>
            <a:endParaRPr lang="zh-CN" altLang="en-US" sz="2400" spc="200" dirty="0">
              <a:solidFill>
                <a:srgbClr val="116E8C"/>
              </a:solidFill>
              <a:latin typeface="微软雅黑" panose="020B0503020204020204" charset="-122"/>
              <a:ea typeface="微软雅黑" panose="020B0503020204020204" charset="-122"/>
            </a:endParaRPr>
          </a:p>
        </p:txBody>
      </p:sp>
      <p:sp>
        <p:nvSpPr>
          <p:cNvPr id="10" name="矩形 9"/>
          <p:cNvSpPr/>
          <p:nvPr/>
        </p:nvSpPr>
        <p:spPr>
          <a:xfrm>
            <a:off x="3890743" y="3338517"/>
            <a:ext cx="7493712" cy="1884618"/>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2018</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11</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月</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26</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日，一位名叫贺建奎的基因研究者宣布，一对基因编辑婴儿诞生，这对双胞胎的一个基因经过了修改，如果基因修改成功的话，这对双胞胎可以天然抵抗艾滋病毒感染，而且也将成为世界首例免疫艾滋病的基因编辑婴儿。</a:t>
            </a:r>
            <a:endParaRPr lang="zh-CN" altLang="en-US" sz="2000" dirty="0">
              <a:latin typeface="微软雅黑" panose="020B0503020204020204" charset="-122"/>
              <a:ea typeface="微软雅黑" panose="020B050302020402020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355678" y="1286607"/>
            <a:ext cx="2834640" cy="2377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pPr algn="ctr"/>
            <a:r>
              <a:rPr lang="en-US" altLang="zh-CN" dirty="0">
                <a:latin typeface="华光粗黑_CNKI" panose="02000500000000000000" pitchFamily="2" charset="-122"/>
                <a:ea typeface="华光粗黑_CNKI" panose="02000500000000000000" pitchFamily="2" charset="-122"/>
              </a:rPr>
              <a:t>PART3</a:t>
            </a:r>
            <a:endParaRPr lang="zh-CN" altLang="en-US" dirty="0">
              <a:latin typeface="华光粗黑_CNKI" panose="02000500000000000000" pitchFamily="2" charset="-122"/>
              <a:ea typeface="华光粗黑_CNKI" panose="02000500000000000000" pitchFamily="2" charset="-122"/>
            </a:endParaRPr>
          </a:p>
        </p:txBody>
      </p:sp>
      <p:sp>
        <p:nvSpPr>
          <p:cNvPr id="6" name="文本占位符 3"/>
          <p:cNvSpPr txBox="1"/>
          <p:nvPr/>
        </p:nvSpPr>
        <p:spPr>
          <a:xfrm>
            <a:off x="55098" y="3429000"/>
            <a:ext cx="3474017" cy="232199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buClr>
                <a:schemeClr val="accent1"/>
              </a:buClr>
              <a:buFont typeface="Wingdings 2" panose="05020102010507070707"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9pPr>
          </a:lstStyle>
          <a:p>
            <a:pPr algn="ctr"/>
            <a:r>
              <a:rPr lang="zh-CN" altLang="en-US" sz="3200" b="1" dirty="0">
                <a:latin typeface="黑体" panose="02010609060101010101" charset="-122"/>
                <a:ea typeface="黑体" panose="02010609060101010101" charset="-122"/>
              </a:rPr>
              <a:t>国内外有关基因编辑的规定和法律</a:t>
            </a:r>
            <a:endParaRPr lang="zh-CN" altLang="en-US" sz="3200" b="1" dirty="0">
              <a:latin typeface="黑体" panose="02010609060101010101" charset="-122"/>
              <a:ea typeface="黑体" panose="02010609060101010101" charset="-122"/>
            </a:endParaRPr>
          </a:p>
        </p:txBody>
      </p:sp>
      <p:sp>
        <p:nvSpPr>
          <p:cNvPr id="12" name="矩形 11"/>
          <p:cNvSpPr/>
          <p:nvPr/>
        </p:nvSpPr>
        <p:spPr>
          <a:xfrm>
            <a:off x="3829695" y="2395223"/>
            <a:ext cx="7467608" cy="2807948"/>
          </a:xfrm>
          <a:prstGeom prst="rect">
            <a:avLst/>
          </a:prstGeom>
        </p:spPr>
        <p:txBody>
          <a:bodyPr wrap="square">
            <a:spAutoFit/>
            <a:scene3d>
              <a:camera prst="orthographicFront"/>
              <a:lightRig rig="threePt" dir="t"/>
            </a:scene3d>
            <a:sp3d contourW="12700"/>
          </a:bodyPr>
          <a:lstStyle/>
          <a:p>
            <a:pPr>
              <a:lnSpc>
                <a:spcPct val="150000"/>
              </a:lnSpc>
            </a:pP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2020</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12</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月</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26</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日，</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中华人民共和国刑法修正案（十一）</a:t>
            </a: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正式通过，添加三百三十六条，其中规定：</a:t>
            </a:r>
            <a:endParaRPr lang="zh-CN" altLang="en-US" sz="2000" dirty="0">
              <a:latin typeface="微软雅黑" panose="020B0503020204020204" charset="-122"/>
              <a:ea typeface="微软雅黑" panose="020B0503020204020204" charset="-122"/>
              <a:cs typeface="+mn-ea"/>
            </a:endParaRPr>
          </a:p>
          <a:p>
            <a:pPr algn="l">
              <a:lnSpc>
                <a:spcPct val="150000"/>
              </a:lnSpc>
            </a:pPr>
            <a:r>
              <a:rPr lang="en-US" altLang="zh-CN"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	</a:t>
            </a:r>
            <a:r>
              <a:rPr lang="zh-CN" altLang="en-US" sz="2000"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将基因编辑、克隆的人类胚胎植入人体或者动物体内，或者将基因编辑、克隆的动物胚胎植入人体内，情节严重的，处三年以下有期徒刑或者拘役，并处罚金；情节特别严重的，处三年以上七年以下有期徒刑，并处罚金。”</a:t>
            </a:r>
            <a:endParaRPr lang="zh-CN" altLang="en-US" sz="2000" dirty="0">
              <a:latin typeface="微软雅黑" panose="020B0503020204020204" charset="-122"/>
              <a:ea typeface="微软雅黑" panose="020B0503020204020204" charset="-122"/>
              <a:cs typeface="+mn-ea"/>
            </a:endParaRPr>
          </a:p>
        </p:txBody>
      </p:sp>
      <p:sp>
        <p:nvSpPr>
          <p:cNvPr id="13" name="文本框 12"/>
          <p:cNvSpPr txBox="1"/>
          <p:nvPr/>
        </p:nvSpPr>
        <p:spPr>
          <a:xfrm>
            <a:off x="3658440" y="1318005"/>
            <a:ext cx="5929828" cy="1077218"/>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rPr>
              <a:t>中国对基因编辑技术的法律规定</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sym typeface="+mn-ea"/>
            </a:endParaRPr>
          </a:p>
          <a:p>
            <a:endParaRPr lang="zh-CN" alt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35489" y="-54039"/>
            <a:ext cx="9134026" cy="2120902"/>
          </a:xfrm>
          <a:prstGeom prst="rect">
            <a:avLst/>
          </a:prstGeom>
        </p:spPr>
        <p:txBody>
          <a:bodyPr wrap="square">
            <a:spAutoFit/>
            <a:scene3d>
              <a:camera prst="orthographicFront"/>
              <a:lightRig rig="threePt" dir="t"/>
            </a:scene3d>
            <a:sp3d contourW="12700"/>
          </a:bodyPr>
          <a:lstStyle/>
          <a:p>
            <a:pPr algn="l">
              <a:lnSpc>
                <a:spcPct val="150000"/>
              </a:lnSpc>
            </a:pP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a:p>
            <a:pPr algn="l">
              <a:lnSpc>
                <a:spcPct val="150000"/>
              </a:lnSpc>
            </a:pP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a:p>
            <a:pPr algn="l">
              <a:lnSpc>
                <a:spcPct val="150000"/>
              </a:lnSpc>
            </a:pP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a:p>
            <a:pPr algn="l">
              <a:lnSpc>
                <a:spcPct val="150000"/>
              </a:lnSpc>
            </a:pP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生物技术起步较早，</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1990</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年出台</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人类受精胚胎法</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，禁止人工受精胚胎管理局颁发</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14</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天后胚胎研究的许可，并禁止改变精子、卵细胞和胚胎的细胞核或线粒体</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DNA</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endParaRPr lang="zh-CN" altLang="en-US" dirty="0">
              <a:latin typeface="微软雅黑" panose="020B0503020204020204" charset="-122"/>
              <a:ea typeface="微软雅黑" panose="020B0503020204020204" charset="-122"/>
              <a:cs typeface="+mn-ea"/>
            </a:endParaRPr>
          </a:p>
        </p:txBody>
      </p:sp>
      <p:sp>
        <p:nvSpPr>
          <p:cNvPr id="7" name="矩形: 圆角 6"/>
          <p:cNvSpPr/>
          <p:nvPr/>
        </p:nvSpPr>
        <p:spPr>
          <a:xfrm>
            <a:off x="837398" y="1365130"/>
            <a:ext cx="827773" cy="413887"/>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英国</a:t>
            </a:r>
            <a:endParaRPr lang="zh-CN" altLang="en-US" dirty="0"/>
          </a:p>
        </p:txBody>
      </p:sp>
      <p:sp>
        <p:nvSpPr>
          <p:cNvPr id="8" name="矩形: 圆角 7"/>
          <p:cNvSpPr/>
          <p:nvPr/>
        </p:nvSpPr>
        <p:spPr>
          <a:xfrm>
            <a:off x="837135" y="5326770"/>
            <a:ext cx="827773" cy="413887"/>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日本</a:t>
            </a:r>
            <a:endParaRPr lang="zh-CN" altLang="en-US" dirty="0"/>
          </a:p>
        </p:txBody>
      </p:sp>
      <p:sp>
        <p:nvSpPr>
          <p:cNvPr id="9" name="矩形: 圆角 8"/>
          <p:cNvSpPr/>
          <p:nvPr/>
        </p:nvSpPr>
        <p:spPr>
          <a:xfrm>
            <a:off x="837135" y="3923628"/>
            <a:ext cx="827772" cy="413887"/>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加拿大</a:t>
            </a:r>
            <a:endParaRPr lang="zh-CN" altLang="en-US" sz="1400" dirty="0"/>
          </a:p>
        </p:txBody>
      </p:sp>
      <p:sp>
        <p:nvSpPr>
          <p:cNvPr id="10" name="矩形: 圆角 9"/>
          <p:cNvSpPr/>
          <p:nvPr/>
        </p:nvSpPr>
        <p:spPr>
          <a:xfrm>
            <a:off x="837398" y="2520486"/>
            <a:ext cx="827773" cy="413887"/>
          </a:xfrm>
          <a:prstGeom prst="round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法国</a:t>
            </a:r>
            <a:endParaRPr lang="zh-CN" altLang="en-US" dirty="0"/>
          </a:p>
        </p:txBody>
      </p:sp>
      <p:sp>
        <p:nvSpPr>
          <p:cNvPr id="11" name="文本框 10"/>
          <p:cNvSpPr txBox="1"/>
          <p:nvPr/>
        </p:nvSpPr>
        <p:spPr>
          <a:xfrm>
            <a:off x="1935489" y="2290225"/>
            <a:ext cx="9028519" cy="874407"/>
          </a:xfrm>
          <a:prstGeom prst="rect">
            <a:avLst/>
          </a:prstGeom>
          <a:noFill/>
        </p:spPr>
        <p:txBody>
          <a:bodyPr wrap="square">
            <a:spAutoFit/>
          </a:bodyPr>
          <a:lstStyle/>
          <a:p>
            <a:pPr algn="just">
              <a:lnSpc>
                <a:spcPct val="150000"/>
              </a:lnSpc>
            </a:pP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1994</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年制定</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生命伦理法</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，明文禁止将未受精卵的卵核取出，再取出其体细胞植入到人类胚胎内，将该胚胎植入母体内诞生人类的行为，违反者处</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20</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年以下有期徒刑。  </a:t>
            </a: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p:txBody>
      </p:sp>
      <p:sp>
        <p:nvSpPr>
          <p:cNvPr id="12" name="文本框 11"/>
          <p:cNvSpPr txBox="1"/>
          <p:nvPr/>
        </p:nvSpPr>
        <p:spPr>
          <a:xfrm>
            <a:off x="1935488" y="4998885"/>
            <a:ext cx="9134027" cy="1289905"/>
          </a:xfrm>
          <a:prstGeom prst="rect">
            <a:avLst/>
          </a:prstGeom>
          <a:noFill/>
        </p:spPr>
        <p:txBody>
          <a:bodyPr wrap="square">
            <a:spAutoFit/>
          </a:bodyPr>
          <a:lstStyle/>
          <a:p>
            <a:pPr algn="l">
              <a:lnSpc>
                <a:spcPct val="150000"/>
              </a:lnSpc>
            </a:pP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2001</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年制定</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特定胚胎技处理指南</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，不得使用人类受精胚胎或人类未受精卵制作动物性集合胚，</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2002</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规范基因技术法</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禁止移植人克隆胚胎、人类动物杂交胚胎、人类融合胚胎、人类聚集胚胎，违者处</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10</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年以下徒刑，单处或并处千万元以下罚款。</a:t>
            </a: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p:txBody>
      </p:sp>
      <p:sp>
        <p:nvSpPr>
          <p:cNvPr id="13" name="文本框 12"/>
          <p:cNvSpPr txBox="1"/>
          <p:nvPr/>
        </p:nvSpPr>
        <p:spPr>
          <a:xfrm>
            <a:off x="1935488" y="3485618"/>
            <a:ext cx="9028519" cy="1289905"/>
          </a:xfrm>
          <a:prstGeom prst="rect">
            <a:avLst/>
          </a:prstGeom>
          <a:noFill/>
        </p:spPr>
        <p:txBody>
          <a:bodyPr wrap="square">
            <a:spAutoFit/>
          </a:bodyPr>
          <a:lstStyle/>
          <a:p>
            <a:pPr algn="just">
              <a:lnSpc>
                <a:spcPct val="150000"/>
              </a:lnSpc>
            </a:pP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2004</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年制定</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人类辅助生殖法</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，将保护人类的个性和多样性以及人类基因组的完整性作为一项基本原则，规定实施改变人类细胞或体外胚胎的基因组，使该改变能够传递给后代的行为，最高可罚款</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50</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万加拿大元或监禁</a:t>
            </a:r>
            <a:r>
              <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10</a:t>
            </a:r>
            <a:r>
              <a:rPr lang="zh-CN" altLang="en-US"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rPr>
              <a:t>年。  </a:t>
            </a:r>
            <a:endParaRPr lang="en-US" altLang="zh-CN" dirty="0">
              <a:solidFill>
                <a:schemeClr val="tx1">
                  <a:lumMod val="75000"/>
                  <a:lumOff val="25000"/>
                </a:schemeClr>
              </a:solidFill>
              <a:latin typeface="微软雅黑" panose="020B0503020204020204" charset="-122"/>
              <a:ea typeface="微软雅黑" panose="020B0503020204020204" charset="-122"/>
              <a:cs typeface="阿里巴巴普惠体 R" panose="00020600040101010101" pitchFamily="18" charset="-122"/>
              <a:sym typeface="+mn-ea"/>
            </a:endParaRPr>
          </a:p>
        </p:txBody>
      </p:sp>
      <p:sp>
        <p:nvSpPr>
          <p:cNvPr id="14" name="文本框 13"/>
          <p:cNvSpPr txBox="1"/>
          <p:nvPr/>
        </p:nvSpPr>
        <p:spPr>
          <a:xfrm>
            <a:off x="707361" y="421637"/>
            <a:ext cx="6340197"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国外有关基因编辑技术的法律规定</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l">
              <a:buSzTx/>
            </a:pPr>
            <a:r>
              <a:rPr lang="zh-CN" altLang="en-US" sz="3600" b="1" dirty="0">
                <a:latin typeface="方正姚体" panose="02010601030101010101" charset="-122"/>
                <a:ea typeface="方正姚体" panose="02010601030101010101" charset="-122"/>
              </a:rPr>
              <a:t>（1）基因编辑婴儿与社会政策</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（2）基因编辑婴儿对社会的影响</a:t>
            </a:r>
            <a:endParaRPr lang="zh-CN" altLang="en-US" sz="3600" b="1" dirty="0">
              <a:latin typeface="方正姚体" panose="02010601030101010101" charset="-122"/>
              <a:ea typeface="方正姚体" panose="02010601030101010101" charset="-122"/>
            </a:endParaRPr>
          </a:p>
          <a:p>
            <a:pPr algn="l">
              <a:buSzTx/>
            </a:pPr>
            <a:r>
              <a:rPr lang="zh-CN" altLang="en-US" sz="3600" b="1" dirty="0">
                <a:latin typeface="方正姚体" panose="02010601030101010101" charset="-122"/>
                <a:ea typeface="方正姚体" panose="02010601030101010101" charset="-122"/>
              </a:rPr>
              <a:t>（3）基因编辑技术的价值</a:t>
            </a:r>
            <a:endParaRPr lang="zh-CN" altLang="en-US" sz="3600" b="1" dirty="0">
              <a:latin typeface="方正姚体" panose="02010601030101010101" charset="-122"/>
              <a:ea typeface="方正姚体" panose="02010601030101010101" charset="-122"/>
            </a:endParaRPr>
          </a:p>
        </p:txBody>
      </p:sp>
      <p:sp>
        <p:nvSpPr>
          <p:cNvPr id="5" name="标题 1"/>
          <p:cNvSpPr txBox="1"/>
          <p:nvPr/>
        </p:nvSpPr>
        <p:spPr>
          <a:xfrm>
            <a:off x="278502" y="1314840"/>
            <a:ext cx="2834640" cy="23774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spc="-60" baseline="0">
                <a:solidFill>
                  <a:srgbClr val="FFFFFF"/>
                </a:solidFill>
                <a:latin typeface="+mj-lt"/>
                <a:ea typeface="+mj-ea"/>
                <a:cs typeface="+mj-cs"/>
              </a:defRPr>
            </a:lvl1pPr>
          </a:lstStyle>
          <a:p>
            <a:pPr algn="ctr"/>
            <a:r>
              <a:rPr lang="en-US" altLang="zh-CN" dirty="0">
                <a:latin typeface="华光粗黑_CNKI" panose="02000500000000000000" pitchFamily="2" charset="-122"/>
                <a:ea typeface="华光粗黑_CNKI" panose="02000500000000000000" pitchFamily="2" charset="-122"/>
              </a:rPr>
              <a:t>PART4</a:t>
            </a:r>
            <a:endParaRPr lang="zh-CN" altLang="en-US" dirty="0">
              <a:latin typeface="华光粗黑_CNKI" panose="02000500000000000000" pitchFamily="2" charset="-122"/>
              <a:ea typeface="华光粗黑_CNKI" panose="02000500000000000000" pitchFamily="2" charset="-122"/>
            </a:endParaRPr>
          </a:p>
        </p:txBody>
      </p:sp>
      <p:sp>
        <p:nvSpPr>
          <p:cNvPr id="6" name="文本占位符 3"/>
          <p:cNvSpPr txBox="1"/>
          <p:nvPr/>
        </p:nvSpPr>
        <p:spPr>
          <a:xfrm>
            <a:off x="128905" y="3429000"/>
            <a:ext cx="3135220" cy="232199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200"/>
              </a:spcBef>
              <a:buClr>
                <a:schemeClr val="accent1"/>
              </a:buClr>
              <a:buFont typeface="Wingdings 2" panose="05020102010507070707" pitchFamily="18" charset="2"/>
              <a:buNone/>
              <a:defRPr sz="1400" kern="1200">
                <a:solidFill>
                  <a:srgbClr val="FFFFFF"/>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200"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1000"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anose="05020102010507070707" pitchFamily="18" charset="2"/>
              <a:buNone/>
              <a:defRPr sz="900" kern="1200">
                <a:solidFill>
                  <a:schemeClr val="tx1">
                    <a:lumMod val="65000"/>
                    <a:lumOff val="35000"/>
                  </a:schemeClr>
                </a:solidFill>
                <a:latin typeface="+mn-lt"/>
                <a:ea typeface="+mn-ea"/>
                <a:cs typeface="+mn-cs"/>
              </a:defRPr>
            </a:lvl9pPr>
          </a:lstStyle>
          <a:p>
            <a:pPr algn="ctr"/>
            <a:r>
              <a:rPr lang="zh-CN" altLang="en-US" sz="3200" b="1" dirty="0">
                <a:latin typeface="黑体" panose="02010609060101010101" charset="-122"/>
                <a:ea typeface="黑体" panose="02010609060101010101" charset="-122"/>
              </a:rPr>
              <a:t>从工程师与社会的角度的分析</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61" y="421637"/>
            <a:ext cx="5759910"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1</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）基因编辑婴儿与社会政策</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4" name="内容占位符 2"/>
          <p:cNvSpPr txBox="1"/>
          <p:nvPr/>
        </p:nvSpPr>
        <p:spPr>
          <a:xfrm>
            <a:off x="5758962" y="1558876"/>
            <a:ext cx="4329098" cy="3740248"/>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针对人类生殖细胞和胚胎的基因编辑，在欧洲和美国有严格的监管条例和规范及严格的审查和评估程序。我国相关机构从</a:t>
            </a:r>
            <a:r>
              <a:rPr lang="en-US" altLang="zh-CN" b="1" kern="100" dirty="0">
                <a:solidFill>
                  <a:srgbClr val="191919"/>
                </a:solidFill>
                <a:effectLst/>
                <a:latin typeface="仿宋" panose="02010609060101010101" charset="-122"/>
                <a:ea typeface="仿宋" panose="02010609060101010101" charset="-122"/>
                <a:cs typeface="仿宋" panose="02010609060101010101" charset="-122"/>
              </a:rPr>
              <a:t>2003</a:t>
            </a:r>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年以来出台过多个管理办法。随着生命科学技术的日新月异和实际操作便捷性的不断提升，政府政策和监管部门需要与时俱进，尽快出台时效性和前瞻性的监管措施。研究者和所在单位需要加强法律、科学和伦理意识，严格把握科学研究与伦理法规的基本底线，确保创新技术的安全性和有效性。</a:t>
            </a:r>
            <a:endParaRPr lang="zh-CN" altLang="zh-CN" b="1" kern="100" dirty="0">
              <a:effectLst/>
              <a:latin typeface="仿宋" panose="02010609060101010101" charset="-122"/>
              <a:ea typeface="仿宋" panose="02010609060101010101" charset="-122"/>
              <a:cs typeface="仿宋" panose="02010609060101010101" charset="-122"/>
            </a:endParaRPr>
          </a:p>
        </p:txBody>
      </p:sp>
      <p:sp>
        <p:nvSpPr>
          <p:cNvPr id="8" name="内容占位符 2"/>
          <p:cNvSpPr txBox="1"/>
          <p:nvPr/>
        </p:nvSpPr>
        <p:spPr>
          <a:xfrm>
            <a:off x="940074" y="1740878"/>
            <a:ext cx="3798980" cy="3740248"/>
          </a:xfrm>
          <a:prstGeom prst="rect">
            <a:avLst/>
          </a:prstGeom>
        </p:spPr>
        <p:txBody>
          <a:bodyPr>
            <a:normAutofit lnSpcReduction="10000"/>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indent="241300" algn="just"/>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中国政府禁止以生殖为目的，对人类配子、合子和胚胎进行遗传操作。相关规定和要求已在《人胚干细胞研究伦理指导原则》（</a:t>
            </a:r>
            <a:r>
              <a:rPr lang="en-US" altLang="zh-CN" b="1" kern="100" dirty="0">
                <a:solidFill>
                  <a:srgbClr val="191919"/>
                </a:solidFill>
                <a:effectLst/>
                <a:latin typeface="仿宋" panose="02010609060101010101" charset="-122"/>
                <a:ea typeface="仿宋" panose="02010609060101010101" charset="-122"/>
                <a:cs typeface="仿宋" panose="02010609060101010101" charset="-122"/>
              </a:rPr>
              <a:t>2003</a:t>
            </a:r>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）、《人类辅助生殖技术和人类精子库伦理原则》（</a:t>
            </a:r>
            <a:r>
              <a:rPr lang="en-US" altLang="zh-CN" b="1" kern="100" dirty="0">
                <a:solidFill>
                  <a:srgbClr val="191919"/>
                </a:solidFill>
                <a:effectLst/>
                <a:latin typeface="仿宋" panose="02010609060101010101" charset="-122"/>
                <a:ea typeface="仿宋" panose="02010609060101010101" charset="-122"/>
                <a:cs typeface="仿宋" panose="02010609060101010101" charset="-122"/>
              </a:rPr>
              <a:t>2003</a:t>
            </a:r>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）、《涉及人的生物医学研究伦理审查办法》（</a:t>
            </a:r>
            <a:r>
              <a:rPr lang="en-US" altLang="zh-CN" b="1" kern="100" dirty="0">
                <a:solidFill>
                  <a:srgbClr val="191919"/>
                </a:solidFill>
                <a:effectLst/>
                <a:latin typeface="仿宋" panose="02010609060101010101" charset="-122"/>
                <a:ea typeface="仿宋" panose="02010609060101010101" charset="-122"/>
                <a:cs typeface="仿宋" panose="02010609060101010101" charset="-122"/>
              </a:rPr>
              <a:t>2016</a:t>
            </a:r>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）和《生物技术研究开发安全管理办法》（</a:t>
            </a:r>
            <a:r>
              <a:rPr lang="en-US" altLang="zh-CN" b="1" kern="100" dirty="0">
                <a:solidFill>
                  <a:srgbClr val="191919"/>
                </a:solidFill>
                <a:effectLst/>
                <a:latin typeface="仿宋" panose="02010609060101010101" charset="-122"/>
                <a:ea typeface="仿宋" panose="02010609060101010101" charset="-122"/>
                <a:cs typeface="仿宋" panose="02010609060101010101" charset="-122"/>
              </a:rPr>
              <a:t>2017</a:t>
            </a:r>
            <a:r>
              <a:rPr lang="zh-CN" altLang="zh-CN" b="1" kern="100" dirty="0">
                <a:solidFill>
                  <a:srgbClr val="191919"/>
                </a:solidFill>
                <a:effectLst/>
                <a:latin typeface="仿宋" panose="02010609060101010101" charset="-122"/>
                <a:ea typeface="仿宋" panose="02010609060101010101" charset="-122"/>
                <a:cs typeface="仿宋" panose="02010609060101010101" charset="-122"/>
              </a:rPr>
              <a:t>）等法规和指南中明确提出。贺建奎的操作无疑严重违反了这些规定</a:t>
            </a:r>
            <a:r>
              <a:rPr lang="zh-CN" altLang="zh-CN" kern="100" dirty="0">
                <a:solidFill>
                  <a:srgbClr val="191919"/>
                </a:solidFill>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7361" y="988260"/>
            <a:ext cx="6170279" cy="584775"/>
          </a:xfrm>
          <a:prstGeom prst="rect">
            <a:avLst/>
          </a:prstGeom>
          <a:noFill/>
        </p:spPr>
        <p:txBody>
          <a:bodyPr wrap="none" rtlCol="0">
            <a:spAutoFit/>
          </a:bodyPr>
          <a:lstStyle/>
          <a:p>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a:t>
            </a:r>
            <a:r>
              <a:rPr lang="en-US" altLang="zh-CN"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2</a:t>
            </a:r>
            <a:r>
              <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rPr>
              <a:t>）基因编辑婴儿对社会的影响</a:t>
            </a:r>
            <a:endParaRPr lang="zh-CN" altLang="en-US" sz="3200" dirty="0">
              <a:solidFill>
                <a:srgbClr val="116E8C"/>
              </a:solidFill>
              <a:effectLst>
                <a:innerShdw blurRad="63500" dist="50800" dir="13500000">
                  <a:srgbClr val="000000">
                    <a:alpha val="50000"/>
                  </a:srgbClr>
                </a:innerShdw>
              </a:effectLst>
              <a:latin typeface="微软雅黑" panose="020B0503020204020204" charset="-122"/>
              <a:ea typeface="微软雅黑" panose="020B0503020204020204" charset="-122"/>
            </a:endParaRPr>
          </a:p>
        </p:txBody>
      </p:sp>
      <p:sp>
        <p:nvSpPr>
          <p:cNvPr id="3" name="矩形: 圆角 42"/>
          <p:cNvSpPr/>
          <p:nvPr/>
        </p:nvSpPr>
        <p:spPr>
          <a:xfrm>
            <a:off x="707360" y="1832889"/>
            <a:ext cx="3987731" cy="530225"/>
          </a:xfrm>
          <a:prstGeom prst="roundRect">
            <a:avLst>
              <a:gd name="adj" fmla="val 50000"/>
            </a:avLst>
          </a:prstGeom>
          <a:solidFill>
            <a:srgbClr val="116E8C"/>
          </a:solidFill>
          <a:ln>
            <a:noFill/>
          </a:ln>
          <a:effectLst>
            <a:outerShdw blurRad="1016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dirty="0">
                <a:latin typeface="+mj-lt"/>
              </a:rPr>
              <a:t>带来严重的人与人之间的不平等</a:t>
            </a:r>
            <a:endParaRPr lang="zh-CN" altLang="en-US" sz="2000" dirty="0">
              <a:latin typeface="+mj-lt"/>
            </a:endParaRPr>
          </a:p>
        </p:txBody>
      </p:sp>
      <p:sp>
        <p:nvSpPr>
          <p:cNvPr id="4" name="内容占位符 2"/>
          <p:cNvSpPr txBox="1"/>
          <p:nvPr/>
        </p:nvSpPr>
        <p:spPr>
          <a:xfrm>
            <a:off x="1545378" y="2622968"/>
            <a:ext cx="8196499" cy="4648664"/>
          </a:xfrm>
          <a:prstGeom prst="rect">
            <a:avLst/>
          </a:prstGeom>
        </p:spPr>
        <p:txBody>
          <a:bodyPr>
            <a:noAutofit/>
          </a:bodyPr>
          <a:lstStyle>
            <a:lvl1pPr marL="182880" indent="-182880" algn="l" defTabSz="914400" rtl="0" eaLnBrk="1" latinLnBrk="0" hangingPunct="1">
              <a:lnSpc>
                <a:spcPct val="90000"/>
              </a:lnSpc>
              <a:spcBef>
                <a:spcPts val="1200"/>
              </a:spcBef>
              <a:buClr>
                <a:schemeClr val="accent1"/>
              </a:buClr>
              <a:buFont typeface="Wingdings 2" panose="05020102010507070707"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anose="05020102010507070707" pitchFamily="18" charset="2"/>
              <a:buChar char=""/>
              <a:defRPr sz="1400" kern="1200">
                <a:solidFill>
                  <a:schemeClr val="tx1">
                    <a:lumMod val="65000"/>
                    <a:lumOff val="35000"/>
                  </a:schemeClr>
                </a:solidFill>
                <a:latin typeface="+mn-lt"/>
                <a:ea typeface="+mn-ea"/>
                <a:cs typeface="+mn-cs"/>
              </a:defRPr>
            </a:lvl9pPr>
          </a:lstStyle>
          <a:p>
            <a:pPr algn="just">
              <a:lnSpc>
                <a:spcPct val="120000"/>
              </a:lnSpc>
            </a:pPr>
            <a:r>
              <a:rPr lang="zh-CN" altLang="en-US" sz="1800" b="1" dirty="0">
                <a:latin typeface="+mn-ea"/>
              </a:rPr>
              <a:t>相较人类社会目前资源和能力的不平等，生殖系细胞基因编辑的编辑信息将会遗传给后代，因此，该技术带来的不平等将是无法逆转的，是永恒的人与人之间的不平等。而且，由于生殖系细胞基因编辑的遗传性导致未进行基因编辑的后代在社会竞争中将永无翻身之日。</a:t>
            </a:r>
            <a:endParaRPr lang="en-US" altLang="zh-CN" sz="1800" b="1" dirty="0">
              <a:latin typeface="+mn-ea"/>
            </a:endParaRPr>
          </a:p>
          <a:p>
            <a:pPr algn="just">
              <a:lnSpc>
                <a:spcPct val="120000"/>
              </a:lnSpc>
            </a:pPr>
            <a:r>
              <a:rPr lang="zh-CN" altLang="en-US" sz="1800" b="1" dirty="0">
                <a:latin typeface="+mn-ea"/>
              </a:rPr>
              <a:t>如果基因编辑婴儿技术普遍使用，社会阶层的差距将不断拉大，当“优化基因”成为区分社会阶层的界限时，甚至可能形成新基因社群主义。坚持自然生育的“自然族”和坚持基因人工合成的“基因族”构成对立的社会阶层，导致阶层分化</a:t>
            </a:r>
            <a:endParaRPr lang="zh-CN" altLang="en-US" sz="18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p:bldLst>
  </p:timing>
</p:sld>
</file>

<file path=ppt/theme/theme1.xml><?xml version="1.0" encoding="utf-8"?>
<a:theme xmlns:a="http://schemas.openxmlformats.org/drawingml/2006/main" name="框架">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框架</Template>
  <TotalTime>0</TotalTime>
  <Words>3821</Words>
  <Application>WPS 演示</Application>
  <PresentationFormat>宽屏</PresentationFormat>
  <Paragraphs>151</Paragraphs>
  <Slides>20</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宋体</vt:lpstr>
      <vt:lpstr>Wingdings</vt:lpstr>
      <vt:lpstr>Wingdings 2</vt:lpstr>
      <vt:lpstr>华光粗黑_CNKI</vt:lpstr>
      <vt:lpstr>微软雅黑</vt:lpstr>
      <vt:lpstr>阿里巴巴普惠体 R</vt:lpstr>
      <vt:lpstr>Times New Roman</vt:lpstr>
      <vt:lpstr>幼圆</vt:lpstr>
      <vt:lpstr>Corbel</vt:lpstr>
      <vt:lpstr>Arial Unicode MS</vt:lpstr>
      <vt:lpstr>Calibri</vt:lpstr>
      <vt:lpstr>方正舒体</vt:lpstr>
      <vt:lpstr>方正姚体</vt:lpstr>
      <vt:lpstr>黑体</vt:lpstr>
      <vt:lpstr>仿宋</vt:lpstr>
      <vt:lpstr>华光大黑_CNKI</vt:lpstr>
      <vt:lpstr>华光敦韵宋_CNKI</vt:lpstr>
      <vt:lpstr>华光琥珀_CNKI</vt:lpstr>
      <vt:lpstr>华光仿宋二_CNKI</vt:lpstr>
      <vt:lpstr>华光彩云_CNKI</vt:lpstr>
      <vt:lpstr>等线 Light</vt:lpstr>
      <vt:lpstr>等线</vt:lpstr>
      <vt:lpstr>华光报宋_CNKI</vt:lpstr>
      <vt:lpstr>框架</vt:lpstr>
      <vt:lpstr>有关基因编辑技术的工程伦理分析</vt:lpstr>
      <vt:lpstr>目 录</vt:lpstr>
      <vt:lpstr>PART1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有关基因编辑技术的工程伦理分析</dc:title>
  <dc:creator>朱 柏宇</dc:creator>
  <cp:lastModifiedBy>那个那个</cp:lastModifiedBy>
  <cp:revision>8</cp:revision>
  <dcterms:created xsi:type="dcterms:W3CDTF">2021-12-10T07:26:00Z</dcterms:created>
  <dcterms:modified xsi:type="dcterms:W3CDTF">2021-12-13T09:46:57Z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3BB33FED759943DC8C40F15926D30DDA</vt:lpwstr>
  </property>
  <property fmtid="{D5CDD505-2E9C-101B-9397-08002B2CF9AE}" pid="3" name="KSOProductBuildVer">
    <vt:lpwstr>2052-11.1.0.11115</vt:lpwstr>
  </property>
</Properties>
</file>