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321" r:id="rId4"/>
    <p:sldId id="1026" r:id="rId5"/>
    <p:sldId id="1027" r:id="rId6"/>
    <p:sldId id="1028" r:id="rId7"/>
    <p:sldId id="1029" r:id="rId8"/>
    <p:sldId id="1030" r:id="rId9"/>
    <p:sldId id="1031" r:id="rId10"/>
    <p:sldId id="1032" r:id="rId11"/>
    <p:sldId id="1033" r:id="rId12"/>
    <p:sldId id="1034" r:id="rId13"/>
    <p:sldId id="102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00FF99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6" autoAdjust="0"/>
    <p:restoredTop sz="93536" autoAdjust="0"/>
  </p:normalViewPr>
  <p:slideViewPr>
    <p:cSldViewPr snapToGrid="0">
      <p:cViewPr varScale="1">
        <p:scale>
          <a:sx n="103" d="100"/>
          <a:sy n="103" d="100"/>
        </p:scale>
        <p:origin x="19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5F7E0-C19F-460E-917B-674CC744D924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97C1-6C69-4B62-8742-155C3F4E83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09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297C1-6C69-4B62-8742-155C3F4E83D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29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297C1-6C69-4B62-8742-155C3F4E83D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90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7" descr="QQ截图201501131411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4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325120" y="1573080"/>
            <a:ext cx="8595360" cy="1470025"/>
          </a:xfrm>
        </p:spPr>
        <p:txBody>
          <a:bodyPr/>
          <a:lstStyle>
            <a:lvl1pPr algn="ctr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3328851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单击以编辑母版副标题样式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779026109"/>
              </p:ext>
            </p:extLst>
          </p:nvPr>
        </p:nvGraphicFramePr>
        <p:xfrm>
          <a:off x="198903" y="5970285"/>
          <a:ext cx="797922" cy="75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6000193" imgH="5673510" progId="CorelDraw.Graphic.12">
                  <p:embed/>
                </p:oleObj>
              </mc:Choice>
              <mc:Fallback>
                <p:oleObj name="CorelDRAW" r:id="rId3" imgW="6000193" imgH="5673510" progId="CorelDraw.Graphic.12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3" y="5970285"/>
                        <a:ext cx="797922" cy="754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 userDrawn="1"/>
        </p:nvSpPr>
        <p:spPr>
          <a:xfrm>
            <a:off x="1090990" y="604194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苏州大学电子信息学院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16390" y="6397931"/>
            <a:ext cx="4161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Arial Black" panose="020B0A04020102020204" pitchFamily="34" charset="0"/>
              </a:rPr>
              <a:t>School</a:t>
            </a:r>
            <a:r>
              <a:rPr lang="en-US" altLang="zh-CN" sz="1200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 of </a:t>
            </a:r>
            <a:r>
              <a:rPr lang="en-US" altLang="zh-CN" sz="1200" dirty="0">
                <a:solidFill>
                  <a:schemeClr val="bg1"/>
                </a:solidFill>
                <a:latin typeface="Arial Black" panose="020B0A04020102020204" pitchFamily="34" charset="0"/>
              </a:rPr>
              <a:t>Electronic</a:t>
            </a:r>
            <a:r>
              <a:rPr lang="en-US" altLang="zh-CN" sz="1200" baseline="0" dirty="0">
                <a:solidFill>
                  <a:schemeClr val="bg1"/>
                </a:solidFill>
                <a:latin typeface="Arial Black" panose="020B0A04020102020204" pitchFamily="34" charset="0"/>
              </a:rPr>
              <a:t> &amp; </a:t>
            </a:r>
            <a:r>
              <a:rPr lang="en-US" altLang="zh-CN" sz="1200" dirty="0">
                <a:solidFill>
                  <a:schemeClr val="bg1"/>
                </a:solidFill>
                <a:latin typeface="Arial Black" panose="020B0A04020102020204" pitchFamily="34" charset="0"/>
              </a:rPr>
              <a:t>Information Engineering</a:t>
            </a:r>
            <a:endParaRPr lang="zh-CN" altLang="en-US" sz="1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26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70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586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69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56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677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69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7635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52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99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16602"/>
            <a:ext cx="9144000" cy="5141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54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22790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889538163"/>
              </p:ext>
            </p:extLst>
          </p:nvPr>
        </p:nvGraphicFramePr>
        <p:xfrm>
          <a:off x="271826" y="126866"/>
          <a:ext cx="22240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79128" imgH="1168830" progId="CorelDraw.Graphic.12">
                  <p:embed/>
                </p:oleObj>
              </mc:Choice>
              <mc:Fallback>
                <p:oleObj name="CorelDRAW" r:id="rId3" imgW="2779128" imgH="1168830" progId="CorelDraw.Graphic.12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6" y="126866"/>
                        <a:ext cx="22240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633638890"/>
              </p:ext>
            </p:extLst>
          </p:nvPr>
        </p:nvGraphicFramePr>
        <p:xfrm>
          <a:off x="8106656" y="111951"/>
          <a:ext cx="817387" cy="81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6002084" imgH="5983740" progId="CorelDraw.Graphic.12">
                  <p:embed/>
                </p:oleObj>
              </mc:Choice>
              <mc:Fallback>
                <p:oleObj name="CorelDRAW" r:id="rId5" imgW="6002084" imgH="5983740" progId="CorelDraw.Graphic.12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656" y="111951"/>
                        <a:ext cx="817387" cy="814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 userDrawn="1"/>
        </p:nvSpPr>
        <p:spPr>
          <a:xfrm>
            <a:off x="5767554" y="2631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511786" y="836502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School of Electronic &amp; Information Engineering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59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401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220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69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38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5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1227909"/>
          </a:xfrm>
          <a:prstGeom prst="rect">
            <a:avLst/>
          </a:prstGeom>
          <a:solidFill>
            <a:srgbClr val="A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0983"/>
            <a:ext cx="9144000" cy="4464401"/>
          </a:xfrm>
          <a:prstGeom prst="rect">
            <a:avLst/>
          </a:prstGeom>
        </p:spPr>
      </p:pic>
      <p:graphicFrame>
        <p:nvGraphicFramePr>
          <p:cNvPr id="12" name="对象 11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002724359"/>
              </p:ext>
            </p:extLst>
          </p:nvPr>
        </p:nvGraphicFramePr>
        <p:xfrm>
          <a:off x="271826" y="126866"/>
          <a:ext cx="22240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779128" imgH="1168830" progId="CorelDraw.Graphic.12">
                  <p:embed/>
                </p:oleObj>
              </mc:Choice>
              <mc:Fallback>
                <p:oleObj name="CorelDRAW" r:id="rId3" imgW="2779128" imgH="1168830" progId="CorelDraw.Graphic.12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26" y="126866"/>
                        <a:ext cx="2224087" cy="935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046228106"/>
              </p:ext>
            </p:extLst>
          </p:nvPr>
        </p:nvGraphicFramePr>
        <p:xfrm>
          <a:off x="8106656" y="111951"/>
          <a:ext cx="817387" cy="814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6002084" imgH="5983740" progId="CorelDraw.Graphic.12">
                  <p:embed/>
                </p:oleObj>
              </mc:Choice>
              <mc:Fallback>
                <p:oleObj name="CorelDRAW" r:id="rId5" imgW="6002084" imgH="5983740" progId="CorelDraw.Graphic.12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6656" y="111951"/>
                        <a:ext cx="817387" cy="814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 userDrawn="1"/>
        </p:nvSpPr>
        <p:spPr>
          <a:xfrm>
            <a:off x="5767554" y="26310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4511786" y="836502"/>
            <a:ext cx="464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School of Electronic &amp; Information Engineering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554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A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64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9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0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1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04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oleObject" Target="../embeddings/oleObject6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内页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6309" y="1"/>
            <a:ext cx="5477691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7728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F6E0-1F62-4997-B35D-A794E5B42213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3923-A30C-4502-8016-B4E448F0E6E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4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1" r:id="rId2"/>
    <p:sldLayoutId id="2147483687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77034" y="-41126"/>
            <a:ext cx="6686966" cy="1144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5AC62-F092-4D89-9EB2-1CEB1630590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09CA0-CE3C-482A-B105-7076ACC83EA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597478058"/>
              </p:ext>
            </p:extLst>
          </p:nvPr>
        </p:nvGraphicFramePr>
        <p:xfrm>
          <a:off x="146142" y="135450"/>
          <a:ext cx="797922" cy="754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6000193" imgH="5673510" progId="CorelDraw.Graphic.12">
                  <p:embed/>
                </p:oleObj>
              </mc:Choice>
              <mc:Fallback>
                <p:oleObj name="CorelDRAW" r:id="rId14" imgW="6000193" imgH="5673510" progId="CorelDraw.Graphic.12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142" y="135450"/>
                        <a:ext cx="797922" cy="7543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 userDrawn="1"/>
        </p:nvSpPr>
        <p:spPr>
          <a:xfrm>
            <a:off x="1007847" y="17616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电子信息学院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182134588"/>
              </p:ext>
            </p:extLst>
          </p:nvPr>
        </p:nvGraphicFramePr>
        <p:xfrm>
          <a:off x="2420745" y="1413221"/>
          <a:ext cx="4359075" cy="4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6" imgW="1398240" imgH="1398240" progId="CorelDraw.Graphic.12">
                  <p:embed/>
                </p:oleObj>
              </mc:Choice>
              <mc:Fallback>
                <p:oleObj name="CorelDRAW" r:id="rId16" imgW="1398240" imgH="1398240" progId="CorelDraw.Graphic.12">
                  <p:embed/>
                  <p:pic>
                    <p:nvPicPr>
                      <p:cNvPr id="0" name="Picture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745" y="1413221"/>
                        <a:ext cx="4359075" cy="4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 userDrawn="1"/>
        </p:nvSpPr>
        <p:spPr>
          <a:xfrm>
            <a:off x="1371729" y="524827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Black" panose="020B0A04020102020204" pitchFamily="34" charset="0"/>
              </a:rPr>
              <a:t>SEIE</a:t>
            </a:r>
            <a:endParaRPr lang="zh-CN" alt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41272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91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06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fanghe@suda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BB27081-AA9C-9DAA-45C5-B54B78F8EC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43456" y="2924968"/>
            <a:ext cx="7772400" cy="1008063"/>
          </a:xfrm>
        </p:spPr>
        <p:txBody>
          <a:bodyPr anchor="ctr"/>
          <a:lstStyle/>
          <a:p>
            <a:r>
              <a:rPr lang="zh-CN" altLang="en-US" sz="4400" dirty="0">
                <a:solidFill>
                  <a:schemeClr val="accent2"/>
                </a:solidFill>
                <a:ea typeface="宋体" panose="02010600030101010101" pitchFamily="2" charset="-122"/>
              </a:rPr>
              <a:t>实验一 </a:t>
            </a:r>
            <a:r>
              <a:rPr lang="en-US" altLang="zh-CN" sz="4400" dirty="0">
                <a:solidFill>
                  <a:schemeClr val="accent2"/>
                </a:solidFill>
                <a:ea typeface="宋体" panose="02010600030101010101" pitchFamily="2" charset="-122"/>
              </a:rPr>
              <a:t>MATLAB</a:t>
            </a:r>
            <a:r>
              <a:rPr lang="zh-CN" altLang="en-US" sz="4400" dirty="0">
                <a:solidFill>
                  <a:schemeClr val="accent2"/>
                </a:solidFill>
                <a:ea typeface="宋体" panose="02010600030101010101" pitchFamily="2" charset="-122"/>
              </a:rPr>
              <a:t>基本操作（一）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9 </a:t>
            </a:r>
            <a:r>
              <a:rPr lang="zh-CN" altLang="en-US" dirty="0"/>
              <a:t>两个多项式</a:t>
            </a:r>
            <a:r>
              <a:rPr lang="en-US" altLang="zh-CN" dirty="0"/>
              <a:t>a(x)=5x</a:t>
            </a:r>
            <a:r>
              <a:rPr lang="en-US" altLang="zh-CN" baseline="30000" dirty="0"/>
              <a:t>4</a:t>
            </a:r>
            <a:r>
              <a:rPr lang="en-US" altLang="zh-CN" dirty="0"/>
              <a:t>+4x</a:t>
            </a:r>
            <a:r>
              <a:rPr lang="en-US" altLang="zh-CN" baseline="30000" dirty="0"/>
              <a:t>3</a:t>
            </a:r>
            <a:r>
              <a:rPr lang="en-US" altLang="zh-CN" dirty="0"/>
              <a:t>+3x</a:t>
            </a:r>
            <a:r>
              <a:rPr lang="en-US" altLang="zh-CN" baseline="30000" dirty="0"/>
              <a:t>2</a:t>
            </a:r>
            <a:r>
              <a:rPr lang="en-US" altLang="zh-CN" dirty="0"/>
              <a:t>+2x+1,b(x)=3x</a:t>
            </a:r>
            <a:r>
              <a:rPr lang="en-US" altLang="zh-CN" baseline="30000" dirty="0"/>
              <a:t>2</a:t>
            </a:r>
            <a:r>
              <a:rPr lang="en-US" altLang="zh-CN" dirty="0"/>
              <a:t>+1,</a:t>
            </a:r>
            <a:r>
              <a:rPr lang="zh-CN" altLang="en-US" dirty="0"/>
              <a:t>计算</a:t>
            </a:r>
            <a:r>
              <a:rPr lang="en-US" altLang="zh-CN" dirty="0"/>
              <a:t>c(x)=a(x)*b(x),</a:t>
            </a:r>
            <a:r>
              <a:rPr lang="zh-CN" altLang="en-US" dirty="0"/>
              <a:t>计算</a:t>
            </a:r>
            <a:r>
              <a:rPr lang="en-US" altLang="zh-CN" dirty="0"/>
              <a:t>c(x)</a:t>
            </a:r>
            <a:r>
              <a:rPr lang="zh-CN" altLang="en-US" dirty="0"/>
              <a:t>的根。当</a:t>
            </a:r>
            <a:r>
              <a:rPr lang="en-US" altLang="zh-CN" dirty="0"/>
              <a:t>x=2</a:t>
            </a:r>
            <a:r>
              <a:rPr lang="zh-CN" altLang="en-US" dirty="0"/>
              <a:t>时，计算</a:t>
            </a:r>
            <a:r>
              <a:rPr lang="en-US" altLang="zh-CN" dirty="0"/>
              <a:t>c(x)</a:t>
            </a:r>
            <a:r>
              <a:rPr lang="zh-CN" altLang="en-US" dirty="0"/>
              <a:t>的值；将</a:t>
            </a:r>
            <a:r>
              <a:rPr lang="en-US" altLang="zh-CN" dirty="0"/>
              <a:t>b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/a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）进行部分分式展开。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123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10 </a:t>
            </a:r>
            <a:r>
              <a:rPr lang="zh-CN" altLang="en-US" dirty="0"/>
              <a:t>计算多项式</a:t>
            </a:r>
            <a:r>
              <a:rPr lang="en-US" altLang="zh-CN" dirty="0"/>
              <a:t>p(x)=x3+5x2+2x+1</a:t>
            </a:r>
            <a:r>
              <a:rPr lang="zh-CN" altLang="en-US" dirty="0"/>
              <a:t>的微积分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7965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0BE42ED2-B614-786E-E7E4-DEE1D3FB9831}"/>
              </a:ext>
            </a:extLst>
          </p:cNvPr>
          <p:cNvSpPr txBox="1">
            <a:spLocks noChangeArrowheads="1"/>
          </p:cNvSpPr>
          <p:nvPr/>
        </p:nvSpPr>
        <p:spPr>
          <a:xfrm>
            <a:off x="5877300" y="4610410"/>
            <a:ext cx="2957945" cy="1736949"/>
          </a:xfrm>
          <a:prstGeom prst="rect">
            <a:avLst/>
          </a:prstGeom>
        </p:spPr>
        <p:txBody>
          <a:bodyPr vert="horz" lIns="68575" tIns="34288" rIns="68575" bIns="34288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400" dirty="0">
                <a:cs typeface="Arial" panose="020B0604020202020204" pitchFamily="34" charset="0"/>
              </a:rPr>
              <a:t>He Fang</a:t>
            </a:r>
          </a:p>
          <a:p>
            <a:pPr marL="0" indent="0">
              <a:buNone/>
            </a:pPr>
            <a:r>
              <a:rPr lang="en-US" altLang="zh-CN" sz="1400" dirty="0"/>
              <a:t>School of Electronic and Information Engineering, Soochow University, Soochow 215301, China</a:t>
            </a:r>
          </a:p>
          <a:p>
            <a:pPr marL="0" indent="0">
              <a:buNone/>
            </a:pPr>
            <a:r>
              <a:rPr lang="en-US" altLang="zh-CN" sz="1400" dirty="0">
                <a:cs typeface="Arial" panose="020B0604020202020204" pitchFamily="34" charset="0"/>
                <a:hlinkClick r:id="rId2"/>
              </a:rPr>
              <a:t>fanghe@suda.edu.cn</a:t>
            </a:r>
            <a:endParaRPr lang="en-US" altLang="zh-CN" sz="1400" dirty="0">
              <a:cs typeface="Arial" panose="020B0604020202020204" pitchFamily="34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6F22409-2033-AA96-139D-64F42FD4077C}"/>
              </a:ext>
            </a:extLst>
          </p:cNvPr>
          <p:cNvSpPr txBox="1"/>
          <p:nvPr/>
        </p:nvSpPr>
        <p:spPr>
          <a:xfrm>
            <a:off x="3754812" y="3063007"/>
            <a:ext cx="17887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700" b="1" dirty="0"/>
              <a:t>Thank you!</a:t>
            </a:r>
          </a:p>
          <a:p>
            <a:pPr algn="ctr"/>
            <a:r>
              <a:rPr lang="en-US" sz="2700" b="1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57058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生成一个变量</a:t>
            </a:r>
            <a:r>
              <a:rPr lang="en-US" altLang="zh-CN" dirty="0"/>
              <a:t>a</a:t>
            </a:r>
            <a:r>
              <a:rPr lang="zh-CN" altLang="en-US" dirty="0"/>
              <a:t>，并给这个变量赋值为一个向量</a:t>
            </a:r>
            <a:r>
              <a:rPr lang="en-US" altLang="zh-CN" dirty="0"/>
              <a:t>{1,2,3,4,5,6,7,8,9,10}</a:t>
            </a:r>
            <a:r>
              <a:rPr lang="zh-CN" altLang="en-US" dirty="0"/>
              <a:t>，（</a:t>
            </a:r>
            <a:r>
              <a:rPr lang="en-US" altLang="zh-CN" dirty="0"/>
              <a:t>1</a:t>
            </a:r>
            <a:r>
              <a:rPr lang="zh-CN" altLang="en-US" dirty="0"/>
              <a:t>）求该向量的长度，（</a:t>
            </a:r>
            <a:r>
              <a:rPr lang="en-US" altLang="zh-CN" dirty="0"/>
              <a:t>2</a:t>
            </a:r>
            <a:r>
              <a:rPr lang="zh-CN" altLang="en-US" dirty="0"/>
              <a:t>）然后将这个变量在内存中清除，并用</a:t>
            </a:r>
            <a:r>
              <a:rPr lang="en-US" altLang="zh-CN" dirty="0"/>
              <a:t>who</a:t>
            </a:r>
            <a:r>
              <a:rPr lang="zh-CN" altLang="en-US" dirty="0"/>
              <a:t>验证其是否在内存中清除成功。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利用基本矩阵产生</a:t>
            </a:r>
            <a:r>
              <a:rPr lang="en-US" altLang="zh-CN" dirty="0"/>
              <a:t>3x3</a:t>
            </a:r>
            <a:r>
              <a:rPr lang="zh-CN" altLang="en-US" dirty="0"/>
              <a:t>的单位阵，全</a:t>
            </a:r>
            <a:r>
              <a:rPr lang="en-US" altLang="zh-CN" dirty="0"/>
              <a:t>1</a:t>
            </a:r>
            <a:r>
              <a:rPr lang="zh-CN" altLang="en-US" dirty="0"/>
              <a:t>阵，全</a:t>
            </a:r>
            <a:r>
              <a:rPr lang="en-US" altLang="zh-CN" dirty="0"/>
              <a:t>0</a:t>
            </a:r>
            <a:r>
              <a:rPr lang="zh-CN" altLang="en-US" dirty="0"/>
              <a:t>阵，均匀分布的随机阵（</a:t>
            </a:r>
            <a:r>
              <a:rPr lang="en-US" altLang="zh-CN" dirty="0"/>
              <a:t>[-1</a:t>
            </a:r>
            <a:r>
              <a:rPr lang="zh-CN" altLang="en-US" dirty="0"/>
              <a:t>，</a:t>
            </a:r>
            <a:r>
              <a:rPr lang="en-US" altLang="zh-CN" dirty="0"/>
              <a:t>1]</a:t>
            </a:r>
            <a:r>
              <a:rPr lang="zh-CN" altLang="en-US" dirty="0"/>
              <a:t>之间），正态分布随机阵（方差</a:t>
            </a:r>
            <a:r>
              <a:rPr lang="en-US" altLang="zh-CN" dirty="0"/>
              <a:t>4</a:t>
            </a:r>
            <a:r>
              <a:rPr lang="zh-CN" altLang="en-US" dirty="0"/>
              <a:t>，均值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7425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利用</a:t>
            </a:r>
            <a:r>
              <a:rPr lang="en-US" altLang="zh-CN" dirty="0" err="1"/>
              <a:t>diag</a:t>
            </a:r>
            <a:r>
              <a:rPr lang="en-US" altLang="zh-CN" dirty="0"/>
              <a:t>()</a:t>
            </a:r>
            <a:r>
              <a:rPr lang="zh-CN" altLang="en-US" dirty="0"/>
              <a:t>函数和</a:t>
            </a:r>
            <a:r>
              <a:rPr lang="en-US" altLang="zh-CN" dirty="0" err="1"/>
              <a:t>fliplr</a:t>
            </a:r>
            <a:r>
              <a:rPr lang="en-US" altLang="zh-CN" dirty="0"/>
              <a:t>()</a:t>
            </a:r>
            <a:r>
              <a:rPr lang="zh-CN" altLang="en-US" dirty="0"/>
              <a:t>产生下列矩阵：</a:t>
            </a:r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2   3   0                   0   3   2</a:t>
            </a:r>
          </a:p>
          <a:p>
            <a:pPr marL="0" indent="0">
              <a:buNone/>
            </a:pPr>
            <a:r>
              <a:rPr lang="en-US" altLang="zh-CN" dirty="0"/>
              <a:t>     a=   0   5   5             b= 5   5   0</a:t>
            </a:r>
          </a:p>
          <a:p>
            <a:pPr marL="0" indent="0">
              <a:buNone/>
            </a:pPr>
            <a:r>
              <a:rPr lang="en-US" altLang="zh-CN" dirty="0"/>
              <a:t>            0   0   8                   8   0   0</a:t>
            </a:r>
          </a:p>
          <a:p>
            <a:pPr marL="0" indent="0">
              <a:buNone/>
            </a:pPr>
            <a:r>
              <a:rPr lang="zh-CN" altLang="en-US" dirty="0"/>
              <a:t>然后求解</a:t>
            </a:r>
            <a:r>
              <a:rPr lang="en-US" altLang="zh-CN" dirty="0"/>
              <a:t>a</a:t>
            </a:r>
            <a:r>
              <a:rPr lang="zh-CN" altLang="en-US" dirty="0"/>
              <a:t>阵的转置矩阵</a:t>
            </a:r>
            <a:r>
              <a:rPr lang="en-US" altLang="zh-CN" dirty="0"/>
              <a:t>aa</a:t>
            </a:r>
            <a:r>
              <a:rPr lang="zh-CN" altLang="en-US" dirty="0"/>
              <a:t>及</a:t>
            </a:r>
            <a:r>
              <a:rPr lang="en-US" altLang="zh-CN" dirty="0"/>
              <a:t>b</a:t>
            </a:r>
            <a:r>
              <a:rPr lang="zh-CN" altLang="en-US" dirty="0"/>
              <a:t>阵的所有元素和，并利用</a:t>
            </a:r>
            <a:r>
              <a:rPr lang="en-US" altLang="zh-CN" dirty="0"/>
              <a:t>reshape</a:t>
            </a:r>
            <a:r>
              <a:rPr lang="zh-CN" altLang="en-US" dirty="0"/>
              <a:t>将</a:t>
            </a:r>
            <a:r>
              <a:rPr lang="en-US" altLang="zh-CN" dirty="0"/>
              <a:t>aa</a:t>
            </a:r>
            <a:r>
              <a:rPr lang="zh-CN" altLang="en-US" dirty="0"/>
              <a:t>阵变换成行向量。</a:t>
            </a:r>
          </a:p>
        </p:txBody>
      </p:sp>
    </p:spTree>
    <p:extLst>
      <p:ext uri="{BB962C8B-B14F-4D97-AF65-F5344CB8AC3E}">
        <p14:creationId xmlns:p14="http://schemas.microsoft.com/office/powerpoint/2010/main" val="122444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4.  </a:t>
            </a:r>
            <a:r>
              <a:rPr lang="zh-CN" altLang="en-US" dirty="0"/>
              <a:t>产生</a:t>
            </a:r>
            <a:r>
              <a:rPr lang="en-US" altLang="zh-CN" dirty="0"/>
              <a:t>(0,1)</a:t>
            </a:r>
            <a:r>
              <a:rPr lang="zh-CN" altLang="en-US" dirty="0"/>
              <a:t>间均匀分布的</a:t>
            </a:r>
            <a:r>
              <a:rPr lang="en-US" altLang="zh-CN" dirty="0"/>
              <a:t>10x10</a:t>
            </a:r>
            <a:r>
              <a:rPr lang="zh-CN" altLang="en-US" dirty="0"/>
              <a:t>随机矩阵</a:t>
            </a:r>
            <a:r>
              <a:rPr lang="en-US" altLang="zh-CN" dirty="0"/>
              <a:t>a,</a:t>
            </a:r>
            <a:r>
              <a:rPr lang="zh-CN" altLang="en-US" dirty="0"/>
              <a:t>然后统计</a:t>
            </a:r>
            <a:r>
              <a:rPr lang="en-US" altLang="zh-CN" dirty="0"/>
              <a:t>a</a:t>
            </a:r>
            <a:r>
              <a:rPr lang="zh-CN" altLang="en-US" dirty="0"/>
              <a:t>中大于等于</a:t>
            </a:r>
            <a:r>
              <a:rPr lang="en-US" altLang="zh-CN" dirty="0"/>
              <a:t>0.6</a:t>
            </a:r>
            <a:r>
              <a:rPr lang="zh-CN" altLang="en-US" dirty="0"/>
              <a:t>的元素个数。</a:t>
            </a:r>
          </a:p>
        </p:txBody>
      </p:sp>
    </p:spTree>
    <p:extLst>
      <p:ext uri="{BB962C8B-B14F-4D97-AF65-F5344CB8AC3E}">
        <p14:creationId xmlns:p14="http://schemas.microsoft.com/office/powerpoint/2010/main" val="26937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5.  </a:t>
            </a:r>
            <a:r>
              <a:rPr lang="zh-CN" altLang="en-US" dirty="0"/>
              <a:t>利用</a:t>
            </a:r>
            <a:r>
              <a:rPr lang="en-US" altLang="zh-CN" dirty="0" err="1"/>
              <a:t>randn</a:t>
            </a:r>
            <a:r>
              <a:rPr lang="zh-CN" altLang="en-US" dirty="0"/>
              <a:t>函数产生均值为</a:t>
            </a:r>
            <a:r>
              <a:rPr lang="en-US" altLang="zh-CN" dirty="0"/>
              <a:t>0</a:t>
            </a:r>
            <a:r>
              <a:rPr lang="zh-CN" altLang="en-US" dirty="0"/>
              <a:t>，方差为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10x10</a:t>
            </a:r>
            <a:r>
              <a:rPr lang="zh-CN" altLang="en-US" dirty="0"/>
              <a:t>正态分布随机阵，然后统计其中大于</a:t>
            </a:r>
            <a:r>
              <a:rPr lang="en-US" altLang="zh-CN" dirty="0"/>
              <a:t>-0.5</a:t>
            </a:r>
            <a:r>
              <a:rPr lang="zh-CN" altLang="en-US" dirty="0"/>
              <a:t>，小于</a:t>
            </a:r>
            <a:r>
              <a:rPr lang="en-US" altLang="zh-CN" dirty="0"/>
              <a:t>0.5</a:t>
            </a:r>
            <a:r>
              <a:rPr lang="zh-CN" altLang="en-US" dirty="0"/>
              <a:t>的元素个数。</a:t>
            </a:r>
          </a:p>
        </p:txBody>
      </p:sp>
    </p:spTree>
    <p:extLst>
      <p:ext uri="{BB962C8B-B14F-4D97-AF65-F5344CB8AC3E}">
        <p14:creationId xmlns:p14="http://schemas.microsoft.com/office/powerpoint/2010/main" val="3087174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求下列矩阵的转置和行列式的值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(1) [1 9 8; 7 2 5; 3 -2 7] (2) [1 0 -7 5; 0 -26 7 2; 7 4 3 5; 8 -3 2 15]</a:t>
            </a:r>
          </a:p>
        </p:txBody>
      </p:sp>
    </p:spTree>
    <p:extLst>
      <p:ext uri="{BB962C8B-B14F-4D97-AF65-F5344CB8AC3E}">
        <p14:creationId xmlns:p14="http://schemas.microsoft.com/office/powerpoint/2010/main" val="23072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分别利用</a:t>
            </a:r>
            <a:r>
              <a:rPr lang="en-US" altLang="zh-CN" dirty="0"/>
              <a:t>rand</a:t>
            </a:r>
            <a:r>
              <a:rPr lang="zh-CN" altLang="en-US" dirty="0"/>
              <a:t>和</a:t>
            </a:r>
            <a:r>
              <a:rPr lang="en-US" altLang="zh-CN" dirty="0" err="1"/>
              <a:t>randn</a:t>
            </a:r>
            <a:r>
              <a:rPr lang="zh-CN" altLang="en-US" dirty="0"/>
              <a:t>函数产生</a:t>
            </a:r>
            <a:r>
              <a:rPr lang="en-US" altLang="zh-CN" dirty="0"/>
              <a:t>50</a:t>
            </a:r>
            <a:r>
              <a:rPr lang="zh-CN" altLang="en-US" dirty="0"/>
              <a:t>个随机数求出这一组数的最大值、最小值、均值和方差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529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>
            <a:extLst>
              <a:ext uri="{FF2B5EF4-FFF2-40B4-BE49-F238E27FC236}">
                <a16:creationId xmlns:a16="http://schemas.microsoft.com/office/drawing/2014/main" id="{135EEDFF-B8F3-6090-F923-59437BA4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0186" y="1389465"/>
            <a:ext cx="7772400" cy="4079070"/>
          </a:xfrm>
        </p:spPr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求解下列线性方程组的解。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88767-89AD-EC96-F554-6028994F0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29" y="2268192"/>
            <a:ext cx="3222954" cy="1686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64A7D0-B661-C346-5CA2-37BA30E76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45" y="2092871"/>
            <a:ext cx="3145441" cy="18621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A31B377-EB27-DC82-501A-CDC563E066BB}"/>
              </a:ext>
            </a:extLst>
          </p:cNvPr>
          <p:cNvSpPr txBox="1"/>
          <p:nvPr/>
        </p:nvSpPr>
        <p:spPr>
          <a:xfrm>
            <a:off x="152891" y="283458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0A964E5-44F6-F561-63C8-C0EABA6189AD}"/>
              </a:ext>
            </a:extLst>
          </p:cNvPr>
          <p:cNvSpPr txBox="1"/>
          <p:nvPr/>
        </p:nvSpPr>
        <p:spPr>
          <a:xfrm>
            <a:off x="4357741" y="2793088"/>
            <a:ext cx="50344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194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4575</TotalTime>
  <Words>421</Words>
  <Application>Microsoft Office PowerPoint</Application>
  <PresentationFormat>全屏显示(4:3)</PresentationFormat>
  <Paragraphs>25</Paragraphs>
  <Slides>12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黑体</vt:lpstr>
      <vt:lpstr>华文行楷</vt:lpstr>
      <vt:lpstr>微软雅黑</vt:lpstr>
      <vt:lpstr>Arial</vt:lpstr>
      <vt:lpstr>Arial Black</vt:lpstr>
      <vt:lpstr>Calibri</vt:lpstr>
      <vt:lpstr>Times New Roman</vt:lpstr>
      <vt:lpstr>Office 主题​​</vt:lpstr>
      <vt:lpstr>自定义设计方案</vt:lpstr>
      <vt:lpstr>CorelDRAW</vt:lpstr>
      <vt:lpstr>实验一 MATLAB基本操作（一）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ma yun</cp:lastModifiedBy>
  <cp:revision>521</cp:revision>
  <dcterms:created xsi:type="dcterms:W3CDTF">2017-07-05T16:47:19Z</dcterms:created>
  <dcterms:modified xsi:type="dcterms:W3CDTF">2022-09-29T12:05:00Z</dcterms:modified>
</cp:coreProperties>
</file>