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1" r:id="rId3"/>
  </p:sldMasterIdLst>
  <p:sldIdLst>
    <p:sldId id="346" r:id="rId4"/>
    <p:sldId id="264" r:id="rId5"/>
    <p:sldId id="262" r:id="rId6"/>
    <p:sldId id="259" r:id="rId7"/>
    <p:sldId id="260" r:id="rId8"/>
    <p:sldId id="261" r:id="rId9"/>
    <p:sldId id="320" r:id="rId10"/>
    <p:sldId id="34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B1AB5C-DA22-ACB9-2848-DB27F154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9278C7C-3AAA-F1DB-A470-51E30B2D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CA1-BAAA-4251-AA20-6C2A8E41C4A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6153995C-E058-B071-A583-EC86C7A3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6CB292C-B3B9-2ACF-0D21-C374D659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48B8-9CB6-47B3-9A43-9A94676FF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8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3B9C7137-2D9E-144A-E63D-39454DE7AE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Fourier Transform and Spectrum Analysis</a:t>
            </a:r>
          </a:p>
        </p:txBody>
      </p:sp>
    </p:spTree>
    <p:extLst>
      <p:ext uri="{BB962C8B-B14F-4D97-AF65-F5344CB8AC3E}">
        <p14:creationId xmlns:p14="http://schemas.microsoft.com/office/powerpoint/2010/main" val="185027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60E97F6A-2485-DB0B-AEB2-70C3C80ABE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Fourier Transform and Spectrum Analysis</a:t>
            </a:r>
          </a:p>
        </p:txBody>
      </p:sp>
    </p:spTree>
    <p:extLst>
      <p:ext uri="{BB962C8B-B14F-4D97-AF65-F5344CB8AC3E}">
        <p14:creationId xmlns:p14="http://schemas.microsoft.com/office/powerpoint/2010/main" val="4053865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228600"/>
            <a:ext cx="207645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7695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00174316-A978-55B9-6464-56B5E5C9FF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Fourier Transform and Spectrum Analysis</a:t>
            </a:r>
          </a:p>
        </p:txBody>
      </p:sp>
    </p:spTree>
    <p:extLst>
      <p:ext uri="{BB962C8B-B14F-4D97-AF65-F5344CB8AC3E}">
        <p14:creationId xmlns:p14="http://schemas.microsoft.com/office/powerpoint/2010/main" val="4275868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81075" y="1524000"/>
            <a:ext cx="3581400" cy="4343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875" y="1524000"/>
            <a:ext cx="3581400" cy="4343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D64C2BD6-3FEC-391E-0E14-8C86FBAD0C4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Fourier Transform and Spectrum Analysis</a:t>
            </a:r>
          </a:p>
        </p:txBody>
      </p:sp>
    </p:spTree>
    <p:extLst>
      <p:ext uri="{BB962C8B-B14F-4D97-AF65-F5344CB8AC3E}">
        <p14:creationId xmlns:p14="http://schemas.microsoft.com/office/powerpoint/2010/main" val="3036588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81075" y="1524000"/>
            <a:ext cx="7315200" cy="4343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DC8D76F1-D2D8-D218-F31D-DE19AF516A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Fourier Transform and Spectrum Analysis</a:t>
            </a:r>
          </a:p>
        </p:txBody>
      </p:sp>
    </p:spTree>
    <p:extLst>
      <p:ext uri="{BB962C8B-B14F-4D97-AF65-F5344CB8AC3E}">
        <p14:creationId xmlns:p14="http://schemas.microsoft.com/office/powerpoint/2010/main" val="724008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81075" y="1524000"/>
            <a:ext cx="3581400" cy="4343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4875" y="1524000"/>
            <a:ext cx="3581400" cy="2095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4875" y="3771900"/>
            <a:ext cx="3581400" cy="2095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="" xmlns:a16="http://schemas.microsoft.com/office/drawing/2014/main" id="{DD39658D-DC3D-7189-3B4F-CC07097936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Fourier Transform and Spectrum Analysis</a:t>
            </a:r>
          </a:p>
        </p:txBody>
      </p:sp>
    </p:spTree>
    <p:extLst>
      <p:ext uri="{BB962C8B-B14F-4D97-AF65-F5344CB8AC3E}">
        <p14:creationId xmlns:p14="http://schemas.microsoft.com/office/powerpoint/2010/main" val="338652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81075" y="1524000"/>
            <a:ext cx="3581400" cy="4343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4875" y="1524000"/>
            <a:ext cx="3581400" cy="2095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4875" y="3771900"/>
            <a:ext cx="3581400" cy="2095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="" xmlns:a16="http://schemas.microsoft.com/office/drawing/2014/main" id="{1AB43B61-0BC9-6417-A41B-95F5D16303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Fourier Transform and Spectrum Analysis</a:t>
            </a:r>
          </a:p>
        </p:txBody>
      </p:sp>
    </p:spTree>
    <p:extLst>
      <p:ext uri="{BB962C8B-B14F-4D97-AF65-F5344CB8AC3E}">
        <p14:creationId xmlns:p14="http://schemas.microsoft.com/office/powerpoint/2010/main" val="2710439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7E6C521C-9E42-FD54-0857-2AEE7A239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CE2107E4-A9D5-340F-F282-79B69F2A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23F41-92E8-4E5A-B830-C83774E33960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C556BADC-6F5C-7249-281E-663E4EAE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A105CFFA-1523-270A-0DEB-265A5179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5D122-DCA3-458C-83C6-B907BD57E7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763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8A51E819-37D5-660A-66BB-19D4C0B4509D}"/>
              </a:ext>
            </a:extLst>
          </p:cNvPr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BDD61B28-74E0-0663-9F7D-91FDC9F3F6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3">
            <a:extLst>
              <a:ext uri="{FF2B5EF4-FFF2-40B4-BE49-F238E27FC236}">
                <a16:creationId xmlns="" xmlns:a16="http://schemas.microsoft.com/office/drawing/2014/main" id="{60DBFBB0-5DD2-0274-EE50-4DF2BAE5E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5E068-DE36-43A8-B281-311EF60ECCB0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="" xmlns:a16="http://schemas.microsoft.com/office/drawing/2014/main" id="{99A37D5C-FAA8-6A18-5796-16F55E8B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="" xmlns:a16="http://schemas.microsoft.com/office/drawing/2014/main" id="{F5D32B73-3720-6D94-4314-74C26900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AD536-EA02-4464-832C-620FB6496C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57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2B53C2A0-133A-45D2-30E9-543C5C33B0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FB7E4735-B7DC-9E1C-E376-7283A64D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53974-C2EE-4C60-AAAC-2BB41FB76F88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46FB23E3-F139-03D5-4F39-CDF8EE64E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AACF2B17-2832-4DEF-E604-D1F619D9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293E6-2D14-42A7-A715-0CA5D2B0AA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804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="" xmlns:a16="http://schemas.microsoft.com/office/drawing/2014/main" id="{E908F8B3-F503-D0EA-BFA2-E84944775289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371600"/>
            <a:ext cx="8870950" cy="3981450"/>
            <a:chOff x="180" y="1384"/>
            <a:chExt cx="5492" cy="1980"/>
          </a:xfrm>
        </p:grpSpPr>
        <p:sp>
          <p:nvSpPr>
            <p:cNvPr id="5" name="Oval 3">
              <a:extLst>
                <a:ext uri="{FF2B5EF4-FFF2-40B4-BE49-F238E27FC236}">
                  <a16:creationId xmlns="" xmlns:a16="http://schemas.microsoft.com/office/drawing/2014/main" id="{CFF0DAC7-C72F-07A5-13B1-6E02C6F06A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00000" flipH="1" flipV="1">
              <a:off x="192" y="2784"/>
              <a:ext cx="576" cy="57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" name="Oval 4">
              <a:extLst>
                <a:ext uri="{FF2B5EF4-FFF2-40B4-BE49-F238E27FC236}">
                  <a16:creationId xmlns="" xmlns:a16="http://schemas.microsoft.com/office/drawing/2014/main" id="{A93891AF-DE96-EC2C-FA43-4E7CFC19B9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00000" flipH="1" flipV="1">
              <a:off x="5088" y="1392"/>
              <a:ext cx="576" cy="57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="" xmlns:a16="http://schemas.microsoft.com/office/drawing/2014/main" id="{BE1FC6AA-94E6-E28D-BB30-6604AFF13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" y="1384"/>
              <a:ext cx="576" cy="57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="" xmlns:a16="http://schemas.microsoft.com/office/drawing/2014/main" id="{2E3A9031-B243-A868-DAB4-E9E8CB4E8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632"/>
              <a:ext cx="288" cy="144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="" xmlns:a16="http://schemas.microsoft.com/office/drawing/2014/main" id="{D7DC9F97-CA97-81F9-A929-2E720EB82A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00000" flipH="1" flipV="1">
              <a:off x="5096" y="2788"/>
              <a:ext cx="576" cy="57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="" xmlns:a16="http://schemas.microsoft.com/office/drawing/2014/main" id="{21C72CCC-F109-CC7A-18B0-6B1F0F0124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00000" flipH="1" flipV="1">
              <a:off x="5376" y="1680"/>
              <a:ext cx="288" cy="134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ECB98B82-45A6-CC19-6BC7-6F5E66EA7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09800"/>
            <a:ext cx="7772400" cy="4572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="" xmlns:a16="http://schemas.microsoft.com/office/drawing/2014/main" id="{E4906609-108A-5749-D817-9D8E27758836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762000" y="4876800"/>
            <a:ext cx="7772400" cy="457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3" name="AutoShape 11">
            <a:extLst>
              <a:ext uri="{FF2B5EF4-FFF2-40B4-BE49-F238E27FC236}">
                <a16:creationId xmlns="" xmlns:a16="http://schemas.microsoft.com/office/drawing/2014/main" id="{31BDB644-32C2-B14B-6600-DFC6369F1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57200"/>
            <a:ext cx="7543800" cy="5638800"/>
          </a:xfrm>
          <a:prstGeom prst="roundRect">
            <a:avLst>
              <a:gd name="adj" fmla="val 10681"/>
            </a:avLst>
          </a:prstGeom>
          <a:gradFill rotWithShape="1">
            <a:gsLst>
              <a:gs pos="0">
                <a:srgbClr val="008080"/>
              </a:gs>
              <a:gs pos="50000">
                <a:srgbClr val="003B3B"/>
              </a:gs>
              <a:gs pos="100000">
                <a:srgbClr val="008080"/>
              </a:gs>
            </a:gsLst>
            <a:lin ang="5400000" scaled="1"/>
          </a:gradFill>
          <a:ln w="76200">
            <a:solidFill>
              <a:srgbClr val="CC0066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Rectangle 12">
            <a:extLst>
              <a:ext uri="{FF2B5EF4-FFF2-40B4-BE49-F238E27FC236}">
                <a16:creationId xmlns="" xmlns:a16="http://schemas.microsoft.com/office/drawing/2014/main" id="{2F7DC967-5986-4693-4915-346C5F3F2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334000"/>
            <a:ext cx="7543800" cy="304800"/>
          </a:xfrm>
          <a:prstGeom prst="rect">
            <a:avLst/>
          </a:prstGeom>
          <a:gradFill rotWithShape="0">
            <a:gsLst>
              <a:gs pos="0">
                <a:srgbClr val="003B3B"/>
              </a:gs>
              <a:gs pos="100000">
                <a:srgbClr val="008080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Rectangle 17">
            <a:extLst>
              <a:ext uri="{FF2B5EF4-FFF2-40B4-BE49-F238E27FC236}">
                <a16:creationId xmlns="" xmlns:a16="http://schemas.microsoft.com/office/drawing/2014/main" id="{A941AE19-4C48-CE82-F1AB-520B25AE4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14400"/>
            <a:ext cx="7391400" cy="304800"/>
          </a:xfrm>
          <a:prstGeom prst="rect">
            <a:avLst/>
          </a:prstGeom>
          <a:gradFill rotWithShape="0">
            <a:gsLst>
              <a:gs pos="0">
                <a:srgbClr val="008080"/>
              </a:gs>
              <a:gs pos="100000">
                <a:srgbClr val="004646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AutoShape 19">
            <a:extLst>
              <a:ext uri="{FF2B5EF4-FFF2-40B4-BE49-F238E27FC236}">
                <a16:creationId xmlns="" xmlns:a16="http://schemas.microsoft.com/office/drawing/2014/main" id="{F1CE9092-EB94-8454-89B7-AAC235933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91475" cy="4114800"/>
          </a:xfrm>
          <a:prstGeom prst="roundRect">
            <a:avLst>
              <a:gd name="adj" fmla="val 4514"/>
            </a:avLst>
          </a:prstGeom>
          <a:solidFill>
            <a:schemeClr val="tx2"/>
          </a:solidFill>
          <a:ln w="76200">
            <a:solidFill>
              <a:srgbClr val="CC0066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83820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762000" y="2743200"/>
            <a:ext cx="7772400" cy="1143000"/>
          </a:xfrm>
          <a:effectLst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5600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717D9E94-8F9E-9E1E-F298-03E72BC91C2A}"/>
              </a:ext>
            </a:extLst>
          </p:cNvPr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7012723C-B8E6-B984-5497-EA630CDD3B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4">
            <a:extLst>
              <a:ext uri="{FF2B5EF4-FFF2-40B4-BE49-F238E27FC236}">
                <a16:creationId xmlns="" xmlns:a16="http://schemas.microsoft.com/office/drawing/2014/main" id="{291521AE-A7F2-1F4A-5FF4-5315162E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E6192-8AA7-4CEA-9D96-FAB15EB71027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8" name="页脚占位符 5">
            <a:extLst>
              <a:ext uri="{FF2B5EF4-FFF2-40B4-BE49-F238E27FC236}">
                <a16:creationId xmlns="" xmlns:a16="http://schemas.microsoft.com/office/drawing/2014/main" id="{A621257C-C01F-5C87-B39D-081013A1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>
            <a:extLst>
              <a:ext uri="{FF2B5EF4-FFF2-40B4-BE49-F238E27FC236}">
                <a16:creationId xmlns="" xmlns:a16="http://schemas.microsoft.com/office/drawing/2014/main" id="{BF8112DE-A4A3-C8B5-488D-E0B96911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50C77-546C-401F-9A3B-F5ADADCAFE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278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151FDE5A-4DBE-4258-7A95-0C1EA020590F}"/>
              </a:ext>
            </a:extLst>
          </p:cNvPr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89067CCE-1232-809F-03A7-E89824431F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日期占位符 6">
            <a:extLst>
              <a:ext uri="{FF2B5EF4-FFF2-40B4-BE49-F238E27FC236}">
                <a16:creationId xmlns="" xmlns:a16="http://schemas.microsoft.com/office/drawing/2014/main" id="{ECF145CE-3909-C254-35F9-0DC58F83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9067D-E761-437D-B1F5-E77BD65C23C5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10" name="页脚占位符 7">
            <a:extLst>
              <a:ext uri="{FF2B5EF4-FFF2-40B4-BE49-F238E27FC236}">
                <a16:creationId xmlns="" xmlns:a16="http://schemas.microsoft.com/office/drawing/2014/main" id="{3F15824C-A227-B27E-A2BB-A85A82FF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8">
            <a:extLst>
              <a:ext uri="{FF2B5EF4-FFF2-40B4-BE49-F238E27FC236}">
                <a16:creationId xmlns="" xmlns:a16="http://schemas.microsoft.com/office/drawing/2014/main" id="{EF355D03-B059-9080-34CD-33D7F71A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7B1A5-8726-49D8-9C6F-DE1259E84C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409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7757FEDC-9AFA-1266-A495-A5E41C7DF104}"/>
              </a:ext>
            </a:extLst>
          </p:cNvPr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2FE81892-FF75-CB20-70E3-2220BBCA21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2">
            <a:extLst>
              <a:ext uri="{FF2B5EF4-FFF2-40B4-BE49-F238E27FC236}">
                <a16:creationId xmlns="" xmlns:a16="http://schemas.microsoft.com/office/drawing/2014/main" id="{9523C756-8C46-964C-0F3A-B6772C84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C9C24-6BF6-40A8-B7E6-5A9C6CBC6C04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="" xmlns:a16="http://schemas.microsoft.com/office/drawing/2014/main" id="{E6F95B19-0D1D-AE2E-9B0D-C4330AA9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="" xmlns:a16="http://schemas.microsoft.com/office/drawing/2014/main" id="{BB5E370D-623E-DA19-D1F9-5F35DD18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A5EEB-D14D-4CCC-8D40-8F4EF2B7A2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3847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04C1204D-B3B0-CDD3-9B36-5B065136B5BE}"/>
              </a:ext>
            </a:extLst>
          </p:cNvPr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0C1408C6-9978-A246-364D-B7DEE222A5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日期占位符 1">
            <a:extLst>
              <a:ext uri="{FF2B5EF4-FFF2-40B4-BE49-F238E27FC236}">
                <a16:creationId xmlns="" xmlns:a16="http://schemas.microsoft.com/office/drawing/2014/main" id="{B45905CD-5CBD-4BE4-BFB9-5F7B41BA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DEEF3-5FEF-4AF8-8F7C-9A14FA5C0ED4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="" xmlns:a16="http://schemas.microsoft.com/office/drawing/2014/main" id="{94B2304D-0DFC-0ABF-23F8-6D513AB2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="" xmlns:a16="http://schemas.microsoft.com/office/drawing/2014/main" id="{ABE802FD-1931-C04A-073D-4A75DD9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8F92A-8FED-468E-AE7A-EE2ED5F6DA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620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735C0030-5CC0-DE7D-4FBB-676DAF878D96}"/>
              </a:ext>
            </a:extLst>
          </p:cNvPr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4D69B696-06A9-5B00-9910-D33838149F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4">
            <a:extLst>
              <a:ext uri="{FF2B5EF4-FFF2-40B4-BE49-F238E27FC236}">
                <a16:creationId xmlns="" xmlns:a16="http://schemas.microsoft.com/office/drawing/2014/main" id="{7EA9DC79-B1B3-3B29-2164-20AE09FB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A4265-B216-4A41-BF40-00EBF0884E43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8" name="页脚占位符 5">
            <a:extLst>
              <a:ext uri="{FF2B5EF4-FFF2-40B4-BE49-F238E27FC236}">
                <a16:creationId xmlns="" xmlns:a16="http://schemas.microsoft.com/office/drawing/2014/main" id="{300FDFEF-CC56-3034-31D5-6564D6C9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>
            <a:extLst>
              <a:ext uri="{FF2B5EF4-FFF2-40B4-BE49-F238E27FC236}">
                <a16:creationId xmlns="" xmlns:a16="http://schemas.microsoft.com/office/drawing/2014/main" id="{A2AB3B94-0AC9-61DD-1BDB-C6CF8EA4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6364-ECBD-41CE-ACCB-B19761D487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649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48EF7214-5D13-C03E-E635-F0D46C0959A8}"/>
              </a:ext>
            </a:extLst>
          </p:cNvPr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CB93923-4245-4A7A-A893-8C796ACFF2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4">
            <a:extLst>
              <a:ext uri="{FF2B5EF4-FFF2-40B4-BE49-F238E27FC236}">
                <a16:creationId xmlns="" xmlns:a16="http://schemas.microsoft.com/office/drawing/2014/main" id="{F8E59AB0-4933-285F-57AB-124A95B6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1676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2E27F-121E-470D-AF4F-FEF6E495320F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8" name="页脚占位符 5">
            <a:extLst>
              <a:ext uri="{FF2B5EF4-FFF2-40B4-BE49-F238E27FC236}">
                <a16:creationId xmlns="" xmlns:a16="http://schemas.microsoft.com/office/drawing/2014/main" id="{AD41C4E5-E8EF-73F3-F485-95341112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2643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>
            <a:extLst>
              <a:ext uri="{FF2B5EF4-FFF2-40B4-BE49-F238E27FC236}">
                <a16:creationId xmlns="" xmlns:a16="http://schemas.microsoft.com/office/drawing/2014/main" id="{7FB7625C-2BC3-4D2E-E09F-9C1B3DDD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625" y="5346700"/>
            <a:ext cx="871538" cy="871538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80B70C9-F31A-43B8-A772-EAFE0642FB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940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46ED166-C8E1-1F1C-E872-E8821CF2D5FC}"/>
              </a:ext>
            </a:extLst>
          </p:cNvPr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1976448-BADF-6BDF-0CE3-C5F5A02259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3">
            <a:extLst>
              <a:ext uri="{FF2B5EF4-FFF2-40B4-BE49-F238E27FC236}">
                <a16:creationId xmlns="" xmlns:a16="http://schemas.microsoft.com/office/drawing/2014/main" id="{66CDFE1C-6B2B-BCC7-80EF-97EB921E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C8C8D-D2D0-490E-AA6B-3F52BF0FBC53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="" xmlns:a16="http://schemas.microsoft.com/office/drawing/2014/main" id="{97E6C488-DD3E-D1CC-F23B-5906F604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="" xmlns:a16="http://schemas.microsoft.com/office/drawing/2014/main" id="{89AE3FBA-7F92-60FB-B489-4997D659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65805-B966-4FA7-931A-68B0C6A4D6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482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83BFC6EC-33C0-52B8-9897-CC4FE595F819}"/>
              </a:ext>
            </a:extLst>
          </p:cNvPr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AB2C7681-582C-7613-E6DB-5BA626D463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3">
            <a:extLst>
              <a:ext uri="{FF2B5EF4-FFF2-40B4-BE49-F238E27FC236}">
                <a16:creationId xmlns="" xmlns:a16="http://schemas.microsoft.com/office/drawing/2014/main" id="{F6E072F7-7B97-A30D-8129-0D3FB307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5D6F8-7043-4816-AE83-3E2D30480C64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="" xmlns:a16="http://schemas.microsoft.com/office/drawing/2014/main" id="{845EBC9A-23A3-03C6-159D-381F59D9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="" xmlns:a16="http://schemas.microsoft.com/office/drawing/2014/main" id="{58900CC8-873E-5FBE-3D24-3E6E0683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47264-DAF6-4CB8-93A8-19B406D26B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7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BD1AF8BF-D4E6-0EF7-76C1-34F84A33CE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Fourier Transform and Spectrum Analysis</a:t>
            </a:r>
          </a:p>
        </p:txBody>
      </p:sp>
    </p:spTree>
    <p:extLst>
      <p:ext uri="{BB962C8B-B14F-4D97-AF65-F5344CB8AC3E}">
        <p14:creationId xmlns:p14="http://schemas.microsoft.com/office/powerpoint/2010/main" val="136296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1F80CB72-C495-AE8E-2B53-4498371FF3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Fourier Transform and Spectrum Analysis</a:t>
            </a:r>
          </a:p>
        </p:txBody>
      </p:sp>
    </p:spTree>
    <p:extLst>
      <p:ext uri="{BB962C8B-B14F-4D97-AF65-F5344CB8AC3E}">
        <p14:creationId xmlns:p14="http://schemas.microsoft.com/office/powerpoint/2010/main" val="194341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81075" y="1524000"/>
            <a:ext cx="3581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875" y="1524000"/>
            <a:ext cx="3581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3816FF9B-180D-A299-0F82-83A16576AA2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Fourier Transform and Spectrum Analysis</a:t>
            </a:r>
          </a:p>
        </p:txBody>
      </p:sp>
    </p:spTree>
    <p:extLst>
      <p:ext uri="{BB962C8B-B14F-4D97-AF65-F5344CB8AC3E}">
        <p14:creationId xmlns:p14="http://schemas.microsoft.com/office/powerpoint/2010/main" val="149796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="" xmlns:a16="http://schemas.microsoft.com/office/drawing/2014/main" id="{10BB6B1E-15B7-94F9-67F3-820157FAFA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Fourier Transform and Spectrum Analysis</a:t>
            </a:r>
          </a:p>
        </p:txBody>
      </p:sp>
    </p:spTree>
    <p:extLst>
      <p:ext uri="{BB962C8B-B14F-4D97-AF65-F5344CB8AC3E}">
        <p14:creationId xmlns:p14="http://schemas.microsoft.com/office/powerpoint/2010/main" val="383908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5">
            <a:extLst>
              <a:ext uri="{FF2B5EF4-FFF2-40B4-BE49-F238E27FC236}">
                <a16:creationId xmlns="" xmlns:a16="http://schemas.microsoft.com/office/drawing/2014/main" id="{762AD0B3-94A9-512A-FABB-EBCFCA34DB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Fourier Transform and Spectrum Analysis</a:t>
            </a:r>
          </a:p>
        </p:txBody>
      </p:sp>
    </p:spTree>
    <p:extLst>
      <p:ext uri="{BB962C8B-B14F-4D97-AF65-F5344CB8AC3E}">
        <p14:creationId xmlns:p14="http://schemas.microsoft.com/office/powerpoint/2010/main" val="409284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="" xmlns:a16="http://schemas.microsoft.com/office/drawing/2014/main" id="{68251795-F949-5209-E356-4FA929F52F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Fourier Transform and Spectrum Analysis</a:t>
            </a:r>
          </a:p>
        </p:txBody>
      </p:sp>
    </p:spTree>
    <p:extLst>
      <p:ext uri="{BB962C8B-B14F-4D97-AF65-F5344CB8AC3E}">
        <p14:creationId xmlns:p14="http://schemas.microsoft.com/office/powerpoint/2010/main" val="163343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44F212D4-B018-BE13-04D2-D960D5B2924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Fourier Transform and Spectrum Analysis</a:t>
            </a:r>
          </a:p>
        </p:txBody>
      </p:sp>
    </p:spTree>
    <p:extLst>
      <p:ext uri="{BB962C8B-B14F-4D97-AF65-F5344CB8AC3E}">
        <p14:creationId xmlns:p14="http://schemas.microsoft.com/office/powerpoint/2010/main" val="312291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8194A91B-8E2C-46DC-DBDD-CE4A4CE6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AC72899-AEC0-A97E-D118-EC1084793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7EECE73-9C6F-F36D-8A2F-24BBA8FCF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E1CA1-BAAA-4251-AA20-6C2A8E41C4A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98791A6-BDC5-AAD6-B50F-38DE707CA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40B2CD3-CA08-4FAF-47AA-512723356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548B8-9CB6-47B3-9A43-9A94676FF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260B120F-FD74-E6B9-597F-B02EFAFE3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838200"/>
            <a:ext cx="7772400" cy="4572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09E002F3-5980-DCD6-3BA6-62019FFD6F6A}"/>
              </a:ext>
            </a:extLst>
          </p:cNvPr>
          <p:cNvSpPr>
            <a:spLocks noChangeArrowheads="1"/>
          </p:cNvSpPr>
          <p:nvPr/>
        </p:nvSpPr>
        <p:spPr bwMode="auto">
          <a:xfrm rot="21600000" flipH="1" flipV="1">
            <a:off x="752475" y="6094413"/>
            <a:ext cx="7772400" cy="457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zh-CN" altLang="en-US">
              <a:latin typeface="Arial" charset="0"/>
            </a:endParaRPr>
          </a:p>
        </p:txBody>
      </p:sp>
      <p:grpSp>
        <p:nvGrpSpPr>
          <p:cNvPr id="1028" name="Group 4">
            <a:extLst>
              <a:ext uri="{FF2B5EF4-FFF2-40B4-BE49-F238E27FC236}">
                <a16:creationId xmlns="" xmlns:a16="http://schemas.microsoft.com/office/drawing/2014/main" id="{9FE62322-8457-FF59-A22A-8ACABD8B5FD0}"/>
              </a:ext>
            </a:extLst>
          </p:cNvPr>
          <p:cNvGrpSpPr>
            <a:grpSpLocks/>
          </p:cNvGrpSpPr>
          <p:nvPr/>
        </p:nvGrpSpPr>
        <p:grpSpPr bwMode="auto">
          <a:xfrm>
            <a:off x="0" y="838200"/>
            <a:ext cx="9144000" cy="5724525"/>
            <a:chOff x="180" y="522"/>
            <a:chExt cx="5484" cy="3606"/>
          </a:xfrm>
        </p:grpSpPr>
        <p:sp>
          <p:nvSpPr>
            <p:cNvPr id="4101" name="Oval 5">
              <a:extLst>
                <a:ext uri="{FF2B5EF4-FFF2-40B4-BE49-F238E27FC236}">
                  <a16:creationId xmlns="" xmlns:a16="http://schemas.microsoft.com/office/drawing/2014/main" id="{EC3C155C-2C62-484E-AA60-D02C8F635B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00000" flipH="1" flipV="1">
              <a:off x="186" y="3552"/>
              <a:ext cx="576" cy="57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02" name="Oval 6">
              <a:extLst>
                <a:ext uri="{FF2B5EF4-FFF2-40B4-BE49-F238E27FC236}">
                  <a16:creationId xmlns="" xmlns:a16="http://schemas.microsoft.com/office/drawing/2014/main" id="{42D93CFA-4F83-C5D8-4CD8-482CFEC061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00000" flipH="1" flipV="1">
              <a:off x="5088" y="522"/>
              <a:ext cx="576" cy="57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03" name="Oval 7">
              <a:extLst>
                <a:ext uri="{FF2B5EF4-FFF2-40B4-BE49-F238E27FC236}">
                  <a16:creationId xmlns="" xmlns:a16="http://schemas.microsoft.com/office/drawing/2014/main" id="{992DADD9-FE4F-7D30-D373-131F1CBB0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" y="522"/>
              <a:ext cx="576" cy="57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04" name="Rectangle 8">
              <a:extLst>
                <a:ext uri="{FF2B5EF4-FFF2-40B4-BE49-F238E27FC236}">
                  <a16:creationId xmlns="" xmlns:a16="http://schemas.microsoft.com/office/drawing/2014/main" id="{57053601-CDE7-011E-126A-4573E6B6A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" y="816"/>
              <a:ext cx="288" cy="3024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05" name="Oval 9">
              <a:extLst>
                <a:ext uri="{FF2B5EF4-FFF2-40B4-BE49-F238E27FC236}">
                  <a16:creationId xmlns="" xmlns:a16="http://schemas.microsoft.com/office/drawing/2014/main" id="{25CABB35-436E-9694-80C2-7A78667A01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00000" flipH="1" flipV="1">
              <a:off x="5082" y="3551"/>
              <a:ext cx="576" cy="57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06" name="Rectangle 10">
              <a:extLst>
                <a:ext uri="{FF2B5EF4-FFF2-40B4-BE49-F238E27FC236}">
                  <a16:creationId xmlns="" xmlns:a16="http://schemas.microsoft.com/office/drawing/2014/main" id="{7E2A2655-AE2D-68E2-4803-0A5E4F7191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00000" flipH="1" flipV="1">
              <a:off x="5370" y="816"/>
              <a:ext cx="288" cy="302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1029" name="AutoShape 11">
            <a:extLst>
              <a:ext uri="{FF2B5EF4-FFF2-40B4-BE49-F238E27FC236}">
                <a16:creationId xmlns="" xmlns:a16="http://schemas.microsoft.com/office/drawing/2014/main" id="{52FA9863-8D68-1FD8-A64B-36FCA947C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800"/>
            <a:ext cx="7924800" cy="914400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en-GB" altLang="zh-CN" sz="2400">
              <a:latin typeface="Times New Roman" panose="02020603050405020304" pitchFamily="18" charset="0"/>
            </a:endParaRPr>
          </a:p>
        </p:txBody>
      </p:sp>
      <p:sp>
        <p:nvSpPr>
          <p:cNvPr id="1030" name="AutoShape 12">
            <a:extLst>
              <a:ext uri="{FF2B5EF4-FFF2-40B4-BE49-F238E27FC236}">
                <a16:creationId xmlns="" xmlns:a16="http://schemas.microsoft.com/office/drawing/2014/main" id="{FFDD3B2D-2351-7194-2636-C0EDBA18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172200"/>
            <a:ext cx="7848600" cy="533400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Rectangle 13">
            <a:extLst>
              <a:ext uri="{FF2B5EF4-FFF2-40B4-BE49-F238E27FC236}">
                <a16:creationId xmlns="" xmlns:a16="http://schemas.microsoft.com/office/drawing/2014/main" id="{1B8614E2-B1C8-F188-08A7-5EE78A56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172200"/>
            <a:ext cx="7848600" cy="457200"/>
          </a:xfrm>
          <a:prstGeom prst="rect">
            <a:avLst/>
          </a:prstGeom>
          <a:gradFill rotWithShape="0">
            <a:gsLst>
              <a:gs pos="0">
                <a:srgbClr val="185E18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32" name="Rectangle 14">
            <a:extLst>
              <a:ext uri="{FF2B5EF4-FFF2-40B4-BE49-F238E27FC236}">
                <a16:creationId xmlns="" xmlns:a16="http://schemas.microsoft.com/office/drawing/2014/main" id="{ED5C69DD-7036-4822-AF06-83F1BABB1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81075" y="1524000"/>
            <a:ext cx="7315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111" name="Rectangle 15">
            <a:extLst>
              <a:ext uri="{FF2B5EF4-FFF2-40B4-BE49-F238E27FC236}">
                <a16:creationId xmlns="" xmlns:a16="http://schemas.microsoft.com/office/drawing/2014/main" id="{C590610E-941A-B12B-54DA-71CF7C4D486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324600"/>
            <a:ext cx="48244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700" b="1" i="1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Fourier Transform and Spectrum Analysis</a:t>
            </a:r>
          </a:p>
        </p:txBody>
      </p:sp>
      <p:sp>
        <p:nvSpPr>
          <p:cNvPr id="1034" name="Rectangle 16">
            <a:extLst>
              <a:ext uri="{FF2B5EF4-FFF2-40B4-BE49-F238E27FC236}">
                <a16:creationId xmlns="" xmlns:a16="http://schemas.microsoft.com/office/drawing/2014/main" id="{C87A5C51-7BBA-88AC-B402-B06685ABE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33400"/>
            <a:ext cx="7924800" cy="381000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100000">
                <a:srgbClr val="1C6F1C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35" name="Rectangle 17">
            <a:extLst>
              <a:ext uri="{FF2B5EF4-FFF2-40B4-BE49-F238E27FC236}">
                <a16:creationId xmlns="" xmlns:a16="http://schemas.microsoft.com/office/drawing/2014/main" id="{4E76F087-F728-7E21-AB45-7EE2E8D5D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305800" cy="609600"/>
          </a:xfrm>
          <a:prstGeom prst="rect">
            <a:avLst/>
          </a:prstGeom>
          <a:noFill/>
          <a:ln>
            <a:noFill/>
          </a:ln>
          <a:effectLst>
            <a:outerShdw dist="17961" dir="135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Cllllllick to edit Master title style</a:t>
            </a:r>
          </a:p>
        </p:txBody>
      </p:sp>
      <p:sp>
        <p:nvSpPr>
          <p:cNvPr id="1036" name="AutoShape 18">
            <a:extLst>
              <a:ext uri="{FF2B5EF4-FFF2-40B4-BE49-F238E27FC236}">
                <a16:creationId xmlns="" xmlns:a16="http://schemas.microsoft.com/office/drawing/2014/main" id="{3E729332-F298-2622-4267-0044F91B9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382000" cy="5334000"/>
          </a:xfrm>
          <a:prstGeom prst="roundRect">
            <a:avLst>
              <a:gd name="adj" fmla="val 4069"/>
            </a:avLst>
          </a:prstGeom>
          <a:solidFill>
            <a:schemeClr val="tx2"/>
          </a:solidFill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37" name="Text Box 22">
            <a:extLst>
              <a:ext uri="{FF2B5EF4-FFF2-40B4-BE49-F238E27FC236}">
                <a16:creationId xmlns="" xmlns:a16="http://schemas.microsoft.com/office/drawing/2014/main" id="{13BBDE3D-8AAE-869A-B928-B0093A95CC5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96188" y="6381750"/>
            <a:ext cx="935037" cy="336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i="1">
                <a:solidFill>
                  <a:schemeClr val="tx2"/>
                </a:solidFill>
                <a:latin typeface="Times New Roman" panose="02020603050405020304" pitchFamily="18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412552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" panose="02020603050405020304" pitchFamily="18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B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7F3767F1-1D92-3367-4575-AF4728F8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文本占位符 2">
            <a:extLst>
              <a:ext uri="{FF2B5EF4-FFF2-40B4-BE49-F238E27FC236}">
                <a16:creationId xmlns="" xmlns:a16="http://schemas.microsoft.com/office/drawing/2014/main" id="{A0E48FF6-5E09-A33F-9C39-2E3CAA452A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773443E-61A8-C1BB-210E-4EC335F99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59ABBE-FBBB-47D8-85ED-ED6A39B42B39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A750CED-155E-D51C-E7F1-D48ADEC93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C486504-9070-BEE6-A7E1-F5F968685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oudy Old Style" panose="02020502050305020303" pitchFamily="18" charset="0"/>
              </a:defRPr>
            </a:lvl1pPr>
          </a:lstStyle>
          <a:p>
            <a:pPr>
              <a:defRPr/>
            </a:pPr>
            <a:fld id="{9E4BABB4-EAFD-4157-8DD3-A49EDDBCB7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580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4400" kern="1200" spc="50" dirty="0">
          <a:ln w="12700">
            <a:noFill/>
            <a:prstDash val="solid"/>
          </a:ln>
          <a:solidFill>
            <a:srgbClr val="00ADDC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ADDC"/>
          </a:solidFill>
          <a:latin typeface="Footlight MT Light" pitchFamily="18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ADDC"/>
          </a:solidFill>
          <a:latin typeface="Footlight MT Light" pitchFamily="18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ADDC"/>
          </a:solidFill>
          <a:latin typeface="Footlight MT Light" pitchFamily="18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ADDC"/>
          </a:solidFill>
          <a:latin typeface="Footlight MT Light" pitchFamily="18" charset="0"/>
          <a:ea typeface="华文新魏" pitchFamily="2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anose="05020102010507070707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anose="05020102010507070707" pitchFamily="18" charset="2"/>
        <a:buChar char="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anose="05020102010507070707" pitchFamily="18" charset="2"/>
        <a:buChar char="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anose="05020102010507070707" pitchFamily="18" charset="2"/>
        <a:buChar char="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anose="05020102010507070707" pitchFamily="18" charset="2"/>
        <a:buChar char="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audio" Target="../media/media1.WAV"/><Relationship Id="rId7" Type="http://schemas.openxmlformats.org/officeDocument/2006/relationships/image" Target="../media/image12.png"/><Relationship Id="rId2" Type="http://schemas.microsoft.com/office/2007/relationships/media" Target="../media/media1.WAV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9.wmf"/><Relationship Id="rId4" Type="http://schemas.openxmlformats.org/officeDocument/2006/relationships/slideLayout" Target="../slideLayouts/slideLayout3.xml"/><Relationship Id="rId9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audio" Target="../media/media2.WAV"/><Relationship Id="rId7" Type="http://schemas.openxmlformats.org/officeDocument/2006/relationships/oleObject" Target="../embeddings/oleObject2.bin"/><Relationship Id="rId2" Type="http://schemas.microsoft.com/office/2007/relationships/media" Target="../media/media2.WAV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jpeg"/><Relationship Id="rId11" Type="http://schemas.openxmlformats.org/officeDocument/2006/relationships/image" Target="../media/image14.png"/><Relationship Id="rId5" Type="http://schemas.openxmlformats.org/officeDocument/2006/relationships/image" Target="../media/image17.jpeg"/><Relationship Id="rId10" Type="http://schemas.openxmlformats.org/officeDocument/2006/relationships/image" Target="../media/image16.wmf"/><Relationship Id="rId4" Type="http://schemas.openxmlformats.org/officeDocument/2006/relationships/slideLayout" Target="../slideLayouts/slideLayout3.xml"/><Relationship Id="rId9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C1C12CF-B9EC-575D-52D6-8EB889F5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>
                <a:solidFill>
                  <a:schemeClr val="accent3"/>
                </a:solidFill>
              </a:rPr>
              <a:t>信号与系统课程项目</a:t>
            </a:r>
            <a:r>
              <a:rPr dirty="0">
                <a:solidFill>
                  <a:schemeClr val="accent4"/>
                </a:solidFill>
              </a:rPr>
              <a:t/>
            </a:r>
            <a:br>
              <a:rPr dirty="0">
                <a:solidFill>
                  <a:schemeClr val="accent4"/>
                </a:solidFill>
              </a:rPr>
            </a:br>
            <a:endParaRPr dirty="0">
              <a:solidFill>
                <a:schemeClr val="accent4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D43A534-C8AA-14E3-4ADD-DEE491E63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642938"/>
            <a:ext cx="8391525" cy="5522912"/>
          </a:xfrm>
        </p:spPr>
        <p:txBody>
          <a:bodyPr rtlCol="0">
            <a:normAutofit fontScale="92500" lnSpcReduction="10000"/>
          </a:bodyPr>
          <a:lstStyle/>
          <a:p>
            <a:pPr marL="447675" lvl="1" indent="9525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zh-CN" dirty="0"/>
          </a:p>
          <a:p>
            <a:pPr marL="447675" lvl="1" indent="9525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zh-CN" altLang="en-US" dirty="0"/>
              <a:t>用软件（</a:t>
            </a:r>
            <a:r>
              <a:rPr lang="en-US" altLang="zh-CN" dirty="0" err="1"/>
              <a:t>Matlab</a:t>
            </a:r>
            <a:r>
              <a:rPr lang="zh-CN" altLang="en-US" dirty="0"/>
              <a:t>等）实现：</a:t>
            </a:r>
            <a:endParaRPr lang="en-US" altLang="zh-CN" dirty="0"/>
          </a:p>
          <a:p>
            <a:pPr marL="447675" lvl="1" indent="9525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dirty="0"/>
              <a:t>     1</a:t>
            </a:r>
            <a:r>
              <a:rPr lang="zh-CN" altLang="en-US" dirty="0"/>
              <a:t>、一</a:t>
            </a:r>
            <a:r>
              <a:rPr lang="zh-CN" altLang="en-US" dirty="0" smtClean="0"/>
              <a:t>个较完整</a:t>
            </a:r>
            <a:r>
              <a:rPr lang="zh-CN" altLang="en-US" dirty="0"/>
              <a:t>的信号处理或分析系统</a:t>
            </a:r>
            <a:endParaRPr lang="en-US" altLang="zh-CN" dirty="0"/>
          </a:p>
          <a:p>
            <a:pPr marL="447675" lvl="1" indent="9525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、对课程涉及的理论知识进行验证、分析</a:t>
            </a:r>
            <a:endParaRPr lang="en-US" altLang="zh-CN" dirty="0"/>
          </a:p>
          <a:p>
            <a:pPr marL="447675" lvl="1" indent="9525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dirty="0">
                <a:solidFill>
                  <a:srgbClr val="FFFF00"/>
                </a:solidFill>
              </a:rPr>
              <a:t>参考大纲</a:t>
            </a:r>
            <a:endParaRPr lang="en-US" altLang="zh-CN" dirty="0">
              <a:solidFill>
                <a:srgbClr val="FFFF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 2"/>
              <a:buChar char=""/>
              <a:defRPr/>
            </a:pPr>
            <a:r>
              <a:rPr lang="zh-CN" altLang="en-US" b="1" dirty="0">
                <a:solidFill>
                  <a:srgbClr val="FFFF00"/>
                </a:solidFill>
              </a:rPr>
              <a:t>一、背景与意义 （阐述要解决的问题及其用途）</a:t>
            </a:r>
            <a:endParaRPr lang="en-US" altLang="zh-CN" b="1" dirty="0">
              <a:solidFill>
                <a:srgbClr val="FFFF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 2"/>
              <a:buChar char=""/>
              <a:defRPr/>
            </a:pPr>
            <a:r>
              <a:rPr lang="zh-CN" altLang="en-US" b="1" dirty="0">
                <a:solidFill>
                  <a:srgbClr val="FFFF00"/>
                </a:solidFill>
              </a:rPr>
              <a:t>二、所涉及的课程知识点（理论、公式等）</a:t>
            </a:r>
            <a:endParaRPr lang="en-US" altLang="zh-CN" b="1" dirty="0">
              <a:solidFill>
                <a:srgbClr val="FFFF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 2"/>
              <a:buChar char=""/>
              <a:defRPr/>
            </a:pPr>
            <a:r>
              <a:rPr lang="zh-CN" altLang="en-US" b="1" dirty="0">
                <a:solidFill>
                  <a:srgbClr val="FFFF00"/>
                </a:solidFill>
              </a:rPr>
              <a:t>三、解决方法（流程图、算法介绍等）</a:t>
            </a:r>
            <a:endParaRPr lang="en-US" altLang="zh-CN" b="1" dirty="0">
              <a:solidFill>
                <a:srgbClr val="FFFF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 2"/>
              <a:buChar char=""/>
              <a:defRPr/>
            </a:pPr>
            <a:r>
              <a:rPr lang="zh-CN" altLang="en-US" b="1" dirty="0">
                <a:solidFill>
                  <a:srgbClr val="FFFF00"/>
                </a:solidFill>
              </a:rPr>
              <a:t>四、结果（附图）及讨论、思考</a:t>
            </a:r>
            <a:endParaRPr lang="en-US" altLang="zh-CN" b="1" dirty="0">
              <a:solidFill>
                <a:srgbClr val="FFFF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 2"/>
              <a:buChar char=""/>
              <a:defRPr/>
            </a:pPr>
            <a:r>
              <a:rPr lang="zh-CN" altLang="en-US" b="1" dirty="0">
                <a:solidFill>
                  <a:srgbClr val="FFFF00"/>
                </a:solidFill>
              </a:rPr>
              <a:t>附件：程序代码</a:t>
            </a:r>
            <a:endParaRPr lang="en-US" altLang="zh-CN" b="1" dirty="0">
              <a:solidFill>
                <a:srgbClr val="FFFF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b="1" dirty="0"/>
              <a:t> 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dirty="0"/>
          </a:p>
          <a:p>
            <a:pPr lvl="1" eaLnBrk="1" fontAlgn="auto" hangingPunct="1">
              <a:spcAft>
                <a:spcPts val="0"/>
              </a:spcAft>
              <a:buFont typeface="Wingdings 2"/>
              <a:buChar char=""/>
              <a:defRPr/>
            </a:pP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Wingdings 2"/>
              <a:buChar char=""/>
              <a:defRPr/>
            </a:pP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Wingdings 2"/>
              <a:buChar char=""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FFD9D4DE-DB3C-69B7-48D9-A72B1A08406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92188"/>
            <a:ext cx="8507413" cy="4873625"/>
          </a:xfrm>
        </p:spPr>
        <p:txBody>
          <a:bodyPr/>
          <a:lstStyle/>
          <a:p>
            <a:pPr>
              <a:defRPr/>
            </a:pPr>
            <a:r>
              <a:rPr lang="zh-CN" altLang="en-US" sz="2800" dirty="0"/>
              <a:t>建议</a:t>
            </a:r>
            <a:r>
              <a:rPr lang="zh-CN" altLang="en-US" sz="2800" dirty="0" smtClean="0"/>
              <a:t>与</a:t>
            </a:r>
            <a:r>
              <a:rPr lang="zh-CN" altLang="en-US" sz="2800" dirty="0"/>
              <a:t>前几次课题内容相关联</a:t>
            </a: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排版规范（图表、公式、引用）、语言通顺、逻辑清晰</a:t>
            </a:r>
            <a:endParaRPr lang="en-US" altLang="zh-CN" sz="2800" dirty="0"/>
          </a:p>
          <a:p>
            <a:pPr>
              <a:defRPr/>
            </a:pPr>
            <a:r>
              <a:rPr lang="zh-CN" altLang="en-US" sz="2800" dirty="0" smtClean="0"/>
              <a:t>鼓励</a:t>
            </a:r>
            <a:r>
              <a:rPr lang="zh-CN" altLang="en-US" sz="2800" dirty="0" smtClean="0">
                <a:solidFill>
                  <a:srgbClr val="FFFF00"/>
                </a:solidFill>
              </a:rPr>
              <a:t>原创探索</a:t>
            </a:r>
            <a:r>
              <a:rPr lang="zh-CN" altLang="en-US" sz="2800" dirty="0" smtClean="0"/>
              <a:t>，</a:t>
            </a:r>
            <a:r>
              <a:rPr lang="zh-CN" altLang="en-US" sz="2800" dirty="0">
                <a:solidFill>
                  <a:srgbClr val="FF0000"/>
                </a:solidFill>
              </a:rPr>
              <a:t>避免雷同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sz="2800" dirty="0"/>
              <a:t>字数要求：</a:t>
            </a:r>
            <a:r>
              <a:rPr lang="zh-CN" altLang="en-US" sz="2800" dirty="0">
                <a:solidFill>
                  <a:srgbClr val="FF0000"/>
                </a:solidFill>
              </a:rPr>
              <a:t>至少</a:t>
            </a:r>
            <a:r>
              <a:rPr lang="en-US" altLang="zh-CN" sz="2800" dirty="0">
                <a:solidFill>
                  <a:srgbClr val="FF0000"/>
                </a:solidFill>
              </a:rPr>
              <a:t>1000</a:t>
            </a:r>
            <a:r>
              <a:rPr lang="zh-CN" altLang="en-US" sz="2800" dirty="0">
                <a:solidFill>
                  <a:srgbClr val="FF0000"/>
                </a:solidFill>
              </a:rPr>
              <a:t>字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sz="2800" dirty="0"/>
              <a:t>工作量较大的课题，可以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>
                <a:solidFill>
                  <a:srgbClr val="FF0000"/>
                </a:solidFill>
              </a:rPr>
              <a:t>人</a:t>
            </a:r>
            <a:r>
              <a:rPr lang="zh-CN" altLang="en-US" sz="2800" dirty="0"/>
              <a:t>组队完成，文档中说明各人负责的工作</a:t>
            </a: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提交：报告</a:t>
            </a:r>
            <a:r>
              <a:rPr lang="en-US" altLang="zh-CN" sz="2800" dirty="0"/>
              <a:t>word</a:t>
            </a:r>
            <a:r>
              <a:rPr lang="zh-CN" altLang="en-US" sz="2800" dirty="0"/>
              <a:t>或</a:t>
            </a:r>
            <a:r>
              <a:rPr lang="en-US" altLang="zh-CN" sz="2800" dirty="0"/>
              <a:t>pdf</a:t>
            </a:r>
            <a:r>
              <a:rPr lang="zh-CN" altLang="en-US" sz="2800" dirty="0"/>
              <a:t>文档（用学号及姓名命名）、</a:t>
            </a:r>
            <a:endParaRPr lang="en-US" altLang="zh-CN" sz="28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sz="2800" dirty="0"/>
              <a:t>               </a:t>
            </a:r>
            <a:r>
              <a:rPr lang="zh-CN" altLang="en-US" sz="2800" dirty="0"/>
              <a:t>相关数据文件、程序等</a:t>
            </a:r>
            <a:endParaRPr lang="en-US" altLang="zh-CN" sz="2800" dirty="0"/>
          </a:p>
          <a:p>
            <a:pPr marL="1341438" indent="0">
              <a:buFont typeface="Wingdings 2" panose="05020102010507070707" pitchFamily="18" charset="2"/>
              <a:buNone/>
              <a:defRPr/>
            </a:pPr>
            <a:r>
              <a:rPr lang="en-US" altLang="zh-CN" sz="2800" dirty="0"/>
              <a:t> 2</a:t>
            </a:r>
            <a:r>
              <a:rPr lang="zh-CN" altLang="en-US" sz="2800" dirty="0"/>
              <a:t>人一组的，一人提交文件，另一人只需在作业里填写同组人学号姓名并提交即可</a:t>
            </a: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截止时间：</a:t>
            </a:r>
            <a:r>
              <a:rPr lang="en-US" altLang="zh-CN" sz="2800" dirty="0">
                <a:solidFill>
                  <a:srgbClr val="FF0000"/>
                </a:solidFill>
              </a:rPr>
              <a:t>6</a:t>
            </a:r>
            <a:r>
              <a:rPr lang="zh-CN" altLang="en-US" sz="2800" dirty="0">
                <a:solidFill>
                  <a:srgbClr val="FF0000"/>
                </a:solidFill>
              </a:rPr>
              <a:t>月</a:t>
            </a:r>
            <a:r>
              <a:rPr lang="en-US" altLang="zh-CN" sz="2800" dirty="0" smtClean="0">
                <a:solidFill>
                  <a:srgbClr val="FF0000"/>
                </a:solidFill>
              </a:rPr>
              <a:t>18</a:t>
            </a:r>
            <a:r>
              <a:rPr lang="zh-CN" altLang="en-US" sz="2800" dirty="0" smtClean="0">
                <a:solidFill>
                  <a:srgbClr val="FF0000"/>
                </a:solidFill>
              </a:rPr>
              <a:t>日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7109A1F4-62CB-C479-89DF-F13C4584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>
                <a:solidFill>
                  <a:schemeClr val="accent3"/>
                </a:solidFill>
              </a:rPr>
              <a:t>信号与系统课程项目</a:t>
            </a:r>
            <a:r>
              <a:rPr dirty="0">
                <a:solidFill>
                  <a:schemeClr val="accent4"/>
                </a:solidFill>
              </a:rPr>
              <a:t/>
            </a:r>
            <a:br>
              <a:rPr dirty="0">
                <a:solidFill>
                  <a:schemeClr val="accent4"/>
                </a:solidFill>
              </a:rPr>
            </a:br>
            <a:endParaRPr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2">
            <a:extLst>
              <a:ext uri="{FF2B5EF4-FFF2-40B4-BE49-F238E27FC236}">
                <a16:creationId xmlns="" xmlns:a16="http://schemas.microsoft.com/office/drawing/2014/main" id="{E1093958-5D08-01AE-AE37-EDFC74D2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4313"/>
            <a:ext cx="8229600" cy="5911850"/>
          </a:xfrm>
        </p:spPr>
        <p:txBody>
          <a:bodyPr/>
          <a:lstStyle/>
          <a:p>
            <a:pPr eaLnBrk="1" hangingPunct="1"/>
            <a:r>
              <a:rPr lang="zh-CN" altLang="en-US" dirty="0"/>
              <a:t>参考课题：</a:t>
            </a:r>
            <a:endParaRPr lang="en-US" altLang="zh-CN" dirty="0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zh-CN" altLang="en-US" dirty="0"/>
              <a:t>元音信号的合成或识别</a:t>
            </a:r>
            <a:endParaRPr lang="en-US" altLang="zh-CN" dirty="0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zh-CN" altLang="en-US" dirty="0"/>
              <a:t>乐音信号的合成或识别</a:t>
            </a:r>
            <a:endParaRPr lang="en-US" altLang="zh-CN" dirty="0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zh-CN" altLang="en-US" dirty="0"/>
              <a:t>电话拨号音的合成或识别</a:t>
            </a:r>
            <a:endParaRPr lang="en-US" altLang="zh-CN" dirty="0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zh-CN" altLang="en-US" dirty="0"/>
              <a:t>男女声转换</a:t>
            </a:r>
            <a:endParaRPr lang="en-US" altLang="zh-CN" dirty="0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zh-CN" altLang="en-US" dirty="0"/>
              <a:t>说话人性别识别</a:t>
            </a:r>
            <a:endParaRPr lang="en-US" altLang="zh-CN" dirty="0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zh-CN" altLang="en-US" dirty="0"/>
              <a:t>语音信号去噪</a:t>
            </a:r>
            <a:endParaRPr lang="en-US" altLang="zh-CN" dirty="0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zh-CN" altLang="en-US" dirty="0"/>
              <a:t>图像处理</a:t>
            </a:r>
            <a:endParaRPr lang="en-US" altLang="zh-CN" dirty="0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zh-CN" altLang="en-US" dirty="0"/>
              <a:t>信号的调制解调</a:t>
            </a:r>
            <a:endParaRPr lang="en-US" altLang="zh-CN" dirty="0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zh-CN" altLang="en-US" dirty="0"/>
              <a:t>基于声音信号验证采样定理</a:t>
            </a:r>
            <a:endParaRPr lang="en-US" altLang="zh-CN" dirty="0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zh-CN" altLang="en-US" dirty="0"/>
              <a:t>傅里叶变换性质的验证</a:t>
            </a:r>
            <a:endParaRPr lang="en-US" altLang="zh-CN" dirty="0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zh-CN" dirty="0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="" xmlns:a16="http://schemas.microsoft.com/office/drawing/2014/main" id="{241C28A3-AC35-852F-7B21-430B2E7B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>
                <a:ea typeface="宋体" panose="02010600030101010101" pitchFamily="2" charset="-122"/>
              </a:rPr>
              <a:t>Speech Recognition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EB4B13A-EB22-2717-7895-C95FD92FFA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4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="" xmlns:a16="http://schemas.microsoft.com/office/drawing/2014/main" id="{4051FDBD-3A74-1439-A796-42B64223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>
                <a:ea typeface="宋体" panose="02010600030101010101" pitchFamily="2" charset="-122"/>
              </a:rPr>
              <a:t>Speech Recognition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7BE89081-FB12-1999-B02B-6517D30343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="" xmlns:a16="http://schemas.microsoft.com/office/drawing/2014/main" id="{81371FDA-0B19-7307-ECB8-4193549E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>
                <a:ea typeface="宋体" panose="02010600030101010101" pitchFamily="2" charset="-122"/>
              </a:rPr>
              <a:t>Speech Recognition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70094BE6-0974-3A70-6749-B22C7B78CA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7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页脚占位符 3">
            <a:extLst>
              <a:ext uri="{FF2B5EF4-FFF2-40B4-BE49-F238E27FC236}">
                <a16:creationId xmlns="" xmlns:a16="http://schemas.microsoft.com/office/drawing/2014/main" id="{F07E0F31-AB57-A2B0-674B-8F6594AAD8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Fourier Transform and Spectrum Analysis</a:t>
            </a:r>
          </a:p>
        </p:txBody>
      </p:sp>
      <p:sp>
        <p:nvSpPr>
          <p:cNvPr id="59395" name="Rectangle 2">
            <a:extLst>
              <a:ext uri="{FF2B5EF4-FFF2-40B4-BE49-F238E27FC236}">
                <a16:creationId xmlns="" xmlns:a16="http://schemas.microsoft.com/office/drawing/2014/main" id="{8AE16F78-A491-1393-2FBC-F5B873B9C7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>
                <a:ea typeface="宋体" panose="02010600030101010101" pitchFamily="2" charset="-122"/>
              </a:rPr>
              <a:t>Speech synthesis</a:t>
            </a:r>
          </a:p>
        </p:txBody>
      </p:sp>
      <p:pic>
        <p:nvPicPr>
          <p:cNvPr id="59396" name="Picture 5" descr="1">
            <a:extLst>
              <a:ext uri="{FF2B5EF4-FFF2-40B4-BE49-F238E27FC236}">
                <a16:creationId xmlns="" xmlns:a16="http://schemas.microsoft.com/office/drawing/2014/main" id="{9A5A7C4B-18DB-F311-8356-5E142F90B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565400"/>
            <a:ext cx="3384550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6" descr="2">
            <a:extLst>
              <a:ext uri="{FF2B5EF4-FFF2-40B4-BE49-F238E27FC236}">
                <a16:creationId xmlns="" xmlns:a16="http://schemas.microsoft.com/office/drawing/2014/main" id="{044C43FD-FC20-D411-9B2E-4F30B780C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565400"/>
            <a:ext cx="3455988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7" descr="2">
            <a:extLst>
              <a:ext uri="{FF2B5EF4-FFF2-40B4-BE49-F238E27FC236}">
                <a16:creationId xmlns="" xmlns:a16="http://schemas.microsoft.com/office/drawing/2014/main" id="{8ED2ABCC-3589-EAE4-D0F2-DDF20B941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221163"/>
            <a:ext cx="3455988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8" descr="1">
            <a:extLst>
              <a:ext uri="{FF2B5EF4-FFF2-40B4-BE49-F238E27FC236}">
                <a16:creationId xmlns="" xmlns:a16="http://schemas.microsoft.com/office/drawing/2014/main" id="{7BC26B19-C7FC-5C5B-7953-B47A77669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221163"/>
            <a:ext cx="35274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0" name="Rectangle 10">
            <a:extLst>
              <a:ext uri="{FF2B5EF4-FFF2-40B4-BE49-F238E27FC236}">
                <a16:creationId xmlns="" xmlns:a16="http://schemas.microsoft.com/office/drawing/2014/main" id="{DA67C814-5148-F01D-6C73-48ED0CC2A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4618C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9401" name="Object 1024">
            <a:extLst>
              <a:ext uri="{FF2B5EF4-FFF2-40B4-BE49-F238E27FC236}">
                <a16:creationId xmlns="" xmlns:a16="http://schemas.microsoft.com/office/drawing/2014/main" id="{1419E4AF-67F0-BB6C-ABE0-5E1E511D28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6813" y="1465263"/>
          <a:ext cx="5710237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公式" r:id="rId9" imgW="2857500" imgH="393700" progId="Equation.3">
                  <p:embed/>
                </p:oleObj>
              </mc:Choice>
              <mc:Fallback>
                <p:oleObj name="公式" r:id="rId9" imgW="2857500" imgH="393700" progId="Equation.3">
                  <p:embed/>
                  <p:pic>
                    <p:nvPicPr>
                      <p:cNvPr id="59401" name="Object 1024">
                        <a:extLst>
                          <a:ext uri="{FF2B5EF4-FFF2-40B4-BE49-F238E27FC236}">
                            <a16:creationId xmlns="" xmlns:a16="http://schemas.microsoft.com/office/drawing/2014/main" id="{1419E4AF-67F0-BB6C-ABE0-5E1E511D28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1465263"/>
                        <a:ext cx="5710237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9" name="Text Box 11">
            <a:extLst>
              <a:ext uri="{FF2B5EF4-FFF2-40B4-BE49-F238E27FC236}">
                <a16:creationId xmlns="" xmlns:a16="http://schemas.microsoft.com/office/drawing/2014/main" id="{884FD08E-CCD1-B5FA-42EC-A57A5A491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412875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itchFamily="66" charset="0"/>
                <a:ea typeface="宋体" panose="02010600030101010101" pitchFamily="2" charset="-122"/>
                <a:cs typeface="+mn-cs"/>
              </a:rPr>
              <a:t>Model:</a:t>
            </a:r>
          </a:p>
        </p:txBody>
      </p:sp>
      <p:sp>
        <p:nvSpPr>
          <p:cNvPr id="59403" name="Text Box 12">
            <a:extLst>
              <a:ext uri="{FF2B5EF4-FFF2-40B4-BE49-F238E27FC236}">
                <a16:creationId xmlns="" xmlns:a16="http://schemas.microsoft.com/office/drawing/2014/main" id="{CE32A6EE-E322-D2AF-B343-FAF72051DFB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05619" y="3172619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ABF59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原始信号</a:t>
            </a:r>
          </a:p>
        </p:txBody>
      </p:sp>
      <p:sp>
        <p:nvSpPr>
          <p:cNvPr id="59404" name="Text Box 13">
            <a:extLst>
              <a:ext uri="{FF2B5EF4-FFF2-40B4-BE49-F238E27FC236}">
                <a16:creationId xmlns="" xmlns:a16="http://schemas.microsoft.com/office/drawing/2014/main" id="{F5B429C2-8F4D-2B32-620A-CA4F13FC6B3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04032" y="4756943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合成信号</a:t>
            </a:r>
          </a:p>
        </p:txBody>
      </p:sp>
      <p:pic>
        <p:nvPicPr>
          <p:cNvPr id="258063" name="Picture 15">
            <a:hlinkClick r:id="" action="ppaction://media"/>
            <a:extLst>
              <a:ext uri="{FF2B5EF4-FFF2-40B4-BE49-F238E27FC236}">
                <a16:creationId xmlns="" xmlns:a16="http://schemas.microsoft.com/office/drawing/2014/main" id="{02D066DA-3619-D876-0AD8-EBCD6C5246F6}"/>
              </a:ext>
            </a:extLst>
          </p:cNvPr>
          <p:cNvPicPr>
            <a:picLocks noChangeAspect="1" noChangeArrowheads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3" y="5567363"/>
            <a:ext cx="50006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80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3" fill="hold"/>
                                        <p:tgtEl>
                                          <p:spTgt spid="2580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8063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806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页脚占位符 3">
            <a:extLst>
              <a:ext uri="{FF2B5EF4-FFF2-40B4-BE49-F238E27FC236}">
                <a16:creationId xmlns="" xmlns:a16="http://schemas.microsoft.com/office/drawing/2014/main" id="{EE047973-0561-5994-1F97-37877476F5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Fourier Transform and Spectrum Analysis</a:t>
            </a:r>
          </a:p>
        </p:txBody>
      </p:sp>
      <p:sp>
        <p:nvSpPr>
          <p:cNvPr id="60419" name="Rectangle 2">
            <a:extLst>
              <a:ext uri="{FF2B5EF4-FFF2-40B4-BE49-F238E27FC236}">
                <a16:creationId xmlns="" xmlns:a16="http://schemas.microsoft.com/office/drawing/2014/main" id="{42BFA4B0-FDDC-334E-7772-DDFA91705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>
                <a:ea typeface="宋体" panose="02010600030101010101" pitchFamily="2" charset="-122"/>
              </a:rPr>
              <a:t>Music synthesis</a:t>
            </a:r>
          </a:p>
        </p:txBody>
      </p:sp>
      <p:pic>
        <p:nvPicPr>
          <p:cNvPr id="60420" name="Picture 4" descr="16152C421-0">
            <a:extLst>
              <a:ext uri="{FF2B5EF4-FFF2-40B4-BE49-F238E27FC236}">
                <a16:creationId xmlns="" xmlns:a16="http://schemas.microsoft.com/office/drawing/2014/main" id="{57EA96F6-D19C-EED8-2EBC-850F43543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5" t="4889" r="6335" b="63406"/>
          <a:stretch>
            <a:fillRect/>
          </a:stretch>
        </p:blipFill>
        <p:spPr bwMode="auto">
          <a:xfrm>
            <a:off x="577850" y="1017588"/>
            <a:ext cx="8086725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5" descr="2_004119_1">
            <a:extLst>
              <a:ext uri="{FF2B5EF4-FFF2-40B4-BE49-F238E27FC236}">
                <a16:creationId xmlns="" xmlns:a16="http://schemas.microsoft.com/office/drawing/2014/main" id="{334D0297-5083-8884-2B18-3170930E2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97" r="29919"/>
          <a:stretch>
            <a:fillRect/>
          </a:stretch>
        </p:blipFill>
        <p:spPr bwMode="auto">
          <a:xfrm>
            <a:off x="3454400" y="2705100"/>
            <a:ext cx="3052763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Line 6">
            <a:extLst>
              <a:ext uri="{FF2B5EF4-FFF2-40B4-BE49-F238E27FC236}">
                <a16:creationId xmlns="" xmlns:a16="http://schemas.microsoft.com/office/drawing/2014/main" id="{2664FDAC-B174-E9FE-EDDB-55968BEC46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60750" y="2344738"/>
            <a:ext cx="881063" cy="3635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4618C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3" name="Line 8">
            <a:extLst>
              <a:ext uri="{FF2B5EF4-FFF2-40B4-BE49-F238E27FC236}">
                <a16:creationId xmlns="" xmlns:a16="http://schemas.microsoft.com/office/drawing/2014/main" id="{02D536B7-9874-C817-F05B-E175FE9C5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0038" y="2335213"/>
            <a:ext cx="1127125" cy="3730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4618C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4" name="Text Box 10">
            <a:extLst>
              <a:ext uri="{FF2B5EF4-FFF2-40B4-BE49-F238E27FC236}">
                <a16:creationId xmlns="" xmlns:a16="http://schemas.microsoft.com/office/drawing/2014/main" id="{9309E12D-5383-6098-CB73-0150061C2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525" y="5075238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4618C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#49:440Hz</a:t>
            </a:r>
          </a:p>
        </p:txBody>
      </p:sp>
      <p:sp>
        <p:nvSpPr>
          <p:cNvPr id="60425" name="Line 12">
            <a:extLst>
              <a:ext uri="{FF2B5EF4-FFF2-40B4-BE49-F238E27FC236}">
                <a16:creationId xmlns="" xmlns:a16="http://schemas.microsoft.com/office/drawing/2014/main" id="{E9BC10DC-B328-1A5A-9152-53EC6FC0A2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4802188"/>
            <a:ext cx="9525" cy="2397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4618C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6" name="Rectangle 14">
            <a:extLst>
              <a:ext uri="{FF2B5EF4-FFF2-40B4-BE49-F238E27FC236}">
                <a16:creationId xmlns="" xmlns:a16="http://schemas.microsoft.com/office/drawing/2014/main" id="{F1800434-3C53-23F9-E2BD-1559D315E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4618C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0427" name="Object 13">
            <a:extLst>
              <a:ext uri="{FF2B5EF4-FFF2-40B4-BE49-F238E27FC236}">
                <a16:creationId xmlns="" xmlns:a16="http://schemas.microsoft.com/office/drawing/2014/main" id="{72C167FB-ABA5-14FE-4A32-4DC36B60E1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025" y="3625850"/>
          <a:ext cx="31289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公式" r:id="rId7" imgW="1524000" imgH="228600" progId="Equation.3">
                  <p:embed/>
                </p:oleObj>
              </mc:Choice>
              <mc:Fallback>
                <p:oleObj name="公式" r:id="rId7" imgW="1524000" imgH="228600" progId="Equation.3">
                  <p:embed/>
                  <p:pic>
                    <p:nvPicPr>
                      <p:cNvPr id="60427" name="Object 13">
                        <a:extLst>
                          <a:ext uri="{FF2B5EF4-FFF2-40B4-BE49-F238E27FC236}">
                            <a16:creationId xmlns="" xmlns:a16="http://schemas.microsoft.com/office/drawing/2014/main" id="{72C167FB-ABA5-14FE-4A32-4DC36B60E1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3625850"/>
                        <a:ext cx="312896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8" name="Rectangle 16">
            <a:extLst>
              <a:ext uri="{FF2B5EF4-FFF2-40B4-BE49-F238E27FC236}">
                <a16:creationId xmlns="" xmlns:a16="http://schemas.microsoft.com/office/drawing/2014/main" id="{F455CF01-542E-862C-B173-BB5AD6CD5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4618C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0429" name="Object 15">
            <a:extLst>
              <a:ext uri="{FF2B5EF4-FFF2-40B4-BE49-F238E27FC236}">
                <a16:creationId xmlns="" xmlns:a16="http://schemas.microsoft.com/office/drawing/2014/main" id="{EB97EC55-321C-69A8-C4E5-DB73D89EC4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3913" y="5233988"/>
          <a:ext cx="2584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公式" r:id="rId9" imgW="1587500" imgH="228600" progId="Equation.3">
                  <p:embed/>
                </p:oleObj>
              </mc:Choice>
              <mc:Fallback>
                <p:oleObj name="公式" r:id="rId9" imgW="1587500" imgH="228600" progId="Equation.3">
                  <p:embed/>
                  <p:pic>
                    <p:nvPicPr>
                      <p:cNvPr id="60429" name="Object 15">
                        <a:extLst>
                          <a:ext uri="{FF2B5EF4-FFF2-40B4-BE49-F238E27FC236}">
                            <a16:creationId xmlns="" xmlns:a16="http://schemas.microsoft.com/office/drawing/2014/main" id="{EB97EC55-321C-69A8-C4E5-DB73D89EC4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5233988"/>
                        <a:ext cx="25844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0" name="Line 17">
            <a:extLst>
              <a:ext uri="{FF2B5EF4-FFF2-40B4-BE49-F238E27FC236}">
                <a16:creationId xmlns="" xmlns:a16="http://schemas.microsoft.com/office/drawing/2014/main" id="{1358CCC6-DEA6-39B0-428D-05F6F52CE8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9188" y="4886325"/>
            <a:ext cx="9525" cy="355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4618C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15410" name="Picture 18">
            <a:hlinkClick r:id="" action="ppaction://media"/>
            <a:extLst>
              <a:ext uri="{FF2B5EF4-FFF2-40B4-BE49-F238E27FC236}">
                <a16:creationId xmlns="" xmlns:a16="http://schemas.microsoft.com/office/drawing/2014/main" id="{EA28C344-433B-87E8-DF35-ECCE2FDF01AD}"/>
              </a:ext>
            </a:extLst>
          </p:cNvPr>
          <p:cNvPicPr>
            <a:picLocks noChangeAspect="1" noChangeArrowheads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3" y="2947988"/>
            <a:ext cx="50006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54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3154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5410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5410"/>
                </p:tgtEl>
              </p:cMediaNode>
            </p:audio>
          </p:childTnLst>
        </p:cTn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creen">
  <a:themeElements>
    <a:clrScheme name="Screen 1">
      <a:dk1>
        <a:srgbClr val="4618C6"/>
      </a:dk1>
      <a:lt1>
        <a:srgbClr val="FFCC18"/>
      </a:lt1>
      <a:dk2>
        <a:srgbClr val="FFFFFF"/>
      </a:dk2>
      <a:lt2>
        <a:srgbClr val="555555"/>
      </a:lt2>
      <a:accent1>
        <a:srgbClr val="FFAF18"/>
      </a:accent1>
      <a:accent2>
        <a:srgbClr val="5918BB"/>
      </a:accent2>
      <a:accent3>
        <a:srgbClr val="FFE2AB"/>
      </a:accent3>
      <a:accent4>
        <a:srgbClr val="3A13A9"/>
      </a:accent4>
      <a:accent5>
        <a:srgbClr val="FFD4AB"/>
      </a:accent5>
      <a:accent6>
        <a:srgbClr val="5015A9"/>
      </a:accent6>
      <a:hlink>
        <a:srgbClr val="ED181E"/>
      </a:hlink>
      <a:folHlink>
        <a:srgbClr val="BB56C3"/>
      </a:folHlink>
    </a:clrScheme>
    <a:fontScheme name="Screen">
      <a:majorFont>
        <a:latin typeface="Helvetic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Screen 1">
        <a:dk1>
          <a:srgbClr val="4618C6"/>
        </a:dk1>
        <a:lt1>
          <a:srgbClr val="FFCC18"/>
        </a:lt1>
        <a:dk2>
          <a:srgbClr val="FFFFFF"/>
        </a:dk2>
        <a:lt2>
          <a:srgbClr val="555555"/>
        </a:lt2>
        <a:accent1>
          <a:srgbClr val="FFAF18"/>
        </a:accent1>
        <a:accent2>
          <a:srgbClr val="5918BB"/>
        </a:accent2>
        <a:accent3>
          <a:srgbClr val="FFE2AB"/>
        </a:accent3>
        <a:accent4>
          <a:srgbClr val="3A13A9"/>
        </a:accent4>
        <a:accent5>
          <a:srgbClr val="FFD4AB"/>
        </a:accent5>
        <a:accent6>
          <a:srgbClr val="5015A9"/>
        </a:accent6>
        <a:hlink>
          <a:srgbClr val="ED181E"/>
        </a:hlink>
        <a:folHlink>
          <a:srgbClr val="BB56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reen 2">
        <a:dk1>
          <a:srgbClr val="333333"/>
        </a:dk1>
        <a:lt1>
          <a:srgbClr val="5DA31E"/>
        </a:lt1>
        <a:dk2>
          <a:srgbClr val="FFFFFF"/>
        </a:dk2>
        <a:lt2>
          <a:srgbClr val="555555"/>
        </a:lt2>
        <a:accent1>
          <a:srgbClr val="8CBC1C"/>
        </a:accent1>
        <a:accent2>
          <a:srgbClr val="5B87F2"/>
        </a:accent2>
        <a:accent3>
          <a:srgbClr val="B6CEAB"/>
        </a:accent3>
        <a:accent4>
          <a:srgbClr val="2A2A2A"/>
        </a:accent4>
        <a:accent5>
          <a:srgbClr val="C5DAAB"/>
        </a:accent5>
        <a:accent6>
          <a:srgbClr val="527ADB"/>
        </a:accent6>
        <a:hlink>
          <a:srgbClr val="B2B459"/>
        </a:hlink>
        <a:folHlink>
          <a:srgbClr val="BB56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reen 3">
        <a:dk1>
          <a:srgbClr val="333333"/>
        </a:dk1>
        <a:lt1>
          <a:srgbClr val="888888"/>
        </a:lt1>
        <a:dk2>
          <a:srgbClr val="FFFFFF"/>
        </a:dk2>
        <a:lt2>
          <a:srgbClr val="555555"/>
        </a:lt2>
        <a:accent1>
          <a:srgbClr val="888888"/>
        </a:accent1>
        <a:accent2>
          <a:srgbClr val="222222"/>
        </a:accent2>
        <a:accent3>
          <a:srgbClr val="C3C3C3"/>
        </a:accent3>
        <a:accent4>
          <a:srgbClr val="2A2A2A"/>
        </a:accent4>
        <a:accent5>
          <a:srgbClr val="C3C3C3"/>
        </a:accent5>
        <a:accent6>
          <a:srgbClr val="1E1E1E"/>
        </a:accent6>
        <a:hlink>
          <a:srgbClr val="777777"/>
        </a:hlink>
        <a:folHlink>
          <a:srgbClr val="EEEEE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reen 4">
        <a:dk1>
          <a:srgbClr val="555555"/>
        </a:dk1>
        <a:lt1>
          <a:srgbClr val="73738C"/>
        </a:lt1>
        <a:dk2>
          <a:srgbClr val="5918BB"/>
        </a:dk2>
        <a:lt2>
          <a:srgbClr val="FFFFFF"/>
        </a:lt2>
        <a:accent1>
          <a:srgbClr val="8154D1"/>
        </a:accent1>
        <a:accent2>
          <a:srgbClr val="FFAF18"/>
        </a:accent2>
        <a:accent3>
          <a:srgbClr val="B5ABDA"/>
        </a:accent3>
        <a:accent4>
          <a:srgbClr val="616177"/>
        </a:accent4>
        <a:accent5>
          <a:srgbClr val="C1B3E5"/>
        </a:accent5>
        <a:accent6>
          <a:srgbClr val="E79E15"/>
        </a:accent6>
        <a:hlink>
          <a:srgbClr val="ED181E"/>
        </a:hlink>
        <a:folHlink>
          <a:srgbClr val="4618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reen 5">
        <a:dk1>
          <a:srgbClr val="333333"/>
        </a:dk1>
        <a:lt1>
          <a:srgbClr val="62D6AC"/>
        </a:lt1>
        <a:dk2>
          <a:srgbClr val="FFFFFF"/>
        </a:dk2>
        <a:lt2>
          <a:srgbClr val="555555"/>
        </a:lt2>
        <a:accent1>
          <a:srgbClr val="5DBACA"/>
        </a:accent1>
        <a:accent2>
          <a:srgbClr val="FFAF18"/>
        </a:accent2>
        <a:accent3>
          <a:srgbClr val="B7E8D2"/>
        </a:accent3>
        <a:accent4>
          <a:srgbClr val="2A2A2A"/>
        </a:accent4>
        <a:accent5>
          <a:srgbClr val="B6D9E1"/>
        </a:accent5>
        <a:accent6>
          <a:srgbClr val="E79E15"/>
        </a:accent6>
        <a:hlink>
          <a:srgbClr val="5B87F2"/>
        </a:hlink>
        <a:folHlink>
          <a:srgbClr val="F061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reen 6">
        <a:dk1>
          <a:srgbClr val="555555"/>
        </a:dk1>
        <a:lt1>
          <a:srgbClr val="333333"/>
        </a:lt1>
        <a:dk2>
          <a:srgbClr val="000000"/>
        </a:dk2>
        <a:lt2>
          <a:srgbClr val="FFFFFF"/>
        </a:lt2>
        <a:accent1>
          <a:srgbClr val="ED181E"/>
        </a:accent1>
        <a:accent2>
          <a:srgbClr val="FFAF18"/>
        </a:accent2>
        <a:accent3>
          <a:srgbClr val="AAAAAA"/>
        </a:accent3>
        <a:accent4>
          <a:srgbClr val="2A2A2A"/>
        </a:accent4>
        <a:accent5>
          <a:srgbClr val="F4ABAB"/>
        </a:accent5>
        <a:accent6>
          <a:srgbClr val="E79E15"/>
        </a:accent6>
        <a:hlink>
          <a:srgbClr val="5B87F2"/>
        </a:hlink>
        <a:folHlink>
          <a:srgbClr val="F0615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凤舞九天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278</Words>
  <Application>Microsoft Office PowerPoint</Application>
  <PresentationFormat>全屏显示(4:3)</PresentationFormat>
  <Paragraphs>52</Paragraphs>
  <Slides>8</Slides>
  <Notes>0</Notes>
  <HiddenSlides>0</HiddenSlides>
  <MMClips>2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Office 主题​​</vt:lpstr>
      <vt:lpstr>Screen</vt:lpstr>
      <vt:lpstr>凤舞九天</vt:lpstr>
      <vt:lpstr>公式</vt:lpstr>
      <vt:lpstr>信号与系统课程项目 </vt:lpstr>
      <vt:lpstr>信号与系统课程项目 </vt:lpstr>
      <vt:lpstr>PowerPoint 演示文稿</vt:lpstr>
      <vt:lpstr>Speech Recognition</vt:lpstr>
      <vt:lpstr>Speech Recognition</vt:lpstr>
      <vt:lpstr>Speech Recognition</vt:lpstr>
      <vt:lpstr>Speech synthesis</vt:lpstr>
      <vt:lpstr>Music synthesis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信号与系统课程项目 </dc:title>
  <dc:creator>Yu</dc:creator>
  <cp:lastModifiedBy>Fei</cp:lastModifiedBy>
  <cp:revision>8</cp:revision>
  <dcterms:created xsi:type="dcterms:W3CDTF">2022-05-24T09:51:03Z</dcterms:created>
  <dcterms:modified xsi:type="dcterms:W3CDTF">2023-05-18T07:33:19Z</dcterms:modified>
</cp:coreProperties>
</file>