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2" r:id="rId2"/>
    <p:sldId id="257" r:id="rId3"/>
    <p:sldId id="295" r:id="rId4"/>
    <p:sldId id="313" r:id="rId5"/>
    <p:sldId id="297" r:id="rId6"/>
    <p:sldId id="311" r:id="rId7"/>
    <p:sldId id="298" r:id="rId8"/>
    <p:sldId id="260" r:id="rId9"/>
    <p:sldId id="258" r:id="rId10"/>
    <p:sldId id="263" r:id="rId11"/>
    <p:sldId id="307" r:id="rId12"/>
    <p:sldId id="314" r:id="rId13"/>
    <p:sldId id="308" r:id="rId14"/>
    <p:sldId id="265" r:id="rId15"/>
    <p:sldId id="299" r:id="rId16"/>
    <p:sldId id="259" r:id="rId17"/>
    <p:sldId id="310" r:id="rId18"/>
    <p:sldId id="315" r:id="rId19"/>
    <p:sldId id="316" r:id="rId20"/>
    <p:sldId id="264" r:id="rId21"/>
    <p:sldId id="317" r:id="rId22"/>
    <p:sldId id="30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BF5FAA0-5F74-4496-85ED-F32941CF7929}">
          <p14:sldIdLst>
            <p14:sldId id="312"/>
            <p14:sldId id="257"/>
            <p14:sldId id="295"/>
            <p14:sldId id="313"/>
            <p14:sldId id="297"/>
            <p14:sldId id="311"/>
            <p14:sldId id="298"/>
            <p14:sldId id="260"/>
          </p14:sldIdLst>
        </p14:section>
        <p14:section name="Part1" id="{B2093F5E-A5EF-4B45-8541-D26B0F54E6EA}">
          <p14:sldIdLst>
            <p14:sldId id="258"/>
            <p14:sldId id="263"/>
            <p14:sldId id="307"/>
            <p14:sldId id="314"/>
            <p14:sldId id="308"/>
            <p14:sldId id="265"/>
            <p14:sldId id="299"/>
            <p14:sldId id="259"/>
            <p14:sldId id="310"/>
            <p14:sldId id="315"/>
            <p14:sldId id="316"/>
            <p14:sldId id="264"/>
            <p14:sldId id="317"/>
            <p14:sldId id="302"/>
          </p14:sldIdLst>
        </p14:section>
        <p14:section name="Part2" id="{96717110-6DE3-49BB-B74F-758BE1AF1901}">
          <p14:sldIdLst/>
        </p14:section>
        <p14:section name="Part3" id="{A84BB2FC-B3EF-40CB-88F9-DE00615D5DDF}">
          <p14:sldIdLst/>
        </p14:section>
        <p14:section name="Part4" id="{4EDE228C-DB09-49A0-8F2E-0D6156EACD4D}">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11191B"/>
    <a:srgbClr val="51BCC8"/>
    <a:srgbClr val="1119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14" autoAdjust="0"/>
  </p:normalViewPr>
  <p:slideViewPr>
    <p:cSldViewPr snapToGrid="0">
      <p:cViewPr varScale="1">
        <p:scale>
          <a:sx n="60" d="100"/>
          <a:sy n="60" d="100"/>
        </p:scale>
        <p:origin x="-10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B52783-F8A8-427D-B669-0E7DC62B6AA2}"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5B37E-0A18-413A-BDF5-1070AB969322}" type="slidenum">
              <a:rPr lang="zh-CN" altLang="en-US" smtClean="0"/>
              <a:t>‹#›</a:t>
            </a:fld>
            <a:endParaRPr lang="zh-CN" altLang="en-US"/>
          </a:p>
        </p:txBody>
      </p:sp>
    </p:spTree>
    <p:extLst>
      <p:ext uri="{BB962C8B-B14F-4D97-AF65-F5344CB8AC3E}">
        <p14:creationId xmlns:p14="http://schemas.microsoft.com/office/powerpoint/2010/main" val="359327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2</a:t>
            </a:fld>
            <a:endParaRPr lang="zh-CN" altLang="en-US"/>
          </a:p>
        </p:txBody>
      </p:sp>
    </p:spTree>
    <p:extLst>
      <p:ext uri="{BB962C8B-B14F-4D97-AF65-F5344CB8AC3E}">
        <p14:creationId xmlns:p14="http://schemas.microsoft.com/office/powerpoint/2010/main" val="1967969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11</a:t>
            </a:fld>
            <a:endParaRPr lang="zh-CN" altLang="en-US"/>
          </a:p>
        </p:txBody>
      </p:sp>
    </p:spTree>
    <p:extLst>
      <p:ext uri="{BB962C8B-B14F-4D97-AF65-F5344CB8AC3E}">
        <p14:creationId xmlns:p14="http://schemas.microsoft.com/office/powerpoint/2010/main" val="1353870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12</a:t>
            </a:fld>
            <a:endParaRPr lang="zh-CN" altLang="en-US"/>
          </a:p>
        </p:txBody>
      </p:sp>
    </p:spTree>
    <p:extLst>
      <p:ext uri="{BB962C8B-B14F-4D97-AF65-F5344CB8AC3E}">
        <p14:creationId xmlns:p14="http://schemas.microsoft.com/office/powerpoint/2010/main" val="135387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13</a:t>
            </a:fld>
            <a:endParaRPr lang="zh-CN" altLang="en-US"/>
          </a:p>
        </p:txBody>
      </p:sp>
    </p:spTree>
    <p:extLst>
      <p:ext uri="{BB962C8B-B14F-4D97-AF65-F5344CB8AC3E}">
        <p14:creationId xmlns:p14="http://schemas.microsoft.com/office/powerpoint/2010/main" val="384283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14</a:t>
            </a:fld>
            <a:endParaRPr lang="zh-CN" altLang="en-US"/>
          </a:p>
        </p:txBody>
      </p:sp>
    </p:spTree>
    <p:extLst>
      <p:ext uri="{BB962C8B-B14F-4D97-AF65-F5344CB8AC3E}">
        <p14:creationId xmlns:p14="http://schemas.microsoft.com/office/powerpoint/2010/main" val="4274769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信息安全提升至国家战略层面</a:t>
            </a:r>
          </a:p>
          <a:p>
            <a:endParaRPr lang="zh-CN" altLang="en-US" dirty="0"/>
          </a:p>
        </p:txBody>
      </p:sp>
      <p:sp>
        <p:nvSpPr>
          <p:cNvPr id="4" name="灯片编号占位符 3"/>
          <p:cNvSpPr>
            <a:spLocks noGrp="1"/>
          </p:cNvSpPr>
          <p:nvPr>
            <p:ph type="sldNum" sz="quarter" idx="10"/>
          </p:nvPr>
        </p:nvSpPr>
        <p:spPr/>
        <p:txBody>
          <a:bodyPr/>
          <a:lstStyle/>
          <a:p>
            <a:fld id="{CDD5B37E-0A18-413A-BDF5-1070AB969322}" type="slidenum">
              <a:rPr lang="zh-CN" altLang="en-US" smtClean="0"/>
              <a:t>20</a:t>
            </a:fld>
            <a:endParaRPr lang="zh-CN" altLang="en-US"/>
          </a:p>
        </p:txBody>
      </p:sp>
    </p:spTree>
    <p:extLst>
      <p:ext uri="{BB962C8B-B14F-4D97-AF65-F5344CB8AC3E}">
        <p14:creationId xmlns:p14="http://schemas.microsoft.com/office/powerpoint/2010/main" val="3645565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C843B-8581-483F-875C-443D0C73F93B}" type="slidenum">
              <a:rPr lang="zh-CN" altLang="en-US" smtClean="0"/>
              <a:t>‹#›</a:t>
            </a:fld>
            <a:endParaRPr lang="zh-CN" altLang="en-US"/>
          </a:p>
        </p:txBody>
      </p:sp>
      <p:sp>
        <p:nvSpPr>
          <p:cNvPr id="7" name="矩形 6"/>
          <p:cNvSpPr/>
          <p:nvPr userDrawn="1"/>
        </p:nvSpPr>
        <p:spPr>
          <a:xfrm>
            <a:off x="0" y="1"/>
            <a:ext cx="12192000" cy="438912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0771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351387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286770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1" y="-13063"/>
            <a:ext cx="12192001" cy="7445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6555346"/>
            <a:ext cx="12192001" cy="302654"/>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173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401449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207500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304610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409892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1136539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19201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6704926-EBE4-40A7-8425-5783C680F3F3}"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389474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4926-EBE4-40A7-8425-5783C680F3F3}" type="datetimeFigureOut">
              <a:rPr lang="zh-CN" altLang="en-US" smtClean="0"/>
              <a:t>2019/12/24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C843B-8581-483F-875C-443D0C73F93B}" type="slidenum">
              <a:rPr lang="zh-CN" altLang="en-US" smtClean="0"/>
              <a:t>‹#›</a:t>
            </a:fld>
            <a:endParaRPr lang="zh-CN" altLang="en-US"/>
          </a:p>
        </p:txBody>
      </p:sp>
    </p:spTree>
    <p:extLst>
      <p:ext uri="{BB962C8B-B14F-4D97-AF65-F5344CB8AC3E}">
        <p14:creationId xmlns:p14="http://schemas.microsoft.com/office/powerpoint/2010/main" val="4091290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0CD3B6EA-AEAE-41E4-B3E3-4A3ADDCF8779}"/>
              </a:ext>
            </a:extLst>
          </p:cNvPr>
          <p:cNvSpPr/>
          <p:nvPr/>
        </p:nvSpPr>
        <p:spPr>
          <a:xfrm>
            <a:off x="1083526" y="2219092"/>
            <a:ext cx="10024947" cy="1569660"/>
          </a:xfrm>
          <a:prstGeom prst="rect">
            <a:avLst/>
          </a:prstGeom>
          <a:noFill/>
        </p:spPr>
        <p:txBody>
          <a:bodyPr wrap="square" lIns="91440" tIns="45720" rIns="91440" bIns="45720">
            <a:spAutoFit/>
          </a:bodyPr>
          <a:lstStyle/>
          <a:p>
            <a:pPr algn="ctr"/>
            <a:r>
              <a:rPr lang="zh-CN" altLang="en-US" sz="96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信息工程的利与弊</a:t>
            </a:r>
          </a:p>
        </p:txBody>
      </p:sp>
      <p:sp>
        <p:nvSpPr>
          <p:cNvPr id="6" name="矩形 5">
            <a:extLst>
              <a:ext uri="{FF2B5EF4-FFF2-40B4-BE49-F238E27FC236}">
                <a16:creationId xmlns:a16="http://schemas.microsoft.com/office/drawing/2014/main" xmlns="" id="{B5EB24A6-ADC2-4B85-A68E-C1768AA2DC1E}"/>
              </a:ext>
            </a:extLst>
          </p:cNvPr>
          <p:cNvSpPr/>
          <p:nvPr/>
        </p:nvSpPr>
        <p:spPr>
          <a:xfrm>
            <a:off x="5960329" y="4885344"/>
            <a:ext cx="6094140" cy="1077218"/>
          </a:xfrm>
          <a:prstGeom prst="rect">
            <a:avLst/>
          </a:prstGeom>
          <a:noFill/>
        </p:spPr>
        <p:txBody>
          <a:bodyPr wrap="square" lIns="91440" tIns="45720" rIns="91440" bIns="45720">
            <a:spAutoFit/>
          </a:bodyPr>
          <a:lstStyle/>
          <a:p>
            <a:pPr algn="ctr"/>
            <a:r>
              <a:rPr lang="zh-CN" altLang="en-US" sz="3200" b="0" cap="none" spc="0" dirty="0">
                <a:ln w="0"/>
                <a:solidFill>
                  <a:schemeClr val="accent1"/>
                </a:solidFill>
                <a:effectLst>
                  <a:outerShdw blurRad="38100" dist="25400" dir="5400000" algn="ctr" rotWithShape="0">
                    <a:srgbClr val="6E747A">
                      <a:alpha val="43000"/>
                    </a:srgbClr>
                  </a:outerShdw>
                </a:effectLst>
              </a:rPr>
              <a:t>小组成员：吕诚名  骆阳  李昊汾  </a:t>
            </a:r>
            <a:endParaRPr lang="en-US" altLang="zh-CN" sz="3200" b="0" cap="none" spc="0" dirty="0">
              <a:ln w="0"/>
              <a:solidFill>
                <a:schemeClr val="accent1"/>
              </a:solidFill>
              <a:effectLst>
                <a:outerShdw blurRad="38100" dist="25400" dir="5400000" algn="ctr" rotWithShape="0">
                  <a:srgbClr val="6E747A">
                    <a:alpha val="43000"/>
                  </a:srgbClr>
                </a:outerShdw>
              </a:effectLst>
            </a:endParaRPr>
          </a:p>
          <a:p>
            <a:pPr algn="ctr"/>
            <a:r>
              <a:rPr lang="zh-CN" altLang="en-US" sz="3200" b="0" cap="none" spc="0" dirty="0">
                <a:ln w="0"/>
                <a:solidFill>
                  <a:schemeClr val="accent1"/>
                </a:solidFill>
                <a:effectLst>
                  <a:outerShdw blurRad="38100" dist="25400" dir="5400000" algn="ctr" rotWithShape="0">
                    <a:srgbClr val="6E747A">
                      <a:alpha val="43000"/>
                    </a:srgbClr>
                  </a:outerShdw>
                </a:effectLst>
              </a:rPr>
              <a:t>               彭天阳  高珂  田颖   </a:t>
            </a:r>
          </a:p>
        </p:txBody>
      </p:sp>
    </p:spTree>
    <p:extLst>
      <p:ext uri="{BB962C8B-B14F-4D97-AF65-F5344CB8AC3E}">
        <p14:creationId xmlns:p14="http://schemas.microsoft.com/office/powerpoint/2010/main" val="86529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2569027" y="-159657"/>
            <a:ext cx="0" cy="746034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52913" y="1001484"/>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2474684" y="2581534"/>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480457" y="928912"/>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12</a:t>
            </a:r>
            <a:r>
              <a:rPr lang="zh-CN" altLang="en-US" dirty="0">
                <a:cs typeface="+mn-ea"/>
                <a:sym typeface="+mn-lt"/>
              </a:rPr>
              <a:t>日</a:t>
            </a:r>
          </a:p>
        </p:txBody>
      </p:sp>
      <p:sp>
        <p:nvSpPr>
          <p:cNvPr id="21" name="椭圆 20"/>
          <p:cNvSpPr/>
          <p:nvPr/>
        </p:nvSpPr>
        <p:spPr>
          <a:xfrm>
            <a:off x="2474682" y="3795384"/>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1517525" y="2505725"/>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16</a:t>
            </a:r>
            <a:r>
              <a:rPr lang="zh-CN" altLang="en-US" dirty="0">
                <a:cs typeface="+mn-ea"/>
                <a:sym typeface="+mn-lt"/>
              </a:rPr>
              <a:t>日</a:t>
            </a:r>
          </a:p>
        </p:txBody>
      </p:sp>
      <p:sp>
        <p:nvSpPr>
          <p:cNvPr id="24" name="文本框 23"/>
          <p:cNvSpPr txBox="1"/>
          <p:nvPr/>
        </p:nvSpPr>
        <p:spPr>
          <a:xfrm>
            <a:off x="1494969" y="3725333"/>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21</a:t>
            </a:r>
            <a:r>
              <a:rPr lang="zh-CN" altLang="en-US" dirty="0">
                <a:cs typeface="+mn-ea"/>
                <a:sym typeface="+mn-lt"/>
              </a:rPr>
              <a:t>日</a:t>
            </a:r>
          </a:p>
        </p:txBody>
      </p:sp>
      <p:sp>
        <p:nvSpPr>
          <p:cNvPr id="25" name="文本框 24"/>
          <p:cNvSpPr txBox="1"/>
          <p:nvPr/>
        </p:nvSpPr>
        <p:spPr>
          <a:xfrm>
            <a:off x="1509482" y="4772782"/>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30</a:t>
            </a:r>
            <a:r>
              <a:rPr lang="zh-CN" altLang="en-US" dirty="0">
                <a:cs typeface="+mn-ea"/>
                <a:sym typeface="+mn-lt"/>
              </a:rPr>
              <a:t>日</a:t>
            </a:r>
          </a:p>
        </p:txBody>
      </p:sp>
      <p:sp>
        <p:nvSpPr>
          <p:cNvPr id="27" name="椭圆 26"/>
          <p:cNvSpPr/>
          <p:nvPr/>
        </p:nvSpPr>
        <p:spPr>
          <a:xfrm>
            <a:off x="2474684" y="4847877"/>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0" y="1"/>
            <a:ext cx="140297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文本框 25"/>
          <p:cNvSpPr txBox="1"/>
          <p:nvPr/>
        </p:nvSpPr>
        <p:spPr>
          <a:xfrm>
            <a:off x="2801255" y="914398"/>
            <a:ext cx="7489372" cy="1015663"/>
          </a:xfrm>
          <a:prstGeom prst="rect">
            <a:avLst/>
          </a:prstGeom>
          <a:noFill/>
        </p:spPr>
        <p:txBody>
          <a:bodyPr wrap="square" rtlCol="0">
            <a:spAutoFit/>
          </a:bodyPr>
          <a:lstStyle/>
          <a:p>
            <a:r>
              <a:rPr lang="zh-CN" altLang="zh-CN" sz="2000" dirty="0">
                <a:cs typeface="+mn-ea"/>
                <a:sym typeface="+mn-lt"/>
              </a:rPr>
              <a:t>斯诺登公布证据，表示美国政府网络入侵中国网络至少有四年时间，美国政府黑客攻击的目标达到上百个，其中还包括学校。黑客的方式通常是透过入侵巨型的路由器</a:t>
            </a:r>
          </a:p>
        </p:txBody>
      </p:sp>
      <p:sp>
        <p:nvSpPr>
          <p:cNvPr id="29" name="文本框 28"/>
          <p:cNvSpPr txBox="1"/>
          <p:nvPr/>
        </p:nvSpPr>
        <p:spPr>
          <a:xfrm>
            <a:off x="2808512" y="2473645"/>
            <a:ext cx="7736114" cy="707886"/>
          </a:xfrm>
          <a:prstGeom prst="rect">
            <a:avLst/>
          </a:prstGeom>
          <a:noFill/>
        </p:spPr>
        <p:txBody>
          <a:bodyPr wrap="square" rtlCol="0">
            <a:spAutoFit/>
          </a:bodyPr>
          <a:lstStyle/>
          <a:p>
            <a:r>
              <a:rPr lang="en-US" altLang="zh-CN" sz="2000" dirty="0">
                <a:cs typeface="+mn-ea"/>
                <a:sym typeface="+mn-lt"/>
              </a:rPr>
              <a:t>2013</a:t>
            </a:r>
            <a:r>
              <a:rPr lang="zh-CN" altLang="zh-CN" sz="2000" dirty="0">
                <a:cs typeface="+mn-ea"/>
                <a:sym typeface="+mn-lt"/>
              </a:rPr>
              <a:t>年</a:t>
            </a:r>
            <a:r>
              <a:rPr lang="en-US" altLang="zh-CN" sz="2000" dirty="0">
                <a:cs typeface="+mn-ea"/>
                <a:sym typeface="+mn-lt"/>
              </a:rPr>
              <a:t>6</a:t>
            </a:r>
            <a:r>
              <a:rPr lang="zh-CN" altLang="zh-CN" sz="2000" dirty="0">
                <a:cs typeface="+mn-ea"/>
                <a:sym typeface="+mn-lt"/>
              </a:rPr>
              <a:t>月</a:t>
            </a:r>
            <a:r>
              <a:rPr lang="en-US" altLang="zh-CN" sz="2000" dirty="0">
                <a:cs typeface="+mn-ea"/>
                <a:sym typeface="+mn-lt"/>
              </a:rPr>
              <a:t>16</a:t>
            </a:r>
            <a:r>
              <a:rPr lang="zh-CN" altLang="zh-CN" sz="2000" dirty="0">
                <a:cs typeface="+mn-ea"/>
                <a:sym typeface="+mn-lt"/>
              </a:rPr>
              <a:t>日，斯诺登再度爆料，</a:t>
            </a:r>
            <a:r>
              <a:rPr lang="zh-CN" altLang="en-US" sz="2000" dirty="0">
                <a:cs typeface="+mn-ea"/>
                <a:sym typeface="+mn-lt"/>
              </a:rPr>
              <a:t>英国</a:t>
            </a:r>
            <a:r>
              <a:rPr lang="zh-CN" altLang="zh-CN" sz="2000" dirty="0">
                <a:cs typeface="+mn-ea"/>
                <a:sym typeface="+mn-lt"/>
              </a:rPr>
              <a:t>政府借</a:t>
            </a:r>
            <a:r>
              <a:rPr lang="en-US" altLang="zh-CN" sz="2000" dirty="0">
                <a:cs typeface="+mn-ea"/>
                <a:sym typeface="+mn-lt"/>
              </a:rPr>
              <a:t>2009</a:t>
            </a:r>
            <a:r>
              <a:rPr lang="zh-CN" altLang="zh-CN" sz="2000" dirty="0">
                <a:cs typeface="+mn-ea"/>
                <a:sym typeface="+mn-lt"/>
              </a:rPr>
              <a:t>年举办</a:t>
            </a:r>
            <a:r>
              <a:rPr lang="en-US" altLang="zh-CN" sz="2000" dirty="0">
                <a:cs typeface="+mn-ea"/>
                <a:sym typeface="+mn-lt"/>
              </a:rPr>
              <a:t>G20</a:t>
            </a:r>
            <a:r>
              <a:rPr lang="zh-CN" altLang="zh-CN" sz="2000" dirty="0">
                <a:cs typeface="+mn-ea"/>
                <a:sym typeface="+mn-lt"/>
              </a:rPr>
              <a:t>峰会，暗中截取与会外国政要的通话，并监控其的互联网通讯</a:t>
            </a:r>
          </a:p>
        </p:txBody>
      </p:sp>
      <p:sp>
        <p:nvSpPr>
          <p:cNvPr id="2" name="文本框 1"/>
          <p:cNvSpPr txBox="1"/>
          <p:nvPr/>
        </p:nvSpPr>
        <p:spPr>
          <a:xfrm>
            <a:off x="2808512" y="3690542"/>
            <a:ext cx="6923314" cy="400110"/>
          </a:xfrm>
          <a:prstGeom prst="rect">
            <a:avLst/>
          </a:prstGeom>
          <a:noFill/>
        </p:spPr>
        <p:txBody>
          <a:bodyPr wrap="square" rtlCol="0">
            <a:spAutoFit/>
          </a:bodyPr>
          <a:lstStyle/>
          <a:p>
            <a:r>
              <a:rPr lang="zh-CN" altLang="zh-CN" sz="2000" dirty="0">
                <a:cs typeface="+mn-ea"/>
                <a:sym typeface="+mn-lt"/>
              </a:rPr>
              <a:t>斯诺登通过《卫报》曝光英国“颞颥”秘密情报监视项目</a:t>
            </a:r>
            <a:endParaRPr lang="zh-CN" altLang="en-US" sz="2000" dirty="0">
              <a:cs typeface="+mn-ea"/>
              <a:sym typeface="+mn-lt"/>
            </a:endParaRPr>
          </a:p>
        </p:txBody>
      </p:sp>
      <p:sp>
        <p:nvSpPr>
          <p:cNvPr id="3" name="文本框 2"/>
          <p:cNvSpPr txBox="1"/>
          <p:nvPr/>
        </p:nvSpPr>
        <p:spPr>
          <a:xfrm>
            <a:off x="2823027" y="4750791"/>
            <a:ext cx="7445828" cy="1323439"/>
          </a:xfrm>
          <a:prstGeom prst="rect">
            <a:avLst/>
          </a:prstGeom>
          <a:noFill/>
        </p:spPr>
        <p:txBody>
          <a:bodyPr wrap="square" rtlCol="0">
            <a:spAutoFit/>
          </a:bodyPr>
          <a:lstStyle/>
          <a:p>
            <a:r>
              <a:rPr lang="zh-CN" altLang="zh-CN" sz="2000" dirty="0">
                <a:cs typeface="+mn-ea"/>
                <a:sym typeface="+mn-lt"/>
              </a:rPr>
              <a:t>英国《卫报》援引斯诺登提供的情报披露，美国对</a:t>
            </a:r>
            <a:r>
              <a:rPr lang="en-US" altLang="zh-CN" sz="2000" dirty="0">
                <a:cs typeface="+mn-ea"/>
                <a:sym typeface="+mn-lt"/>
              </a:rPr>
              <a:t>38</a:t>
            </a:r>
            <a:r>
              <a:rPr lang="zh-CN" altLang="zh-CN" sz="2000" dirty="0">
                <a:cs typeface="+mn-ea"/>
                <a:sym typeface="+mn-lt"/>
              </a:rPr>
              <a:t>个驻美使馆和外交办事处进行秘密监听，包括欧盟机构以及法国、意大利、希腊等欧洲国家，还有日本、韩国、印度、土耳其、墨西哥等其他地区盟友</a:t>
            </a:r>
            <a:endParaRPr lang="zh-CN" altLang="en-US" sz="2000" dirty="0">
              <a:cs typeface="+mn-ea"/>
              <a:sym typeface="+mn-lt"/>
            </a:endParaRPr>
          </a:p>
        </p:txBody>
      </p:sp>
    </p:spTree>
    <p:extLst>
      <p:ext uri="{BB962C8B-B14F-4D97-AF65-F5344CB8AC3E}">
        <p14:creationId xmlns:p14="http://schemas.microsoft.com/office/powerpoint/2010/main" val="341749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2760" y="1425793"/>
            <a:ext cx="4509668" cy="461665"/>
          </a:xfrm>
          <a:prstGeom prst="rect">
            <a:avLst/>
          </a:prstGeom>
          <a:noFill/>
        </p:spPr>
        <p:txBody>
          <a:bodyPr wrap="square" rtlCol="0">
            <a:spAutoFit/>
          </a:bodyPr>
          <a:lstStyle/>
          <a:p>
            <a:r>
              <a:rPr lang="en-US" altLang="zh-CN" sz="2400" dirty="0" smtClean="0">
                <a:cs typeface="+mn-ea"/>
                <a:sym typeface="+mn-lt"/>
              </a:rPr>
              <a:t>1.</a:t>
            </a:r>
            <a:r>
              <a:rPr lang="zh-CN" altLang="en-US" sz="2400" dirty="0" smtClean="0">
                <a:cs typeface="+mn-ea"/>
                <a:sym typeface="+mn-lt"/>
              </a:rPr>
              <a:t>美国国家角度</a:t>
            </a:r>
            <a:endParaRPr lang="zh-CN" altLang="zh-CN" sz="2400" dirty="0">
              <a:cs typeface="+mn-ea"/>
              <a:sym typeface="+mn-lt"/>
            </a:endParaRPr>
          </a:p>
        </p:txBody>
      </p:sp>
      <p:sp>
        <p:nvSpPr>
          <p:cNvPr id="6" name="文本框 5"/>
          <p:cNvSpPr txBox="1"/>
          <p:nvPr/>
        </p:nvSpPr>
        <p:spPr>
          <a:xfrm>
            <a:off x="1424509" y="692895"/>
            <a:ext cx="7751019" cy="707886"/>
          </a:xfrm>
          <a:prstGeom prst="rect">
            <a:avLst/>
          </a:prstGeom>
          <a:noFill/>
        </p:spPr>
        <p:txBody>
          <a:bodyPr wrap="square" rtlCol="0">
            <a:spAutoFit/>
          </a:bodyPr>
          <a:lstStyle/>
          <a:p>
            <a:r>
              <a:rPr lang="zh-CN" altLang="en-US" sz="4000" dirty="0">
                <a:cs typeface="+mn-ea"/>
                <a:sym typeface="+mn-lt"/>
              </a:rPr>
              <a:t>斯诺</a:t>
            </a:r>
            <a:r>
              <a:rPr lang="zh-CN" altLang="en-US" sz="4000" dirty="0" smtClean="0">
                <a:cs typeface="+mn-ea"/>
                <a:sym typeface="+mn-lt"/>
              </a:rPr>
              <a:t>登棱镜门事件分析与思考</a:t>
            </a:r>
            <a:endParaRPr lang="zh-CN" altLang="en-US" sz="4000" dirty="0">
              <a:cs typeface="+mn-ea"/>
              <a:sym typeface="+mn-lt"/>
            </a:endParaRPr>
          </a:p>
        </p:txBody>
      </p:sp>
      <p:sp>
        <p:nvSpPr>
          <p:cNvPr id="2" name="TextBox 1"/>
          <p:cNvSpPr txBox="1"/>
          <p:nvPr/>
        </p:nvSpPr>
        <p:spPr>
          <a:xfrm>
            <a:off x="378527" y="1939133"/>
            <a:ext cx="10468150" cy="923330"/>
          </a:xfrm>
          <a:prstGeom prst="rect">
            <a:avLst/>
          </a:prstGeom>
          <a:noFill/>
        </p:spPr>
        <p:txBody>
          <a:bodyPr wrap="square" rtlCol="0">
            <a:spAutoFit/>
          </a:bodyPr>
          <a:lstStyle/>
          <a:p>
            <a:r>
              <a:rPr lang="zh-CN" altLang="zh-CN" dirty="0" smtClean="0"/>
              <a:t>美国</a:t>
            </a:r>
            <a:r>
              <a:rPr lang="zh-CN" altLang="zh-CN" dirty="0"/>
              <a:t>总统的日常简报内容部分来源于此项目，该工具被称作是获得此类信息的最全面方式。一份文件指出，“国家安全局的报告越来越依赖‘棱镜’项目。该项目是其原始材料的主要</a:t>
            </a:r>
            <a:r>
              <a:rPr lang="zh-CN" altLang="zh-CN" dirty="0" smtClean="0"/>
              <a:t>来源</a:t>
            </a:r>
            <a:r>
              <a:rPr lang="zh-CN" altLang="en-US" dirty="0" smtClean="0"/>
              <a:t>。但同时也造成美国公民对总统的不满，引起社会的不稳定</a:t>
            </a:r>
            <a:endParaRPr lang="zh-CN" altLang="en-US" dirty="0"/>
          </a:p>
        </p:txBody>
      </p:sp>
      <p:sp>
        <p:nvSpPr>
          <p:cNvPr id="3" name="TextBox 2"/>
          <p:cNvSpPr txBox="1"/>
          <p:nvPr/>
        </p:nvSpPr>
        <p:spPr>
          <a:xfrm>
            <a:off x="362759" y="2927889"/>
            <a:ext cx="10247433" cy="461665"/>
          </a:xfrm>
          <a:prstGeom prst="rect">
            <a:avLst/>
          </a:prstGeom>
          <a:noFill/>
        </p:spPr>
        <p:txBody>
          <a:bodyPr wrap="square" rtlCol="0">
            <a:spAutoFit/>
          </a:bodyPr>
          <a:lstStyle/>
          <a:p>
            <a:r>
              <a:rPr lang="en-US" altLang="zh-CN" sz="2400" dirty="0" smtClean="0"/>
              <a:t>2.</a:t>
            </a:r>
            <a:r>
              <a:rPr lang="zh-CN" altLang="en-US" sz="2400" dirty="0" smtClean="0"/>
              <a:t>其他国家角度</a:t>
            </a:r>
            <a:endParaRPr lang="zh-CN" altLang="en-US" sz="2400" dirty="0"/>
          </a:p>
        </p:txBody>
      </p:sp>
      <p:sp>
        <p:nvSpPr>
          <p:cNvPr id="4" name="TextBox 3"/>
          <p:cNvSpPr txBox="1"/>
          <p:nvPr/>
        </p:nvSpPr>
        <p:spPr>
          <a:xfrm>
            <a:off x="520262" y="3504384"/>
            <a:ext cx="10657489" cy="923330"/>
          </a:xfrm>
          <a:prstGeom prst="rect">
            <a:avLst/>
          </a:prstGeom>
          <a:noFill/>
        </p:spPr>
        <p:txBody>
          <a:bodyPr wrap="square" rtlCol="0">
            <a:spAutoFit/>
          </a:bodyPr>
          <a:lstStyle/>
          <a:p>
            <a:r>
              <a:rPr lang="zh-CN" altLang="zh-CN" dirty="0">
                <a:cs typeface="+mn-ea"/>
                <a:sym typeface="+mn-lt"/>
              </a:rPr>
              <a:t>美国对</a:t>
            </a:r>
            <a:r>
              <a:rPr lang="en-US" altLang="zh-CN" dirty="0">
                <a:cs typeface="+mn-ea"/>
                <a:sym typeface="+mn-lt"/>
              </a:rPr>
              <a:t>38</a:t>
            </a:r>
            <a:r>
              <a:rPr lang="zh-CN" altLang="zh-CN" dirty="0">
                <a:cs typeface="+mn-ea"/>
                <a:sym typeface="+mn-lt"/>
              </a:rPr>
              <a:t>个驻美使馆和外交办事处进行秘密监听，包括欧盟机构以及法国、意大利、希腊等欧洲国家，还有日本、韩国、印度、土耳其、墨西哥等其他地区</a:t>
            </a:r>
            <a:r>
              <a:rPr lang="zh-CN" altLang="zh-CN" dirty="0" smtClean="0">
                <a:cs typeface="+mn-ea"/>
                <a:sym typeface="+mn-lt"/>
              </a:rPr>
              <a:t>盟友</a:t>
            </a:r>
            <a:r>
              <a:rPr lang="zh-CN" altLang="en-US" dirty="0" smtClean="0">
                <a:cs typeface="+mn-ea"/>
                <a:sym typeface="+mn-lt"/>
              </a:rPr>
              <a:t>，对其他国家的信息安全，机密维护造成了严重的威胁</a:t>
            </a:r>
            <a:endParaRPr lang="zh-CN" altLang="en-US" dirty="0">
              <a:cs typeface="+mn-ea"/>
              <a:sym typeface="+mn-lt"/>
            </a:endParaRPr>
          </a:p>
        </p:txBody>
      </p:sp>
      <p:sp>
        <p:nvSpPr>
          <p:cNvPr id="7" name="TextBox 6"/>
          <p:cNvSpPr txBox="1"/>
          <p:nvPr/>
        </p:nvSpPr>
        <p:spPr>
          <a:xfrm>
            <a:off x="362761" y="4497670"/>
            <a:ext cx="4937259" cy="461665"/>
          </a:xfrm>
          <a:prstGeom prst="rect">
            <a:avLst/>
          </a:prstGeom>
          <a:noFill/>
        </p:spPr>
        <p:txBody>
          <a:bodyPr wrap="square" rtlCol="0">
            <a:spAutoFit/>
          </a:bodyPr>
          <a:lstStyle/>
          <a:p>
            <a:r>
              <a:rPr lang="en-US" altLang="zh-CN" sz="2400" dirty="0" smtClean="0"/>
              <a:t>3.</a:t>
            </a:r>
            <a:r>
              <a:rPr lang="zh-CN" altLang="en-US" sz="2400" dirty="0" smtClean="0"/>
              <a:t>社会公民角度</a:t>
            </a:r>
            <a:endParaRPr lang="zh-CN" altLang="en-US" sz="2400" dirty="0"/>
          </a:p>
        </p:txBody>
      </p:sp>
      <p:sp>
        <p:nvSpPr>
          <p:cNvPr id="8" name="TextBox 7"/>
          <p:cNvSpPr txBox="1"/>
          <p:nvPr/>
        </p:nvSpPr>
        <p:spPr>
          <a:xfrm>
            <a:off x="378527" y="5022399"/>
            <a:ext cx="11146221" cy="1477328"/>
          </a:xfrm>
          <a:prstGeom prst="rect">
            <a:avLst/>
          </a:prstGeom>
          <a:noFill/>
        </p:spPr>
        <p:txBody>
          <a:bodyPr wrap="square" rtlCol="0">
            <a:spAutoFit/>
          </a:bodyPr>
          <a:lstStyle/>
          <a:p>
            <a:r>
              <a:rPr lang="zh-CN" altLang="zh-CN" dirty="0"/>
              <a:t>美国国家安全局和联邦调查局通过进入微软、谷歌、苹果、雅虎等九大网络巨头的服务器，监控美国公民的电子邮件、聊天记录、视频及照片等秘密</a:t>
            </a:r>
            <a:r>
              <a:rPr lang="zh-CN" altLang="zh-CN" dirty="0" smtClean="0"/>
              <a:t>资料</a:t>
            </a:r>
            <a:r>
              <a:rPr lang="zh-CN" altLang="en-US" dirty="0" smtClean="0"/>
              <a:t>，侵犯了公民的个人隐私。但从另一角度而言，美国这种“监控”，无微不至的关怀，也并非百害而无一利。例如，有</a:t>
            </a:r>
            <a:r>
              <a:rPr lang="zh-CN" altLang="en-US" dirty="0"/>
              <a:t>一个叫朴姬姬的韩裔美国人得了糖尿病，病发在床，身边无人照应，</a:t>
            </a:r>
            <a:r>
              <a:rPr lang="en-US" altLang="zh-CN" dirty="0"/>
              <a:t>CIA</a:t>
            </a:r>
            <a:r>
              <a:rPr lang="zh-CN" altLang="en-US" dirty="0"/>
              <a:t>通过监控系统发现，马上出动直升机，连夜飞了</a:t>
            </a:r>
            <a:r>
              <a:rPr lang="en-US" altLang="zh-CN" dirty="0"/>
              <a:t>18000</a:t>
            </a:r>
            <a:r>
              <a:rPr lang="zh-CN" altLang="en-US" dirty="0"/>
              <a:t>公里送到了纽约州最先进出医院，保住了性命</a:t>
            </a:r>
            <a:endParaRPr lang="zh-CN" altLang="en-US" dirty="0"/>
          </a:p>
        </p:txBody>
      </p:sp>
    </p:spTree>
    <p:extLst>
      <p:ext uri="{BB962C8B-B14F-4D97-AF65-F5344CB8AC3E}">
        <p14:creationId xmlns:p14="http://schemas.microsoft.com/office/powerpoint/2010/main" val="362059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62760" y="1425793"/>
            <a:ext cx="4509668" cy="461665"/>
          </a:xfrm>
          <a:prstGeom prst="rect">
            <a:avLst/>
          </a:prstGeom>
          <a:noFill/>
        </p:spPr>
        <p:txBody>
          <a:bodyPr wrap="square" rtlCol="0">
            <a:spAutoFit/>
          </a:bodyPr>
          <a:lstStyle/>
          <a:p>
            <a:r>
              <a:rPr lang="en-US" altLang="zh-CN" sz="2400" dirty="0">
                <a:cs typeface="+mn-ea"/>
                <a:sym typeface="+mn-lt"/>
              </a:rPr>
              <a:t>4</a:t>
            </a:r>
            <a:r>
              <a:rPr lang="en-US" altLang="zh-CN" sz="2400" dirty="0" smtClean="0">
                <a:cs typeface="+mn-ea"/>
                <a:sym typeface="+mn-lt"/>
              </a:rPr>
              <a:t>.</a:t>
            </a:r>
            <a:r>
              <a:rPr lang="zh-CN" altLang="en-US" sz="2400" dirty="0" smtClean="0">
                <a:cs typeface="+mn-ea"/>
                <a:sym typeface="+mn-lt"/>
              </a:rPr>
              <a:t>法律</a:t>
            </a:r>
            <a:r>
              <a:rPr lang="zh-CN" altLang="en-US" sz="2400" dirty="0">
                <a:cs typeface="+mn-ea"/>
                <a:sym typeface="+mn-lt"/>
              </a:rPr>
              <a:t>问题</a:t>
            </a:r>
            <a:endParaRPr lang="zh-CN" altLang="zh-CN" sz="2400" dirty="0">
              <a:cs typeface="+mn-ea"/>
              <a:sym typeface="+mn-lt"/>
            </a:endParaRPr>
          </a:p>
        </p:txBody>
      </p:sp>
      <p:sp>
        <p:nvSpPr>
          <p:cNvPr id="6" name="文本框 5"/>
          <p:cNvSpPr txBox="1"/>
          <p:nvPr/>
        </p:nvSpPr>
        <p:spPr>
          <a:xfrm>
            <a:off x="1424509" y="692895"/>
            <a:ext cx="7751019" cy="707886"/>
          </a:xfrm>
          <a:prstGeom prst="rect">
            <a:avLst/>
          </a:prstGeom>
          <a:noFill/>
        </p:spPr>
        <p:txBody>
          <a:bodyPr wrap="square" rtlCol="0">
            <a:spAutoFit/>
          </a:bodyPr>
          <a:lstStyle/>
          <a:p>
            <a:r>
              <a:rPr lang="zh-CN" altLang="en-US" sz="4000" dirty="0">
                <a:cs typeface="+mn-ea"/>
                <a:sym typeface="+mn-lt"/>
              </a:rPr>
              <a:t>斯诺</a:t>
            </a:r>
            <a:r>
              <a:rPr lang="zh-CN" altLang="en-US" sz="4000" dirty="0" smtClean="0">
                <a:cs typeface="+mn-ea"/>
                <a:sym typeface="+mn-lt"/>
              </a:rPr>
              <a:t>登棱镜门事件分析与思考</a:t>
            </a:r>
            <a:endParaRPr lang="zh-CN" altLang="en-US" sz="4000" dirty="0">
              <a:cs typeface="+mn-ea"/>
              <a:sym typeface="+mn-lt"/>
            </a:endParaRPr>
          </a:p>
        </p:txBody>
      </p:sp>
      <p:sp>
        <p:nvSpPr>
          <p:cNvPr id="2" name="TextBox 1"/>
          <p:cNvSpPr txBox="1"/>
          <p:nvPr/>
        </p:nvSpPr>
        <p:spPr>
          <a:xfrm>
            <a:off x="394293" y="2002197"/>
            <a:ext cx="10468150" cy="369332"/>
          </a:xfrm>
          <a:prstGeom prst="rect">
            <a:avLst/>
          </a:prstGeom>
          <a:noFill/>
        </p:spPr>
        <p:txBody>
          <a:bodyPr wrap="square" rtlCol="0">
            <a:spAutoFit/>
          </a:bodyPr>
          <a:lstStyle/>
          <a:p>
            <a:r>
              <a:rPr lang="zh-CN" altLang="en-US" b="1" dirty="0" smtClean="0"/>
              <a:t>法律在数据保护中的作用</a:t>
            </a:r>
            <a:endParaRPr lang="zh-CN" altLang="en-US" b="1" dirty="0"/>
          </a:p>
        </p:txBody>
      </p:sp>
      <p:sp>
        <p:nvSpPr>
          <p:cNvPr id="9" name="TextBox 8"/>
          <p:cNvSpPr txBox="1"/>
          <p:nvPr/>
        </p:nvSpPr>
        <p:spPr>
          <a:xfrm>
            <a:off x="378527" y="2538248"/>
            <a:ext cx="10137073" cy="923330"/>
          </a:xfrm>
          <a:prstGeom prst="rect">
            <a:avLst/>
          </a:prstGeom>
          <a:noFill/>
        </p:spPr>
        <p:txBody>
          <a:bodyPr wrap="square" rtlCol="0">
            <a:spAutoFit/>
          </a:bodyPr>
          <a:lstStyle/>
          <a:p>
            <a:r>
              <a:rPr lang="zh-CN" altLang="zh-CN" dirty="0"/>
              <a:t>各国就数据保护制订有不同法律，但这些法律倾向于规范公司可以保存何种客户数据、拿这些数据做什么、能保存多长时间，而不是管理政府活动。大多数公司的隐私政策包括一个条款，该条款称在收到合法请求的情况下，它们将会共享信息，以及有关其它监控的细心措词</a:t>
            </a:r>
            <a:r>
              <a:rPr lang="zh-CN" altLang="zh-CN" dirty="0" smtClean="0"/>
              <a:t>。</a:t>
            </a:r>
            <a:endParaRPr lang="zh-CN" altLang="zh-CN" dirty="0"/>
          </a:p>
        </p:txBody>
      </p:sp>
      <p:sp>
        <p:nvSpPr>
          <p:cNvPr id="11" name="TextBox 10"/>
          <p:cNvSpPr txBox="1"/>
          <p:nvPr/>
        </p:nvSpPr>
        <p:spPr>
          <a:xfrm>
            <a:off x="378527" y="3614824"/>
            <a:ext cx="10105697" cy="369332"/>
          </a:xfrm>
          <a:prstGeom prst="rect">
            <a:avLst/>
          </a:prstGeom>
          <a:noFill/>
        </p:spPr>
        <p:txBody>
          <a:bodyPr wrap="square" rtlCol="0">
            <a:spAutoFit/>
          </a:bodyPr>
          <a:lstStyle/>
          <a:p>
            <a:r>
              <a:rPr lang="zh-CN" altLang="en-US" b="1" dirty="0" smtClean="0"/>
              <a:t>监视原因</a:t>
            </a:r>
            <a:r>
              <a:rPr lang="en-US" altLang="zh-CN" b="1" dirty="0" smtClean="0"/>
              <a:t>——</a:t>
            </a:r>
            <a:r>
              <a:rPr lang="zh-CN" altLang="en-US" b="1" dirty="0"/>
              <a:t>阻止</a:t>
            </a:r>
            <a:r>
              <a:rPr lang="zh-CN" altLang="en-US" b="1" dirty="0" smtClean="0"/>
              <a:t>恐怖主义高于保护隐私权？</a:t>
            </a:r>
            <a:endParaRPr lang="zh-CN" altLang="en-US" b="1" dirty="0"/>
          </a:p>
        </p:txBody>
      </p:sp>
      <p:sp>
        <p:nvSpPr>
          <p:cNvPr id="12" name="TextBox 11"/>
          <p:cNvSpPr txBox="1"/>
          <p:nvPr/>
        </p:nvSpPr>
        <p:spPr>
          <a:xfrm>
            <a:off x="378527" y="3984156"/>
            <a:ext cx="10799224" cy="2308324"/>
          </a:xfrm>
          <a:prstGeom prst="rect">
            <a:avLst/>
          </a:prstGeom>
          <a:noFill/>
        </p:spPr>
        <p:txBody>
          <a:bodyPr wrap="square" rtlCol="0">
            <a:spAutoFit/>
          </a:bodyPr>
          <a:lstStyle/>
          <a:p>
            <a:r>
              <a:rPr lang="zh-CN" altLang="zh-CN" dirty="0"/>
              <a:t>官员们通常会辩称，阻止恐怖主义高于保护隐私权。奥巴马</a:t>
            </a:r>
            <a:r>
              <a:rPr lang="en-US" altLang="zh-CN" dirty="0"/>
              <a:t>9</a:t>
            </a:r>
            <a:r>
              <a:rPr lang="zh-CN" altLang="zh-CN" dirty="0"/>
              <a:t>日在对美国的监视方法进行辩护时称：“你不能在拥有</a:t>
            </a:r>
            <a:r>
              <a:rPr lang="en-US" altLang="zh-CN" dirty="0"/>
              <a:t>100%</a:t>
            </a:r>
            <a:r>
              <a:rPr lang="zh-CN" altLang="zh-CN" dirty="0"/>
              <a:t>安全的情况下同时拥有</a:t>
            </a:r>
            <a:r>
              <a:rPr lang="en-US" altLang="zh-CN" dirty="0"/>
              <a:t>100%</a:t>
            </a:r>
            <a:r>
              <a:rPr lang="zh-CN" altLang="zh-CN" dirty="0"/>
              <a:t>隐私、</a:t>
            </a:r>
            <a:r>
              <a:rPr lang="en-US" altLang="zh-CN" dirty="0"/>
              <a:t>100%</a:t>
            </a:r>
            <a:r>
              <a:rPr lang="zh-CN" altLang="zh-CN" dirty="0"/>
              <a:t>便利。”英国外交大臣黑格在接受英国广播公司采访时称，英国的守法公民永远不会知道政府部门为了阻止你的身份被盗或者挫败恐怖袭击所作的一切事情</a:t>
            </a:r>
            <a:r>
              <a:rPr lang="zh-CN" altLang="zh-CN" dirty="0" smtClean="0"/>
              <a:t>。</a:t>
            </a:r>
            <a:endParaRPr lang="en-US" altLang="zh-CN" dirty="0" smtClean="0"/>
          </a:p>
          <a:p>
            <a:r>
              <a:rPr lang="zh-CN" altLang="zh-CN" dirty="0"/>
              <a:t>“隐私国际”认为：“由于世界主要技术公司的总部都在美国，那些参与我们互联世界、使用谷歌或者</a:t>
            </a:r>
            <a:r>
              <a:rPr lang="en-US" altLang="zh-CN" dirty="0"/>
              <a:t>SKYPE</a:t>
            </a:r>
            <a:r>
              <a:rPr lang="zh-CN" altLang="zh-CN" dirty="0"/>
              <a:t>的人士的隐私都可能被棱镜项目所侵犯。美国政府可能接触到世界的大部分数据。”斯诺登称，他是出于对隐私权的担心才采取报料行为的。他对英国卫报称：“我不想生活在一个做那些事情的社会里，我不想生活在一言一行都被记录的世界里。”</a:t>
            </a:r>
            <a:r>
              <a:rPr lang="en-US" altLang="zh-CN" dirty="0"/>
              <a:t> </a:t>
            </a:r>
            <a:endParaRPr lang="zh-CN" altLang="zh-CN" dirty="0"/>
          </a:p>
        </p:txBody>
      </p:sp>
    </p:spTree>
    <p:extLst>
      <p:ext uri="{BB962C8B-B14F-4D97-AF65-F5344CB8AC3E}">
        <p14:creationId xmlns:p14="http://schemas.microsoft.com/office/powerpoint/2010/main" val="2491957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89901" y="1007842"/>
            <a:ext cx="9331561" cy="1323439"/>
          </a:xfrm>
          <a:prstGeom prst="rect">
            <a:avLst/>
          </a:prstGeom>
          <a:noFill/>
        </p:spPr>
        <p:txBody>
          <a:bodyPr wrap="square" rtlCol="0">
            <a:spAutoFit/>
          </a:bodyPr>
          <a:lstStyle/>
          <a:p>
            <a:r>
              <a:rPr lang="zh-CN" altLang="en-US" sz="4000" dirty="0" smtClean="0">
                <a:cs typeface="+mn-ea"/>
                <a:sym typeface="+mn-lt"/>
              </a:rPr>
              <a:t>斯诺登事件</a:t>
            </a:r>
            <a:r>
              <a:rPr lang="en-US" altLang="zh-CN" sz="4000" dirty="0" smtClean="0">
                <a:cs typeface="+mn-ea"/>
                <a:sym typeface="+mn-lt"/>
              </a:rPr>
              <a:t>——</a:t>
            </a:r>
          </a:p>
          <a:p>
            <a:r>
              <a:rPr lang="en-US" altLang="zh-CN" sz="4000" dirty="0">
                <a:cs typeface="+mn-ea"/>
                <a:sym typeface="+mn-lt"/>
              </a:rPr>
              <a:t> </a:t>
            </a:r>
            <a:r>
              <a:rPr lang="en-US" altLang="zh-CN" sz="4000" dirty="0" smtClean="0">
                <a:cs typeface="+mn-ea"/>
                <a:sym typeface="+mn-lt"/>
              </a:rPr>
              <a:t>                   </a:t>
            </a:r>
            <a:r>
              <a:rPr lang="zh-CN" altLang="en-US" sz="4000" dirty="0" smtClean="0">
                <a:cs typeface="+mn-ea"/>
                <a:sym typeface="+mn-lt"/>
              </a:rPr>
              <a:t>雇佣</a:t>
            </a:r>
            <a:r>
              <a:rPr lang="zh-CN" altLang="en-US" sz="4000" dirty="0">
                <a:cs typeface="+mn-ea"/>
                <a:sym typeface="+mn-lt"/>
              </a:rPr>
              <a:t>伦理和道德伦理的冲突</a:t>
            </a:r>
            <a:endParaRPr lang="zh-CN" altLang="zh-CN" sz="4000" dirty="0">
              <a:cs typeface="+mn-ea"/>
              <a:sym typeface="+mn-lt"/>
            </a:endParaRPr>
          </a:p>
        </p:txBody>
      </p:sp>
      <p:sp>
        <p:nvSpPr>
          <p:cNvPr id="2" name="TextBox 1"/>
          <p:cNvSpPr txBox="1"/>
          <p:nvPr/>
        </p:nvSpPr>
        <p:spPr>
          <a:xfrm>
            <a:off x="1073680" y="2709466"/>
            <a:ext cx="9552278" cy="2308324"/>
          </a:xfrm>
          <a:prstGeom prst="rect">
            <a:avLst/>
          </a:prstGeom>
          <a:noFill/>
        </p:spPr>
        <p:txBody>
          <a:bodyPr wrap="square" rtlCol="0">
            <a:spAutoFit/>
          </a:bodyPr>
          <a:lstStyle/>
          <a:p>
            <a:r>
              <a:rPr lang="zh-CN" altLang="en-US" sz="2400" dirty="0"/>
              <a:t>斯诺登在接受</a:t>
            </a:r>
            <a:r>
              <a:rPr lang="en-US" altLang="zh-CN" sz="2400" dirty="0"/>
              <a:t>《</a:t>
            </a:r>
            <a:r>
              <a:rPr lang="zh-CN" altLang="en-US" sz="2400" dirty="0"/>
              <a:t>卫报</a:t>
            </a:r>
            <a:r>
              <a:rPr lang="en-US" altLang="zh-CN" sz="2400" dirty="0"/>
              <a:t>》</a:t>
            </a:r>
            <a:r>
              <a:rPr lang="zh-CN" altLang="en-US" sz="2400" dirty="0"/>
              <a:t>采访时表示，虽然他的行为已经触犯了法律，但从道德层面、伦理层面，他做的是一件对的事情。</a:t>
            </a:r>
            <a:r>
              <a:rPr lang="en-US" altLang="zh-CN" sz="2400" dirty="0"/>
              <a:t>3</a:t>
            </a:r>
            <a:r>
              <a:rPr lang="zh-CN" altLang="en-US" sz="2400" dirty="0"/>
              <a:t>年前，当将自己从</a:t>
            </a:r>
            <a:r>
              <a:rPr lang="en-US" altLang="zh-CN" sz="2400" dirty="0"/>
              <a:t>NSA</a:t>
            </a:r>
            <a:r>
              <a:rPr lang="zh-CN" altLang="en-US" sz="2400" dirty="0"/>
              <a:t>总部带出的机密资料交给记者之后，斯诺登引起了来自全球的注意。对此，斯诺登日前回应，这么做是为了鼓励其他人也能呐喊出对政府过度行为的反对声音。更重要的是，斯诺登表示自己这么做并没有伤害到任何人。</a:t>
            </a:r>
            <a:endParaRPr lang="zh-CN" altLang="en-US" sz="2400" dirty="0"/>
          </a:p>
        </p:txBody>
      </p:sp>
    </p:spTree>
    <p:extLst>
      <p:ext uri="{BB962C8B-B14F-4D97-AF65-F5344CB8AC3E}">
        <p14:creationId xmlns:p14="http://schemas.microsoft.com/office/powerpoint/2010/main" val="604256975"/>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30629" y="5428344"/>
            <a:ext cx="12627429" cy="1030514"/>
          </a:xfrm>
          <a:prstGeom prst="rect">
            <a:avLst/>
          </a:prstGeom>
          <a:solidFill>
            <a:schemeClr val="accent1">
              <a:lumMod val="50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551543" y="5681506"/>
            <a:ext cx="8955314" cy="461665"/>
          </a:xfrm>
          <a:prstGeom prst="rect">
            <a:avLst/>
          </a:prstGeom>
          <a:noFill/>
        </p:spPr>
        <p:txBody>
          <a:bodyPr wrap="square" rtlCol="0">
            <a:spAutoFit/>
          </a:bodyPr>
          <a:lstStyle/>
          <a:p>
            <a:r>
              <a:rPr lang="zh-CN" altLang="zh-CN" sz="2400" b="1" dirty="0" smtClean="0">
                <a:solidFill>
                  <a:schemeClr val="bg1"/>
                </a:solidFill>
                <a:cs typeface="+mn-ea"/>
                <a:sym typeface="+mn-lt"/>
              </a:rPr>
              <a:t>。</a:t>
            </a:r>
            <a:endParaRPr lang="zh-CN" altLang="en-US" sz="2400" b="1" dirty="0">
              <a:solidFill>
                <a:schemeClr val="bg1"/>
              </a:solidFill>
              <a:cs typeface="+mn-ea"/>
              <a:sym typeface="+mn-lt"/>
            </a:endParaRPr>
          </a:p>
        </p:txBody>
      </p:sp>
      <p:sp>
        <p:nvSpPr>
          <p:cNvPr id="3" name="TextBox 2"/>
          <p:cNvSpPr txBox="1"/>
          <p:nvPr/>
        </p:nvSpPr>
        <p:spPr>
          <a:xfrm>
            <a:off x="696685" y="1928822"/>
            <a:ext cx="10972800" cy="2308324"/>
          </a:xfrm>
          <a:prstGeom prst="rect">
            <a:avLst/>
          </a:prstGeom>
          <a:noFill/>
        </p:spPr>
        <p:txBody>
          <a:bodyPr wrap="square" rtlCol="0">
            <a:spAutoFit/>
          </a:bodyPr>
          <a:lstStyle/>
          <a:p>
            <a:r>
              <a:rPr lang="zh-CN" altLang="en-US" sz="4800" dirty="0" smtClean="0"/>
              <a:t>作为一名工程师，有义务保护每一位</a:t>
            </a:r>
            <a:endParaRPr lang="en-US" altLang="zh-CN" sz="4800" dirty="0" smtClean="0"/>
          </a:p>
          <a:p>
            <a:r>
              <a:rPr lang="en-US" altLang="zh-CN" sz="4800" dirty="0"/>
              <a:t> </a:t>
            </a:r>
            <a:r>
              <a:rPr lang="en-US" altLang="zh-CN" sz="4800" dirty="0" smtClean="0"/>
              <a:t>             </a:t>
            </a:r>
          </a:p>
          <a:p>
            <a:r>
              <a:rPr lang="en-US" altLang="zh-CN" sz="4800" dirty="0"/>
              <a:t> </a:t>
            </a:r>
            <a:r>
              <a:rPr lang="en-US" altLang="zh-CN" sz="4800" dirty="0" smtClean="0"/>
              <a:t>            </a:t>
            </a:r>
            <a:r>
              <a:rPr lang="zh-CN" altLang="en-US" sz="4800" dirty="0" smtClean="0"/>
              <a:t>公众的健康和安全</a:t>
            </a:r>
            <a:endParaRPr lang="zh-CN" altLang="en-US" sz="4800" dirty="0"/>
          </a:p>
        </p:txBody>
      </p:sp>
    </p:spTree>
    <p:extLst>
      <p:ext uri="{BB962C8B-B14F-4D97-AF65-F5344CB8AC3E}">
        <p14:creationId xmlns:p14="http://schemas.microsoft.com/office/powerpoint/2010/main" val="34342154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21496"/>
            <a:ext cx="12192000"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警示信息安全</a:t>
            </a:r>
            <a:endParaRPr lang="zh-CN" altLang="en-US" sz="4800" dirty="0">
              <a:solidFill>
                <a:schemeClr val="bg1"/>
              </a:solidFill>
              <a:cs typeface="+mn-ea"/>
              <a:sym typeface="+mn-lt"/>
            </a:endParaRPr>
          </a:p>
        </p:txBody>
      </p:sp>
      <p:sp>
        <p:nvSpPr>
          <p:cNvPr id="3" name="文本框 2"/>
          <p:cNvSpPr txBox="1"/>
          <p:nvPr/>
        </p:nvSpPr>
        <p:spPr>
          <a:xfrm>
            <a:off x="5632174" y="1159448"/>
            <a:ext cx="1855304" cy="1862048"/>
          </a:xfrm>
          <a:prstGeom prst="rect">
            <a:avLst/>
          </a:prstGeom>
          <a:noFill/>
        </p:spPr>
        <p:txBody>
          <a:bodyPr wrap="square" rtlCol="0">
            <a:spAutoFit/>
          </a:bodyPr>
          <a:lstStyle/>
          <a:p>
            <a:r>
              <a:rPr lang="en-US" altLang="zh-CN" sz="11500" dirty="0">
                <a:solidFill>
                  <a:schemeClr val="bg1"/>
                </a:solidFill>
                <a:cs typeface="+mn-ea"/>
                <a:sym typeface="+mn-lt"/>
              </a:rPr>
              <a:t>4</a:t>
            </a:r>
            <a:endParaRPr lang="zh-CN" altLang="en-US" sz="11500" dirty="0">
              <a:solidFill>
                <a:schemeClr val="bg1"/>
              </a:solidFill>
              <a:cs typeface="+mn-ea"/>
              <a:sym typeface="+mn-lt"/>
            </a:endParaRPr>
          </a:p>
        </p:txBody>
      </p:sp>
    </p:spTree>
    <p:extLst>
      <p:ext uri="{BB962C8B-B14F-4D97-AF65-F5344CB8AC3E}">
        <p14:creationId xmlns:p14="http://schemas.microsoft.com/office/powerpoint/2010/main" val="23067265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356"/>
            <a:ext cx="12192000" cy="7656576"/>
          </a:xfrm>
          <a:prstGeom prst="rect">
            <a:avLst/>
          </a:prstGeom>
        </p:spPr>
      </p:pic>
      <p:sp>
        <p:nvSpPr>
          <p:cNvPr id="7" name="文本框 6"/>
          <p:cNvSpPr txBox="1"/>
          <p:nvPr/>
        </p:nvSpPr>
        <p:spPr>
          <a:xfrm>
            <a:off x="1899885" y="5087574"/>
            <a:ext cx="9145263" cy="707886"/>
          </a:xfrm>
          <a:prstGeom prst="rect">
            <a:avLst/>
          </a:prstGeom>
          <a:noFill/>
        </p:spPr>
        <p:txBody>
          <a:bodyPr wrap="square" rtlCol="0">
            <a:spAutoFit/>
          </a:bodyPr>
          <a:lstStyle/>
          <a:p>
            <a:r>
              <a:rPr lang="zh-CN" altLang="zh-CN" sz="4000" dirty="0">
                <a:solidFill>
                  <a:schemeClr val="bg1"/>
                </a:solidFill>
                <a:effectLst>
                  <a:outerShdw blurRad="38100" dist="38100" dir="2700000" algn="tl">
                    <a:srgbClr val="000000">
                      <a:alpha val="43137"/>
                    </a:srgbClr>
                  </a:outerShdw>
                </a:effectLst>
                <a:cs typeface="+mn-ea"/>
                <a:sym typeface="+mn-lt"/>
              </a:rPr>
              <a:t>“棱镜门”让世界重新审视</a:t>
            </a:r>
            <a:r>
              <a:rPr lang="zh-CN" altLang="en-US" sz="4000" dirty="0">
                <a:solidFill>
                  <a:schemeClr val="bg1"/>
                </a:solidFill>
                <a:effectLst>
                  <a:outerShdw blurRad="38100" dist="38100" dir="2700000" algn="tl">
                    <a:srgbClr val="000000">
                      <a:alpha val="43137"/>
                    </a:srgbClr>
                  </a:outerShdw>
                </a:effectLst>
                <a:cs typeface="+mn-ea"/>
                <a:sym typeface="+mn-lt"/>
              </a:rPr>
              <a:t>信息</a:t>
            </a:r>
            <a:r>
              <a:rPr lang="zh-CN" altLang="zh-CN" sz="4000" dirty="0">
                <a:solidFill>
                  <a:schemeClr val="bg1"/>
                </a:solidFill>
                <a:effectLst>
                  <a:outerShdw blurRad="38100" dist="38100" dir="2700000" algn="tl">
                    <a:srgbClr val="000000">
                      <a:alpha val="43137"/>
                    </a:srgbClr>
                  </a:outerShdw>
                </a:effectLst>
                <a:cs typeface="+mn-ea"/>
                <a:sym typeface="+mn-lt"/>
              </a:rPr>
              <a:t>安全</a:t>
            </a:r>
          </a:p>
        </p:txBody>
      </p:sp>
    </p:spTree>
    <p:extLst>
      <p:ext uri="{BB962C8B-B14F-4D97-AF65-F5344CB8AC3E}">
        <p14:creationId xmlns:p14="http://schemas.microsoft.com/office/powerpoint/2010/main" val="13715611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SUDASIAAhEBAxEB/8QAHAAAAgIDAQEAAAAAAAAAAAAAAwQCBQEGBwAI/8QAQxAAAQMCAwYDBgMGBAUFAQAAAQACAwQRBSExBhIiQVFxEzJhBxQjM4GRQqHBFVJisdHwCCRDchaCkrLhU1Rjg7PC/8QAGQEAAwEBAQAAAAAAAAAAAAAAAAECAwQF/8QAJREAAgICAgICAwEBAQAAAAAAAAECEQMxEiEEQSIyE0JRYRRS/9oADAMBAAIRAxEAPwDY6RuZ7ptwyQKUZlMu0XjHSSt8AqujA8V2XNWQzhVez5rr9UPQDsIzSVYPjt7p6IZpOrF5h3QgHKUcITFuIZINP5EY5OQAhiA0KYpB8MINfoEWlPwwgBhlt6yi7zhZaeJRceIIAzbiQphxovNJYniFJhsBqK2ojgiH4nnX0HU9kK3oGPN8oXn/AC1z3EParRxEx4dQvntkJZnbjT2Az+6o6n2m43PwxxwU40vHDv8A5m66I+PkfZm8kUdObYPKKVyan2zx2V9/f4yDy8Nrf0WwUe21Ywj3qGGZvVnCfyyTl4uRLoFlidBZoj24FRYXtJh2IvELZDDUf+jMN0nsdCr38CwcXHplpp6JU4zRpNUGn1KNIrj9RPZJmirsSGisGFV+I52Q/qC2SpR8M9lkD4ixTZRnspA2lSiyhhgzK8RmFhpWb8QWiIIkLx00XnFeKlbGDkCiQpyZBROifsCduBDtwlEvwqFuFP2Am4WcVBw4Cpu8xUXeQrJ7KK8+Y2uvKThxHNeSAaphxFMv0QIPMUw/QKRk2W8IpBo+M7un4/lFItHxj3TegHIglKsfFHdNxapSr+YO6SAcprbqMdUCm8qOdUCEsQGSJS+RQr/KpUvkQAwzzLDvMF5nmXn+YIGU+0m0dHszhbq2qO888MMINjK/p26nkFwLG9oMQx/EXVlfMXOOTWNNmMb0aOQVz7Qcalxra6ojY7ep6UmnhDcxYeZ3cm/2C1hsQa8XIA9MyvQwYlBW9nPOVhIQ17bm1tM03ET4eTm2ByLTYoDXlpswOPr0TsGHYhiBLYqaST13bro5JGfFsyKiGwa5zu/O6m2sew70bybdNfv/AFVlTbAY9VtLhSuA/iKnPsRjNBA6SalcGtGbgl+VFcJfwVhxljmNE9y0EWcDYhb9srtwPHjw7EKgSRP4Yah/mB5B3X+a5VUYZU7rntieRzIBKxhbZXTGIbx3st1TNKapgriz6dp/N9UaVI4Rvmip/EdvP8Nu87qbJ6QLz49RN2ZZokMQ1T7M0hiGoSf1BbJU3yys/wCoFil8hUrfECI6GGHNe/EF5q9+IK0SeOYWQLqJKk05JR2P0QlCiRkpylYOYVewMDRY/CpAcN1gaFHsBN4s8qBHCUSTzlRPlKyeyhFw4ivKRHEV5IA8PnKYfogQCzimH5hSxkovlJL/AFnd0/F8opI/Ocn6QhmLVLVfzB3TMRF0tVW3/qkhjNNoj80Cn8qOdUCE8QyavUh4As144FGk8oQA03zoNdMaejqJ2gkxxPeLdQ0lGaeJRnaHRuadHNIP1CaBny570WMcbb0smbnd80WkZ4rwXHJTnwudkbZ/d5RC9xDZCw7pANtdFGK8TrE39BkF61o5qfs2fCqWGSVoLQe67LhFLBTUMIEbW8PTVcq2Sw2Wvqo3AcDDckjILr0Fo2saScha5XNllbo6cUaVljHI4DgbYepssukjlaWSx3B9AQUhLidPS5+CHMHmdvZ/ZZhx3DZ7bvFfk4LO0aDLKHD2s8KOnjYHZndaFoO1uAUeEtOL4fTR70bwJowMnNOV/Sx/mugtrKdp8tgBoNFW4t7ji2E1VHHLG18sbmNaebiMs+6qMqdomUbVCWxGJx4hhW4x93QP3S06hpzbf++S2eULl/ssbO3Fa4SaCFocP3SHH/yuozKZpJujFf6ejVdiOoVhGUhiOoWT+pS2SpTwFS/1Ah0ubSi/jCUdDYQLH4gpNGZ7L3MLREkSFkdF5ZCUdjISar3IqUg4lgaFNLsRL8KGNCinyhCGhTewQo/zlR/CpyfMKgc2lYvZYo42cV5ZcOIryQDEI4ijP0QohxFFfokwCQ/LKSd89ydh8hSUnzyj9Q9jEWqWqhxjumItQgVXnHdJAMU2iOdUCnR+aAFq7yIdIeFErvIhUmiAQ208ajP5Hf7T/JZaeNemO7G53RpP5IA55PhL3Ya581UYqct3GRkncDR6LTMRwNtNUslaweA8Xa5vRdSrKOPEoIJ2xyTUzYS7dYbXBzB7Ic2EwTYdDG6MADMtve3ot4ScTpnGM0LbM04pMOj3GAF3FdXFdJUCJj9wuA1LRfdQKVrImNjaAA3IBX1HPEWBpYL9Uk+TCqRRN2l2coYi6qqIr2u4m7iB2AKqW4rheJYgHYKd6Mus/gLbetjotsrqYTXFIxsjnHNtm2/ML1HghiF5/BD3ZZWFh05LSrVEXTsrsVcaCnpw5x35TYX7ZoNBBhU7HyQYhG+taLuZ4jSR/wAt7hbTi2DR4lhvhOjDtw5NcNbixBWpUeyNMzGI5Z8IibMxwc2dgLRlz6FHGhcuSLDZTBWYXJXVI+ZWS75I5DUAfdbJMl6ZojeWDRuSYn0KhO07MHsjGkcQ1CeiSGIajuof1BbJUvlRfxBBpfKjHzIjobCjUrHMLAP8lIZkLREswVlpzXnZLDTn9UR2B6VYByWZVEJ+w9BT5UEc0UnhQgdUnsELPHGVEjhKI/zFDPkKyeykJuPEV5QebPK8ihj0Q4ipuOSjEOIrL+algFhzYUnJlOU3T+QpWX5xT/UPYWPUINV5wfVGi8yDVeYW6pIGHp0xoloCmCgAFbnGgUuiPV5xoFLokA0POFKTRQHmUpbNYXONmtFy45AD1KAKKknjw2KbCqh7IYYnl1PK8EgMJuB9MwpCSGSO8L9+M5h27a/rZa9HtFT7TY7XUlM0eDTxgRPOsuZ3j2vayfgm3IeHQC1lrJNfY3xtSXQ0HbtTYEFp5J2BrhKC64YqiOcPfdNmV7yBvWyvqpRo0bD+0oqSEkW4RyC1ykx6g/adTW45MY2xWEDXmzWA/i7n8kOpmBs2Q/DGbvX0R5KHD6unDqowNcBkXuA/mtotsVJGx4btTRVMJ8CojniNw14Oo9VX4ficMUstFFVOqqUWMcjzdzQc7E87dVQ0uCYXG9zxiEHguNtwPsCUd1MKfEnOhAIdZthpcZIk2LjFG10ebrk39UzMlaMbth0FkzMoi/izkls9Eq/EdR3T8Sr8R1Cl/UFslSnL6I34gUCl0+iPzCIaGyY1WWHMKPNeac2rREsm5QaeL6qTlBvmSWwJyqAORU5VAJ+xk8936IYOvdFI4EEc0S2CBSalCPlKJJqUI6FZvY0JPsHleWH+cryBllFmSvP0Xo9V6RSwJU/lKWm+cUzT+UpafKco/UPYSPUIFV5vqjRnMINUeL6pIA0HRMEpeBEnqIaaLxZ5o4o/3pHBo+5RTAxVfLS0UjImOkke1jGi7nONgB1JWvYrt9hdO8xUsctYRkXss1n0J1WiY9tLWYwdxx8Kmbm2Fpy7u6ldOPxMk9qkZyyxRse0ntJ92mNJgcTJpdPeJBwj1aOfcrRa/GsUxR7pK6ummJy3d87o+gyVc83qd4nVS0JA7r0seCEFSRzynKWxvBMTODY5TVv4Gu3ZB1acj/X6Lo0tQGVL91wMMnG1w0sVyp4uty2OrXV8M2GzguNNH4scnRl7EH0BIz6Fc/lYrXJG/jZKfFl77wYpL3u0qwgrWyFliL6KvnpnBpY4Zf3mkmiWKQOGrTe3Irz0j0EzY8QwuLGIjHM57Ihp4bi0363C1qbZMU9R8DFKmJ48onkJafrmPuFseFYlHMC15Pq3m0qylw+CqAc6bdaeYWkZtdC6ezTabZOpmxCJ9RjAdbIMhdcu6kiwAHqt1wiG5sST4epPUZBTpMLgpQTC8Pldwi+RVlTUzaWn3Bm4m7ndSlklZnOSXSG6TzpqbRK0nmTc2YSh9TnlshFkFXYjqFYxquxDzBS/qNbJUuiY5pem0CYOoTjoGZOqi08QUjqoNI3gqQgjtEIHjsiOKC0/E+qFsBiXNDGpRJFBvmVexBj5EuBqmXDgS19UpbBAH+YoZ8pRX6oR8pWb2UhJ4JeV5ZeSXFeSGWEWqxJ6rMRUZEMETp+aXn+aUeDmgTZSpfqHskzUINX5vqitOYstO9om0DsGw2Kngk8OoqyWh41YwakeuYH3TxxcpJIUnSsJtDtrFhG9SUBjmrbcTibti/q70+60GrxOrxSfxq6okmk5b7rgdhoFrMomHGw77TzBRaXEGtIZId06WK9fDihj9dnLKTkXL8kvJ6BS37tyN28kNxOi6W7M6FJG8V169nZ9FNwuUN4uewUjPHqrLZzGHbPbSUOKtG8yGS0zDo+J3C8H6E/ZVrc2qDhfhOeWaTA+i8Z2YDIvfsLHi0j27/htzLWkXu3q305LTJoRvWtwnMFbr7Icd/bWxUNJK+9ThzvdndS0ZsP2y+ic2s2YiNPNilMWRGJpknY47rXNGrgeR/Irgy4O7iduLN6kc1NGfED2OLXfvBTq6upw2gdUucXR74jHq4gkD7AlXmCYVLtE/cw6SBkLSPFqC9ry0fwtBuSepsO6p/azVU9BiuD7O0YIZSwOqJbnNz5DYE9TZpP1U4cLk/kisuZRXxNbG2uLwV8c0ZjY1h8hbvB3W66Hgu1+G4xA0PkbTVJyMUjsif4TzXIZo95u9bOyhBI5jrDRdeTxsclVUciyyu2fQtJ5wnJRkuNYDtbX4TI0NeZ6cawyG4t6HUFdUwvG6PHaH3ileQRlJG7zRn1/quOfjyxLvtGqyKQ9Gq7EQN4d1YMyKr8QvcLlf1NFslTaBMEZhL02QCZsnDQMwUNvnaiHVCb5wqQgrglr2m+qZ7pNx+MR6oWw9Dryot85WXaBQB401sPQ07yJfqju+WEvfNN7EgMgzKCdExJbNLOPCs5bKQq4XcV5YdfeOa8gZZQjNYk5qUOixLmpehIxT/iQKjKVHg1KBUjjSX1H7MMK5L7UJGT7TRwOcPhUzLA8rkkrrDMzlzNlw/bB7cZ2nrqsjg8Tw2f7W8I/kujxItzszyv4muimqISTEXD01CmwMmduTxhrzo62R/omI9+A7hu6M5X6KNQJ2C7d2Rh0JGa9WjlCQiWmPh7jnRnT0TDnXKUgrXO4CbFMEkkXJvoqQEjkgzRiQZOLXDRw1CJfNRlO61zvRDAXjlfHJ4cjbkjJzRkf6KYO8b2WGOa9gc3MHmVJoySA6F7HsYdh22DqJz7RV8Rbb/5GcTfuN4LbPaXttHX1EuzOHzAxwkCte38b9fD7DK/rlyXG6Ctmw2vp66ne6OaCQSMe05ghbNjmCjDsSgqYn5ztDyHHJwIvfvmiKTkrHfRebDTzYbtdhckOTpphBIBlvRuyIP5HuFWe11jm+0V1Tc/Gp2kE/wALnN/RbH7PaU1W0tK+RrLwvEg3XE5C9+XZK+2ig8CswGt3eKVlRE49nhw/7iidcw9GiRO32ghQfHY7w0QYZDGbC1kcyl5AbkOatPolk43lqsqHEqugk8ejqHwy2tvMNr+h6qtaAQpNdumx0Q6qmB2fY7aEbRYO2d+6KmPhmaOvJ1vX+qfxDMhcs9meJupNqH0RdaOoLorevmb+o+q6niPJeP5OPhJpHVjlyR6m0Cb5BJ02YCdtlqsYGkiJ1S7T8RvdHdqlmH4gz5q1sQykHn/MHurAhVsp/wAyR6pewLJ3lHZCv8REPkHZCJ+Kq9iGznEOyWvmmR8sdksdSk9jQKUnNLuPCUaXUoDvIVEtlIUcbOK8ovPEV5AFvBosS81mDRRlNiUnoSMQalCqB8RThPEo1HnSWhi75m00Mk8hsyJpe4+gF1wR87pKiSSRwtI9z7E55m66/tlVGj2TrXt1kDYf+o5/ldcSewTvJkhdf95d3hRpORhnekPujuMrWUfEZDGd4Xb0SQNXSDhvLF0OqLFPFUEi+uRadV6FmB4spqo7zH7rvsQpuL42hrzcjn1SFXA6kk323LCpMluzevkpsB8OUiN5pHIoMbgUYH7pgIwAxyyQHQHeb2TTQQEKpbuSMqB+HJ3ZMAXskgIkdRktumxH9o4VhO8byU9P4LydSWusPystTsrPCH5vYdBYgLWH2QPR0/2YzRx7S7j7Xmhexv8AuyP6FOe3CiMmy2F1gtanryw9bPYf1atSwGsfhuKU1XEeKGQPGXTUfZdI9q0ceIeyyuqYTvMjfBUsIF8t8C/2KjMvlY46PnttrBEaS3T7KEdi1esL5/kU0JjcRuBlZTlQInADM89SoSVLS82N/VOxEsJrHYftAKphN4pI5R9Cu/15D2te3yus4djmvnEutVSuB/CAvoOnqhW4HQVI0lgY767ouvP81fFM3w7G6bQJz8KTpjwhODyrigbyIPSkeUo7pt2qTvaQd1SEOFVU5tVfVWZOSqKl3+bS9jLi94x2QSbTWRG5xN7ITvnKvYh2/wAIdks42JTA+UEsdSiQIFJzS7hwlMSc0s7yFZy2UhNx4jmvLDjxHJeRQFxTm4UJzxFZp/1UZhxFKWhLZGA8SSx7EG4VhVXXuZviCMv3b23joB9ynIRxFUe27o27J4mZM2mHdA9S4W/NPGrpBLo5Fi2OYljMxkral7gTwxtNmM7D+yko4d52f1UWAvdflzKJJVwU4s91z+6F7MYpLo427Cuka0brGkpOakZM7eaDFLycBke4U2Yjvngp3lvVNNlDmgtbd37t1fTJEQXOaaepbZ1teR9Qqxu9DI+J3Iq9fvzCz4hbvmFT19O+CoaXXLSMnHmoa9jQ1G/RXWA4PVbQYpHQUhY17gXOe82axo1cVR0MMtVUw08QLpZXhjAM7krv2AYZhuzeGikoKeOWpJHjVD23fIR68hfQLPJlUF/prixObK6L2TYAxsAq8XrJifmMa1rWv6gHUBXFT7PdiXxNo46V1M7w7tnincX9OZIKPXVMmIua+HcErOEEDIBVuO4TieL4JJHhU25XxvaQGy+GHtzDm3PVcyyzb2dbwwjG6OQYvRR4di9ZRRTieOCZ0bZQLb4B1Q8Pk8OsZc5HIrYqb2e7R1Dn+PTR0gabE1UoaSfQC5KntDsFXbNYXDibq2mq4vEDJBCCDGTprqOV13RyRTSs43jlV10HpSWvaRp/eS6FQ1f7Y9m20eCSXMsdDLJDzJba9h2I/Nc7pHB0bHDMEdVtey9Q2mx2l37Ohnd7vKDoWPG6R+YXRljyRmnTORU7t5jT1AKMRkgiI01TNTHIwyviP/K4j9EbksVoCDyRE6xzVdTyeYFWUmUZPZU7TuOdfkTklIBuE79Qb6A3K7jstWQ1ux2H+CSTCzwpARazh+mYXDqFrSeMi2pHX/wul7FY5HRUhwyobZksxfHKOpsLH0yGa5/JxuePo0xupHRqbygJ4eTNIU9wAs4w6VuA1roL+IISRbX1/JedjVnRIRqtpKKGUxsJkIyJBsFGmxSnqZAQd255lcsmrng80zSYy6BwcXZDVd/4IVRz/kkdSxPGKXDQ1sjt6RwuGA8upVO3F6erm3iCzPqtUr56zF2ROion+8bvDuPBL2+o5EKmbWz0s5jlDmSMNnNdkQfVEcEFtA8krO0U8rJqcFhvYZqMnzR2XOML2mr2SA0xp/DYQHiUOO+L5gW07rf2VlPVuLoJWvDbXsdFhkxcXa0aQna7LVmcI7JZ2V0zF8gJaTIlYyLQvIcylnmzSmH6nsl3eRyzlstFfI6zl5Yf5ivJgaU72j1sYvE+L/oS7vaXXvvdzL35NC5v4x5lQdJzvmur8SPSfkY1qCOjn2j4i2+5LGL/AMAVXi+1mIY5S+61NRvRbwe5oAF7aLS/EITNJI20jnguysArx4kpJnP5HkReNpJKxmWokku2EbrBkXaBejpoIbPnnZvH97VFp4xJ8aWwY3yjkOyI6raJN0Rs3ewXaqPHPMrKXSPef/taSpe8wss4Qy3JtkwqQqh4dm5H0yUTO48z91QDVPT1dbURwUlO+aaU2ZGxpLnHst2o/YjtFicTKjFqmmwyAG7mm8sv0a3K/crevYps42iwSbHqhoNRW8EVxmyIH9T/ACC6Lis4honOvlvNzWOSdXRcY2crwjZXBdipnspKV9ZVuYA+pqLOeL6hoGTfp91asbCKkmng3Gbty0m+6fqi1DicQLtQ4ZFEkaQ1xb2N+a4bcvkz0YJRVIRlfHHdsbd0AIM8s0dG8xnMEHLO4Bz/ACWfGpmuc6pqoYSeUkjW2t3Kosc27wTCIHso5GYhV2yZEbsB/id+gQoORTnGGxuvxahwwtkrMQa17m74jJu9w6hozWh7VbVy441tJTtdFQsdvbrvNIep6DoFpGI4pVVOLvxKofvzyOvJbIEdB0HRWjZWSxNew3a4XC7MWGMe3s4svkSmqWjZMEkEtCxp1bdt+ivI3ujDZGkhzSCCOoWr4BKQ+WO/Rw/ktnY7gscwu9dxOQ0XHG+FtPijQC0GpfIB6O4v1QBK3mbKy2vj3Mbgn/8AcUrCT1LbsP8A2hULwbZLm0UMVMrTA8A9FVVV/GAH4hdHkJt9UCsZvmIkkZEZJN2BKEuvuNNs8z+iu6aR7dynY4g3BNjoqindHHYA8WlyrejYIxvlwLj0VRA7pgtUavCqSpPmkia4+ptmrtgDo7EAgixB5rQvZ9iRqcLfQvPxKZ123/cd/Q3W/R5sXkShwyNHXdxTOdbR7BT+8OnwkCSJxv4BNnM7X1C1n/hPG5C6L3KVrtATYC67U4XSDgBOb9Vqs0l0TwRz52AY1huGsqKmKNr72LmSgmMk2BKTqNkcUkeySoqYZJHsbd+8TvZanJdRxCmFXh89Of8AUjIHfl+a1qnnM+H07nedo3HD1Cr80uNi4K6KrCdgKqDfmfiMQD25RiMuse+SstlcMjoY6qffc6onkAmB0aW5ZLaKU3pW9lURj3XHqmHRs4Eze51/O6nnKSaYcUjYoT8AFLTHMpiA/AQJuaykWhRxzS7zwu7IzvMgu8ruyzkWite4bxXlF5s8ryAPnkaZlRJWL3CwF6I7Mp+kDGwbzhck6JC6bB3Y2tHRVDZjlfVDBkJfqcuV152mZslxIW5qJlutbOcZ3y3Qg3WPEc64vqgtje69iT0spMIs52dmgn7ITA+v9jzEzZDDWwOY6P3dm6W6HLUK0q4RV0klO8kB4tccj1Wpez+tgi2MwqmfMBIylYC3notrE43eHPuspLs0RpmKUcuGHxKjfELcxM1hc23rbT6rVsd2xbQbPVdfSxkuYWxU75RwvkdplrawJ+i37abbjBNkaQyYlVt8ctuyliIdLJ2byHqcl847abdV22dcJJooqWjicTBSxAWaT+Jx/E63P7KI4VZq87qjX6iolrKyWoqXmWaVxe97tXE6lY3uHVBade6nvLoOZ9gqgbwR8IqN15p3nI5t/ogyWLUq1xjma8Xu03SunYI3TB5fCxNg5PBatva0BtxfP0WhUk+7JBMPwkFb3E8Fgucl1Y30SzXNsWExYdMdWPkj+hs4fmCtZe8t0GS3TaenbNgcz896FzZG/Q5j7FabqwGyymqkMVe/e5KFQT4DT0cpS+cWUJbOgseoUADY5pI3nXPRqfhDY93c33OPIuyCG2KKIAFg3rXJPJNU27K4hu6DrfQnshIC4wfaWp2fr2zwiF7y3dcxxNiDyK7TsptLS7S4c6aEeHPHlLCTfd9R1BXEIGgNDZIoiPUAn7q52drxgONxV1M1zbcMsQNmyMOo/UeqjLg5q1suM66O5OCrpRacpqirYcSoIayndeKVtxfUdQfUJeot45XmtNOmdCGieEW6LTpGe7YrXU2g8QSsHo7NbifIOy1PHx4OL0tQBlI0xO+mY/VVDdf0Uv6bFQm9K3sqvHQYZ6OsH+m/cd2d/wCR+as8ON6RvZL4tB71RyQ83NIHfUfmiLqSYNWizpjenBGhQZjr2S2AVXvOExuJ4m8JTM+hRNU6CIkTxITualfjUXaFYyNCplI8Q5ryhN8wryEB88BZvZRCzqV6JCZnuj+Jql9FjPqmnRM1aD+IALFY32g3vmlyc16+aqzKg5nJ1LnDkL2CkJHvG6OFtrWHRLgojXoEdt2K2njfgVMN8B8DBE9vQjIH6hWdftzU1U/7Owx58ctLnvvlG0aknl07lcLo6+SieXxSllxZwB1HRXE21UUWCTYdh1I6F1VlWTyPDnSgaNGQ3R1TYyuxebx8VqpPGfMXPsJHvLi4Dnc+t0kMhqhb5LrnUqe8miAzSLKRNkJpvoigXVAQcckIMJTBj5rIZdFCG6B5MW4Tm3ILf6KYPpIZL+Zo+651Tu8KoFzwu4SupbD4BXbS03u9IGNbDfxJZDZrBfL6rbHJJOw2L11O2toJ4JC4Nc0i7TmDqFz+AOMQAHEMiF9MYH7OaOnEv7ZEdYXEGIxSODd22dxlzVi32Y7EtJI2fp7uNyS5+v3Wc8kWxqLPkyoDvFzFskvOSIT3C+t5vZTsLObv2fgva12yPH/9KuqfYpsLUNIGH1EV+cdU/L7krPmh8T5YindK8B5LrdVZxsZcEFbX7VNhsM2Hxuhp8KmqHwVcLpSydwcWEOtkQBcLUYCWtF/zVwYmqZsGB4FiGO1fuuG0slTNbeIbkGjqSch9VY4lgeL4FM2LFMPmgB8rntux3ZwyP3XW9lBgmyuz0dPHWQeOWCWd/ORxGt+YHIdFa0OODHAY2sYaN5I3ZGbxmA9DkG+pzKzfk06S6N147q2c42Ext1JiDcLlLjBVH4Yv5H2v9ja3ey3uoFpkntNsHSNgbiWAU4p8Rhe2RtPGeCWxvYA+U9tdFOCvjxSjhrYhuiVvEw6scMnNPqDcLm8ipPnEIprpllkYR2WtbTxGSluPMwh4+i2VmcIVNjDQWDJYN07LSvoLgMomwyNwN8rJir5d1VbLSeGKqjJzidcX6f3ZWtX5FU1TFHRXYO73XFa2j0a8+NGPQ/2Vaz6HsqauPutfQVwGW94Mh9DmP1V3KMjZE+0mEeuit/GsOWHX8X6rLs9VizQpZ/mleUqkHx3LyXQHzssLJWF6JkSC8VFZugdmCLoppxbIlDGqcCqJlN0K+AR+Je3LBHdqVF2iqiLF7ZrICy7VZGiKHZ5ZuonReCYqJh1kZk1sigAZLNhkhCG/E3sgjtZZoQaZo3tE1+L6q0IDPHaAu5ru3sdnNT7O9omwH/NhxPDqPh5fyK4hUfIC69/h5kd+0sZhv8J0LCW8ib2/UpPQ0dB9nNS4bMSPllJayZwYHu0FhkL+q3OkqY6qIPZcG2bTqFrGw1PCMIrYvDaY218wa0i4FnZLaoTwNUZKcmykFUSFJYKzKPnj/EG+21GDAjSice/Gte9nuyMuPVcdfVQH9lxShsjyRZxBuQBqen1V5/iFcf8AjDCBfIUJ/wD0Ks/ZlNIdjpYS4+G2Z9h05q+TjHocIKUuzecWosOfiTaxtLE4NsXReHckAch00yWYsePjkNbPFFo1rqZwA+wVfQTSSZve5xBAuTmr4SvERs869VzytnZdKiMVYZWTVJL3sYC7iaW6C/Mei4hge2tbhss2JYlutoq2UzyQ6ElxzkYOvUaFdpxyomh2exCZkhEjKaQtdrY2XztslTxY1t3RRYjGKiOWQl7X6OtoMuWWmipJKLbOefckkfQ1G9k9JHLE4Pje0Oa4aEHMFIYtETFcDRWDAGNDWjdaMgBkAvE5rz3lT6SNOFbNYoyaLH6aRwLWVMZjN+o/sLYqiPfGWardpWgUVHMMpG1TQHdAdV0OlwmhOZp2nLmSV08ZTiqM7SbNAxKjfUYRPEBxhu+z/c3MI2HVIrcLgl5uZY9wugVMENJRzyQQxseyNzmkMGRAK5vsFiFX77TU/jHwZnvc+Ow3Sb625LVYJONNkuaTugrqPj3jIB6LJhZzfddIMUZ1jYe7QsGlpna08J7sCxfizf7FrKv4cwfQUznEkEk/xLy6YaCjJzpID/8AWF5Z/wDHk/8ARX5o/wA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460375" y="840757"/>
            <a:ext cx="7007046" cy="523220"/>
          </a:xfrm>
          <a:prstGeom prst="rect">
            <a:avLst/>
          </a:prstGeom>
        </p:spPr>
        <p:txBody>
          <a:bodyPr wrap="none">
            <a:spAutoFit/>
          </a:bodyPr>
          <a:lstStyle/>
          <a:p>
            <a:r>
              <a:rPr lang="zh-CN" altLang="zh-CN" sz="2800" dirty="0"/>
              <a:t>一、网络空间已经演变成各国博弈的新战场</a:t>
            </a:r>
            <a:endParaRPr lang="zh-CN" altLang="en-US" sz="2800" dirty="0">
              <a:latin typeface="+mj-ea"/>
              <a:ea typeface="+mj-ea"/>
            </a:endParaRPr>
          </a:p>
        </p:txBody>
      </p:sp>
      <p:sp>
        <p:nvSpPr>
          <p:cNvPr id="6" name="TextBox 5"/>
          <p:cNvSpPr txBox="1"/>
          <p:nvPr/>
        </p:nvSpPr>
        <p:spPr>
          <a:xfrm>
            <a:off x="993228" y="2002221"/>
            <a:ext cx="10121462" cy="2954655"/>
          </a:xfrm>
          <a:prstGeom prst="rect">
            <a:avLst/>
          </a:prstGeom>
          <a:noFill/>
        </p:spPr>
        <p:txBody>
          <a:bodyPr wrap="square" rtlCol="0">
            <a:spAutoFit/>
          </a:bodyPr>
          <a:lstStyle/>
          <a:p>
            <a:r>
              <a:rPr lang="zh-CN" altLang="zh-CN" sz="2400" dirty="0"/>
              <a:t>从“棱镜门”事件来看，互联网对美国几乎是透明的，全球互联网的最终主导权一直都牢牢掌握在美国的手中。</a:t>
            </a:r>
            <a:r>
              <a:rPr lang="en-US" altLang="zh-CN" sz="2400" dirty="0"/>
              <a:t/>
            </a:r>
            <a:br>
              <a:rPr lang="en-US" altLang="zh-CN" sz="2400" dirty="0"/>
            </a:br>
            <a:r>
              <a:rPr lang="zh-CN" altLang="zh-CN" sz="2400" dirty="0"/>
              <a:t>事实上，美国有“棱镜”监听计划，其他国家也有相应的针对别国或本国的网络监听项目，如英国的“颞颥”情报监听项目，法国对外安全总局的大规模拦截电话和电话数据，日本的《</a:t>
            </a:r>
            <a:r>
              <a:rPr lang="en-US" altLang="zh-CN" sz="2400" dirty="0"/>
              <a:t>PC </a:t>
            </a:r>
            <a:r>
              <a:rPr lang="zh-CN" altLang="zh-CN" sz="2400" dirty="0"/>
              <a:t>监视法案》对个人和公司网络信息的监控，印度、德国等国家也都有类似的机构对互联网实施着监控。网络空间已经演变成了世界各国博弈的新战场。</a:t>
            </a:r>
            <a:r>
              <a:rPr lang="en-US" altLang="zh-CN" dirty="0"/>
              <a:t/>
            </a:r>
            <a:br>
              <a:rPr lang="en-US" altLang="zh-CN" dirty="0"/>
            </a:br>
            <a:endParaRPr lang="zh-CN" altLang="en-US" dirty="0"/>
          </a:p>
        </p:txBody>
      </p:sp>
    </p:spTree>
    <p:extLst>
      <p:ext uri="{BB962C8B-B14F-4D97-AF65-F5344CB8AC3E}">
        <p14:creationId xmlns:p14="http://schemas.microsoft.com/office/powerpoint/2010/main" val="201379258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SUDASIAAhEBAxEB/8QAHAAAAgIDAQEAAAAAAAAAAAAAAwQCBQEGBwAI/8QAQxAAAQMCAwYDBgMGBAUFAQAAAQACAwQRBSExBhIiQVFxEzJhBxQjM4GRQqHBFVJisdHwCCRDchaCkrLhU1Rjg7PC/8QAGQEAAwEBAQAAAAAAAAAAAAAAAAECAwQF/8QAJREAAgICAgICAwEBAQAAAAAAAAECEQMxEiEEQSIyE0JRYRRS/9oADAMBAAIRAxEAPwDY6RuZ7ptwyQKUZlMu0XjHSSt8AqujA8V2XNWQzhVez5rr9UPQDsIzSVYPjt7p6IZpOrF5h3QgHKUcITFuIZINP5EY5OQAhiA0KYpB8MINfoEWlPwwgBhlt6yi7zhZaeJRceIIAzbiQphxovNJYniFJhsBqK2ojgiH4nnX0HU9kK3oGPN8oXn/AC1z3EParRxEx4dQvntkJZnbjT2Az+6o6n2m43PwxxwU40vHDv8A5m66I+PkfZm8kUdObYPKKVyan2zx2V9/f4yDy8Nrf0WwUe21Ywj3qGGZvVnCfyyTl4uRLoFlidBZoj24FRYXtJh2IvELZDDUf+jMN0nsdCr38CwcXHplpp6JU4zRpNUGn1KNIrj9RPZJmirsSGisGFV+I52Q/qC2SpR8M9lkD4ixTZRnspA2lSiyhhgzK8RmFhpWb8QWiIIkLx00XnFeKlbGDkCiQpyZBROifsCduBDtwlEvwqFuFP2Am4WcVBw4Cpu8xUXeQrJ7KK8+Y2uvKThxHNeSAaphxFMv0QIPMUw/QKRk2W8IpBo+M7un4/lFItHxj3TegHIglKsfFHdNxapSr+YO6SAcprbqMdUCm8qOdUCEsQGSJS+RQr/KpUvkQAwzzLDvMF5nmXn+YIGU+0m0dHszhbq2qO888MMINjK/p26nkFwLG9oMQx/EXVlfMXOOTWNNmMb0aOQVz7Qcalxra6ojY7ep6UmnhDcxYeZ3cm/2C1hsQa8XIA9MyvQwYlBW9nPOVhIQ17bm1tM03ET4eTm2ByLTYoDXlpswOPr0TsGHYhiBLYqaST13bro5JGfFsyKiGwa5zu/O6m2sew70bybdNfv/AFVlTbAY9VtLhSuA/iKnPsRjNBA6SalcGtGbgl+VFcJfwVhxljmNE9y0EWcDYhb9srtwPHjw7EKgSRP4Yah/mB5B3X+a5VUYZU7rntieRzIBKxhbZXTGIbx3st1TNKapgriz6dp/N9UaVI4Rvmip/EdvP8Nu87qbJ6QLz49RN2ZZokMQ1T7M0hiGoSf1BbJU3yys/wCoFil8hUrfECI6GGHNe/EF5q9+IK0SeOYWQLqJKk05JR2P0QlCiRkpylYOYVewMDRY/CpAcN1gaFHsBN4s8qBHCUSTzlRPlKyeyhFw4ivKRHEV5IA8PnKYfogQCzimH5hSxkovlJL/AFnd0/F8opI/Ocn6QhmLVLVfzB3TMRF0tVW3/qkhjNNoj80Cn8qOdUCE8QyavUh4As144FGk8oQA03zoNdMaejqJ2gkxxPeLdQ0lGaeJRnaHRuadHNIP1CaBny570WMcbb0smbnd80WkZ4rwXHJTnwudkbZ/d5RC9xDZCw7pANtdFGK8TrE39BkF61o5qfs2fCqWGSVoLQe67LhFLBTUMIEbW8PTVcq2Sw2Wvqo3AcDDckjILr0Fo2saScha5XNllbo6cUaVljHI4DgbYepssukjlaWSx3B9AQUhLidPS5+CHMHmdvZ/ZZhx3DZ7bvFfk4LO0aDLKHD2s8KOnjYHZndaFoO1uAUeEtOL4fTR70bwJowMnNOV/Sx/mugtrKdp8tgBoNFW4t7ji2E1VHHLG18sbmNaebiMs+6qMqdomUbVCWxGJx4hhW4x93QP3S06hpzbf++S2eULl/ssbO3Fa4SaCFocP3SHH/yuozKZpJujFf6ejVdiOoVhGUhiOoWT+pS2SpTwFS/1Ah0ubSi/jCUdDYQLH4gpNGZ7L3MLREkSFkdF5ZCUdjISar3IqUg4lgaFNLsRL8KGNCinyhCGhTewQo/zlR/CpyfMKgc2lYvZYo42cV5ZcOIryQDEI4ijP0QohxFFfokwCQ/LKSd89ydh8hSUnzyj9Q9jEWqWqhxjumItQgVXnHdJAMU2iOdUCnR+aAFq7yIdIeFErvIhUmiAQ208ajP5Hf7T/JZaeNemO7G53RpP5IA55PhL3Ya581UYqct3GRkncDR6LTMRwNtNUslaweA8Xa5vRdSrKOPEoIJ2xyTUzYS7dYbXBzB7Ic2EwTYdDG6MADMtve3ot4ScTpnGM0LbM04pMOj3GAF3FdXFdJUCJj9wuA1LRfdQKVrImNjaAA3IBX1HPEWBpYL9Uk+TCqRRN2l2coYi6qqIr2u4m7iB2AKqW4rheJYgHYKd6Mus/gLbetjotsrqYTXFIxsjnHNtm2/ML1HghiF5/BD3ZZWFh05LSrVEXTsrsVcaCnpw5x35TYX7ZoNBBhU7HyQYhG+taLuZ4jSR/wAt7hbTi2DR4lhvhOjDtw5NcNbixBWpUeyNMzGI5Z8IibMxwc2dgLRlz6FHGhcuSLDZTBWYXJXVI+ZWS75I5DUAfdbJMl6ZojeWDRuSYn0KhO07MHsjGkcQ1CeiSGIajuof1BbJUvlRfxBBpfKjHzIjobCjUrHMLAP8lIZkLREswVlpzXnZLDTn9UR2B6VYByWZVEJ+w9BT5UEc0UnhQgdUnsELPHGVEjhKI/zFDPkKyeykJuPEV5QebPK8ihj0Q4ipuOSjEOIrL+algFhzYUnJlOU3T+QpWX5xT/UPYWPUINV5wfVGi8yDVeYW6pIGHp0xoloCmCgAFbnGgUuiPV5xoFLokA0POFKTRQHmUpbNYXONmtFy45AD1KAKKknjw2KbCqh7IYYnl1PK8EgMJuB9MwpCSGSO8L9+M5h27a/rZa9HtFT7TY7XUlM0eDTxgRPOsuZ3j2vayfgm3IeHQC1lrJNfY3xtSXQ0HbtTYEFp5J2BrhKC64YqiOcPfdNmV7yBvWyvqpRo0bD+0oqSEkW4RyC1ykx6g/adTW45MY2xWEDXmzWA/i7n8kOpmBs2Q/DGbvX0R5KHD6unDqowNcBkXuA/mtotsVJGx4btTRVMJ8CojniNw14Oo9VX4ficMUstFFVOqqUWMcjzdzQc7E87dVQ0uCYXG9zxiEHguNtwPsCUd1MKfEnOhAIdZthpcZIk2LjFG10ebrk39UzMlaMbth0FkzMoi/izkls9Eq/EdR3T8Sr8R1Cl/UFslSnL6I34gUCl0+iPzCIaGyY1WWHMKPNeac2rREsm5QaeL6qTlBvmSWwJyqAORU5VAJ+xk8936IYOvdFI4EEc0S2CBSalCPlKJJqUI6FZvY0JPsHleWH+cryBllFmSvP0Xo9V6RSwJU/lKWm+cUzT+UpafKco/UPYSPUIFV5vqjRnMINUeL6pIA0HRMEpeBEnqIaaLxZ5o4o/3pHBo+5RTAxVfLS0UjImOkke1jGi7nONgB1JWvYrt9hdO8xUsctYRkXss1n0J1WiY9tLWYwdxx8Kmbm2Fpy7u6ldOPxMk9qkZyyxRse0ntJ92mNJgcTJpdPeJBwj1aOfcrRa/GsUxR7pK6ummJy3d87o+gyVc83qd4nVS0JA7r0seCEFSRzynKWxvBMTODY5TVv4Gu3ZB1acj/X6Lo0tQGVL91wMMnG1w0sVyp4uty2OrXV8M2GzguNNH4scnRl7EH0BIz6Fc/lYrXJG/jZKfFl77wYpL3u0qwgrWyFliL6KvnpnBpY4Zf3mkmiWKQOGrTe3Irz0j0EzY8QwuLGIjHM57Ihp4bi0363C1qbZMU9R8DFKmJ48onkJafrmPuFseFYlHMC15Pq3m0qylw+CqAc6bdaeYWkZtdC6ezTabZOpmxCJ9RjAdbIMhdcu6kiwAHqt1wiG5sST4epPUZBTpMLgpQTC8Pldwi+RVlTUzaWn3Bm4m7ndSlklZnOSXSG6TzpqbRK0nmTc2YSh9TnlshFkFXYjqFYxquxDzBS/qNbJUuiY5pem0CYOoTjoGZOqi08QUjqoNI3gqQgjtEIHjsiOKC0/E+qFsBiXNDGpRJFBvmVexBj5EuBqmXDgS19UpbBAH+YoZ8pRX6oR8pWb2UhJ4JeV5ZeSXFeSGWEWqxJ6rMRUZEMETp+aXn+aUeDmgTZSpfqHskzUINX5vqitOYstO9om0DsGw2Kngk8OoqyWh41YwakeuYH3TxxcpJIUnSsJtDtrFhG9SUBjmrbcTibti/q70+60GrxOrxSfxq6okmk5b7rgdhoFrMomHGw77TzBRaXEGtIZId06WK9fDihj9dnLKTkXL8kvJ6BS37tyN28kNxOi6W7M6FJG8V169nZ9FNwuUN4uewUjPHqrLZzGHbPbSUOKtG8yGS0zDo+J3C8H6E/ZVrc2qDhfhOeWaTA+i8Z2YDIvfsLHi0j27/htzLWkXu3q305LTJoRvWtwnMFbr7Icd/bWxUNJK+9ThzvdndS0ZsP2y+ic2s2YiNPNilMWRGJpknY47rXNGrgeR/Irgy4O7iduLN6kc1NGfED2OLXfvBTq6upw2gdUucXR74jHq4gkD7AlXmCYVLtE/cw6SBkLSPFqC9ry0fwtBuSepsO6p/azVU9BiuD7O0YIZSwOqJbnNz5DYE9TZpP1U4cLk/kisuZRXxNbG2uLwV8c0ZjY1h8hbvB3W66Hgu1+G4xA0PkbTVJyMUjsif4TzXIZo95u9bOyhBI5jrDRdeTxsclVUciyyu2fQtJ5wnJRkuNYDtbX4TI0NeZ6cawyG4t6HUFdUwvG6PHaH3ileQRlJG7zRn1/quOfjyxLvtGqyKQ9Gq7EQN4d1YMyKr8QvcLlf1NFslTaBMEZhL02QCZsnDQMwUNvnaiHVCb5wqQgrglr2m+qZ7pNx+MR6oWw9Dryot85WXaBQB401sPQ07yJfqju+WEvfNN7EgMgzKCdExJbNLOPCs5bKQq4XcV5YdfeOa8gZZQjNYk5qUOixLmpehIxT/iQKjKVHg1KBUjjSX1H7MMK5L7UJGT7TRwOcPhUzLA8rkkrrDMzlzNlw/bB7cZ2nrqsjg8Tw2f7W8I/kujxItzszyv4muimqISTEXD01CmwMmduTxhrzo62R/omI9+A7hu6M5X6KNQJ2C7d2Rh0JGa9WjlCQiWmPh7jnRnT0TDnXKUgrXO4CbFMEkkXJvoqQEjkgzRiQZOLXDRw1CJfNRlO61zvRDAXjlfHJ4cjbkjJzRkf6KYO8b2WGOa9gc3MHmVJoySA6F7HsYdh22DqJz7RV8Rbb/5GcTfuN4LbPaXttHX1EuzOHzAxwkCte38b9fD7DK/rlyXG6Ctmw2vp66ne6OaCQSMe05ghbNjmCjDsSgqYn5ztDyHHJwIvfvmiKTkrHfRebDTzYbtdhckOTpphBIBlvRuyIP5HuFWe11jm+0V1Tc/Gp2kE/wALnN/RbH7PaU1W0tK+RrLwvEg3XE5C9+XZK+2ig8CswGt3eKVlRE49nhw/7iidcw9GiRO32ghQfHY7w0QYZDGbC1kcyl5AbkOatPolk43lqsqHEqugk8ejqHwy2tvMNr+h6qtaAQpNdumx0Q6qmB2fY7aEbRYO2d+6KmPhmaOvJ1vX+qfxDMhcs9meJupNqH0RdaOoLorevmb+o+q6niPJeP5OPhJpHVjlyR6m0Cb5BJ02YCdtlqsYGkiJ1S7T8RvdHdqlmH4gz5q1sQykHn/MHurAhVsp/wAyR6pewLJ3lHZCv8REPkHZCJ+Kq9iGznEOyWvmmR8sdksdSk9jQKUnNLuPCUaXUoDvIVEtlIUcbOK8ovPEV5AFvBosS81mDRRlNiUnoSMQalCqB8RThPEo1HnSWhi75m00Mk8hsyJpe4+gF1wR87pKiSSRwtI9z7E55m66/tlVGj2TrXt1kDYf+o5/ldcSewTvJkhdf95d3hRpORhnekPujuMrWUfEZDGd4Xb0SQNXSDhvLF0OqLFPFUEi+uRadV6FmB4spqo7zH7rvsQpuL42hrzcjn1SFXA6kk323LCpMluzevkpsB8OUiN5pHIoMbgUYH7pgIwAxyyQHQHeb2TTQQEKpbuSMqB+HJ3ZMAXskgIkdRktumxH9o4VhO8byU9P4LydSWusPystTsrPCH5vYdBYgLWH2QPR0/2YzRx7S7j7Xmhexv8AuyP6FOe3CiMmy2F1gtanryw9bPYf1atSwGsfhuKU1XEeKGQPGXTUfZdI9q0ceIeyyuqYTvMjfBUsIF8t8C/2KjMvlY46PnttrBEaS3T7KEdi1esL5/kU0JjcRuBlZTlQInADM89SoSVLS82N/VOxEsJrHYftAKphN4pI5R9Cu/15D2te3yus4djmvnEutVSuB/CAvoOnqhW4HQVI0lgY767ouvP81fFM3w7G6bQJz8KTpjwhODyrigbyIPSkeUo7pt2qTvaQd1SEOFVU5tVfVWZOSqKl3+bS9jLi94x2QSbTWRG5xN7ITvnKvYh2/wAIdks42JTA+UEsdSiQIFJzS7hwlMSc0s7yFZy2UhNx4jmvLDjxHJeRQFxTm4UJzxFZp/1UZhxFKWhLZGA8SSx7EG4VhVXXuZviCMv3b23joB9ynIRxFUe27o27J4mZM2mHdA9S4W/NPGrpBLo5Fi2OYljMxkral7gTwxtNmM7D+yko4d52f1UWAvdflzKJJVwU4s91z+6F7MYpLo427Cuka0brGkpOakZM7eaDFLycBke4U2Yjvngp3lvVNNlDmgtbd37t1fTJEQXOaaepbZ1teR9Qqxu9DI+J3Iq9fvzCz4hbvmFT19O+CoaXXLSMnHmoa9jQ1G/RXWA4PVbQYpHQUhY17gXOe82axo1cVR0MMtVUw08QLpZXhjAM7krv2AYZhuzeGikoKeOWpJHjVD23fIR68hfQLPJlUF/prixObK6L2TYAxsAq8XrJifmMa1rWv6gHUBXFT7PdiXxNo46V1M7w7tnincX9OZIKPXVMmIua+HcErOEEDIBVuO4TieL4JJHhU25XxvaQGy+GHtzDm3PVcyyzb2dbwwjG6OQYvRR4di9ZRRTieOCZ0bZQLb4B1Q8Pk8OsZc5HIrYqb2e7R1Dn+PTR0gabE1UoaSfQC5KntDsFXbNYXDibq2mq4vEDJBCCDGTprqOV13RyRTSs43jlV10HpSWvaRp/eS6FQ1f7Y9m20eCSXMsdDLJDzJba9h2I/Nc7pHB0bHDMEdVtey9Q2mx2l37Ohnd7vKDoWPG6R+YXRljyRmnTORU7t5jT1AKMRkgiI01TNTHIwyviP/K4j9EbksVoCDyRE6xzVdTyeYFWUmUZPZU7TuOdfkTklIBuE79Qb6A3K7jstWQ1ux2H+CSTCzwpARazh+mYXDqFrSeMi2pHX/wul7FY5HRUhwyobZksxfHKOpsLH0yGa5/JxuePo0xupHRqbygJ4eTNIU9wAs4w6VuA1roL+IISRbX1/JedjVnRIRqtpKKGUxsJkIyJBsFGmxSnqZAQd255lcsmrng80zSYy6BwcXZDVd/4IVRz/kkdSxPGKXDQ1sjt6RwuGA8upVO3F6erm3iCzPqtUr56zF2ROion+8bvDuPBL2+o5EKmbWz0s5jlDmSMNnNdkQfVEcEFtA8krO0U8rJqcFhvYZqMnzR2XOML2mr2SA0xp/DYQHiUOO+L5gW07rf2VlPVuLoJWvDbXsdFhkxcXa0aQna7LVmcI7JZ2V0zF8gJaTIlYyLQvIcylnmzSmH6nsl3eRyzlstFfI6zl5Yf5ivJgaU72j1sYvE+L/oS7vaXXvvdzL35NC5v4x5lQdJzvmur8SPSfkY1qCOjn2j4i2+5LGL/AMAVXi+1mIY5S+61NRvRbwe5oAF7aLS/EITNJI20jnguysArx4kpJnP5HkReNpJKxmWokku2EbrBkXaBejpoIbPnnZvH97VFp4xJ8aWwY3yjkOyI6raJN0Rs3ewXaqPHPMrKXSPef/taSpe8wss4Qy3JtkwqQqh4dm5H0yUTO48z91QDVPT1dbURwUlO+aaU2ZGxpLnHst2o/YjtFicTKjFqmmwyAG7mm8sv0a3K/crevYps42iwSbHqhoNRW8EVxmyIH9T/ACC6Lis4honOvlvNzWOSdXRcY2crwjZXBdipnspKV9ZVuYA+pqLOeL6hoGTfp91asbCKkmng3Gbty0m+6fqi1DicQLtQ4ZFEkaQ1xb2N+a4bcvkz0YJRVIRlfHHdsbd0AIM8s0dG8xnMEHLO4Bz/ACWfGpmuc6pqoYSeUkjW2t3Kosc27wTCIHso5GYhV2yZEbsB/id+gQoORTnGGxuvxahwwtkrMQa17m74jJu9w6hozWh7VbVy441tJTtdFQsdvbrvNIep6DoFpGI4pVVOLvxKofvzyOvJbIEdB0HRWjZWSxNew3a4XC7MWGMe3s4svkSmqWjZMEkEtCxp1bdt+ivI3ujDZGkhzSCCOoWr4BKQ+WO/Rw/ktnY7gscwu9dxOQ0XHG+FtPijQC0GpfIB6O4v1QBK3mbKy2vj3Mbgn/8AcUrCT1LbsP8A2hULwbZLm0UMVMrTA8A9FVVV/GAH4hdHkJt9UCsZvmIkkZEZJN2BKEuvuNNs8z+iu6aR7dynY4g3BNjoqindHHYA8WlyrejYIxvlwLj0VRA7pgtUavCqSpPmkia4+ptmrtgDo7EAgixB5rQvZ9iRqcLfQvPxKZ123/cd/Q3W/R5sXkShwyNHXdxTOdbR7BT+8OnwkCSJxv4BNnM7X1C1n/hPG5C6L3KVrtATYC67U4XSDgBOb9Vqs0l0TwRz52AY1huGsqKmKNr72LmSgmMk2BKTqNkcUkeySoqYZJHsbd+8TvZanJdRxCmFXh89Of8AUjIHfl+a1qnnM+H07nedo3HD1Cr80uNi4K6KrCdgKqDfmfiMQD25RiMuse+SstlcMjoY6qffc6onkAmB0aW5ZLaKU3pW9lURj3XHqmHRs4Eze51/O6nnKSaYcUjYoT8AFLTHMpiA/AQJuaykWhRxzS7zwu7IzvMgu8ruyzkWite4bxXlF5s8ryAPnkaZlRJWL3CwF6I7Mp+kDGwbzhck6JC6bB3Y2tHRVDZjlfVDBkJfqcuV152mZslxIW5qJlutbOcZ3y3Qg3WPEc64vqgtje69iT0spMIs52dmgn7ITA+v9jzEzZDDWwOY6P3dm6W6HLUK0q4RV0klO8kB4tccj1Wpez+tgi2MwqmfMBIylYC3notrE43eHPuspLs0RpmKUcuGHxKjfELcxM1hc23rbT6rVsd2xbQbPVdfSxkuYWxU75RwvkdplrawJ+i37abbjBNkaQyYlVt8ctuyliIdLJ2byHqcl847abdV22dcJJooqWjicTBSxAWaT+Jx/E63P7KI4VZq87qjX6iolrKyWoqXmWaVxe97tXE6lY3uHVBade6nvLoOZ9gqgbwR8IqN15p3nI5t/ogyWLUq1xjma8Xu03SunYI3TB5fCxNg5PBatva0BtxfP0WhUk+7JBMPwkFb3E8Fgucl1Y30SzXNsWExYdMdWPkj+hs4fmCtZe8t0GS3TaenbNgcz896FzZG/Q5j7FabqwGyymqkMVe/e5KFQT4DT0cpS+cWUJbOgseoUADY5pI3nXPRqfhDY93c33OPIuyCG2KKIAFg3rXJPJNU27K4hu6DrfQnshIC4wfaWp2fr2zwiF7y3dcxxNiDyK7TsptLS7S4c6aEeHPHlLCTfd9R1BXEIGgNDZIoiPUAn7q52drxgONxV1M1zbcMsQNmyMOo/UeqjLg5q1suM66O5OCrpRacpqirYcSoIayndeKVtxfUdQfUJeot45XmtNOmdCGieEW6LTpGe7YrXU2g8QSsHo7NbifIOy1PHx4OL0tQBlI0xO+mY/VVDdf0Uv6bFQm9K3sqvHQYZ6OsH+m/cd2d/wCR+as8ON6RvZL4tB71RyQ83NIHfUfmiLqSYNWizpjenBGhQZjr2S2AVXvOExuJ4m8JTM+hRNU6CIkTxITualfjUXaFYyNCplI8Q5ryhN8wryEB88BZvZRCzqV6JCZnuj+Jql9FjPqmnRM1aD+IALFY32g3vmlyc16+aqzKg5nJ1LnDkL2CkJHvG6OFtrWHRLgojXoEdt2K2njfgVMN8B8DBE9vQjIH6hWdftzU1U/7Owx58ctLnvvlG0aknl07lcLo6+SieXxSllxZwB1HRXE21UUWCTYdh1I6F1VlWTyPDnSgaNGQ3R1TYyuxebx8VqpPGfMXPsJHvLi4Dnc+t0kMhqhb5LrnUqe8miAzSLKRNkJpvoigXVAQcckIMJTBj5rIZdFCG6B5MW4Tm3ILf6KYPpIZL+Zo+651Tu8KoFzwu4SupbD4BXbS03u9IGNbDfxJZDZrBfL6rbHJJOw2L11O2toJ4JC4Nc0i7TmDqFz+AOMQAHEMiF9MYH7OaOnEv7ZEdYXEGIxSODd22dxlzVi32Y7EtJI2fp7uNyS5+v3Wc8kWxqLPkyoDvFzFskvOSIT3C+t5vZTsLObv2fgva12yPH/9KuqfYpsLUNIGH1EV+cdU/L7krPmh8T5YindK8B5LrdVZxsZcEFbX7VNhsM2Hxuhp8KmqHwVcLpSydwcWEOtkQBcLUYCWtF/zVwYmqZsGB4FiGO1fuuG0slTNbeIbkGjqSch9VY4lgeL4FM2LFMPmgB8rntux3ZwyP3XW9lBgmyuz0dPHWQeOWCWd/ORxGt+YHIdFa0OODHAY2sYaN5I3ZGbxmA9DkG+pzKzfk06S6N147q2c42Ext1JiDcLlLjBVH4Yv5H2v9ja3ey3uoFpkntNsHSNgbiWAU4p8Rhe2RtPGeCWxvYA+U9tdFOCvjxSjhrYhuiVvEw6scMnNPqDcLm8ipPnEIprpllkYR2WtbTxGSluPMwh4+i2VmcIVNjDQWDJYN07LSvoLgMomwyNwN8rJir5d1VbLSeGKqjJzidcX6f3ZWtX5FU1TFHRXYO73XFa2j0a8+NGPQ/2Vaz6HsqauPutfQVwGW94Mh9DmP1V3KMjZE+0mEeuit/GsOWHX8X6rLs9VizQpZ/mleUqkHx3LyXQHzssLJWF6JkSC8VFZugdmCLoppxbIlDGqcCqJlN0K+AR+Je3LBHdqVF2iqiLF7ZrICy7VZGiKHZ5ZuonReCYqJh1kZk1sigAZLNhkhCG/E3sgjtZZoQaZo3tE1+L6q0IDPHaAu5ru3sdnNT7O9omwH/NhxPDqPh5fyK4hUfIC69/h5kd+0sZhv8J0LCW8ib2/UpPQ0dB9nNS4bMSPllJayZwYHu0FhkL+q3OkqY6qIPZcG2bTqFrGw1PCMIrYvDaY218wa0i4FnZLaoTwNUZKcmykFUSFJYKzKPnj/EG+21GDAjSice/Gte9nuyMuPVcdfVQH9lxShsjyRZxBuQBqen1V5/iFcf8AjDCBfIUJ/wD0Ks/ZlNIdjpYS4+G2Z9h05q+TjHocIKUuzecWosOfiTaxtLE4NsXReHckAch00yWYsePjkNbPFFo1rqZwA+wVfQTSSZve5xBAuTmr4SvERs869VzytnZdKiMVYZWTVJL3sYC7iaW6C/Mei4hge2tbhss2JYlutoq2UzyQ6ElxzkYOvUaFdpxyomh2exCZkhEjKaQtdrY2XztslTxY1t3RRYjGKiOWQl7X6OtoMuWWmipJKLbOefckkfQ1G9k9JHLE4Pje0Oa4aEHMFIYtETFcDRWDAGNDWjdaMgBkAvE5rz3lT6SNOFbNYoyaLH6aRwLWVMZjN+o/sLYqiPfGWardpWgUVHMMpG1TQHdAdV0OlwmhOZp2nLmSV08ZTiqM7SbNAxKjfUYRPEBxhu+z/c3MI2HVIrcLgl5uZY9wugVMENJRzyQQxseyNzmkMGRAK5vsFiFX77TU/jHwZnvc+Ow3Sb625LVYJONNkuaTugrqPj3jIB6LJhZzfddIMUZ1jYe7QsGlpna08J7sCxfizf7FrKv4cwfQUznEkEk/xLy6YaCjJzpID/8AWF5Z/wDHk/8ARX5o/wA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460375" y="840757"/>
            <a:ext cx="7725192" cy="523220"/>
          </a:xfrm>
          <a:prstGeom prst="rect">
            <a:avLst/>
          </a:prstGeom>
        </p:spPr>
        <p:txBody>
          <a:bodyPr wrap="none">
            <a:spAutoFit/>
          </a:bodyPr>
          <a:lstStyle/>
          <a:p>
            <a:r>
              <a:rPr lang="zh-CN" altLang="zh-CN" sz="2800" dirty="0"/>
              <a:t>二、网络信息安全威胁已经远远超出我们的想象</a:t>
            </a:r>
            <a:endParaRPr lang="zh-CN" altLang="en-US" sz="2800" dirty="0">
              <a:latin typeface="+mj-ea"/>
              <a:ea typeface="+mj-ea"/>
            </a:endParaRPr>
          </a:p>
        </p:txBody>
      </p:sp>
      <p:sp>
        <p:nvSpPr>
          <p:cNvPr id="6" name="TextBox 5"/>
          <p:cNvSpPr txBox="1"/>
          <p:nvPr/>
        </p:nvSpPr>
        <p:spPr>
          <a:xfrm>
            <a:off x="993228" y="2002221"/>
            <a:ext cx="10121462" cy="2954655"/>
          </a:xfrm>
          <a:prstGeom prst="rect">
            <a:avLst/>
          </a:prstGeom>
          <a:noFill/>
        </p:spPr>
        <p:txBody>
          <a:bodyPr wrap="square" rtlCol="0">
            <a:spAutoFit/>
          </a:bodyPr>
          <a:lstStyle/>
          <a:p>
            <a:r>
              <a:rPr lang="zh-CN" altLang="zh-CN" sz="2400" dirty="0"/>
              <a:t>美国的情报机构对互联网的掌控已经超出了世人的想象，他们能够通过秘密技术监控世界各国，监控几乎每一个人，控制关键基础设施。你在网上的一切行动和资料，都可以被调查得一清二楚，因为互联网在他们眼里是透明</a:t>
            </a:r>
            <a:r>
              <a:rPr lang="zh-CN" altLang="zh-CN" sz="2400" dirty="0" smtClean="0"/>
              <a:t>的</a:t>
            </a:r>
            <a:endParaRPr lang="en-US" altLang="zh-CN" sz="2400" dirty="0" smtClean="0"/>
          </a:p>
          <a:p>
            <a:r>
              <a:rPr lang="zh-CN" altLang="zh-CN" sz="2400" dirty="0" smtClean="0"/>
              <a:t>著名</a:t>
            </a:r>
            <a:r>
              <a:rPr lang="zh-CN" altLang="zh-CN" sz="2400" dirty="0"/>
              <a:t>的“微软黑屏”事件，已经向世人揭露出一个重大事实：微软有能力控制使用</a:t>
            </a:r>
            <a:r>
              <a:rPr lang="en-US" altLang="zh-CN" sz="2400" dirty="0"/>
              <a:t>Windows </a:t>
            </a:r>
            <a:r>
              <a:rPr lang="zh-CN" altLang="zh-CN" sz="2400" dirty="0"/>
              <a:t>系统的每一台电脑，用户实际上已经丧失了对自己计算机的控制权</a:t>
            </a:r>
            <a:r>
              <a:rPr lang="zh-CN" altLang="zh-CN" sz="2400"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303803164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SUDASIAAhEBAxEB/8QAHAAAAgIDAQEAAAAAAAAAAAAAAwQCBQEGBwAI/8QAQxAAAQMCAwYDBgMGBAUFAQAAAQACAwQRBSExBhIiQVFxEzJhBxQjM4GRQqHBFVJisdHwCCRDchaCkrLhU1Rjg7PC/8QAGQEAAwEBAQAAAAAAAAAAAAAAAAECAwQF/8QAJREAAgICAgICAwEBAQAAAAAAAAECEQMxEiEEQSIyE0JRYRRS/9oADAMBAAIRAxEAPwDY6RuZ7ptwyQKUZlMu0XjHSSt8AqujA8V2XNWQzhVez5rr9UPQDsIzSVYPjt7p6IZpOrF5h3QgHKUcITFuIZINP5EY5OQAhiA0KYpB8MINfoEWlPwwgBhlt6yi7zhZaeJRceIIAzbiQphxovNJYniFJhsBqK2ojgiH4nnX0HU9kK3oGPN8oXn/AC1z3EParRxEx4dQvntkJZnbjT2Az+6o6n2m43PwxxwU40vHDv8A5m66I+PkfZm8kUdObYPKKVyan2zx2V9/f4yDy8Nrf0WwUe21Ywj3qGGZvVnCfyyTl4uRLoFlidBZoj24FRYXtJh2IvELZDDUf+jMN0nsdCr38CwcXHplpp6JU4zRpNUGn1KNIrj9RPZJmirsSGisGFV+I52Q/qC2SpR8M9lkD4ixTZRnspA2lSiyhhgzK8RmFhpWb8QWiIIkLx00XnFeKlbGDkCiQpyZBROifsCduBDtwlEvwqFuFP2Am4WcVBw4Cpu8xUXeQrJ7KK8+Y2uvKThxHNeSAaphxFMv0QIPMUw/QKRk2W8IpBo+M7un4/lFItHxj3TegHIglKsfFHdNxapSr+YO6SAcprbqMdUCm8qOdUCEsQGSJS+RQr/KpUvkQAwzzLDvMF5nmXn+YIGU+0m0dHszhbq2qO888MMINjK/p26nkFwLG9oMQx/EXVlfMXOOTWNNmMb0aOQVz7Qcalxra6ojY7ep6UmnhDcxYeZ3cm/2C1hsQa8XIA9MyvQwYlBW9nPOVhIQ17bm1tM03ET4eTm2ByLTYoDXlpswOPr0TsGHYhiBLYqaST13bro5JGfFsyKiGwa5zu/O6m2sew70bybdNfv/AFVlTbAY9VtLhSuA/iKnPsRjNBA6SalcGtGbgl+VFcJfwVhxljmNE9y0EWcDYhb9srtwPHjw7EKgSRP4Yah/mB5B3X+a5VUYZU7rntieRzIBKxhbZXTGIbx3st1TNKapgriz6dp/N9UaVI4Rvmip/EdvP8Nu87qbJ6QLz49RN2ZZokMQ1T7M0hiGoSf1BbJU3yys/wCoFil8hUrfECI6GGHNe/EF5q9+IK0SeOYWQLqJKk05JR2P0QlCiRkpylYOYVewMDRY/CpAcN1gaFHsBN4s8qBHCUSTzlRPlKyeyhFw4ivKRHEV5IA8PnKYfogQCzimH5hSxkovlJL/AFnd0/F8opI/Ocn6QhmLVLVfzB3TMRF0tVW3/qkhjNNoj80Cn8qOdUCE8QyavUh4As144FGk8oQA03zoNdMaejqJ2gkxxPeLdQ0lGaeJRnaHRuadHNIP1CaBny570WMcbb0smbnd80WkZ4rwXHJTnwudkbZ/d5RC9xDZCw7pANtdFGK8TrE39BkF61o5qfs2fCqWGSVoLQe67LhFLBTUMIEbW8PTVcq2Sw2Wvqo3AcDDckjILr0Fo2saScha5XNllbo6cUaVljHI4DgbYepssukjlaWSx3B9AQUhLidPS5+CHMHmdvZ/ZZhx3DZ7bvFfk4LO0aDLKHD2s8KOnjYHZndaFoO1uAUeEtOL4fTR70bwJowMnNOV/Sx/mugtrKdp8tgBoNFW4t7ji2E1VHHLG18sbmNaebiMs+6qMqdomUbVCWxGJx4hhW4x93QP3S06hpzbf++S2eULl/ssbO3Fa4SaCFocP3SHH/yuozKZpJujFf6ejVdiOoVhGUhiOoWT+pS2SpTwFS/1Ah0ubSi/jCUdDYQLH4gpNGZ7L3MLREkSFkdF5ZCUdjISar3IqUg4lgaFNLsRL8KGNCinyhCGhTewQo/zlR/CpyfMKgc2lYvZYo42cV5ZcOIryQDEI4ijP0QohxFFfokwCQ/LKSd89ydh8hSUnzyj9Q9jEWqWqhxjumItQgVXnHdJAMU2iOdUCnR+aAFq7yIdIeFErvIhUmiAQ208ajP5Hf7T/JZaeNemO7G53RpP5IA55PhL3Ya581UYqct3GRkncDR6LTMRwNtNUslaweA8Xa5vRdSrKOPEoIJ2xyTUzYS7dYbXBzB7Ic2EwTYdDG6MADMtve3ot4ScTpnGM0LbM04pMOj3GAF3FdXFdJUCJj9wuA1LRfdQKVrImNjaAA3IBX1HPEWBpYL9Uk+TCqRRN2l2coYi6qqIr2u4m7iB2AKqW4rheJYgHYKd6Mus/gLbetjotsrqYTXFIxsjnHNtm2/ML1HghiF5/BD3ZZWFh05LSrVEXTsrsVcaCnpw5x35TYX7ZoNBBhU7HyQYhG+taLuZ4jSR/wAt7hbTi2DR4lhvhOjDtw5NcNbixBWpUeyNMzGI5Z8IibMxwc2dgLRlz6FHGhcuSLDZTBWYXJXVI+ZWS75I5DUAfdbJMl6ZojeWDRuSYn0KhO07MHsjGkcQ1CeiSGIajuof1BbJUvlRfxBBpfKjHzIjobCjUrHMLAP8lIZkLREswVlpzXnZLDTn9UR2B6VYByWZVEJ+w9BT5UEc0UnhQgdUnsELPHGVEjhKI/zFDPkKyeykJuPEV5QebPK8ihj0Q4ipuOSjEOIrL+algFhzYUnJlOU3T+QpWX5xT/UPYWPUINV5wfVGi8yDVeYW6pIGHp0xoloCmCgAFbnGgUuiPV5xoFLokA0POFKTRQHmUpbNYXONmtFy45AD1KAKKknjw2KbCqh7IYYnl1PK8EgMJuB9MwpCSGSO8L9+M5h27a/rZa9HtFT7TY7XUlM0eDTxgRPOsuZ3j2vayfgm3IeHQC1lrJNfY3xtSXQ0HbtTYEFp5J2BrhKC64YqiOcPfdNmV7yBvWyvqpRo0bD+0oqSEkW4RyC1ykx6g/adTW45MY2xWEDXmzWA/i7n8kOpmBs2Q/DGbvX0R5KHD6unDqowNcBkXuA/mtotsVJGx4btTRVMJ8CojniNw14Oo9VX4ficMUstFFVOqqUWMcjzdzQc7E87dVQ0uCYXG9zxiEHguNtwPsCUd1MKfEnOhAIdZthpcZIk2LjFG10ebrk39UzMlaMbth0FkzMoi/izkls9Eq/EdR3T8Sr8R1Cl/UFslSnL6I34gUCl0+iPzCIaGyY1WWHMKPNeac2rREsm5QaeL6qTlBvmSWwJyqAORU5VAJ+xk8936IYOvdFI4EEc0S2CBSalCPlKJJqUI6FZvY0JPsHleWH+cryBllFmSvP0Xo9V6RSwJU/lKWm+cUzT+UpafKco/UPYSPUIFV5vqjRnMINUeL6pIA0HRMEpeBEnqIaaLxZ5o4o/3pHBo+5RTAxVfLS0UjImOkke1jGi7nONgB1JWvYrt9hdO8xUsctYRkXss1n0J1WiY9tLWYwdxx8Kmbm2Fpy7u6ldOPxMk9qkZyyxRse0ntJ92mNJgcTJpdPeJBwj1aOfcrRa/GsUxR7pK6ummJy3d87o+gyVc83qd4nVS0JA7r0seCEFSRzynKWxvBMTODY5TVv4Gu3ZB1acj/X6Lo0tQGVL91wMMnG1w0sVyp4uty2OrXV8M2GzguNNH4scnRl7EH0BIz6Fc/lYrXJG/jZKfFl77wYpL3u0qwgrWyFliL6KvnpnBpY4Zf3mkmiWKQOGrTe3Irz0j0EzY8QwuLGIjHM57Ihp4bi0363C1qbZMU9R8DFKmJ48onkJafrmPuFseFYlHMC15Pq3m0qylw+CqAc6bdaeYWkZtdC6ezTabZOpmxCJ9RjAdbIMhdcu6kiwAHqt1wiG5sST4epPUZBTpMLgpQTC8Pldwi+RVlTUzaWn3Bm4m7ndSlklZnOSXSG6TzpqbRK0nmTc2YSh9TnlshFkFXYjqFYxquxDzBS/qNbJUuiY5pem0CYOoTjoGZOqi08QUjqoNI3gqQgjtEIHjsiOKC0/E+qFsBiXNDGpRJFBvmVexBj5EuBqmXDgS19UpbBAH+YoZ8pRX6oR8pWb2UhJ4JeV5ZeSXFeSGWEWqxJ6rMRUZEMETp+aXn+aUeDmgTZSpfqHskzUINX5vqitOYstO9om0DsGw2Kngk8OoqyWh41YwakeuYH3TxxcpJIUnSsJtDtrFhG9SUBjmrbcTibti/q70+60GrxOrxSfxq6okmk5b7rgdhoFrMomHGw77TzBRaXEGtIZId06WK9fDihj9dnLKTkXL8kvJ6BS37tyN28kNxOi6W7M6FJG8V169nZ9FNwuUN4uewUjPHqrLZzGHbPbSUOKtG8yGS0zDo+J3C8H6E/ZVrc2qDhfhOeWaTA+i8Z2YDIvfsLHi0j27/htzLWkXu3q305LTJoRvWtwnMFbr7Icd/bWxUNJK+9ThzvdndS0ZsP2y+ic2s2YiNPNilMWRGJpknY47rXNGrgeR/Irgy4O7iduLN6kc1NGfED2OLXfvBTq6upw2gdUucXR74jHq4gkD7AlXmCYVLtE/cw6SBkLSPFqC9ry0fwtBuSepsO6p/azVU9BiuD7O0YIZSwOqJbnNz5DYE9TZpP1U4cLk/kisuZRXxNbG2uLwV8c0ZjY1h8hbvB3W66Hgu1+G4xA0PkbTVJyMUjsif4TzXIZo95u9bOyhBI5jrDRdeTxsclVUciyyu2fQtJ5wnJRkuNYDtbX4TI0NeZ6cawyG4t6HUFdUwvG6PHaH3ileQRlJG7zRn1/quOfjyxLvtGqyKQ9Gq7EQN4d1YMyKr8QvcLlf1NFslTaBMEZhL02QCZsnDQMwUNvnaiHVCb5wqQgrglr2m+qZ7pNx+MR6oWw9Dryot85WXaBQB401sPQ07yJfqju+WEvfNN7EgMgzKCdExJbNLOPCs5bKQq4XcV5YdfeOa8gZZQjNYk5qUOixLmpehIxT/iQKjKVHg1KBUjjSX1H7MMK5L7UJGT7TRwOcPhUzLA8rkkrrDMzlzNlw/bB7cZ2nrqsjg8Tw2f7W8I/kujxItzszyv4muimqISTEXD01CmwMmduTxhrzo62R/omI9+A7hu6M5X6KNQJ2C7d2Rh0JGa9WjlCQiWmPh7jnRnT0TDnXKUgrXO4CbFMEkkXJvoqQEjkgzRiQZOLXDRw1CJfNRlO61zvRDAXjlfHJ4cjbkjJzRkf6KYO8b2WGOa9gc3MHmVJoySA6F7HsYdh22DqJz7RV8Rbb/5GcTfuN4LbPaXttHX1EuzOHzAxwkCte38b9fD7DK/rlyXG6Ctmw2vp66ne6OaCQSMe05ghbNjmCjDsSgqYn5ztDyHHJwIvfvmiKTkrHfRebDTzYbtdhckOTpphBIBlvRuyIP5HuFWe11jm+0V1Tc/Gp2kE/wALnN/RbH7PaU1W0tK+RrLwvEg3XE5C9+XZK+2ig8CswGt3eKVlRE49nhw/7iidcw9GiRO32ghQfHY7w0QYZDGbC1kcyl5AbkOatPolk43lqsqHEqugk8ejqHwy2tvMNr+h6qtaAQpNdumx0Q6qmB2fY7aEbRYO2d+6KmPhmaOvJ1vX+qfxDMhcs9meJupNqH0RdaOoLorevmb+o+q6niPJeP5OPhJpHVjlyR6m0Cb5BJ02YCdtlqsYGkiJ1S7T8RvdHdqlmH4gz5q1sQykHn/MHurAhVsp/wAyR6pewLJ3lHZCv8REPkHZCJ+Kq9iGznEOyWvmmR8sdksdSk9jQKUnNLuPCUaXUoDvIVEtlIUcbOK8ovPEV5AFvBosS81mDRRlNiUnoSMQalCqB8RThPEo1HnSWhi75m00Mk8hsyJpe4+gF1wR87pKiSSRwtI9z7E55m66/tlVGj2TrXt1kDYf+o5/ldcSewTvJkhdf95d3hRpORhnekPujuMrWUfEZDGd4Xb0SQNXSDhvLF0OqLFPFUEi+uRadV6FmB4spqo7zH7rvsQpuL42hrzcjn1SFXA6kk323LCpMluzevkpsB8OUiN5pHIoMbgUYH7pgIwAxyyQHQHeb2TTQQEKpbuSMqB+HJ3ZMAXskgIkdRktumxH9o4VhO8byU9P4LydSWusPystTsrPCH5vYdBYgLWH2QPR0/2YzRx7S7j7Xmhexv8AuyP6FOe3CiMmy2F1gtanryw9bPYf1atSwGsfhuKU1XEeKGQPGXTUfZdI9q0ceIeyyuqYTvMjfBUsIF8t8C/2KjMvlY46PnttrBEaS3T7KEdi1esL5/kU0JjcRuBlZTlQInADM89SoSVLS82N/VOxEsJrHYftAKphN4pI5R9Cu/15D2te3yus4djmvnEutVSuB/CAvoOnqhW4HQVI0lgY767ouvP81fFM3w7G6bQJz8KTpjwhODyrigbyIPSkeUo7pt2qTvaQd1SEOFVU5tVfVWZOSqKl3+bS9jLi94x2QSbTWRG5xN7ITvnKvYh2/wAIdks42JTA+UEsdSiQIFJzS7hwlMSc0s7yFZy2UhNx4jmvLDjxHJeRQFxTm4UJzxFZp/1UZhxFKWhLZGA8SSx7EG4VhVXXuZviCMv3b23joB9ynIRxFUe27o27J4mZM2mHdA9S4W/NPGrpBLo5Fi2OYljMxkral7gTwxtNmM7D+yko4d52f1UWAvdflzKJJVwU4s91z+6F7MYpLo427Cuka0brGkpOakZM7eaDFLycBke4U2Yjvngp3lvVNNlDmgtbd37t1fTJEQXOaaepbZ1teR9Qqxu9DI+J3Iq9fvzCz4hbvmFT19O+CoaXXLSMnHmoa9jQ1G/RXWA4PVbQYpHQUhY17gXOe82axo1cVR0MMtVUw08QLpZXhjAM7krv2AYZhuzeGikoKeOWpJHjVD23fIR68hfQLPJlUF/prixObK6L2TYAxsAq8XrJifmMa1rWv6gHUBXFT7PdiXxNo46V1M7w7tnincX9OZIKPXVMmIua+HcErOEEDIBVuO4TieL4JJHhU25XxvaQGy+GHtzDm3PVcyyzb2dbwwjG6OQYvRR4di9ZRRTieOCZ0bZQLb4B1Q8Pk8OsZc5HIrYqb2e7R1Dn+PTR0gabE1UoaSfQC5KntDsFXbNYXDibq2mq4vEDJBCCDGTprqOV13RyRTSs43jlV10HpSWvaRp/eS6FQ1f7Y9m20eCSXMsdDLJDzJba9h2I/Nc7pHB0bHDMEdVtey9Q2mx2l37Ohnd7vKDoWPG6R+YXRljyRmnTORU7t5jT1AKMRkgiI01TNTHIwyviP/K4j9EbksVoCDyRE6xzVdTyeYFWUmUZPZU7TuOdfkTklIBuE79Qb6A3K7jstWQ1ux2H+CSTCzwpARazh+mYXDqFrSeMi2pHX/wul7FY5HRUhwyobZksxfHKOpsLH0yGa5/JxuePo0xupHRqbygJ4eTNIU9wAs4w6VuA1roL+IISRbX1/JedjVnRIRqtpKKGUxsJkIyJBsFGmxSnqZAQd255lcsmrng80zSYy6BwcXZDVd/4IVRz/kkdSxPGKXDQ1sjt6RwuGA8upVO3F6erm3iCzPqtUr56zF2ROion+8bvDuPBL2+o5EKmbWz0s5jlDmSMNnNdkQfVEcEFtA8krO0U8rJqcFhvYZqMnzR2XOML2mr2SA0xp/DYQHiUOO+L5gW07rf2VlPVuLoJWvDbXsdFhkxcXa0aQna7LVmcI7JZ2V0zF8gJaTIlYyLQvIcylnmzSmH6nsl3eRyzlstFfI6zl5Yf5ivJgaU72j1sYvE+L/oS7vaXXvvdzL35NC5v4x5lQdJzvmur8SPSfkY1qCOjn2j4i2+5LGL/AMAVXi+1mIY5S+61NRvRbwe5oAF7aLS/EITNJI20jnguysArx4kpJnP5HkReNpJKxmWokku2EbrBkXaBejpoIbPnnZvH97VFp4xJ8aWwY3yjkOyI6raJN0Rs3ewXaqPHPMrKXSPef/taSpe8wss4Qy3JtkwqQqh4dm5H0yUTO48z91QDVPT1dbURwUlO+aaU2ZGxpLnHst2o/YjtFicTKjFqmmwyAG7mm8sv0a3K/crevYps42iwSbHqhoNRW8EVxmyIH9T/ACC6Lis4honOvlvNzWOSdXRcY2crwjZXBdipnspKV9ZVuYA+pqLOeL6hoGTfp91asbCKkmng3Gbty0m+6fqi1DicQLtQ4ZFEkaQ1xb2N+a4bcvkz0YJRVIRlfHHdsbd0AIM8s0dG8xnMEHLO4Bz/ACWfGpmuc6pqoYSeUkjW2t3Kosc27wTCIHso5GYhV2yZEbsB/id+gQoORTnGGxuvxahwwtkrMQa17m74jJu9w6hozWh7VbVy441tJTtdFQsdvbrvNIep6DoFpGI4pVVOLvxKofvzyOvJbIEdB0HRWjZWSxNew3a4XC7MWGMe3s4svkSmqWjZMEkEtCxp1bdt+ivI3ujDZGkhzSCCOoWr4BKQ+WO/Rw/ktnY7gscwu9dxOQ0XHG+FtPijQC0GpfIB6O4v1QBK3mbKy2vj3Mbgn/8AcUrCT1LbsP8A2hULwbZLm0UMVMrTA8A9FVVV/GAH4hdHkJt9UCsZvmIkkZEZJN2BKEuvuNNs8z+iu6aR7dynY4g3BNjoqindHHYA8WlyrejYIxvlwLj0VRA7pgtUavCqSpPmkia4+ptmrtgDo7EAgixB5rQvZ9iRqcLfQvPxKZ123/cd/Q3W/R5sXkShwyNHXdxTOdbR7BT+8OnwkCSJxv4BNnM7X1C1n/hPG5C6L3KVrtATYC67U4XSDgBOb9Vqs0l0TwRz52AY1huGsqKmKNr72LmSgmMk2BKTqNkcUkeySoqYZJHsbd+8TvZanJdRxCmFXh89Of8AUjIHfl+a1qnnM+H07nedo3HD1Cr80uNi4K6KrCdgKqDfmfiMQD25RiMuse+SstlcMjoY6qffc6onkAmB0aW5ZLaKU3pW9lURj3XHqmHRs4Eze51/O6nnKSaYcUjYoT8AFLTHMpiA/AQJuaykWhRxzS7zwu7IzvMgu8ruyzkWite4bxXlF5s8ryAPnkaZlRJWL3CwF6I7Mp+kDGwbzhck6JC6bB3Y2tHRVDZjlfVDBkJfqcuV152mZslxIW5qJlutbOcZ3y3Qg3WPEc64vqgtje69iT0spMIs52dmgn7ITA+v9jzEzZDDWwOY6P3dm6W6HLUK0q4RV0klO8kB4tccj1Wpez+tgi2MwqmfMBIylYC3notrE43eHPuspLs0RpmKUcuGHxKjfELcxM1hc23rbT6rVsd2xbQbPVdfSxkuYWxU75RwvkdplrawJ+i37abbjBNkaQyYlVt8ctuyliIdLJ2byHqcl847abdV22dcJJooqWjicTBSxAWaT+Jx/E63P7KI4VZq87qjX6iolrKyWoqXmWaVxe97tXE6lY3uHVBade6nvLoOZ9gqgbwR8IqN15p3nI5t/ogyWLUq1xjma8Xu03SunYI3TB5fCxNg5PBatva0BtxfP0WhUk+7JBMPwkFb3E8Fgucl1Y30SzXNsWExYdMdWPkj+hs4fmCtZe8t0GS3TaenbNgcz896FzZG/Q5j7FabqwGyymqkMVe/e5KFQT4DT0cpS+cWUJbOgseoUADY5pI3nXPRqfhDY93c33OPIuyCG2KKIAFg3rXJPJNU27K4hu6DrfQnshIC4wfaWp2fr2zwiF7y3dcxxNiDyK7TsptLS7S4c6aEeHPHlLCTfd9R1BXEIGgNDZIoiPUAn7q52drxgONxV1M1zbcMsQNmyMOo/UeqjLg5q1suM66O5OCrpRacpqirYcSoIayndeKVtxfUdQfUJeot45XmtNOmdCGieEW6LTpGe7YrXU2g8QSsHo7NbifIOy1PHx4OL0tQBlI0xO+mY/VVDdf0Uv6bFQm9K3sqvHQYZ6OsH+m/cd2d/wCR+as8ON6RvZL4tB71RyQ83NIHfUfmiLqSYNWizpjenBGhQZjr2S2AVXvOExuJ4m8JTM+hRNU6CIkTxITualfjUXaFYyNCplI8Q5ryhN8wryEB88BZvZRCzqV6JCZnuj+Jql9FjPqmnRM1aD+IALFY32g3vmlyc16+aqzKg5nJ1LnDkL2CkJHvG6OFtrWHRLgojXoEdt2K2njfgVMN8B8DBE9vQjIH6hWdftzU1U/7Owx58ctLnvvlG0aknl07lcLo6+SieXxSllxZwB1HRXE21UUWCTYdh1I6F1VlWTyPDnSgaNGQ3R1TYyuxebx8VqpPGfMXPsJHvLi4Dnc+t0kMhqhb5LrnUqe8miAzSLKRNkJpvoigXVAQcckIMJTBj5rIZdFCG6B5MW4Tm3ILf6KYPpIZL+Zo+651Tu8KoFzwu4SupbD4BXbS03u9IGNbDfxJZDZrBfL6rbHJJOw2L11O2toJ4JC4Nc0i7TmDqFz+AOMQAHEMiF9MYH7OaOnEv7ZEdYXEGIxSODd22dxlzVi32Y7EtJI2fp7uNyS5+v3Wc8kWxqLPkyoDvFzFskvOSIT3C+t5vZTsLObv2fgva12yPH/9KuqfYpsLUNIGH1EV+cdU/L7krPmh8T5YindK8B5LrdVZxsZcEFbX7VNhsM2Hxuhp8KmqHwVcLpSydwcWEOtkQBcLUYCWtF/zVwYmqZsGB4FiGO1fuuG0slTNbeIbkGjqSch9VY4lgeL4FM2LFMPmgB8rntux3ZwyP3XW9lBgmyuz0dPHWQeOWCWd/ORxGt+YHIdFa0OODHAY2sYaN5I3ZGbxmA9DkG+pzKzfk06S6N147q2c42Ext1JiDcLlLjBVH4Yv5H2v9ja3ey3uoFpkntNsHSNgbiWAU4p8Rhe2RtPGeCWxvYA+U9tdFOCvjxSjhrYhuiVvEw6scMnNPqDcLm8ipPnEIprpllkYR2WtbTxGSluPMwh4+i2VmcIVNjDQWDJYN07LSvoLgMomwyNwN8rJir5d1VbLSeGKqjJzidcX6f3ZWtX5FU1TFHRXYO73XFa2j0a8+NGPQ/2Vaz6HsqauPutfQVwGW94Mh9DmP1V3KMjZE+0mEeuit/GsOWHX8X6rLs9VizQpZ/mleUqkHx3LyXQHzssLJWF6JkSC8VFZugdmCLoppxbIlDGqcCqJlN0K+AR+Je3LBHdqVF2iqiLF7ZrICy7VZGiKHZ5ZuonReCYqJh1kZk1sigAZLNhkhCG/E3sgjtZZoQaZo3tE1+L6q0IDPHaAu5ru3sdnNT7O9omwH/NhxPDqPh5fyK4hUfIC69/h5kd+0sZhv8J0LCW8ib2/UpPQ0dB9nNS4bMSPllJayZwYHu0FhkL+q3OkqY6qIPZcG2bTqFrGw1PCMIrYvDaY218wa0i4FnZLaoTwNUZKcmykFUSFJYKzKPnj/EG+21GDAjSice/Gte9nuyMuPVcdfVQH9lxShsjyRZxBuQBqen1V5/iFcf8AjDCBfIUJ/wD0Ks/ZlNIdjpYS4+G2Z9h05q+TjHocIKUuzecWosOfiTaxtLE4NsXReHckAch00yWYsePjkNbPFFo1rqZwA+wVfQTSSZve5xBAuTmr4SvERs869VzytnZdKiMVYZWTVJL3sYC7iaW6C/Mei4hge2tbhss2JYlutoq2UzyQ6ElxzkYOvUaFdpxyomh2exCZkhEjKaQtdrY2XztslTxY1t3RRYjGKiOWQl7X6OtoMuWWmipJKLbOefckkfQ1G9k9JHLE4Pje0Oa4aEHMFIYtETFcDRWDAGNDWjdaMgBkAvE5rz3lT6SNOFbNYoyaLH6aRwLWVMZjN+o/sLYqiPfGWardpWgUVHMMpG1TQHdAdV0OlwmhOZp2nLmSV08ZTiqM7SbNAxKjfUYRPEBxhu+z/c3MI2HVIrcLgl5uZY9wugVMENJRzyQQxseyNzmkMGRAK5vsFiFX77TU/jHwZnvc+Ow3Sb625LVYJONNkuaTugrqPj3jIB6LJhZzfddIMUZ1jYe7QsGlpna08J7sCxfizf7FrKv4cwfQUznEkEk/xLy6YaCjJzpID/8AWF5Z/wDHk/8ARX5o/wA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460375" y="840757"/>
            <a:ext cx="6288901" cy="523220"/>
          </a:xfrm>
          <a:prstGeom prst="rect">
            <a:avLst/>
          </a:prstGeom>
        </p:spPr>
        <p:txBody>
          <a:bodyPr wrap="none">
            <a:spAutoFit/>
          </a:bodyPr>
          <a:lstStyle/>
          <a:p>
            <a:r>
              <a:rPr lang="zh-CN" altLang="zh-CN" sz="2800" dirty="0"/>
              <a:t>三、我国面临的信息安全形势十分严峻</a:t>
            </a:r>
            <a:endParaRPr lang="zh-CN" altLang="en-US" sz="2800" dirty="0">
              <a:latin typeface="+mj-ea"/>
              <a:ea typeface="+mj-ea"/>
            </a:endParaRPr>
          </a:p>
        </p:txBody>
      </p:sp>
      <p:sp>
        <p:nvSpPr>
          <p:cNvPr id="6" name="TextBox 5"/>
          <p:cNvSpPr txBox="1"/>
          <p:nvPr/>
        </p:nvSpPr>
        <p:spPr>
          <a:xfrm>
            <a:off x="993228" y="2002221"/>
            <a:ext cx="10121462" cy="2215991"/>
          </a:xfrm>
          <a:prstGeom prst="rect">
            <a:avLst/>
          </a:prstGeom>
          <a:noFill/>
        </p:spPr>
        <p:txBody>
          <a:bodyPr wrap="square" rtlCol="0">
            <a:spAutoFit/>
          </a:bodyPr>
          <a:lstStyle/>
          <a:p>
            <a:r>
              <a:rPr lang="zh-CN" altLang="zh-CN" sz="2400" dirty="0"/>
              <a:t>斯诺登曾在向美国《华盛顿邮报》提供的机密文件中披露，自</a:t>
            </a:r>
            <a:r>
              <a:rPr lang="en-US" altLang="zh-CN" sz="2400" dirty="0"/>
              <a:t> 2009 </a:t>
            </a:r>
            <a:r>
              <a:rPr lang="zh-CN" altLang="zh-CN" sz="2400" dirty="0"/>
              <a:t>年以来，美国国家安全局一直在入侵中国内地和中国香港的电脑系统。此外，美国国家安全局下的“定制入口行动”办公室（</a:t>
            </a:r>
            <a:r>
              <a:rPr lang="en-US" altLang="zh-CN" sz="2400" dirty="0"/>
              <a:t>TAO</a:t>
            </a:r>
            <a:r>
              <a:rPr lang="zh-CN" altLang="zh-CN" sz="2400" dirty="0"/>
              <a:t>），近</a:t>
            </a:r>
            <a:r>
              <a:rPr lang="en-US" altLang="zh-CN" sz="2400" dirty="0"/>
              <a:t>15 </a:t>
            </a:r>
            <a:r>
              <a:rPr lang="zh-CN" altLang="zh-CN" sz="2400" dirty="0"/>
              <a:t>年来一直从事着侵入中国境内电脑和通信系统进行网络攻击的工作，借此获取有关中国的有价值情报</a:t>
            </a:r>
            <a:r>
              <a:rPr lang="zh-CN" altLang="zh-CN" sz="2400"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37967317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62564" y="1049129"/>
            <a:ext cx="6643396" cy="923330"/>
          </a:xfrm>
          <a:prstGeom prst="rect">
            <a:avLst/>
          </a:prstGeom>
          <a:noFill/>
        </p:spPr>
        <p:txBody>
          <a:bodyPr wrap="square" rtlCol="0">
            <a:spAutoFit/>
          </a:bodyPr>
          <a:lstStyle/>
          <a:p>
            <a:r>
              <a:rPr lang="en-US" altLang="zh-CN" sz="5400" dirty="0">
                <a:solidFill>
                  <a:schemeClr val="accent1">
                    <a:lumMod val="75000"/>
                  </a:schemeClr>
                </a:solidFill>
                <a:cs typeface="+mn-ea"/>
                <a:sym typeface="+mn-lt"/>
              </a:rPr>
              <a:t>1.</a:t>
            </a:r>
            <a:r>
              <a:rPr lang="zh-CN" altLang="en-US" sz="3200" dirty="0">
                <a:solidFill>
                  <a:schemeClr val="accent1">
                    <a:lumMod val="75000"/>
                  </a:schemeClr>
                </a:solidFill>
                <a:cs typeface="+mn-ea"/>
                <a:sym typeface="+mn-lt"/>
              </a:rPr>
              <a:t>信息化的好处</a:t>
            </a:r>
          </a:p>
        </p:txBody>
      </p:sp>
      <p:sp>
        <p:nvSpPr>
          <p:cNvPr id="4" name="文本框 3"/>
          <p:cNvSpPr txBox="1"/>
          <p:nvPr/>
        </p:nvSpPr>
        <p:spPr>
          <a:xfrm>
            <a:off x="3462564" y="2329060"/>
            <a:ext cx="6643396" cy="923330"/>
          </a:xfrm>
          <a:prstGeom prst="rect">
            <a:avLst/>
          </a:prstGeom>
          <a:noFill/>
        </p:spPr>
        <p:txBody>
          <a:bodyPr wrap="square" rtlCol="0">
            <a:spAutoFit/>
          </a:bodyPr>
          <a:lstStyle/>
          <a:p>
            <a:r>
              <a:rPr lang="en-US" altLang="zh-CN" sz="5400" dirty="0">
                <a:solidFill>
                  <a:schemeClr val="accent1">
                    <a:lumMod val="75000"/>
                  </a:schemeClr>
                </a:solidFill>
                <a:cs typeface="+mn-ea"/>
                <a:sym typeface="+mn-lt"/>
              </a:rPr>
              <a:t>2.</a:t>
            </a:r>
            <a:r>
              <a:rPr lang="zh-CN" altLang="en-US" sz="3200" dirty="0">
                <a:solidFill>
                  <a:schemeClr val="accent1">
                    <a:lumMod val="75000"/>
                  </a:schemeClr>
                </a:solidFill>
                <a:cs typeface="+mn-ea"/>
                <a:sym typeface="+mn-lt"/>
              </a:rPr>
              <a:t>信息化的弊端</a:t>
            </a:r>
          </a:p>
        </p:txBody>
      </p:sp>
      <p:sp>
        <p:nvSpPr>
          <p:cNvPr id="5" name="文本框 4"/>
          <p:cNvSpPr txBox="1"/>
          <p:nvPr/>
        </p:nvSpPr>
        <p:spPr>
          <a:xfrm>
            <a:off x="3462564" y="3694461"/>
            <a:ext cx="6643396" cy="923330"/>
          </a:xfrm>
          <a:prstGeom prst="rect">
            <a:avLst/>
          </a:prstGeom>
          <a:noFill/>
        </p:spPr>
        <p:txBody>
          <a:bodyPr wrap="square" rtlCol="0">
            <a:spAutoFit/>
          </a:bodyPr>
          <a:lstStyle/>
          <a:p>
            <a:r>
              <a:rPr lang="en-US" altLang="zh-CN" sz="5400" dirty="0">
                <a:solidFill>
                  <a:schemeClr val="accent1">
                    <a:lumMod val="75000"/>
                  </a:schemeClr>
                </a:solidFill>
                <a:cs typeface="+mn-ea"/>
                <a:sym typeface="+mn-lt"/>
              </a:rPr>
              <a:t>3.</a:t>
            </a:r>
            <a:r>
              <a:rPr lang="zh-CN" altLang="en-US" sz="3200" dirty="0">
                <a:solidFill>
                  <a:schemeClr val="accent1">
                    <a:lumMod val="75000"/>
                  </a:schemeClr>
                </a:solidFill>
                <a:cs typeface="+mn-ea"/>
                <a:sym typeface="+mn-lt"/>
              </a:rPr>
              <a:t>从</a:t>
            </a:r>
            <a:r>
              <a:rPr lang="zh-CN" altLang="zh-CN" sz="3200" dirty="0">
                <a:solidFill>
                  <a:schemeClr val="accent1">
                    <a:lumMod val="75000"/>
                  </a:schemeClr>
                </a:solidFill>
                <a:cs typeface="+mn-ea"/>
                <a:sym typeface="+mn-lt"/>
              </a:rPr>
              <a:t>斯诺登事件</a:t>
            </a:r>
            <a:r>
              <a:rPr lang="zh-CN" altLang="en-US" sz="3200" dirty="0">
                <a:solidFill>
                  <a:schemeClr val="accent1">
                    <a:lumMod val="75000"/>
                  </a:schemeClr>
                </a:solidFill>
                <a:cs typeface="+mn-ea"/>
                <a:sym typeface="+mn-lt"/>
              </a:rPr>
              <a:t>看信息安全</a:t>
            </a:r>
          </a:p>
        </p:txBody>
      </p:sp>
      <p:sp>
        <p:nvSpPr>
          <p:cNvPr id="6" name="文本框 5"/>
          <p:cNvSpPr txBox="1"/>
          <p:nvPr/>
        </p:nvSpPr>
        <p:spPr>
          <a:xfrm>
            <a:off x="3462564" y="5075214"/>
            <a:ext cx="6643396" cy="923330"/>
          </a:xfrm>
          <a:prstGeom prst="rect">
            <a:avLst/>
          </a:prstGeom>
          <a:noFill/>
        </p:spPr>
        <p:txBody>
          <a:bodyPr wrap="square" rtlCol="0">
            <a:spAutoFit/>
          </a:bodyPr>
          <a:lstStyle/>
          <a:p>
            <a:r>
              <a:rPr lang="en-US" altLang="zh-CN" sz="5400" dirty="0">
                <a:solidFill>
                  <a:schemeClr val="accent1">
                    <a:lumMod val="75000"/>
                  </a:schemeClr>
                </a:solidFill>
                <a:cs typeface="+mn-ea"/>
                <a:sym typeface="+mn-lt"/>
              </a:rPr>
              <a:t>4.</a:t>
            </a:r>
            <a:r>
              <a:rPr lang="zh-CN" altLang="en-US" sz="3200" dirty="0">
                <a:solidFill>
                  <a:schemeClr val="accent1">
                    <a:lumMod val="75000"/>
                  </a:schemeClr>
                </a:solidFill>
                <a:cs typeface="+mn-ea"/>
                <a:sym typeface="+mn-lt"/>
              </a:rPr>
              <a:t>警示信息安全</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775" y="-1918206"/>
            <a:ext cx="6858000" cy="6858000"/>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008" y="-410328"/>
            <a:ext cx="6858000" cy="6858000"/>
          </a:xfrm>
          <a:prstGeom prst="rect">
            <a:avLst/>
          </a:prstGeom>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7241" y="737238"/>
            <a:ext cx="6858000" cy="6858000"/>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7241" y="2069960"/>
            <a:ext cx="6858000" cy="6858000"/>
          </a:xfrm>
          <a:prstGeom prst="rect">
            <a:avLst/>
          </a:prstGeom>
        </p:spPr>
      </p:pic>
    </p:spTree>
    <p:extLst>
      <p:ext uri="{BB962C8B-B14F-4D97-AF65-F5344CB8AC3E}">
        <p14:creationId xmlns:p14="http://schemas.microsoft.com/office/powerpoint/2010/main" val="315640813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0-#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2619172" y="842201"/>
            <a:ext cx="6953656" cy="4830007"/>
          </a:xfrm>
          <a:prstGeom prst="rect">
            <a:avLst/>
          </a:prstGeom>
        </p:spPr>
      </p:pic>
      <p:sp>
        <p:nvSpPr>
          <p:cNvPr id="5" name="文本框 4"/>
          <p:cNvSpPr txBox="1"/>
          <p:nvPr/>
        </p:nvSpPr>
        <p:spPr>
          <a:xfrm>
            <a:off x="1770083" y="5059801"/>
            <a:ext cx="8869544" cy="1631216"/>
          </a:xfrm>
          <a:prstGeom prst="rect">
            <a:avLst/>
          </a:prstGeom>
          <a:noFill/>
        </p:spPr>
        <p:txBody>
          <a:bodyPr wrap="square" rtlCol="0">
            <a:spAutoFit/>
          </a:bodyPr>
          <a:lstStyle/>
          <a:p>
            <a:r>
              <a:rPr lang="en-US" altLang="zh-CN" sz="2000" dirty="0">
                <a:cs typeface="+mn-ea"/>
                <a:sym typeface="+mn-lt"/>
              </a:rPr>
              <a:t>       2013</a:t>
            </a:r>
            <a:r>
              <a:rPr lang="zh-CN" altLang="zh-CN" sz="2000" dirty="0">
                <a:cs typeface="+mn-ea"/>
                <a:sym typeface="+mn-lt"/>
              </a:rPr>
              <a:t>年</a:t>
            </a:r>
            <a:r>
              <a:rPr lang="en-US" altLang="zh-CN" sz="2000" dirty="0">
                <a:cs typeface="+mn-ea"/>
                <a:sym typeface="+mn-lt"/>
              </a:rPr>
              <a:t>11</a:t>
            </a:r>
            <a:r>
              <a:rPr lang="zh-CN" altLang="zh-CN" sz="2000" dirty="0">
                <a:cs typeface="+mn-ea"/>
                <a:sym typeface="+mn-lt"/>
              </a:rPr>
              <a:t>月</a:t>
            </a:r>
            <a:r>
              <a:rPr lang="en-US" altLang="zh-CN" sz="2000" dirty="0">
                <a:cs typeface="+mn-ea"/>
                <a:sym typeface="+mn-lt"/>
              </a:rPr>
              <a:t>12</a:t>
            </a:r>
            <a:r>
              <a:rPr lang="zh-CN" altLang="zh-CN" sz="2000" dirty="0">
                <a:cs typeface="+mn-ea"/>
                <a:sym typeface="+mn-lt"/>
              </a:rPr>
              <a:t>日，中国共产党十八届三中全会公报指出将设立国家安全委员会，完善国家安全体制和国家安全战略，确保国家安全。</a:t>
            </a:r>
            <a:r>
              <a:rPr lang="zh-CN" altLang="en-US" sz="2000" dirty="0">
                <a:cs typeface="+mn-ea"/>
                <a:sym typeface="+mn-lt"/>
              </a:rPr>
              <a:t>构建集政治安全、国土安全、军事安全、经济安全、文化安全、社会安全、科技安全、</a:t>
            </a:r>
            <a:r>
              <a:rPr lang="zh-CN" altLang="en-US" sz="2000" dirty="0">
                <a:solidFill>
                  <a:srgbClr val="FF0000"/>
                </a:solidFill>
                <a:cs typeface="+mn-ea"/>
                <a:sym typeface="+mn-lt"/>
              </a:rPr>
              <a:t>信息安全</a:t>
            </a:r>
            <a:r>
              <a:rPr lang="zh-CN" altLang="en-US" sz="2000" dirty="0">
                <a:cs typeface="+mn-ea"/>
                <a:sym typeface="+mn-lt"/>
              </a:rPr>
              <a:t>、生态安全、资源安全、核安全等于一体的国家安全体系。</a:t>
            </a:r>
            <a:endParaRPr lang="zh-CN" altLang="zh-CN" sz="2000" dirty="0">
              <a:cs typeface="+mn-ea"/>
              <a:sym typeface="+mn-lt"/>
            </a:endParaRPr>
          </a:p>
          <a:p>
            <a:endParaRPr lang="zh-CN" altLang="en-US" sz="2000" dirty="0">
              <a:cs typeface="+mn-ea"/>
              <a:sym typeface="+mn-lt"/>
            </a:endParaRPr>
          </a:p>
        </p:txBody>
      </p:sp>
      <p:sp>
        <p:nvSpPr>
          <p:cNvPr id="4" name="矩形 3"/>
          <p:cNvSpPr/>
          <p:nvPr/>
        </p:nvSpPr>
        <p:spPr>
          <a:xfrm>
            <a:off x="129299" y="758707"/>
            <a:ext cx="7725192" cy="523220"/>
          </a:xfrm>
          <a:prstGeom prst="rect">
            <a:avLst/>
          </a:prstGeom>
        </p:spPr>
        <p:txBody>
          <a:bodyPr wrap="none">
            <a:spAutoFit/>
          </a:bodyPr>
          <a:lstStyle/>
          <a:p>
            <a:r>
              <a:rPr lang="zh-CN" altLang="zh-CN" sz="2800" dirty="0"/>
              <a:t>四、</a:t>
            </a:r>
            <a:r>
              <a:rPr lang="zh-CN" altLang="zh-CN" sz="2800" dirty="0" smtClean="0"/>
              <a:t>我国</a:t>
            </a:r>
            <a:r>
              <a:rPr lang="zh-CN" altLang="en-US" sz="2800" dirty="0" smtClean="0"/>
              <a:t>正在</a:t>
            </a:r>
            <a:r>
              <a:rPr lang="zh-CN" altLang="zh-CN" sz="2800" dirty="0" smtClean="0"/>
              <a:t>完善</a:t>
            </a:r>
            <a:r>
              <a:rPr lang="zh-CN" altLang="zh-CN" sz="2800" dirty="0"/>
              <a:t>信息安全主动防御体系的建设</a:t>
            </a:r>
            <a:endParaRPr lang="zh-CN" altLang="en-US" sz="2800" dirty="0">
              <a:latin typeface="+mj-ea"/>
              <a:ea typeface="+mj-ea"/>
            </a:endParaRPr>
          </a:p>
        </p:txBody>
      </p:sp>
    </p:spTree>
    <p:extLst>
      <p:ext uri="{BB962C8B-B14F-4D97-AF65-F5344CB8AC3E}">
        <p14:creationId xmlns:p14="http://schemas.microsoft.com/office/powerpoint/2010/main" val="64022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jpeg;base64,/9j/4AAQSkZJRgABAQAAAQABAAD/2wBDAAgGBgcGBQgHBwcJCQgKDBQNDAsLDBkSEw8UHRofHh0aHBwgJC4nICIsIxwcKDcpLDAxNDQ0Hyc5PTgyPC4zNDL/2wBDAQkJCQwLDBgNDRgyIRwhMjIyMjIyMjIyMjIyMjIyMjIyMjIyMjIyMjIyMjIyMjIyMjIyMjIyMjIyMjIyMjIyMjL/wAARCADcASUDASIAAhEBAxEB/8QAHAAAAgIDAQEAAAAAAAAAAAAAAwQCBQEGBwAI/8QAQxAAAQMCAwYDBgMGBAUFAQAAAQACAwQRBSExBhIiQVFxEzJhBxQjM4GRQqHBFVJisdHwCCRDchaCkrLhU1Rjg7PC/8QAGQEAAwEBAQAAAAAAAAAAAAAAAAECAwQF/8QAJREAAgICAgICAwEBAQAAAAAAAAECEQMxEiEEQSIyE0JRYRRS/9oADAMBAAIRAxEAPwDY6RuZ7ptwyQKUZlMu0XjHSSt8AqujA8V2XNWQzhVez5rr9UPQDsIzSVYPjt7p6IZpOrF5h3QgHKUcITFuIZINP5EY5OQAhiA0KYpB8MINfoEWlPwwgBhlt6yi7zhZaeJRceIIAzbiQphxovNJYniFJhsBqK2ojgiH4nnX0HU9kK3oGPN8oXn/AC1z3EParRxEx4dQvntkJZnbjT2Az+6o6n2m43PwxxwU40vHDv8A5m66I+PkfZm8kUdObYPKKVyan2zx2V9/f4yDy8Nrf0WwUe21Ywj3qGGZvVnCfyyTl4uRLoFlidBZoj24FRYXtJh2IvELZDDUf+jMN0nsdCr38CwcXHplpp6JU4zRpNUGn1KNIrj9RPZJmirsSGisGFV+I52Q/qC2SpR8M9lkD4ixTZRnspA2lSiyhhgzK8RmFhpWb8QWiIIkLx00XnFeKlbGDkCiQpyZBROifsCduBDtwlEvwqFuFP2Am4WcVBw4Cpu8xUXeQrJ7KK8+Y2uvKThxHNeSAaphxFMv0QIPMUw/QKRk2W8IpBo+M7un4/lFItHxj3TegHIglKsfFHdNxapSr+YO6SAcprbqMdUCm8qOdUCEsQGSJS+RQr/KpUvkQAwzzLDvMF5nmXn+YIGU+0m0dHszhbq2qO888MMINjK/p26nkFwLG9oMQx/EXVlfMXOOTWNNmMb0aOQVz7Qcalxra6ojY7ep6UmnhDcxYeZ3cm/2C1hsQa8XIA9MyvQwYlBW9nPOVhIQ17bm1tM03ET4eTm2ByLTYoDXlpswOPr0TsGHYhiBLYqaST13bro5JGfFsyKiGwa5zu/O6m2sew70bybdNfv/AFVlTbAY9VtLhSuA/iKnPsRjNBA6SalcGtGbgl+VFcJfwVhxljmNE9y0EWcDYhb9srtwPHjw7EKgSRP4Yah/mB5B3X+a5VUYZU7rntieRzIBKxhbZXTGIbx3st1TNKapgriz6dp/N9UaVI4Rvmip/EdvP8Nu87qbJ6QLz49RN2ZZokMQ1T7M0hiGoSf1BbJU3yys/wCoFil8hUrfECI6GGHNe/EF5q9+IK0SeOYWQLqJKk05JR2P0QlCiRkpylYOYVewMDRY/CpAcN1gaFHsBN4s8qBHCUSTzlRPlKyeyhFw4ivKRHEV5IA8PnKYfogQCzimH5hSxkovlJL/AFnd0/F8opI/Ocn6QhmLVLVfzB3TMRF0tVW3/qkhjNNoj80Cn8qOdUCE8QyavUh4As144FGk8oQA03zoNdMaejqJ2gkxxPeLdQ0lGaeJRnaHRuadHNIP1CaBny570WMcbb0smbnd80WkZ4rwXHJTnwudkbZ/d5RC9xDZCw7pANtdFGK8TrE39BkF61o5qfs2fCqWGSVoLQe67LhFLBTUMIEbW8PTVcq2Sw2Wvqo3AcDDckjILr0Fo2saScha5XNllbo6cUaVljHI4DgbYepssukjlaWSx3B9AQUhLidPS5+CHMHmdvZ/ZZhx3DZ7bvFfk4LO0aDLKHD2s8KOnjYHZndaFoO1uAUeEtOL4fTR70bwJowMnNOV/Sx/mugtrKdp8tgBoNFW4t7ji2E1VHHLG18sbmNaebiMs+6qMqdomUbVCWxGJx4hhW4x93QP3S06hpzbf++S2eULl/ssbO3Fa4SaCFocP3SHH/yuozKZpJujFf6ejVdiOoVhGUhiOoWT+pS2SpTwFS/1Ah0ubSi/jCUdDYQLH4gpNGZ7L3MLREkSFkdF5ZCUdjISar3IqUg4lgaFNLsRL8KGNCinyhCGhTewQo/zlR/CpyfMKgc2lYvZYo42cV5ZcOIryQDEI4ijP0QohxFFfokwCQ/LKSd89ydh8hSUnzyj9Q9jEWqWqhxjumItQgVXnHdJAMU2iOdUCnR+aAFq7yIdIeFErvIhUmiAQ208ajP5Hf7T/JZaeNemO7G53RpP5IA55PhL3Ya581UYqct3GRkncDR6LTMRwNtNUslaweA8Xa5vRdSrKOPEoIJ2xyTUzYS7dYbXBzB7Ic2EwTYdDG6MADMtve3ot4ScTpnGM0LbM04pMOj3GAF3FdXFdJUCJj9wuA1LRfdQKVrImNjaAA3IBX1HPEWBpYL9Uk+TCqRRN2l2coYi6qqIr2u4m7iB2AKqW4rheJYgHYKd6Mus/gLbetjotsrqYTXFIxsjnHNtm2/ML1HghiF5/BD3ZZWFh05LSrVEXTsrsVcaCnpw5x35TYX7ZoNBBhU7HyQYhG+taLuZ4jSR/wAt7hbTi2DR4lhvhOjDtw5NcNbixBWpUeyNMzGI5Z8IibMxwc2dgLRlz6FHGhcuSLDZTBWYXJXVI+ZWS75I5DUAfdbJMl6ZojeWDRuSYn0KhO07MHsjGkcQ1CeiSGIajuof1BbJUvlRfxBBpfKjHzIjobCjUrHMLAP8lIZkLREswVlpzXnZLDTn9UR2B6VYByWZVEJ+w9BT5UEc0UnhQgdUnsELPHGVEjhKI/zFDPkKyeykJuPEV5QebPK8ihj0Q4ipuOSjEOIrL+algFhzYUnJlOU3T+QpWX5xT/UPYWPUINV5wfVGi8yDVeYW6pIGHp0xoloCmCgAFbnGgUuiPV5xoFLokA0POFKTRQHmUpbNYXONmtFy45AD1KAKKknjw2KbCqh7IYYnl1PK8EgMJuB9MwpCSGSO8L9+M5h27a/rZa9HtFT7TY7XUlM0eDTxgRPOsuZ3j2vayfgm3IeHQC1lrJNfY3xtSXQ0HbtTYEFp5J2BrhKC64YqiOcPfdNmV7yBvWyvqpRo0bD+0oqSEkW4RyC1ykx6g/adTW45MY2xWEDXmzWA/i7n8kOpmBs2Q/DGbvX0R5KHD6unDqowNcBkXuA/mtotsVJGx4btTRVMJ8CojniNw14Oo9VX4ficMUstFFVOqqUWMcjzdzQc7E87dVQ0uCYXG9zxiEHguNtwPsCUd1MKfEnOhAIdZthpcZIk2LjFG10ebrk39UzMlaMbth0FkzMoi/izkls9Eq/EdR3T8Sr8R1Cl/UFslSnL6I34gUCl0+iPzCIaGyY1WWHMKPNeac2rREsm5QaeL6qTlBvmSWwJyqAORU5VAJ+xk8936IYOvdFI4EEc0S2CBSalCPlKJJqUI6FZvY0JPsHleWH+cryBllFmSvP0Xo9V6RSwJU/lKWm+cUzT+UpafKco/UPYSPUIFV5vqjRnMINUeL6pIA0HRMEpeBEnqIaaLxZ5o4o/3pHBo+5RTAxVfLS0UjImOkke1jGi7nONgB1JWvYrt9hdO8xUsctYRkXss1n0J1WiY9tLWYwdxx8Kmbm2Fpy7u6ldOPxMk9qkZyyxRse0ntJ92mNJgcTJpdPeJBwj1aOfcrRa/GsUxR7pK6ummJy3d87o+gyVc83qd4nVS0JA7r0seCEFSRzynKWxvBMTODY5TVv4Gu3ZB1acj/X6Lo0tQGVL91wMMnG1w0sVyp4uty2OrXV8M2GzguNNH4scnRl7EH0BIz6Fc/lYrXJG/jZKfFl77wYpL3u0qwgrWyFliL6KvnpnBpY4Zf3mkmiWKQOGrTe3Irz0j0EzY8QwuLGIjHM57Ihp4bi0363C1qbZMU9R8DFKmJ48onkJafrmPuFseFYlHMC15Pq3m0qylw+CqAc6bdaeYWkZtdC6ezTabZOpmxCJ9RjAdbIMhdcu6kiwAHqt1wiG5sST4epPUZBTpMLgpQTC8Pldwi+RVlTUzaWn3Bm4m7ndSlklZnOSXSG6TzpqbRK0nmTc2YSh9TnlshFkFXYjqFYxquxDzBS/qNbJUuiY5pem0CYOoTjoGZOqi08QUjqoNI3gqQgjtEIHjsiOKC0/E+qFsBiXNDGpRJFBvmVexBj5EuBqmXDgS19UpbBAH+YoZ8pRX6oR8pWb2UhJ4JeV5ZeSXFeSGWEWqxJ6rMRUZEMETp+aXn+aUeDmgTZSpfqHskzUINX5vqitOYstO9om0DsGw2Kngk8OoqyWh41YwakeuYH3TxxcpJIUnSsJtDtrFhG9SUBjmrbcTibti/q70+60GrxOrxSfxq6okmk5b7rgdhoFrMomHGw77TzBRaXEGtIZId06WK9fDihj9dnLKTkXL8kvJ6BS37tyN28kNxOi6W7M6FJG8V169nZ9FNwuUN4uewUjPHqrLZzGHbPbSUOKtG8yGS0zDo+J3C8H6E/ZVrc2qDhfhOeWaTA+i8Z2YDIvfsLHi0j27/htzLWkXu3q305LTJoRvWtwnMFbr7Icd/bWxUNJK+9ThzvdndS0ZsP2y+ic2s2YiNPNilMWRGJpknY47rXNGrgeR/Irgy4O7iduLN6kc1NGfED2OLXfvBTq6upw2gdUucXR74jHq4gkD7AlXmCYVLtE/cw6SBkLSPFqC9ry0fwtBuSepsO6p/azVU9BiuD7O0YIZSwOqJbnNz5DYE9TZpP1U4cLk/kisuZRXxNbG2uLwV8c0ZjY1h8hbvB3W66Hgu1+G4xA0PkbTVJyMUjsif4TzXIZo95u9bOyhBI5jrDRdeTxsclVUciyyu2fQtJ5wnJRkuNYDtbX4TI0NeZ6cawyG4t6HUFdUwvG6PHaH3ileQRlJG7zRn1/quOfjyxLvtGqyKQ9Gq7EQN4d1YMyKr8QvcLlf1NFslTaBMEZhL02QCZsnDQMwUNvnaiHVCb5wqQgrglr2m+qZ7pNx+MR6oWw9Dryot85WXaBQB401sPQ07yJfqju+WEvfNN7EgMgzKCdExJbNLOPCs5bKQq4XcV5YdfeOa8gZZQjNYk5qUOixLmpehIxT/iQKjKVHg1KBUjjSX1H7MMK5L7UJGT7TRwOcPhUzLA8rkkrrDMzlzNlw/bB7cZ2nrqsjg8Tw2f7W8I/kujxItzszyv4muimqISTEXD01CmwMmduTxhrzo62R/omI9+A7hu6M5X6KNQJ2C7d2Rh0JGa9WjlCQiWmPh7jnRnT0TDnXKUgrXO4CbFMEkkXJvoqQEjkgzRiQZOLXDRw1CJfNRlO61zvRDAXjlfHJ4cjbkjJzRkf6KYO8b2WGOa9gc3MHmVJoySA6F7HsYdh22DqJz7RV8Rbb/5GcTfuN4LbPaXttHX1EuzOHzAxwkCte38b9fD7DK/rlyXG6Ctmw2vp66ne6OaCQSMe05ghbNjmCjDsSgqYn5ztDyHHJwIvfvmiKTkrHfRebDTzYbtdhckOTpphBIBlvRuyIP5HuFWe11jm+0V1Tc/Gp2kE/wALnN/RbH7PaU1W0tK+RrLwvEg3XE5C9+XZK+2ig8CswGt3eKVlRE49nhw/7iidcw9GiRO32ghQfHY7w0QYZDGbC1kcyl5AbkOatPolk43lqsqHEqugk8ejqHwy2tvMNr+h6qtaAQpNdumx0Q6qmB2fY7aEbRYO2d+6KmPhmaOvJ1vX+qfxDMhcs9meJupNqH0RdaOoLorevmb+o+q6niPJeP5OPhJpHVjlyR6m0Cb5BJ02YCdtlqsYGkiJ1S7T8RvdHdqlmH4gz5q1sQykHn/MHurAhVsp/wAyR6pewLJ3lHZCv8REPkHZCJ+Kq9iGznEOyWvmmR8sdksdSk9jQKUnNLuPCUaXUoDvIVEtlIUcbOK8ovPEV5AFvBosS81mDRRlNiUnoSMQalCqB8RThPEo1HnSWhi75m00Mk8hsyJpe4+gF1wR87pKiSSRwtI9z7E55m66/tlVGj2TrXt1kDYf+o5/ldcSewTvJkhdf95d3hRpORhnekPujuMrWUfEZDGd4Xb0SQNXSDhvLF0OqLFPFUEi+uRadV6FmB4spqo7zH7rvsQpuL42hrzcjn1SFXA6kk323LCpMluzevkpsB8OUiN5pHIoMbgUYH7pgIwAxyyQHQHeb2TTQQEKpbuSMqB+HJ3ZMAXskgIkdRktumxH9o4VhO8byU9P4LydSWusPystTsrPCH5vYdBYgLWH2QPR0/2YzRx7S7j7Xmhexv8AuyP6FOe3CiMmy2F1gtanryw9bPYf1atSwGsfhuKU1XEeKGQPGXTUfZdI9q0ceIeyyuqYTvMjfBUsIF8t8C/2KjMvlY46PnttrBEaS3T7KEdi1esL5/kU0JjcRuBlZTlQInADM89SoSVLS82N/VOxEsJrHYftAKphN4pI5R9Cu/15D2te3yus4djmvnEutVSuB/CAvoOnqhW4HQVI0lgY767ouvP81fFM3w7G6bQJz8KTpjwhODyrigbyIPSkeUo7pt2qTvaQd1SEOFVU5tVfVWZOSqKl3+bS9jLi94x2QSbTWRG5xN7ITvnKvYh2/wAIdks42JTA+UEsdSiQIFJzS7hwlMSc0s7yFZy2UhNx4jmvLDjxHJeRQFxTm4UJzxFZp/1UZhxFKWhLZGA8SSx7EG4VhVXXuZviCMv3b23joB9ynIRxFUe27o27J4mZM2mHdA9S4W/NPGrpBLo5Fi2OYljMxkral7gTwxtNmM7D+yko4d52f1UWAvdflzKJJVwU4s91z+6F7MYpLo427Cuka0brGkpOakZM7eaDFLycBke4U2Yjvngp3lvVNNlDmgtbd37t1fTJEQXOaaepbZ1teR9Qqxu9DI+J3Iq9fvzCz4hbvmFT19O+CoaXXLSMnHmoa9jQ1G/RXWA4PVbQYpHQUhY17gXOe82axo1cVR0MMtVUw08QLpZXhjAM7krv2AYZhuzeGikoKeOWpJHjVD23fIR68hfQLPJlUF/prixObK6L2TYAxsAq8XrJifmMa1rWv6gHUBXFT7PdiXxNo46V1M7w7tnincX9OZIKPXVMmIua+HcErOEEDIBVuO4TieL4JJHhU25XxvaQGy+GHtzDm3PVcyyzb2dbwwjG6OQYvRR4di9ZRRTieOCZ0bZQLb4B1Q8Pk8OsZc5HIrYqb2e7R1Dn+PTR0gabE1UoaSfQC5KntDsFXbNYXDibq2mq4vEDJBCCDGTprqOV13RyRTSs43jlV10HpSWvaRp/eS6FQ1f7Y9m20eCSXMsdDLJDzJba9h2I/Nc7pHB0bHDMEdVtey9Q2mx2l37Ohnd7vKDoWPG6R+YXRljyRmnTORU7t5jT1AKMRkgiI01TNTHIwyviP/K4j9EbksVoCDyRE6xzVdTyeYFWUmUZPZU7TuOdfkTklIBuE79Qb6A3K7jstWQ1ux2H+CSTCzwpARazh+mYXDqFrSeMi2pHX/wul7FY5HRUhwyobZksxfHKOpsLH0yGa5/JxuePo0xupHRqbygJ4eTNIU9wAs4w6VuA1roL+IISRbX1/JedjVnRIRqtpKKGUxsJkIyJBsFGmxSnqZAQd255lcsmrng80zSYy6BwcXZDVd/4IVRz/kkdSxPGKXDQ1sjt6RwuGA8upVO3F6erm3iCzPqtUr56zF2ROion+8bvDuPBL2+o5EKmbWz0s5jlDmSMNnNdkQfVEcEFtA8krO0U8rJqcFhvYZqMnzR2XOML2mr2SA0xp/DYQHiUOO+L5gW07rf2VlPVuLoJWvDbXsdFhkxcXa0aQna7LVmcI7JZ2V0zF8gJaTIlYyLQvIcylnmzSmH6nsl3eRyzlstFfI6zl5Yf5ivJgaU72j1sYvE+L/oS7vaXXvvdzL35NC5v4x5lQdJzvmur8SPSfkY1qCOjn2j4i2+5LGL/AMAVXi+1mIY5S+61NRvRbwe5oAF7aLS/EITNJI20jnguysArx4kpJnP5HkReNpJKxmWokku2EbrBkXaBejpoIbPnnZvH97VFp4xJ8aWwY3yjkOyI6raJN0Rs3ewXaqPHPMrKXSPef/taSpe8wss4Qy3JtkwqQqh4dm5H0yUTO48z91QDVPT1dbURwUlO+aaU2ZGxpLnHst2o/YjtFicTKjFqmmwyAG7mm8sv0a3K/crevYps42iwSbHqhoNRW8EVxmyIH9T/ACC6Lis4honOvlvNzWOSdXRcY2crwjZXBdipnspKV9ZVuYA+pqLOeL6hoGTfp91asbCKkmng3Gbty0m+6fqi1DicQLtQ4ZFEkaQ1xb2N+a4bcvkz0YJRVIRlfHHdsbd0AIM8s0dG8xnMEHLO4Bz/ACWfGpmuc6pqoYSeUkjW2t3Kosc27wTCIHso5GYhV2yZEbsB/id+gQoORTnGGxuvxahwwtkrMQa17m74jJu9w6hozWh7VbVy441tJTtdFQsdvbrvNIep6DoFpGI4pVVOLvxKofvzyOvJbIEdB0HRWjZWSxNew3a4XC7MWGMe3s4svkSmqWjZMEkEtCxp1bdt+ivI3ujDZGkhzSCCOoWr4BKQ+WO/Rw/ktnY7gscwu9dxOQ0XHG+FtPijQC0GpfIB6O4v1QBK3mbKy2vj3Mbgn/8AcUrCT1LbsP8A2hULwbZLm0UMVMrTA8A9FVVV/GAH4hdHkJt9UCsZvmIkkZEZJN2BKEuvuNNs8z+iu6aR7dynY4g3BNjoqindHHYA8WlyrejYIxvlwLj0VRA7pgtUavCqSpPmkia4+ptmrtgDo7EAgixB5rQvZ9iRqcLfQvPxKZ123/cd/Q3W/R5sXkShwyNHXdxTOdbR7BT+8OnwkCSJxv4BNnM7X1C1n/hPG5C6L3KVrtATYC67U4XSDgBOb9Vqs0l0TwRz52AY1huGsqKmKNr72LmSgmMk2BKTqNkcUkeySoqYZJHsbd+8TvZanJdRxCmFXh89Of8AUjIHfl+a1qnnM+H07nedo3HD1Cr80uNi4K6KrCdgKqDfmfiMQD25RiMuse+SstlcMjoY6qffc6onkAmB0aW5ZLaKU3pW9lURj3XHqmHRs4Eze51/O6nnKSaYcUjYoT8AFLTHMpiA/AQJuaykWhRxzS7zwu7IzvMgu8ruyzkWite4bxXlF5s8ryAPnkaZlRJWL3CwF6I7Mp+kDGwbzhck6JC6bB3Y2tHRVDZjlfVDBkJfqcuV152mZslxIW5qJlutbOcZ3y3Qg3WPEc64vqgtje69iT0spMIs52dmgn7ITA+v9jzEzZDDWwOY6P3dm6W6HLUK0q4RV0klO8kB4tccj1Wpez+tgi2MwqmfMBIylYC3notrE43eHPuspLs0RpmKUcuGHxKjfELcxM1hc23rbT6rVsd2xbQbPVdfSxkuYWxU75RwvkdplrawJ+i37abbjBNkaQyYlVt8ctuyliIdLJ2byHqcl847abdV22dcJJooqWjicTBSxAWaT+Jx/E63P7KI4VZq87qjX6iolrKyWoqXmWaVxe97tXE6lY3uHVBade6nvLoOZ9gqgbwR8IqN15p3nI5t/ogyWLUq1xjma8Xu03SunYI3TB5fCxNg5PBatva0BtxfP0WhUk+7JBMPwkFb3E8Fgucl1Y30SzXNsWExYdMdWPkj+hs4fmCtZe8t0GS3TaenbNgcz896FzZG/Q5j7FabqwGyymqkMVe/e5KFQT4DT0cpS+cWUJbOgseoUADY5pI3nXPRqfhDY93c33OPIuyCG2KKIAFg3rXJPJNU27K4hu6DrfQnshIC4wfaWp2fr2zwiF7y3dcxxNiDyK7TsptLS7S4c6aEeHPHlLCTfd9R1BXEIGgNDZIoiPUAn7q52drxgONxV1M1zbcMsQNmyMOo/UeqjLg5q1suM66O5OCrpRacpqirYcSoIayndeKVtxfUdQfUJeot45XmtNOmdCGieEW6LTpGe7YrXU2g8QSsHo7NbifIOy1PHx4OL0tQBlI0xO+mY/VVDdf0Uv6bFQm9K3sqvHQYZ6OsH+m/cd2d/wCR+as8ON6RvZL4tB71RyQ83NIHfUfmiLqSYNWizpjenBGhQZjr2S2AVXvOExuJ4m8JTM+hRNU6CIkTxITualfjUXaFYyNCplI8Q5ryhN8wryEB88BZvZRCzqV6JCZnuj+Jql9FjPqmnRM1aD+IALFY32g3vmlyc16+aqzKg5nJ1LnDkL2CkJHvG6OFtrWHRLgojXoEdt2K2njfgVMN8B8DBE9vQjIH6hWdftzU1U/7Owx58ctLnvvlG0aknl07lcLo6+SieXxSllxZwB1HRXE21UUWCTYdh1I6F1VlWTyPDnSgaNGQ3R1TYyuxebx8VqpPGfMXPsJHvLi4Dnc+t0kMhqhb5LrnUqe8miAzSLKRNkJpvoigXVAQcckIMJTBj5rIZdFCG6B5MW4Tm3ILf6KYPpIZL+Zo+651Tu8KoFzwu4SupbD4BXbS03u9IGNbDfxJZDZrBfL6rbHJJOw2L11O2toJ4JC4Nc0i7TmDqFz+AOMQAHEMiF9MYH7OaOnEv7ZEdYXEGIxSODd22dxlzVi32Y7EtJI2fp7uNyS5+v3Wc8kWxqLPkyoDvFzFskvOSIT3C+t5vZTsLObv2fgva12yPH/9KuqfYpsLUNIGH1EV+cdU/L7krPmh8T5YindK8B5LrdVZxsZcEFbX7VNhsM2Hxuhp8KmqHwVcLpSydwcWEOtkQBcLUYCWtF/zVwYmqZsGB4FiGO1fuuG0slTNbeIbkGjqSch9VY4lgeL4FM2LFMPmgB8rntux3ZwyP3XW9lBgmyuz0dPHWQeOWCWd/ORxGt+YHIdFa0OODHAY2sYaN5I3ZGbxmA9DkG+pzKzfk06S6N147q2c42Ext1JiDcLlLjBVH4Yv5H2v9ja3ey3uoFpkntNsHSNgbiWAU4p8Rhe2RtPGeCWxvYA+U9tdFOCvjxSjhrYhuiVvEw6scMnNPqDcLm8ipPnEIprpllkYR2WtbTxGSluPMwh4+i2VmcIVNjDQWDJYN07LSvoLgMomwyNwN8rJir5d1VbLSeGKqjJzidcX6f3ZWtX5FU1TFHRXYO73XFa2j0a8+NGPQ/2Vaz6HsqauPutfQVwGW94Mh9DmP1V3KMjZE+0mEeuit/GsOWHX8X6rLs9VizQpZ/mleUqkHx3LyXQHzssLJWF6JkSC8VFZugdmCLoppxbIlDGqcCqJlN0K+AR+Je3LBHdqVF2iqiLF7ZrICy7VZGiKHZ5ZuonReCYqJh1kZk1sigAZLNhkhCG/E3sgjtZZoQaZo3tE1+L6q0IDPHaAu5ru3sdnNT7O9omwH/NhxPDqPh5fyK4hUfIC69/h5kd+0sZhv8J0LCW8ib2/UpPQ0dB9nNS4bMSPllJayZwYHu0FhkL+q3OkqY6qIPZcG2bTqFrGw1PCMIrYvDaY218wa0i4FnZLaoTwNUZKcmykFUSFJYKzKPnj/EG+21GDAjSice/Gte9nuyMuPVcdfVQH9lxShsjyRZxBuQBqen1V5/iFcf8AjDCBfIUJ/wD0Ks/ZlNIdjpYS4+G2Z9h05q+TjHocIKUuzecWosOfiTaxtLE4NsXReHckAch00yWYsePjkNbPFFo1rqZwA+wVfQTSSZve5xBAuTmr4SvERs869VzytnZdKiMVYZWTVJL3sYC7iaW6C/Mei4hge2tbhss2JYlutoq2UzyQ6ElxzkYOvUaFdpxyomh2exCZkhEjKaQtdrY2XztslTxY1t3RRYjGKiOWQl7X6OtoMuWWmipJKLbOefckkfQ1G9k9JHLE4Pje0Oa4aEHMFIYtETFcDRWDAGNDWjdaMgBkAvE5rz3lT6SNOFbNYoyaLH6aRwLWVMZjN+o/sLYqiPfGWardpWgUVHMMpG1TQHdAdV0OlwmhOZp2nLmSV08ZTiqM7SbNAxKjfUYRPEBxhu+z/c3MI2HVIrcLgl5uZY9wugVMENJRzyQQxseyNzmkMGRAK5vsFiFX77TU/jHwZnvc+Ow3Sb625LVYJONNkuaTugrqPj3jIB6LJhZzfddIMUZ1jYe7QsGlpna08J7sCxfizf7FrKv4cwfQUznEkEk/xLy6YaCjJzpID/8AWF5Z/wDHk/8ARX5o/wAP/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TextBox 5"/>
          <p:cNvSpPr txBox="1"/>
          <p:nvPr/>
        </p:nvSpPr>
        <p:spPr>
          <a:xfrm>
            <a:off x="993228" y="1403132"/>
            <a:ext cx="10121462" cy="4888518"/>
          </a:xfrm>
          <a:prstGeom prst="rect">
            <a:avLst/>
          </a:prstGeom>
          <a:noFill/>
        </p:spPr>
        <p:txBody>
          <a:bodyPr wrap="square" rtlCol="0">
            <a:spAutoFit/>
          </a:bodyPr>
          <a:lstStyle/>
          <a:p>
            <a:pPr indent="457200">
              <a:lnSpc>
                <a:spcPct val="150000"/>
              </a:lnSpc>
            </a:pPr>
            <a:r>
              <a:rPr lang="zh-CN" altLang="zh-CN" sz="2400" dirty="0"/>
              <a:t>保障信息安全就是保障国家安全。面对日益严重的网络威胁，我们必须下决心从根本上改变我国网络空间缺乏防护能力的局面。专家建议：我国亟须完善自主可控的国家信息安全体系建设，加强国家信息安全等级保护制度建设，强化基础网络和重要信息系统的等级化保护和监督管理，落实等级保护相关措施。同时，鼓励和扶持自主开发核心技术及产品创新，运用具有自主知识产权的产品和技术，保障国家基础网络和重要信息系统安全，实现真正的自主可控，不再受制于人，把中国的信息安全掌握在自己手中</a:t>
            </a:r>
            <a:r>
              <a:rPr lang="zh-CN" altLang="zh-CN" sz="2400" dirty="0" smtClean="0"/>
              <a:t>。</a:t>
            </a:r>
            <a:r>
              <a:rPr lang="en-US" altLang="zh-CN" dirty="0"/>
              <a:t/>
            </a:r>
            <a:br>
              <a:rPr lang="en-US" altLang="zh-CN" dirty="0"/>
            </a:br>
            <a:endParaRPr lang="zh-CN" altLang="en-US" dirty="0"/>
          </a:p>
        </p:txBody>
      </p:sp>
    </p:spTree>
    <p:extLst>
      <p:ext uri="{BB962C8B-B14F-4D97-AF65-F5344CB8AC3E}">
        <p14:creationId xmlns:p14="http://schemas.microsoft.com/office/powerpoint/2010/main" val="5945718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5143" y="2818296"/>
            <a:ext cx="12192000" cy="830997"/>
          </a:xfrm>
          <a:prstGeom prst="rect">
            <a:avLst/>
          </a:prstGeom>
          <a:noFill/>
        </p:spPr>
        <p:txBody>
          <a:bodyPr wrap="square" rtlCol="0">
            <a:spAutoFit/>
          </a:bodyPr>
          <a:lstStyle/>
          <a:p>
            <a:pPr algn="ctr"/>
            <a:r>
              <a:rPr lang="zh-CN" altLang="en-US" sz="4800" dirty="0" smtClean="0">
                <a:solidFill>
                  <a:schemeClr val="bg1"/>
                </a:solidFill>
                <a:cs typeface="+mn-ea"/>
                <a:sym typeface="+mn-lt"/>
              </a:rPr>
              <a:t>谢谢大家</a:t>
            </a:r>
            <a:r>
              <a:rPr lang="zh-CN" altLang="en-US" sz="4800" dirty="0" smtClean="0">
                <a:solidFill>
                  <a:schemeClr val="bg1"/>
                </a:solidFill>
                <a:cs typeface="+mn-ea"/>
                <a:sym typeface="+mn-lt"/>
              </a:rPr>
              <a:t>！</a:t>
            </a:r>
            <a:endParaRPr lang="zh-CN" altLang="en-US" sz="4800" dirty="0">
              <a:solidFill>
                <a:schemeClr val="bg1"/>
              </a:solidFill>
              <a:cs typeface="+mn-ea"/>
              <a:sym typeface="+mn-lt"/>
            </a:endParaRPr>
          </a:p>
        </p:txBody>
      </p:sp>
    </p:spTree>
    <p:extLst>
      <p:ext uri="{BB962C8B-B14F-4D97-AF65-F5344CB8AC3E}">
        <p14:creationId xmlns:p14="http://schemas.microsoft.com/office/powerpoint/2010/main" val="2991001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21496"/>
            <a:ext cx="12192000" cy="830997"/>
          </a:xfrm>
          <a:prstGeom prst="rect">
            <a:avLst/>
          </a:prstGeom>
          <a:noFill/>
        </p:spPr>
        <p:txBody>
          <a:bodyPr wrap="square" rtlCol="0">
            <a:spAutoFit/>
          </a:bodyPr>
          <a:lstStyle/>
          <a:p>
            <a:pPr algn="ctr"/>
            <a:r>
              <a:rPr lang="zh-CN" altLang="en-US" sz="4800" dirty="0">
                <a:solidFill>
                  <a:schemeClr val="bg1"/>
                </a:solidFill>
                <a:cs typeface="+mn-ea"/>
                <a:sym typeface="+mn-lt"/>
              </a:rPr>
              <a:t>信息化的好处</a:t>
            </a:r>
          </a:p>
        </p:txBody>
      </p:sp>
      <p:sp>
        <p:nvSpPr>
          <p:cNvPr id="3" name="文本框 2"/>
          <p:cNvSpPr txBox="1"/>
          <p:nvPr/>
        </p:nvSpPr>
        <p:spPr>
          <a:xfrm>
            <a:off x="5632174" y="1159448"/>
            <a:ext cx="1855304" cy="1862048"/>
          </a:xfrm>
          <a:prstGeom prst="rect">
            <a:avLst/>
          </a:prstGeom>
          <a:noFill/>
        </p:spPr>
        <p:txBody>
          <a:bodyPr wrap="square" rtlCol="0">
            <a:spAutoFit/>
          </a:bodyPr>
          <a:lstStyle/>
          <a:p>
            <a:r>
              <a:rPr lang="en-US" altLang="zh-CN" sz="11500" dirty="0">
                <a:solidFill>
                  <a:schemeClr val="bg1"/>
                </a:solidFill>
                <a:cs typeface="+mn-ea"/>
                <a:sym typeface="+mn-lt"/>
              </a:rPr>
              <a:t>1</a:t>
            </a:r>
            <a:endParaRPr lang="zh-CN" altLang="en-US" sz="11500" dirty="0">
              <a:solidFill>
                <a:schemeClr val="bg1"/>
              </a:solidFill>
              <a:cs typeface="+mn-ea"/>
              <a:sym typeface="+mn-lt"/>
            </a:endParaRPr>
          </a:p>
        </p:txBody>
      </p:sp>
    </p:spTree>
    <p:extLst>
      <p:ext uri="{BB962C8B-B14F-4D97-AF65-F5344CB8AC3E}">
        <p14:creationId xmlns:p14="http://schemas.microsoft.com/office/powerpoint/2010/main" val="276499363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0B83B7F-62D2-4983-B5C1-C7C2C17EED18}"/>
              </a:ext>
            </a:extLst>
          </p:cNvPr>
          <p:cNvSpPr txBox="1"/>
          <p:nvPr/>
        </p:nvSpPr>
        <p:spPr>
          <a:xfrm>
            <a:off x="769433" y="1003608"/>
            <a:ext cx="4393581" cy="6155018"/>
          </a:xfrm>
          <a:prstGeom prst="rect">
            <a:avLst/>
          </a:prstGeom>
          <a:noFill/>
        </p:spPr>
        <p:txBody>
          <a:bodyPr wrap="square" rtlCol="0">
            <a:spAutoFit/>
          </a:bodyPr>
          <a:lstStyle/>
          <a:p>
            <a:pPr>
              <a:lnSpc>
                <a:spcPct val="200000"/>
              </a:lnSpc>
            </a:pPr>
            <a:r>
              <a:rPr lang="en-US" altLang="zh-CN" sz="2000" dirty="0">
                <a:latin typeface="+mn-ea"/>
              </a:rPr>
              <a:t>  </a:t>
            </a:r>
            <a:r>
              <a:rPr lang="zh-CN" altLang="zh-CN" sz="2000" dirty="0">
                <a:latin typeface="+mn-ea"/>
              </a:rPr>
              <a:t>信息技术的发展大大调高了信息传递的快捷性与交互性，合理的运用会使我们的工作与学习效率不断提高，同时推进了经济的发展，甚至促进了政治文明和社会的进步。它的功能多种多样，无论是在地质勘探、气象预报、水利建设还是城市规划与建设等方面都发挥了巨大的作用。</a:t>
            </a:r>
          </a:p>
          <a:p>
            <a:pPr>
              <a:lnSpc>
                <a:spcPct val="200000"/>
              </a:lnSpc>
            </a:pPr>
            <a:endParaRPr lang="zh-CN" altLang="zh-CN" sz="2000" dirty="0">
              <a:latin typeface="+mn-ea"/>
            </a:endParaRPr>
          </a:p>
          <a:p>
            <a:pPr>
              <a:lnSpc>
                <a:spcPct val="200000"/>
              </a:lnSpc>
            </a:pPr>
            <a:endParaRPr lang="zh-CN" altLang="en-US" sz="2000" dirty="0">
              <a:latin typeface="+mn-ea"/>
            </a:endParaRPr>
          </a:p>
        </p:txBody>
      </p:sp>
      <p:pic>
        <p:nvPicPr>
          <p:cNvPr id="3" name="图片 2">
            <a:extLst>
              <a:ext uri="{FF2B5EF4-FFF2-40B4-BE49-F238E27FC236}">
                <a16:creationId xmlns:a16="http://schemas.microsoft.com/office/drawing/2014/main" xmlns="" id="{28308730-9DF2-4D76-829D-8481DD04D1ED}"/>
              </a:ext>
            </a:extLst>
          </p:cNvPr>
          <p:cNvPicPr/>
          <p:nvPr/>
        </p:nvPicPr>
        <p:blipFill>
          <a:blip r:embed="rId2"/>
          <a:stretch>
            <a:fillRect/>
          </a:stretch>
        </p:blipFill>
        <p:spPr>
          <a:xfrm>
            <a:off x="5923264" y="817075"/>
            <a:ext cx="5274310" cy="2748280"/>
          </a:xfrm>
          <a:prstGeom prst="rect">
            <a:avLst/>
          </a:prstGeom>
        </p:spPr>
      </p:pic>
      <p:pic>
        <p:nvPicPr>
          <p:cNvPr id="4" name="图片 3">
            <a:extLst>
              <a:ext uri="{FF2B5EF4-FFF2-40B4-BE49-F238E27FC236}">
                <a16:creationId xmlns:a16="http://schemas.microsoft.com/office/drawing/2014/main" xmlns="" id="{DEBBDC58-6F3A-4823-AC09-174367CE5B51}"/>
              </a:ext>
            </a:extLst>
          </p:cNvPr>
          <p:cNvPicPr/>
          <p:nvPr/>
        </p:nvPicPr>
        <p:blipFill>
          <a:blip r:embed="rId3"/>
          <a:stretch>
            <a:fillRect/>
          </a:stretch>
        </p:blipFill>
        <p:spPr>
          <a:xfrm>
            <a:off x="5923265" y="3565356"/>
            <a:ext cx="5274310" cy="2902352"/>
          </a:xfrm>
          <a:prstGeom prst="rect">
            <a:avLst/>
          </a:prstGeom>
        </p:spPr>
      </p:pic>
    </p:spTree>
    <p:extLst>
      <p:ext uri="{BB962C8B-B14F-4D97-AF65-F5344CB8AC3E}">
        <p14:creationId xmlns:p14="http://schemas.microsoft.com/office/powerpoint/2010/main" val="67508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21496"/>
            <a:ext cx="12192000" cy="830997"/>
          </a:xfrm>
          <a:prstGeom prst="rect">
            <a:avLst/>
          </a:prstGeom>
          <a:noFill/>
        </p:spPr>
        <p:txBody>
          <a:bodyPr wrap="square" rtlCol="0">
            <a:spAutoFit/>
          </a:bodyPr>
          <a:lstStyle/>
          <a:p>
            <a:pPr algn="ctr"/>
            <a:r>
              <a:rPr lang="zh-CN" altLang="en-US" sz="4800" dirty="0">
                <a:solidFill>
                  <a:schemeClr val="bg1"/>
                </a:solidFill>
                <a:cs typeface="+mn-ea"/>
                <a:sym typeface="+mn-lt"/>
              </a:rPr>
              <a:t>信息化的弊端</a:t>
            </a:r>
          </a:p>
        </p:txBody>
      </p:sp>
      <p:sp>
        <p:nvSpPr>
          <p:cNvPr id="3" name="文本框 2"/>
          <p:cNvSpPr txBox="1"/>
          <p:nvPr/>
        </p:nvSpPr>
        <p:spPr>
          <a:xfrm>
            <a:off x="5632174" y="1159448"/>
            <a:ext cx="1855304" cy="1862048"/>
          </a:xfrm>
          <a:prstGeom prst="rect">
            <a:avLst/>
          </a:prstGeom>
          <a:noFill/>
        </p:spPr>
        <p:txBody>
          <a:bodyPr wrap="square" rtlCol="0">
            <a:spAutoFit/>
          </a:bodyPr>
          <a:lstStyle/>
          <a:p>
            <a:r>
              <a:rPr lang="en-US" altLang="zh-CN" sz="11500" dirty="0">
                <a:solidFill>
                  <a:schemeClr val="bg1"/>
                </a:solidFill>
                <a:cs typeface="+mn-ea"/>
                <a:sym typeface="+mn-lt"/>
              </a:rPr>
              <a:t>2</a:t>
            </a:r>
            <a:endParaRPr lang="zh-CN" altLang="en-US" sz="11500" dirty="0">
              <a:solidFill>
                <a:schemeClr val="bg1"/>
              </a:solidFill>
              <a:cs typeface="+mn-ea"/>
              <a:sym typeface="+mn-lt"/>
            </a:endParaRPr>
          </a:p>
        </p:txBody>
      </p:sp>
    </p:spTree>
    <p:extLst>
      <p:ext uri="{BB962C8B-B14F-4D97-AF65-F5344CB8AC3E}">
        <p14:creationId xmlns:p14="http://schemas.microsoft.com/office/powerpoint/2010/main" val="18568267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203BA85D-3F03-4650-9485-3CBBE255B8D5}"/>
              </a:ext>
            </a:extLst>
          </p:cNvPr>
          <p:cNvSpPr txBox="1"/>
          <p:nvPr/>
        </p:nvSpPr>
        <p:spPr>
          <a:xfrm>
            <a:off x="479502" y="769433"/>
            <a:ext cx="11062011" cy="5539978"/>
          </a:xfrm>
          <a:prstGeom prst="rect">
            <a:avLst/>
          </a:prstGeom>
          <a:noFill/>
        </p:spPr>
        <p:txBody>
          <a:bodyPr wrap="square" rtlCol="0">
            <a:spAutoFit/>
          </a:bodyPr>
          <a:lstStyle/>
          <a:p>
            <a:pPr marL="342900" indent="-342900">
              <a:lnSpc>
                <a:spcPct val="200000"/>
              </a:lnSpc>
              <a:buFont typeface="Wingdings" panose="05000000000000000000" pitchFamily="2" charset="2"/>
              <a:buChar char="u"/>
            </a:pPr>
            <a:r>
              <a:rPr lang="en-US" altLang="zh-CN" sz="2400" dirty="0"/>
              <a:t>  </a:t>
            </a:r>
            <a:r>
              <a:rPr lang="zh-CN" altLang="zh-CN" sz="2400" dirty="0"/>
              <a:t>现代战争的信息化</a:t>
            </a:r>
            <a:r>
              <a:rPr lang="zh-CN" altLang="en-US" sz="2400" dirty="0"/>
              <a:t>（信息战）</a:t>
            </a:r>
            <a:r>
              <a:rPr lang="zh-CN" altLang="zh-CN" sz="2400" dirty="0"/>
              <a:t>是信息化</a:t>
            </a:r>
            <a:r>
              <a:rPr lang="zh-CN" altLang="en-US" sz="2400" dirty="0"/>
              <a:t>发展</a:t>
            </a:r>
            <a:r>
              <a:rPr lang="zh-CN" altLang="zh-CN" sz="2400" dirty="0"/>
              <a:t>的必然结果，这会使以前很少收到攻击的民用通信和货币银行系统收到破坏。</a:t>
            </a:r>
            <a:endParaRPr lang="en-US" altLang="zh-CN" sz="2400" dirty="0"/>
          </a:p>
          <a:p>
            <a:pPr marL="342900" indent="-342900">
              <a:lnSpc>
                <a:spcPct val="200000"/>
              </a:lnSpc>
              <a:buFont typeface="Wingdings" panose="05000000000000000000" pitchFamily="2" charset="2"/>
              <a:buChar char="u"/>
            </a:pPr>
            <a:r>
              <a:rPr lang="en-US" altLang="zh-CN" sz="2400" dirty="0"/>
              <a:t> </a:t>
            </a:r>
            <a:r>
              <a:rPr lang="zh-CN" altLang="zh-CN" sz="2400" dirty="0"/>
              <a:t>带来各种各样的问题，如信息造假，垃圾信息的传播，也会加剧人际关系的淡化。</a:t>
            </a:r>
            <a:endParaRPr lang="en-US" altLang="zh-CN" sz="2400" dirty="0"/>
          </a:p>
          <a:p>
            <a:pPr marL="342900" indent="-342900">
              <a:lnSpc>
                <a:spcPct val="200000"/>
              </a:lnSpc>
              <a:buFont typeface="Wingdings" panose="05000000000000000000" pitchFamily="2" charset="2"/>
              <a:buChar char="u"/>
            </a:pPr>
            <a:r>
              <a:rPr lang="zh-CN" altLang="en-US" sz="2400" dirty="0"/>
              <a:t>网络暴力成为普遍。网络社会变得舆论化，所谓“造谣一张嘴，辟谣跑断腿”。</a:t>
            </a:r>
            <a:endParaRPr lang="zh-CN" altLang="zh-CN" sz="2400" dirty="0"/>
          </a:p>
          <a:p>
            <a:pPr marL="342900" indent="-342900">
              <a:lnSpc>
                <a:spcPct val="200000"/>
              </a:lnSpc>
              <a:buFont typeface="Wingdings" panose="05000000000000000000" pitchFamily="2" charset="2"/>
              <a:buChar char="u"/>
            </a:pPr>
            <a:r>
              <a:rPr lang="zh-CN" altLang="zh-CN" sz="2400" dirty="0"/>
              <a:t>信息的公开性与其传播的快捷性以及信息存取的方便性不可避免地对个人隐私和社会通信安全造成威胁</a:t>
            </a:r>
            <a:r>
              <a:rPr lang="zh-CN" altLang="en-US" sz="2400" dirty="0"/>
              <a:t>。</a:t>
            </a:r>
            <a:endParaRPr lang="zh-CN" altLang="zh-CN" sz="2400" dirty="0"/>
          </a:p>
          <a:p>
            <a:endParaRPr lang="zh-CN" altLang="en-US" dirty="0"/>
          </a:p>
        </p:txBody>
      </p:sp>
    </p:spTree>
    <p:extLst>
      <p:ext uri="{BB962C8B-B14F-4D97-AF65-F5344CB8AC3E}">
        <p14:creationId xmlns:p14="http://schemas.microsoft.com/office/powerpoint/2010/main" val="404667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3021496"/>
            <a:ext cx="12192000" cy="830997"/>
          </a:xfrm>
          <a:prstGeom prst="rect">
            <a:avLst/>
          </a:prstGeom>
          <a:noFill/>
        </p:spPr>
        <p:txBody>
          <a:bodyPr wrap="square" rtlCol="0">
            <a:spAutoFit/>
          </a:bodyPr>
          <a:lstStyle/>
          <a:p>
            <a:pPr algn="ctr"/>
            <a:r>
              <a:rPr lang="zh-CN" altLang="en-US" sz="4800" dirty="0">
                <a:solidFill>
                  <a:schemeClr val="bg1"/>
                </a:solidFill>
                <a:cs typeface="+mn-ea"/>
                <a:sym typeface="+mn-lt"/>
              </a:rPr>
              <a:t>从</a:t>
            </a:r>
            <a:r>
              <a:rPr lang="zh-CN" altLang="zh-CN" sz="4800" dirty="0">
                <a:solidFill>
                  <a:schemeClr val="bg1"/>
                </a:solidFill>
                <a:cs typeface="+mn-ea"/>
                <a:sym typeface="+mn-lt"/>
              </a:rPr>
              <a:t>斯诺登事件</a:t>
            </a:r>
            <a:r>
              <a:rPr lang="zh-CN" altLang="en-US" sz="4800" dirty="0">
                <a:solidFill>
                  <a:schemeClr val="bg1"/>
                </a:solidFill>
                <a:cs typeface="+mn-ea"/>
                <a:sym typeface="+mn-lt"/>
              </a:rPr>
              <a:t>看信息安全</a:t>
            </a:r>
          </a:p>
        </p:txBody>
      </p:sp>
      <p:sp>
        <p:nvSpPr>
          <p:cNvPr id="3" name="文本框 2"/>
          <p:cNvSpPr txBox="1"/>
          <p:nvPr/>
        </p:nvSpPr>
        <p:spPr>
          <a:xfrm>
            <a:off x="5632174" y="1159448"/>
            <a:ext cx="1855304" cy="1862048"/>
          </a:xfrm>
          <a:prstGeom prst="rect">
            <a:avLst/>
          </a:prstGeom>
          <a:noFill/>
        </p:spPr>
        <p:txBody>
          <a:bodyPr wrap="square" rtlCol="0">
            <a:spAutoFit/>
          </a:bodyPr>
          <a:lstStyle/>
          <a:p>
            <a:r>
              <a:rPr lang="en-US" altLang="zh-CN" sz="11500" dirty="0">
                <a:solidFill>
                  <a:schemeClr val="bg1"/>
                </a:solidFill>
                <a:cs typeface="+mn-ea"/>
                <a:sym typeface="+mn-lt"/>
              </a:rPr>
              <a:t>3</a:t>
            </a:r>
            <a:endParaRPr lang="zh-CN" altLang="en-US" sz="11500" dirty="0">
              <a:solidFill>
                <a:schemeClr val="bg1"/>
              </a:solidFill>
              <a:cs typeface="+mn-ea"/>
              <a:sym typeface="+mn-lt"/>
            </a:endParaRPr>
          </a:p>
        </p:txBody>
      </p:sp>
    </p:spTree>
    <p:extLst>
      <p:ext uri="{BB962C8B-B14F-4D97-AF65-F5344CB8AC3E}">
        <p14:creationId xmlns:p14="http://schemas.microsoft.com/office/powerpoint/2010/main" val="412455662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8151" y="149451"/>
            <a:ext cx="5950858" cy="461665"/>
          </a:xfrm>
          <a:prstGeom prst="rect">
            <a:avLst/>
          </a:prstGeom>
          <a:noFill/>
        </p:spPr>
        <p:txBody>
          <a:bodyPr wrap="square" rtlCol="0">
            <a:spAutoFit/>
          </a:bodyPr>
          <a:lstStyle/>
          <a:p>
            <a:r>
              <a:rPr lang="zh-CN" altLang="en-US" sz="2400" dirty="0">
                <a:solidFill>
                  <a:schemeClr val="bg1"/>
                </a:solidFill>
                <a:cs typeface="+mn-ea"/>
                <a:sym typeface="+mn-lt"/>
              </a:rPr>
              <a:t>信息安全定义</a:t>
            </a:r>
          </a:p>
        </p:txBody>
      </p:sp>
      <p:sp>
        <p:nvSpPr>
          <p:cNvPr id="5" name="文本框 4"/>
          <p:cNvSpPr txBox="1"/>
          <p:nvPr/>
        </p:nvSpPr>
        <p:spPr>
          <a:xfrm>
            <a:off x="3311052" y="4002818"/>
            <a:ext cx="6080222" cy="2158989"/>
          </a:xfrm>
          <a:prstGeom prst="rect">
            <a:avLst/>
          </a:prstGeom>
          <a:noFill/>
        </p:spPr>
        <p:txBody>
          <a:bodyPr wrap="square" rtlCol="0">
            <a:spAutoFit/>
          </a:bodyPr>
          <a:lstStyle/>
          <a:p>
            <a:pPr>
              <a:lnSpc>
                <a:spcPct val="150000"/>
              </a:lnSpc>
            </a:pPr>
            <a:r>
              <a:rPr lang="en-US" altLang="zh-CN" sz="2400" dirty="0">
                <a:cs typeface="+mn-ea"/>
                <a:sym typeface="+mn-lt"/>
              </a:rPr>
              <a:t>       </a:t>
            </a:r>
            <a:r>
              <a:rPr lang="zh-CN" altLang="zh-CN" sz="2400" dirty="0">
                <a:cs typeface="+mn-ea"/>
                <a:sym typeface="+mn-lt"/>
              </a:rPr>
              <a:t>保护信息财产，以防止偶然的或未经授权者对信息的恶意泄漏、修改和破坏，从而导致信息的不可靠或无法处理等</a:t>
            </a:r>
          </a:p>
          <a:p>
            <a:pPr>
              <a:lnSpc>
                <a:spcPct val="150000"/>
              </a:lnSpc>
            </a:pPr>
            <a:endParaRPr lang="zh-CN" altLang="en-US" sz="2000" dirty="0">
              <a:cs typeface="+mn-ea"/>
              <a:sym typeface="+mn-lt"/>
            </a:endParaRPr>
          </a:p>
        </p:txBody>
      </p:sp>
      <p:sp>
        <p:nvSpPr>
          <p:cNvPr id="6" name="文本框 5"/>
          <p:cNvSpPr txBox="1"/>
          <p:nvPr/>
        </p:nvSpPr>
        <p:spPr>
          <a:xfrm>
            <a:off x="3839382" y="2377319"/>
            <a:ext cx="7242629" cy="461665"/>
          </a:xfrm>
          <a:prstGeom prst="rect">
            <a:avLst/>
          </a:prstGeom>
          <a:noFill/>
        </p:spPr>
        <p:txBody>
          <a:bodyPr wrap="square" rtlCol="0">
            <a:spAutoFit/>
          </a:bodyPr>
          <a:lstStyle/>
          <a:p>
            <a:r>
              <a:rPr lang="zh-CN" altLang="zh-CN" sz="2400" dirty="0">
                <a:cs typeface="+mn-ea"/>
                <a:sym typeface="+mn-lt"/>
              </a:rPr>
              <a:t>客观上不存在威胁，主观上不存在恐惧</a:t>
            </a:r>
          </a:p>
        </p:txBody>
      </p:sp>
      <p:sp>
        <p:nvSpPr>
          <p:cNvPr id="7" name="文本框 6"/>
          <p:cNvSpPr txBox="1"/>
          <p:nvPr/>
        </p:nvSpPr>
        <p:spPr>
          <a:xfrm>
            <a:off x="5290456" y="1354189"/>
            <a:ext cx="3106058" cy="707886"/>
          </a:xfrm>
          <a:prstGeom prst="rect">
            <a:avLst/>
          </a:prstGeom>
          <a:noFill/>
        </p:spPr>
        <p:txBody>
          <a:bodyPr wrap="square" rtlCol="0">
            <a:spAutoFit/>
          </a:bodyPr>
          <a:lstStyle/>
          <a:p>
            <a:r>
              <a:rPr lang="zh-CN" altLang="en-US" sz="4000" dirty="0">
                <a:solidFill>
                  <a:srgbClr val="00B050"/>
                </a:solidFill>
                <a:cs typeface="+mn-ea"/>
                <a:sym typeface="+mn-lt"/>
              </a:rPr>
              <a:t>安全</a:t>
            </a:r>
          </a:p>
        </p:txBody>
      </p:sp>
      <p:sp>
        <p:nvSpPr>
          <p:cNvPr id="8" name="文本框 7"/>
          <p:cNvSpPr txBox="1"/>
          <p:nvPr/>
        </p:nvSpPr>
        <p:spPr>
          <a:xfrm>
            <a:off x="4949371" y="3154228"/>
            <a:ext cx="3788228" cy="646331"/>
          </a:xfrm>
          <a:prstGeom prst="rect">
            <a:avLst/>
          </a:prstGeom>
          <a:noFill/>
        </p:spPr>
        <p:txBody>
          <a:bodyPr wrap="square" rtlCol="0">
            <a:spAutoFit/>
          </a:bodyPr>
          <a:lstStyle/>
          <a:p>
            <a:r>
              <a:rPr lang="zh-CN" altLang="en-US" sz="3600" dirty="0">
                <a:solidFill>
                  <a:srgbClr val="FF0000"/>
                </a:solidFill>
                <a:cs typeface="+mn-ea"/>
                <a:sym typeface="+mn-lt"/>
              </a:rPr>
              <a:t>信息</a:t>
            </a:r>
            <a:r>
              <a:rPr lang="zh-CN" altLang="en-US" sz="3600" dirty="0">
                <a:solidFill>
                  <a:srgbClr val="00B050"/>
                </a:solidFill>
                <a:cs typeface="+mn-ea"/>
                <a:sym typeface="+mn-lt"/>
              </a:rPr>
              <a:t>安全</a:t>
            </a:r>
          </a:p>
        </p:txBody>
      </p:sp>
    </p:spTree>
    <p:extLst>
      <p:ext uri="{BB962C8B-B14F-4D97-AF65-F5344CB8AC3E}">
        <p14:creationId xmlns:p14="http://schemas.microsoft.com/office/powerpoint/2010/main" val="42189045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2.91667E-6 4.07407E-6 L 0.00052 -0.15949 " pathEditMode="relative" rAng="0" ptsTypes="AA">
                                      <p:cBhvr>
                                        <p:cTn id="6" dur="2000" fill="hold"/>
                                        <p:tgtEl>
                                          <p:spTgt spid="6"/>
                                        </p:tgtEl>
                                        <p:attrNameLst>
                                          <p:attrName>ppt_x</p:attrName>
                                          <p:attrName>ppt_y</p:attrName>
                                        </p:attrNameLst>
                                      </p:cBhvr>
                                      <p:rCtr x="26" y="-7986"/>
                                    </p:animMotion>
                                  </p:childTnLst>
                                </p:cTn>
                              </p:par>
                              <p:par>
                                <p:cTn id="7" presetID="64" presetClass="path" presetSubtype="0" accel="50000" decel="50000" fill="hold" grpId="0" nodeType="withEffect">
                                  <p:stCondLst>
                                    <p:cond delay="0"/>
                                  </p:stCondLst>
                                  <p:childTnLst>
                                    <p:animMotion origin="layout" path="M -1.875E-6 4.07407E-6 L -0.00013 -0.1544 " pathEditMode="relative" rAng="0" ptsTypes="AA">
                                      <p:cBhvr>
                                        <p:cTn id="8" dur="2000" fill="hold"/>
                                        <p:tgtEl>
                                          <p:spTgt spid="7"/>
                                        </p:tgtEl>
                                        <p:attrNameLst>
                                          <p:attrName>ppt_x</p:attrName>
                                          <p:attrName>ppt_y</p:attrName>
                                        </p:attrNameLst>
                                      </p:cBhvr>
                                      <p:rCtr x="-13" y="-7731"/>
                                    </p:animMotion>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ppt_x"/>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786741" y="910900"/>
            <a:ext cx="8055428" cy="707886"/>
          </a:xfrm>
          <a:prstGeom prst="rect">
            <a:avLst/>
          </a:prstGeom>
          <a:noFill/>
        </p:spPr>
        <p:txBody>
          <a:bodyPr wrap="square" rtlCol="0">
            <a:spAutoFit/>
          </a:bodyPr>
          <a:lstStyle/>
          <a:p>
            <a:r>
              <a:rPr lang="zh-CN" altLang="zh-CN" sz="2000" dirty="0">
                <a:cs typeface="+mn-ea"/>
                <a:sym typeface="+mn-lt"/>
              </a:rPr>
              <a:t>斯诺登利用该公司为美国国家安全局服务的机会，接触并复印了大量监听计划的机密材料</a:t>
            </a:r>
            <a:endParaRPr lang="zh-CN" altLang="en-US" sz="2000" dirty="0">
              <a:cs typeface="+mn-ea"/>
              <a:sym typeface="+mn-lt"/>
            </a:endParaRPr>
          </a:p>
        </p:txBody>
      </p:sp>
      <p:sp>
        <p:nvSpPr>
          <p:cNvPr id="8" name="文本框 7"/>
          <p:cNvSpPr txBox="1"/>
          <p:nvPr/>
        </p:nvSpPr>
        <p:spPr>
          <a:xfrm>
            <a:off x="2786741" y="2670628"/>
            <a:ext cx="8055428" cy="400110"/>
          </a:xfrm>
          <a:prstGeom prst="rect">
            <a:avLst/>
          </a:prstGeom>
          <a:noFill/>
        </p:spPr>
        <p:txBody>
          <a:bodyPr wrap="square" rtlCol="0">
            <a:spAutoFit/>
          </a:bodyPr>
          <a:lstStyle/>
          <a:p>
            <a:r>
              <a:rPr lang="zh-CN" altLang="zh-CN" sz="2000" dirty="0">
                <a:cs typeface="+mn-ea"/>
                <a:sym typeface="+mn-lt"/>
              </a:rPr>
              <a:t>据称斯诺登带着秘密情报影印件从夏威夷潜逃香港</a:t>
            </a:r>
            <a:endParaRPr lang="zh-CN" altLang="en-US" sz="2000" dirty="0">
              <a:cs typeface="+mn-ea"/>
              <a:sym typeface="+mn-lt"/>
            </a:endParaRPr>
          </a:p>
        </p:txBody>
      </p:sp>
      <p:cxnSp>
        <p:nvCxnSpPr>
          <p:cNvPr id="12" name="直接连接符 11"/>
          <p:cNvCxnSpPr/>
          <p:nvPr/>
        </p:nvCxnSpPr>
        <p:spPr>
          <a:xfrm>
            <a:off x="2569027" y="-159657"/>
            <a:ext cx="0" cy="746034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452913" y="1001484"/>
            <a:ext cx="217714" cy="21771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2786741" y="391886"/>
            <a:ext cx="1611088" cy="400110"/>
          </a:xfrm>
          <a:prstGeom prst="rect">
            <a:avLst/>
          </a:prstGeom>
          <a:noFill/>
        </p:spPr>
        <p:txBody>
          <a:bodyPr wrap="square" rtlCol="0">
            <a:spAutoFit/>
          </a:bodyPr>
          <a:lstStyle/>
          <a:p>
            <a:r>
              <a:rPr lang="en-US" altLang="zh-CN" sz="2000" dirty="0">
                <a:cs typeface="+mn-ea"/>
                <a:sym typeface="+mn-lt"/>
              </a:rPr>
              <a:t>2009</a:t>
            </a:r>
            <a:r>
              <a:rPr lang="zh-CN" altLang="en-US" sz="2000" dirty="0">
                <a:cs typeface="+mn-ea"/>
                <a:sym typeface="+mn-lt"/>
              </a:rPr>
              <a:t>年</a:t>
            </a:r>
          </a:p>
        </p:txBody>
      </p:sp>
      <p:sp>
        <p:nvSpPr>
          <p:cNvPr id="15" name="文本框 14"/>
          <p:cNvSpPr txBox="1"/>
          <p:nvPr/>
        </p:nvSpPr>
        <p:spPr>
          <a:xfrm>
            <a:off x="2815766" y="2129741"/>
            <a:ext cx="1190173" cy="400110"/>
          </a:xfrm>
          <a:prstGeom prst="rect">
            <a:avLst/>
          </a:prstGeom>
          <a:noFill/>
        </p:spPr>
        <p:txBody>
          <a:bodyPr wrap="square" rtlCol="0">
            <a:spAutoFit/>
          </a:bodyPr>
          <a:lstStyle/>
          <a:p>
            <a:r>
              <a:rPr lang="en-US" altLang="zh-CN" sz="2000" dirty="0">
                <a:cs typeface="+mn-ea"/>
                <a:sym typeface="+mn-lt"/>
              </a:rPr>
              <a:t>2013</a:t>
            </a:r>
            <a:r>
              <a:rPr lang="zh-CN" altLang="en-US" sz="2000" dirty="0">
                <a:cs typeface="+mn-ea"/>
                <a:sym typeface="+mn-lt"/>
              </a:rPr>
              <a:t>年</a:t>
            </a:r>
          </a:p>
        </p:txBody>
      </p:sp>
      <p:sp>
        <p:nvSpPr>
          <p:cNvPr id="16" name="椭圆 15"/>
          <p:cNvSpPr/>
          <p:nvPr/>
        </p:nvSpPr>
        <p:spPr>
          <a:xfrm>
            <a:off x="2474684" y="2755706"/>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1465941" y="2664496"/>
            <a:ext cx="1088570" cy="369332"/>
          </a:xfrm>
          <a:prstGeom prst="rect">
            <a:avLst/>
          </a:prstGeom>
          <a:noFill/>
        </p:spPr>
        <p:txBody>
          <a:bodyPr wrap="square" rtlCol="0">
            <a:spAutoFit/>
          </a:bodyPr>
          <a:lstStyle/>
          <a:p>
            <a:r>
              <a:rPr lang="en-US" altLang="zh-CN" dirty="0">
                <a:cs typeface="+mn-ea"/>
                <a:sym typeface="+mn-lt"/>
              </a:rPr>
              <a:t>5</a:t>
            </a:r>
            <a:r>
              <a:rPr lang="zh-CN" altLang="en-US" dirty="0">
                <a:cs typeface="+mn-ea"/>
                <a:sym typeface="+mn-lt"/>
              </a:rPr>
              <a:t>月</a:t>
            </a:r>
            <a:r>
              <a:rPr lang="en-US" altLang="zh-CN" dirty="0">
                <a:cs typeface="+mn-ea"/>
                <a:sym typeface="+mn-lt"/>
              </a:rPr>
              <a:t>20</a:t>
            </a:r>
            <a:r>
              <a:rPr lang="zh-CN" altLang="en-US" dirty="0">
                <a:cs typeface="+mn-ea"/>
                <a:sym typeface="+mn-lt"/>
              </a:rPr>
              <a:t>日</a:t>
            </a:r>
          </a:p>
        </p:txBody>
      </p:sp>
      <p:sp>
        <p:nvSpPr>
          <p:cNvPr id="18" name="文本框 17"/>
          <p:cNvSpPr txBox="1"/>
          <p:nvPr/>
        </p:nvSpPr>
        <p:spPr>
          <a:xfrm>
            <a:off x="2786741" y="3653587"/>
            <a:ext cx="7336974" cy="400110"/>
          </a:xfrm>
          <a:prstGeom prst="rect">
            <a:avLst/>
          </a:prstGeom>
          <a:noFill/>
        </p:spPr>
        <p:txBody>
          <a:bodyPr wrap="square" rtlCol="0">
            <a:spAutoFit/>
          </a:bodyPr>
          <a:lstStyle/>
          <a:p>
            <a:r>
              <a:rPr lang="zh-CN" altLang="en-US" sz="2000" dirty="0">
                <a:cs typeface="+mn-ea"/>
                <a:sym typeface="+mn-lt"/>
              </a:rPr>
              <a:t>英国</a:t>
            </a:r>
            <a:r>
              <a:rPr lang="en-US" altLang="zh-CN" sz="2000" dirty="0">
                <a:cs typeface="+mn-ea"/>
                <a:sym typeface="+mn-lt"/>
              </a:rPr>
              <a:t>《</a:t>
            </a:r>
            <a:r>
              <a:rPr lang="zh-CN" altLang="en-US" sz="2000" dirty="0">
                <a:cs typeface="+mn-ea"/>
                <a:sym typeface="+mn-lt"/>
              </a:rPr>
              <a:t>卫报</a:t>
            </a:r>
            <a:r>
              <a:rPr lang="en-US" altLang="zh-CN" sz="2000" dirty="0">
                <a:cs typeface="+mn-ea"/>
                <a:sym typeface="+mn-lt"/>
              </a:rPr>
              <a:t>》</a:t>
            </a:r>
            <a:r>
              <a:rPr lang="zh-CN" altLang="en-US" sz="2000" dirty="0">
                <a:cs typeface="+mn-ea"/>
                <a:sym typeface="+mn-lt"/>
              </a:rPr>
              <a:t>报道：美</a:t>
            </a:r>
            <a:r>
              <a:rPr lang="en-US" altLang="zh-CN" sz="2000" dirty="0">
                <a:cs typeface="+mn-ea"/>
                <a:sym typeface="+mn-lt"/>
              </a:rPr>
              <a:t>NSA</a:t>
            </a:r>
            <a:r>
              <a:rPr lang="zh-CN" altLang="en-US" sz="2000" dirty="0">
                <a:cs typeface="+mn-ea"/>
                <a:sym typeface="+mn-lt"/>
              </a:rPr>
              <a:t>有一项代号为“棱镜”的秘密项目</a:t>
            </a:r>
          </a:p>
        </p:txBody>
      </p:sp>
      <p:sp>
        <p:nvSpPr>
          <p:cNvPr id="19" name="文本框 18"/>
          <p:cNvSpPr txBox="1"/>
          <p:nvPr/>
        </p:nvSpPr>
        <p:spPr>
          <a:xfrm>
            <a:off x="2786741" y="4636546"/>
            <a:ext cx="7939316" cy="707886"/>
          </a:xfrm>
          <a:prstGeom prst="rect">
            <a:avLst/>
          </a:prstGeom>
          <a:noFill/>
        </p:spPr>
        <p:txBody>
          <a:bodyPr wrap="square" rtlCol="0">
            <a:spAutoFit/>
          </a:bodyPr>
          <a:lstStyle/>
          <a:p>
            <a:r>
              <a:rPr lang="zh-CN" altLang="en-US" sz="2000" dirty="0">
                <a:cs typeface="+mn-ea"/>
                <a:sym typeface="+mn-lt"/>
              </a:rPr>
              <a:t>美国</a:t>
            </a:r>
            <a:r>
              <a:rPr lang="en-US" altLang="zh-CN" sz="2000" dirty="0">
                <a:cs typeface="+mn-ea"/>
                <a:sym typeface="+mn-lt"/>
              </a:rPr>
              <a:t>《</a:t>
            </a:r>
            <a:r>
              <a:rPr lang="zh-CN" altLang="en-US" sz="2000" dirty="0">
                <a:cs typeface="+mn-ea"/>
                <a:sym typeface="+mn-lt"/>
              </a:rPr>
              <a:t>华盛顿邮报</a:t>
            </a:r>
            <a:r>
              <a:rPr lang="en-US" altLang="zh-CN" sz="2000" dirty="0">
                <a:cs typeface="+mn-ea"/>
                <a:sym typeface="+mn-lt"/>
              </a:rPr>
              <a:t>》</a:t>
            </a:r>
            <a:r>
              <a:rPr lang="zh-CN" altLang="en-US" sz="2000" dirty="0">
                <a:cs typeface="+mn-ea"/>
                <a:sym typeface="+mn-lt"/>
              </a:rPr>
              <a:t>披露：过去</a:t>
            </a:r>
            <a:r>
              <a:rPr lang="en-US" altLang="zh-CN" sz="2000" dirty="0">
                <a:cs typeface="+mn-ea"/>
                <a:sym typeface="+mn-lt"/>
              </a:rPr>
              <a:t>6</a:t>
            </a:r>
            <a:r>
              <a:rPr lang="zh-CN" altLang="en-US" sz="2000" dirty="0">
                <a:cs typeface="+mn-ea"/>
                <a:sym typeface="+mn-lt"/>
              </a:rPr>
              <a:t>年间，美</a:t>
            </a:r>
            <a:r>
              <a:rPr lang="en-US" altLang="zh-CN" sz="2000" dirty="0">
                <a:cs typeface="+mn-ea"/>
                <a:sym typeface="+mn-lt"/>
              </a:rPr>
              <a:t>NSA</a:t>
            </a:r>
            <a:r>
              <a:rPr lang="zh-CN" altLang="en-US" sz="2000" dirty="0">
                <a:cs typeface="+mn-ea"/>
                <a:sym typeface="+mn-lt"/>
              </a:rPr>
              <a:t>和</a:t>
            </a:r>
            <a:r>
              <a:rPr lang="en-US" altLang="zh-CN" sz="2000" dirty="0">
                <a:cs typeface="+mn-ea"/>
                <a:sym typeface="+mn-lt"/>
              </a:rPr>
              <a:t>FBI</a:t>
            </a:r>
            <a:r>
              <a:rPr lang="zh-CN" altLang="en-US" sz="2000" dirty="0">
                <a:cs typeface="+mn-ea"/>
                <a:sym typeface="+mn-lt"/>
              </a:rPr>
              <a:t>通过进入微软、谷歌等九大网络巨头的服务器，监控美国公民的电子邮件等秘密资料</a:t>
            </a:r>
          </a:p>
        </p:txBody>
      </p:sp>
      <p:sp>
        <p:nvSpPr>
          <p:cNvPr id="20" name="椭圆 19"/>
          <p:cNvSpPr/>
          <p:nvPr/>
        </p:nvSpPr>
        <p:spPr>
          <a:xfrm>
            <a:off x="2452912" y="3731173"/>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2474682" y="4724298"/>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2815766" y="5927281"/>
            <a:ext cx="4804228" cy="400110"/>
          </a:xfrm>
          <a:prstGeom prst="rect">
            <a:avLst/>
          </a:prstGeom>
          <a:noFill/>
        </p:spPr>
        <p:txBody>
          <a:bodyPr wrap="square" rtlCol="0">
            <a:spAutoFit/>
          </a:bodyPr>
          <a:lstStyle/>
          <a:p>
            <a:r>
              <a:rPr lang="zh-CN" altLang="en-US" sz="2000" dirty="0">
                <a:cs typeface="+mn-ea"/>
                <a:sym typeface="+mn-lt"/>
              </a:rPr>
              <a:t>斯诺登身份公开</a:t>
            </a:r>
          </a:p>
        </p:txBody>
      </p:sp>
      <p:sp>
        <p:nvSpPr>
          <p:cNvPr id="23" name="文本框 22"/>
          <p:cNvSpPr txBox="1"/>
          <p:nvPr/>
        </p:nvSpPr>
        <p:spPr>
          <a:xfrm>
            <a:off x="1473199" y="3644653"/>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05</a:t>
            </a:r>
            <a:r>
              <a:rPr lang="zh-CN" altLang="en-US" dirty="0">
                <a:cs typeface="+mn-ea"/>
                <a:sym typeface="+mn-lt"/>
              </a:rPr>
              <a:t>日</a:t>
            </a:r>
          </a:p>
        </p:txBody>
      </p:sp>
      <p:sp>
        <p:nvSpPr>
          <p:cNvPr id="24" name="文本框 23"/>
          <p:cNvSpPr txBox="1"/>
          <p:nvPr/>
        </p:nvSpPr>
        <p:spPr>
          <a:xfrm>
            <a:off x="1494969" y="4654247"/>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06</a:t>
            </a:r>
            <a:r>
              <a:rPr lang="zh-CN" altLang="en-US" dirty="0">
                <a:cs typeface="+mn-ea"/>
                <a:sym typeface="+mn-lt"/>
              </a:rPr>
              <a:t>日</a:t>
            </a:r>
          </a:p>
        </p:txBody>
      </p:sp>
      <p:sp>
        <p:nvSpPr>
          <p:cNvPr id="25" name="文本框 24"/>
          <p:cNvSpPr txBox="1"/>
          <p:nvPr/>
        </p:nvSpPr>
        <p:spPr>
          <a:xfrm>
            <a:off x="1509482" y="5962952"/>
            <a:ext cx="1088570" cy="369332"/>
          </a:xfrm>
          <a:prstGeom prst="rect">
            <a:avLst/>
          </a:prstGeom>
          <a:noFill/>
        </p:spPr>
        <p:txBody>
          <a:bodyPr wrap="square" rtlCol="0">
            <a:spAutoFit/>
          </a:bodyPr>
          <a:lstStyle/>
          <a:p>
            <a:r>
              <a:rPr lang="en-US" altLang="zh-CN" dirty="0">
                <a:cs typeface="+mn-ea"/>
                <a:sym typeface="+mn-lt"/>
              </a:rPr>
              <a:t>6</a:t>
            </a:r>
            <a:r>
              <a:rPr lang="zh-CN" altLang="en-US" dirty="0">
                <a:cs typeface="+mn-ea"/>
                <a:sym typeface="+mn-lt"/>
              </a:rPr>
              <a:t>月</a:t>
            </a:r>
            <a:r>
              <a:rPr lang="en-US" altLang="zh-CN" dirty="0">
                <a:cs typeface="+mn-ea"/>
                <a:sym typeface="+mn-lt"/>
              </a:rPr>
              <a:t>09</a:t>
            </a:r>
            <a:r>
              <a:rPr lang="zh-CN" altLang="en-US" dirty="0">
                <a:cs typeface="+mn-ea"/>
                <a:sym typeface="+mn-lt"/>
              </a:rPr>
              <a:t>日</a:t>
            </a:r>
          </a:p>
        </p:txBody>
      </p:sp>
      <p:sp>
        <p:nvSpPr>
          <p:cNvPr id="27" name="椭圆 26"/>
          <p:cNvSpPr/>
          <p:nvPr/>
        </p:nvSpPr>
        <p:spPr>
          <a:xfrm>
            <a:off x="2474684" y="6038047"/>
            <a:ext cx="217714" cy="217714"/>
          </a:xfrm>
          <a:prstGeom prst="ellipse">
            <a:avLst/>
          </a:prstGeom>
          <a:solidFill>
            <a:schemeClr val="accent1">
              <a:lumMod val="75000"/>
            </a:schemeClr>
          </a:solidFill>
          <a:ln>
            <a:solidFill>
              <a:srgbClr val="51BC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p:cNvSpPr/>
          <p:nvPr/>
        </p:nvSpPr>
        <p:spPr>
          <a:xfrm>
            <a:off x="0" y="0"/>
            <a:ext cx="1402970" cy="72135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p:cNvSpPr txBox="1"/>
          <p:nvPr/>
        </p:nvSpPr>
        <p:spPr>
          <a:xfrm>
            <a:off x="356659" y="1074399"/>
            <a:ext cx="738664" cy="3918857"/>
          </a:xfrm>
          <a:prstGeom prst="rect">
            <a:avLst/>
          </a:prstGeom>
          <a:noFill/>
        </p:spPr>
        <p:txBody>
          <a:bodyPr vert="eaVert" wrap="square" rtlCol="0">
            <a:spAutoFit/>
          </a:bodyPr>
          <a:lstStyle/>
          <a:p>
            <a:r>
              <a:rPr lang="zh-CN" altLang="en-US" sz="3600" dirty="0">
                <a:solidFill>
                  <a:schemeClr val="bg1"/>
                </a:solidFill>
                <a:cs typeface="+mn-ea"/>
                <a:sym typeface="+mn-lt"/>
              </a:rPr>
              <a:t>斯诺登事件回顾</a:t>
            </a:r>
          </a:p>
        </p:txBody>
      </p:sp>
    </p:spTree>
    <p:extLst>
      <p:ext uri="{BB962C8B-B14F-4D97-AF65-F5344CB8AC3E}">
        <p14:creationId xmlns:p14="http://schemas.microsoft.com/office/powerpoint/2010/main" val="979380579"/>
      </p:ext>
    </p:extLst>
  </p:cSld>
  <p:clrMapOvr>
    <a:masterClrMapping/>
  </p:clrMapOvr>
  <p:transition spd="slow">
    <p:push/>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1716</Words>
  <Application>Microsoft Office PowerPoint</Application>
  <PresentationFormat>自定义</PresentationFormat>
  <Paragraphs>86</Paragraphs>
  <Slides>22</Slides>
  <Notes>6</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Javid Zhou</dc:creator>
  <cp:lastModifiedBy>asus</cp:lastModifiedBy>
  <cp:revision>96</cp:revision>
  <dcterms:created xsi:type="dcterms:W3CDTF">2016-06-24T07:37:02Z</dcterms:created>
  <dcterms:modified xsi:type="dcterms:W3CDTF">2019-12-24T10:37:23Z</dcterms:modified>
</cp:coreProperties>
</file>