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59" r:id="rId4"/>
    <p:sldId id="261" r:id="rId5"/>
    <p:sldId id="263" r:id="rId6"/>
    <p:sldId id="262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36" autoAdjust="0"/>
  </p:normalViewPr>
  <p:slideViewPr>
    <p:cSldViewPr>
      <p:cViewPr varScale="1">
        <p:scale>
          <a:sx n="60" d="100"/>
          <a:sy n="60" d="100"/>
        </p:scale>
        <p:origin x="138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研究性课题二</a:t>
            </a:r>
            <a:br>
              <a:rPr lang="en-US" altLang="zh-CN" b="1" dirty="0"/>
            </a:br>
            <a:r>
              <a:rPr lang="en-US" altLang="zh-CN" b="1" dirty="0"/>
              <a:t>——</a:t>
            </a:r>
            <a:r>
              <a:rPr lang="zh-CN" altLang="en-US" b="1" dirty="0"/>
              <a:t>系统的时域分析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方向一：电路系统的仿真与响应分析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用</a:t>
            </a:r>
            <a:r>
              <a:rPr lang="en-US" altLang="zh-CN" dirty="0"/>
              <a:t>Multisim</a:t>
            </a:r>
            <a:r>
              <a:rPr lang="zh-CN" altLang="en-US" dirty="0"/>
              <a:t>仿真软件搭建由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构成的</a:t>
            </a:r>
            <a:r>
              <a:rPr lang="zh-CN" altLang="en-US" dirty="0">
                <a:solidFill>
                  <a:srgbClr val="FF0000"/>
                </a:solidFill>
              </a:rPr>
              <a:t>一阶或二阶</a:t>
            </a:r>
            <a:r>
              <a:rPr lang="zh-CN" altLang="en-US" dirty="0"/>
              <a:t>电路。通过设置合适的初始状态及输入信号，对仿真得到的响应进行分析。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分析的响应类型可包括：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）冲激响应 （冲激信号可由阶跃信号通过微分电路得到）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）阶跃响应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给定初始状态及输入（正弦波、单边指数等简单信号）下的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）零输入响应、</a:t>
            </a:r>
            <a:r>
              <a:rPr lang="en-US" altLang="zh-CN" dirty="0"/>
              <a:t>4</a:t>
            </a:r>
            <a:r>
              <a:rPr lang="zh-CN" altLang="en-US" dirty="0"/>
              <a:t>）零状态响应、</a:t>
            </a:r>
            <a:r>
              <a:rPr lang="en-US" altLang="zh-CN" dirty="0"/>
              <a:t>5</a:t>
            </a:r>
            <a:r>
              <a:rPr lang="zh-CN" altLang="en-US" dirty="0"/>
              <a:t>）瞬态响应、</a:t>
            </a:r>
            <a:r>
              <a:rPr lang="en-US" altLang="zh-CN" dirty="0"/>
              <a:t>6</a:t>
            </a:r>
            <a:r>
              <a:rPr lang="zh-CN" altLang="en-US" dirty="0"/>
              <a:t>）稳态响应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3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F2FF5F2-E1D4-49A1-8B91-02B2EB98E4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332656"/>
            <a:ext cx="8352928" cy="487375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9600" dirty="0"/>
              <a:t>具体要求：</a:t>
            </a:r>
            <a:endParaRPr lang="en-US" altLang="zh-CN" sz="9600" dirty="0"/>
          </a:p>
          <a:p>
            <a:pPr lvl="1">
              <a:lnSpc>
                <a:spcPct val="170000"/>
              </a:lnSpc>
            </a:pPr>
            <a:r>
              <a:rPr lang="zh-CN" altLang="en-US" sz="8000" dirty="0">
                <a:solidFill>
                  <a:srgbClr val="FF0000"/>
                </a:solidFill>
              </a:rPr>
              <a:t>至少对上述</a:t>
            </a:r>
            <a:r>
              <a:rPr lang="en-US" altLang="zh-CN" sz="8000" dirty="0">
                <a:solidFill>
                  <a:srgbClr val="FF0000"/>
                </a:solidFill>
              </a:rPr>
              <a:t>6</a:t>
            </a:r>
            <a:r>
              <a:rPr lang="zh-CN" altLang="en-US" sz="8000" dirty="0">
                <a:solidFill>
                  <a:srgbClr val="FF0000"/>
                </a:solidFill>
              </a:rPr>
              <a:t>种响应中的两种</a:t>
            </a:r>
            <a:r>
              <a:rPr lang="zh-CN" altLang="en-US" sz="8000" dirty="0"/>
              <a:t>进行仿真及分析</a:t>
            </a:r>
            <a:endParaRPr lang="en-US" altLang="zh-CN" sz="8000" dirty="0"/>
          </a:p>
          <a:p>
            <a:pPr lvl="1">
              <a:lnSpc>
                <a:spcPct val="170000"/>
              </a:lnSpc>
            </a:pPr>
            <a:r>
              <a:rPr lang="zh-CN" altLang="en-US" sz="8000" dirty="0"/>
              <a:t>给出</a:t>
            </a:r>
            <a:r>
              <a:rPr lang="en-US" altLang="zh-CN" sz="8000" dirty="0"/>
              <a:t>Multisim</a:t>
            </a:r>
            <a:r>
              <a:rPr lang="zh-CN" altLang="en-US" sz="8000" dirty="0"/>
              <a:t>仿真电路图、输入输出在示波器上的波形</a:t>
            </a:r>
            <a:endParaRPr lang="en-US" altLang="zh-CN" sz="8000" dirty="0"/>
          </a:p>
          <a:p>
            <a:pPr lvl="1">
              <a:lnSpc>
                <a:spcPct val="170000"/>
              </a:lnSpc>
            </a:pPr>
            <a:r>
              <a:rPr lang="zh-CN" altLang="en-US" sz="8000" dirty="0">
                <a:solidFill>
                  <a:srgbClr val="FF0000"/>
                </a:solidFill>
              </a:rPr>
              <a:t>根据第二章所学时域分析方法</a:t>
            </a:r>
            <a:r>
              <a:rPr lang="zh-CN" altLang="en-US" sz="8000" dirty="0"/>
              <a:t>对电路进行理论分析和求解，得到响应的数学表达式（如有必要可用</a:t>
            </a:r>
            <a:r>
              <a:rPr lang="en-US" altLang="zh-CN" sz="8000" dirty="0" err="1"/>
              <a:t>Matlab</a:t>
            </a:r>
            <a:r>
              <a:rPr lang="zh-CN" altLang="en-US" sz="8000" dirty="0"/>
              <a:t>画出响应波形）</a:t>
            </a:r>
            <a:endParaRPr lang="en-US" altLang="zh-CN" sz="8000" dirty="0"/>
          </a:p>
          <a:p>
            <a:pPr lvl="1">
              <a:lnSpc>
                <a:spcPct val="170000"/>
              </a:lnSpc>
            </a:pPr>
            <a:r>
              <a:rPr lang="zh-CN" altLang="en-US" sz="8000" dirty="0"/>
              <a:t>将仿真结果和理论求解结果进行对比分析。如有差异，分析原因</a:t>
            </a:r>
            <a:endParaRPr lang="en-US" altLang="zh-CN" sz="8000" dirty="0"/>
          </a:p>
          <a:p>
            <a:pPr lvl="1">
              <a:lnSpc>
                <a:spcPct val="170000"/>
              </a:lnSpc>
            </a:pPr>
            <a:r>
              <a:rPr lang="zh-CN" altLang="en-US" sz="8000" dirty="0"/>
              <a:t>分析激励及响应信号的时域特征，阐述系统的特性、功能等。</a:t>
            </a:r>
            <a:endParaRPr lang="en-US" altLang="zh-CN" sz="8000" dirty="0"/>
          </a:p>
          <a:p>
            <a:pPr lvl="1">
              <a:lnSpc>
                <a:spcPct val="170000"/>
              </a:lnSpc>
            </a:pPr>
            <a:r>
              <a:rPr lang="zh-CN" altLang="en-US" sz="8000" dirty="0"/>
              <a:t>选做：讨论系统参数不同时系统的不同功能，及同一系统在不同激励下响应的差异</a:t>
            </a:r>
            <a:endParaRPr lang="en-US" altLang="zh-CN" sz="8000" dirty="0"/>
          </a:p>
          <a:p>
            <a:pPr lvl="1"/>
            <a:endParaRPr lang="en-US" altLang="zh-CN" sz="6200" dirty="0"/>
          </a:p>
          <a:p>
            <a:pPr marL="365760" lvl="1" indent="0">
              <a:buNone/>
            </a:pP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3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177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研究性课题二</a:t>
            </a:r>
            <a:br>
              <a:rPr lang="en-US" altLang="zh-CN" b="1" dirty="0"/>
            </a:br>
            <a:r>
              <a:rPr lang="en-US" altLang="zh-CN" b="1" dirty="0"/>
              <a:t>——</a:t>
            </a:r>
            <a:r>
              <a:rPr lang="zh-CN" altLang="en-US" b="1" dirty="0"/>
              <a:t>系统的时域分析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2372" y="1600200"/>
            <a:ext cx="8219256" cy="1540768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方向二：卷积的实现和应用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卷积在信号处理中有广泛应用，常用于信号的滤波、信号特征的提取。</a:t>
            </a:r>
            <a:endParaRPr lang="en-US" altLang="zh-CN" dirty="0"/>
          </a:p>
          <a:p>
            <a:pPr lvl="1"/>
            <a:r>
              <a:rPr lang="zh-CN" altLang="en-US" dirty="0"/>
              <a:t>连续信号卷积的离散化形式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3">
              <a:buNone/>
            </a:pPr>
            <a:endParaRPr lang="en-US" altLang="zh-CN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9571551-0BB7-401C-8FA7-D0FB3D08DB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792371"/>
              </p:ext>
            </p:extLst>
          </p:nvPr>
        </p:nvGraphicFramePr>
        <p:xfrm>
          <a:off x="1747204" y="3140968"/>
          <a:ext cx="4208462" cy="765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330120" progId="Equation.DSMT4">
                  <p:embed/>
                </p:oleObj>
              </mc:Choice>
              <mc:Fallback>
                <p:oleObj name="Equation" r:id="rId2" imgW="1562040" imgH="330120" progId="Equation.DSMT4">
                  <p:embed/>
                  <p:pic>
                    <p:nvPicPr>
                      <p:cNvPr id="152580" name="Object 4">
                        <a:extLst>
                          <a:ext uri="{FF2B5EF4-FFF2-40B4-BE49-F238E27FC236}">
                            <a16:creationId xmlns:a16="http://schemas.microsoft.com/office/drawing/2014/main" id="{A0A1E5E5-6AD9-408D-80F3-BAC9F814BD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204" y="3140968"/>
                        <a:ext cx="4208462" cy="765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7941600-D5FA-443D-82BB-EE85FF320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988314"/>
              </p:ext>
            </p:extLst>
          </p:nvPr>
        </p:nvGraphicFramePr>
        <p:xfrm>
          <a:off x="1187624" y="3717032"/>
          <a:ext cx="6137164" cy="117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960" imgH="431640" progId="Equation.DSMT4">
                  <p:embed/>
                </p:oleObj>
              </mc:Choice>
              <mc:Fallback>
                <p:oleObj name="Equation" r:id="rId4" imgW="2145960" imgH="43164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19571551-0BB7-401C-8FA7-D0FB3D08DB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717032"/>
                        <a:ext cx="6137164" cy="117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左大括号 5">
            <a:extLst>
              <a:ext uri="{FF2B5EF4-FFF2-40B4-BE49-F238E27FC236}">
                <a16:creationId xmlns:a16="http://schemas.microsoft.com/office/drawing/2014/main" id="{40B653E0-5F13-438D-98A2-A0AEC1FB108F}"/>
              </a:ext>
            </a:extLst>
          </p:cNvPr>
          <p:cNvSpPr/>
          <p:nvPr/>
        </p:nvSpPr>
        <p:spPr>
          <a:xfrm rot="16200000">
            <a:off x="4595897" y="3193465"/>
            <a:ext cx="432048" cy="36966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D42AD9-29D0-4A5E-AE95-BD50DE3D84D7}"/>
              </a:ext>
            </a:extLst>
          </p:cNvPr>
          <p:cNvSpPr txBox="1"/>
          <p:nvPr/>
        </p:nvSpPr>
        <p:spPr>
          <a:xfrm>
            <a:off x="6742485" y="4819723"/>
            <a:ext cx="2327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时域信号：</a:t>
            </a:r>
            <a:r>
              <a:rPr lang="en-US" altLang="zh-CN" sz="2400" dirty="0"/>
              <a:t>1/Fs</a:t>
            </a:r>
          </a:p>
          <a:p>
            <a:r>
              <a:rPr lang="zh-CN" altLang="en-US" sz="2400" dirty="0"/>
              <a:t>图像信号：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0B69233-FF9B-443F-93D2-155FF603EDF0}"/>
              </a:ext>
            </a:extLst>
          </p:cNvPr>
          <p:cNvCxnSpPr/>
          <p:nvPr/>
        </p:nvCxnSpPr>
        <p:spPr>
          <a:xfrm>
            <a:off x="7020272" y="4503638"/>
            <a:ext cx="360040" cy="32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4514404-5EEE-463B-841D-3CFD3B2D03B0}"/>
              </a:ext>
            </a:extLst>
          </p:cNvPr>
          <p:cNvSpPr txBox="1"/>
          <p:nvPr/>
        </p:nvSpPr>
        <p:spPr>
          <a:xfrm>
            <a:off x="3270588" y="5420121"/>
            <a:ext cx="2553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matlab</a:t>
            </a:r>
            <a:r>
              <a:rPr lang="zh-CN" altLang="en-US" sz="2400" dirty="0"/>
              <a:t>函数：</a:t>
            </a:r>
            <a:endParaRPr lang="en-US" altLang="zh-CN" sz="2400" dirty="0"/>
          </a:p>
          <a:p>
            <a:r>
              <a:rPr lang="zh-CN" altLang="en-US" sz="2400" dirty="0"/>
              <a:t>一维：</a:t>
            </a:r>
            <a:r>
              <a:rPr lang="en-US" altLang="zh-CN" sz="2400" dirty="0"/>
              <a:t>conv(</a:t>
            </a:r>
            <a:r>
              <a:rPr lang="en-US" altLang="zh-CN" sz="2400" dirty="0" err="1"/>
              <a:t>e,h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二维：</a:t>
            </a:r>
            <a:r>
              <a:rPr lang="en-US" altLang="zh-CN" sz="2400" dirty="0"/>
              <a:t>conv2(</a:t>
            </a:r>
            <a:r>
              <a:rPr lang="en-US" altLang="zh-CN" sz="2400" dirty="0" err="1"/>
              <a:t>e,h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195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6B10313-3A17-4F6D-8FFA-3D7B50DD73C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332656"/>
            <a:ext cx="8352928" cy="583264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5100" dirty="0"/>
              <a:t>具体要求：</a:t>
            </a:r>
            <a:endParaRPr lang="en-US" altLang="zh-CN" sz="5100" dirty="0"/>
          </a:p>
          <a:p>
            <a:pPr>
              <a:lnSpc>
                <a:spcPct val="170000"/>
              </a:lnSpc>
            </a:pPr>
            <a:r>
              <a:rPr lang="zh-CN" altLang="en-US" sz="5100" dirty="0">
                <a:solidFill>
                  <a:srgbClr val="FF0000"/>
                </a:solidFill>
              </a:rPr>
              <a:t>至少实现两组信号的卷积</a:t>
            </a:r>
            <a:r>
              <a:rPr lang="zh-CN" altLang="en-US" sz="5100" dirty="0"/>
              <a:t>，可有以下两种形式：</a:t>
            </a:r>
            <a:endParaRPr lang="en-US" altLang="zh-CN" sz="5100" dirty="0"/>
          </a:p>
          <a:p>
            <a:pPr>
              <a:lnSpc>
                <a:spcPct val="170000"/>
              </a:lnSpc>
            </a:pPr>
            <a:r>
              <a:rPr lang="en-US" altLang="zh-CN" sz="5100" dirty="0"/>
              <a:t>1</a:t>
            </a:r>
            <a:r>
              <a:rPr lang="zh-CN" altLang="en-US" sz="5100" dirty="0"/>
              <a:t>）用</a:t>
            </a:r>
            <a:r>
              <a:rPr lang="en-US" altLang="zh-CN" sz="5100" dirty="0" err="1"/>
              <a:t>matlab</a:t>
            </a:r>
            <a:r>
              <a:rPr lang="zh-CN" altLang="en-US" sz="5100" dirty="0"/>
              <a:t>仿真实现连续信号的卷积，如例题与习题中的简单信号的卷积，将仿真结果与理论计算结果进行比较分析，如有差异，分析原因</a:t>
            </a:r>
            <a:endParaRPr lang="en-US" altLang="zh-CN" sz="5100" dirty="0"/>
          </a:p>
          <a:p>
            <a:pPr>
              <a:lnSpc>
                <a:spcPct val="170000"/>
              </a:lnSpc>
            </a:pPr>
            <a:r>
              <a:rPr lang="en-US" altLang="zh-CN" sz="5100" dirty="0"/>
              <a:t>2</a:t>
            </a:r>
            <a:r>
              <a:rPr lang="zh-CN" altLang="en-US" sz="5100" dirty="0"/>
              <a:t>）查阅资料，了解实际应用中对声音、图像等信号常用的卷积核</a:t>
            </a:r>
            <a:r>
              <a:rPr lang="en-US" altLang="zh-CN" sz="5100" dirty="0"/>
              <a:t>h</a:t>
            </a:r>
            <a:r>
              <a:rPr lang="zh-CN" altLang="en-US" sz="5100" dirty="0"/>
              <a:t>的形式（数字形式的卷积核为一个序列或一个矩阵），对实际信号（可以是作业</a:t>
            </a:r>
            <a:r>
              <a:rPr lang="en-US" altLang="zh-CN" sz="5100" dirty="0"/>
              <a:t>1</a:t>
            </a:r>
            <a:r>
              <a:rPr lang="zh-CN" altLang="en-US" sz="5100" dirty="0"/>
              <a:t>中的信号）进行卷积计算，对比卷积前后信号的波形、声音信号的听觉效果、图像信号的视觉效果，分析该卷积核（即系统）的作用。</a:t>
            </a:r>
            <a:r>
              <a:rPr lang="en-US" altLang="zh-CN" dirty="0"/>
              <a:t>   </a:t>
            </a:r>
          </a:p>
          <a:p>
            <a:pPr lvl="3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8718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FDC603-F9B7-00C5-01D9-4F54C07CF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1" r="48052" b="4469"/>
          <a:stretch/>
        </p:blipFill>
        <p:spPr>
          <a:xfrm>
            <a:off x="1115616" y="332656"/>
            <a:ext cx="6480720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2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9E29BF6-2C63-3841-C799-DE00D505C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72" y="1196752"/>
            <a:ext cx="4320000" cy="38088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7BD1BF-1AEC-B281-D650-5CBC8A8D5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" y="1196752"/>
            <a:ext cx="4320000" cy="38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1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两个方向任选其一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排版规范（图表、引用）、语言通顺、逻辑清晰</a:t>
            </a:r>
            <a:endParaRPr lang="en-US" altLang="zh-CN" dirty="0"/>
          </a:p>
          <a:p>
            <a:r>
              <a:rPr lang="zh-CN" altLang="en-US" dirty="0"/>
              <a:t>鼓励创新，</a:t>
            </a:r>
            <a:r>
              <a:rPr lang="zh-CN" altLang="en-US" dirty="0">
                <a:solidFill>
                  <a:srgbClr val="FF0000"/>
                </a:solidFill>
              </a:rPr>
              <a:t>避免雷同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除图表外，字数</a:t>
            </a:r>
            <a:r>
              <a:rPr lang="zh-CN" altLang="en-US" dirty="0">
                <a:solidFill>
                  <a:srgbClr val="FF0000"/>
                </a:solidFill>
              </a:rPr>
              <a:t>至少</a:t>
            </a:r>
            <a:r>
              <a:rPr lang="en-US" altLang="zh-CN" dirty="0">
                <a:solidFill>
                  <a:srgbClr val="FF0000"/>
                </a:solidFill>
              </a:rPr>
              <a:t>500</a:t>
            </a:r>
            <a:r>
              <a:rPr lang="zh-CN" altLang="en-US" dirty="0">
                <a:solidFill>
                  <a:srgbClr val="FF0000"/>
                </a:solidFill>
              </a:rPr>
              <a:t>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提交：报告</a:t>
            </a:r>
            <a:r>
              <a:rPr lang="en-US" altLang="zh-CN" dirty="0"/>
              <a:t>word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文档（用学号及姓名命名）、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相关数据文件、</a:t>
            </a:r>
            <a:r>
              <a:rPr lang="en-US" altLang="zh-CN" dirty="0" err="1"/>
              <a:t>Matlab</a:t>
            </a:r>
            <a:r>
              <a:rPr lang="en-US" altLang="zh-CN" dirty="0"/>
              <a:t> 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en-US" dirty="0"/>
              <a:t>截止时间：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14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7F3E4F1-9CD8-4EE1-8641-D6A13101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zh-CN" altLang="en-US" b="1" dirty="0"/>
              <a:t>研究性课题二</a:t>
            </a:r>
            <a:br>
              <a:rPr lang="en-US" altLang="zh-CN" b="1" dirty="0"/>
            </a:br>
            <a:r>
              <a:rPr lang="en-US" altLang="zh-CN" b="1" dirty="0"/>
              <a:t>——</a:t>
            </a:r>
            <a:r>
              <a:rPr lang="zh-CN" altLang="en-US" b="1" dirty="0"/>
              <a:t>系统的时域分析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300</TotalTime>
  <Words>504</Words>
  <Application>Microsoft Office PowerPoint</Application>
  <PresentationFormat>全屏显示(4:3)</PresentationFormat>
  <Paragraphs>50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Century Schoolbook</vt:lpstr>
      <vt:lpstr>Wingdings</vt:lpstr>
      <vt:lpstr>Wingdings 2</vt:lpstr>
      <vt:lpstr>凸显</vt:lpstr>
      <vt:lpstr>Equation</vt:lpstr>
      <vt:lpstr>研究性课题二 ——系统的时域分析</vt:lpstr>
      <vt:lpstr>PowerPoint 演示文稿</vt:lpstr>
      <vt:lpstr>研究性课题二 ——系统的时域分析</vt:lpstr>
      <vt:lpstr>PowerPoint 演示文稿</vt:lpstr>
      <vt:lpstr>PowerPoint 演示文稿</vt:lpstr>
      <vt:lpstr>PowerPoint 演示文稿</vt:lpstr>
      <vt:lpstr>研究性课题二 ——系统的时域分析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研究性课题一 ——信号与系统的特征</dc:title>
  <dc:creator>FF</dc:creator>
  <cp:lastModifiedBy>Yu</cp:lastModifiedBy>
  <cp:revision>43</cp:revision>
  <dcterms:created xsi:type="dcterms:W3CDTF">2022-02-21T10:08:43Z</dcterms:created>
  <dcterms:modified xsi:type="dcterms:W3CDTF">2023-03-23T09:38:58Z</dcterms:modified>
</cp:coreProperties>
</file>