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14972c26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14972c26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14972c2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14972c2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410ae4700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410ae470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Times New Roman"/>
              <a:buChar char="●"/>
            </a:pPr>
            <a:r>
              <a:rPr lang="zh-CN" sz="1800">
                <a:latin typeface="Times New Roman"/>
                <a:ea typeface="Times New Roman"/>
                <a:cs typeface="Times New Roman"/>
                <a:sym typeface="Times New Roman"/>
              </a:rPr>
              <a:t>Banker can input the financial data to see if a person is qualify for new loan or credit card application.</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zh-CN" sz="1800">
                <a:latin typeface="Times New Roman"/>
                <a:ea typeface="Times New Roman"/>
                <a:cs typeface="Times New Roman"/>
                <a:sym typeface="Times New Roman"/>
              </a:rPr>
              <a:t>System runs financial records data (machine learning) model and predict the possibility of past due delinquency.</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zh-CN" sz="1800">
                <a:latin typeface="Times New Roman"/>
                <a:ea typeface="Times New Roman"/>
                <a:cs typeface="Times New Roman"/>
                <a:sym typeface="Times New Roman"/>
              </a:rPr>
              <a:t>Banker can visualize the credit score from different charts based on the predict outcomes and make decision.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14972c26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14972c26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14972c26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14972c26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personal historical financial records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14972c26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14972c26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14972c26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14972c26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14972c26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14972c26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14972c26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14972c2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Times New Roman"/>
              <a:buAutoNum type="arabicPeriod"/>
            </a:pPr>
            <a:r>
              <a:rPr lang="zh-CN" sz="1800">
                <a:latin typeface="Times New Roman"/>
                <a:ea typeface="Times New Roman"/>
                <a:cs typeface="Times New Roman"/>
                <a:sym typeface="Times New Roman"/>
              </a:rPr>
              <a:t>Analyzing the financial data to discover the pattern of each financial attributes, check the relationship between the attributes.</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zh-CN" sz="1800">
                <a:latin typeface="Times New Roman"/>
                <a:ea typeface="Times New Roman"/>
                <a:cs typeface="Times New Roman"/>
                <a:sym typeface="Times New Roman"/>
              </a:rPr>
              <a:t>Building machine learning models to predict the possibility, reduce the resource and time for making a decision.</a:t>
            </a:r>
            <a:endParaRPr sz="1800">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AutoNum type="arabicPeriod"/>
            </a:pPr>
            <a:r>
              <a:rPr lang="zh-CN" sz="1800">
                <a:latin typeface="Times New Roman"/>
                <a:ea typeface="Times New Roman"/>
                <a:cs typeface="Times New Roman"/>
                <a:sym typeface="Times New Roman"/>
              </a:rPr>
              <a:t>Implement a graphical user interface for banker to query the data easily.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GiveMeSomeCredit/data"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25000"/>
          </a:blip>
          <a:srcRect b="-26438"/>
          <a:stretch/>
        </p:blipFill>
        <p:spPr>
          <a:xfrm>
            <a:off x="0" y="-142025"/>
            <a:ext cx="9144000" cy="5285525"/>
          </a:xfrm>
          <a:prstGeom prst="rect">
            <a:avLst/>
          </a:prstGeom>
          <a:noFill/>
          <a:ln>
            <a:noFill/>
          </a:ln>
        </p:spPr>
      </p:pic>
      <p:sp>
        <p:nvSpPr>
          <p:cNvPr id="55" name="Google Shape;55;p13"/>
          <p:cNvSpPr txBox="1">
            <a:spLocks noGrp="1"/>
          </p:cNvSpPr>
          <p:nvPr>
            <p:ph type="ctrTitle"/>
          </p:nvPr>
        </p:nvSpPr>
        <p:spPr>
          <a:xfrm>
            <a:off x="311700" y="1868850"/>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solidFill>
                  <a:srgbClr val="FFFFFF"/>
                </a:solidFill>
                <a:latin typeface="Times New Roman"/>
                <a:ea typeface="Times New Roman"/>
                <a:cs typeface="Times New Roman"/>
                <a:sym typeface="Times New Roman"/>
              </a:rPr>
              <a:t>Credit Scoring Analysis</a:t>
            </a:r>
            <a:endParaRPr>
              <a:solidFill>
                <a:srgbClr val="FFFFFF"/>
              </a:solidFill>
              <a:latin typeface="Times New Roman"/>
              <a:ea typeface="Times New Roman"/>
              <a:cs typeface="Times New Roman"/>
              <a:sym typeface="Times New Roman"/>
            </a:endParaRPr>
          </a:p>
        </p:txBody>
      </p:sp>
      <p:sp>
        <p:nvSpPr>
          <p:cNvPr id="56" name="Google Shape;56;p13"/>
          <p:cNvSpPr txBox="1">
            <a:spLocks noGrp="1"/>
          </p:cNvSpPr>
          <p:nvPr>
            <p:ph type="subTitle" idx="1"/>
          </p:nvPr>
        </p:nvSpPr>
        <p:spPr>
          <a:xfrm>
            <a:off x="311700" y="36122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1800" b="1">
                <a:solidFill>
                  <a:srgbClr val="FFFFFF"/>
                </a:solidFill>
                <a:latin typeface="Times New Roman"/>
                <a:ea typeface="Times New Roman"/>
                <a:cs typeface="Times New Roman"/>
                <a:sym typeface="Times New Roman"/>
              </a:rPr>
              <a:t>Team 1</a:t>
            </a:r>
            <a:endParaRPr sz="1800" b="1">
              <a:solidFill>
                <a:srgbClr val="FFFFFF"/>
              </a:solidFill>
              <a:latin typeface="Times New Roman"/>
              <a:ea typeface="Times New Roman"/>
              <a:cs typeface="Times New Roman"/>
              <a:sym typeface="Times New Roman"/>
            </a:endParaRPr>
          </a:p>
          <a:p>
            <a:pPr marL="0" lvl="0" indent="0" algn="ctr" rtl="0">
              <a:lnSpc>
                <a:spcPct val="115000"/>
              </a:lnSpc>
              <a:spcBef>
                <a:spcPts val="600"/>
              </a:spcBef>
              <a:spcAft>
                <a:spcPts val="0"/>
              </a:spcAft>
              <a:buNone/>
            </a:pPr>
            <a:r>
              <a:rPr lang="zh-CN" sz="1400" b="1">
                <a:solidFill>
                  <a:srgbClr val="FFFFFF"/>
                </a:solidFill>
                <a:latin typeface="Times New Roman"/>
                <a:ea typeface="Times New Roman"/>
                <a:cs typeface="Times New Roman"/>
                <a:sym typeface="Times New Roman"/>
              </a:rPr>
              <a:t>Ting-kai Liu, 001306707</a:t>
            </a:r>
            <a:endParaRPr sz="1400" b="1">
              <a:solidFill>
                <a:srgbClr val="FFFFFF"/>
              </a:solidFill>
              <a:latin typeface="Times New Roman"/>
              <a:ea typeface="Times New Roman"/>
              <a:cs typeface="Times New Roman"/>
              <a:sym typeface="Times New Roman"/>
            </a:endParaRPr>
          </a:p>
          <a:p>
            <a:pPr marL="0" lvl="0" indent="0" algn="ctr" rtl="0">
              <a:lnSpc>
                <a:spcPct val="115000"/>
              </a:lnSpc>
              <a:spcBef>
                <a:spcPts val="600"/>
              </a:spcBef>
              <a:spcAft>
                <a:spcPts val="0"/>
              </a:spcAft>
              <a:buNone/>
            </a:pPr>
            <a:r>
              <a:rPr lang="zh-CN" sz="1400" b="1">
                <a:solidFill>
                  <a:srgbClr val="FFFFFF"/>
                </a:solidFill>
                <a:latin typeface="Times New Roman"/>
                <a:ea typeface="Times New Roman"/>
                <a:cs typeface="Times New Roman"/>
                <a:sym typeface="Times New Roman"/>
              </a:rPr>
              <a:t>Xuyang Li, 001409590</a:t>
            </a:r>
            <a:endParaRPr sz="1400" b="1">
              <a:solidFill>
                <a:srgbClr val="FFFFFF"/>
              </a:solidFill>
              <a:latin typeface="Times New Roman"/>
              <a:ea typeface="Times New Roman"/>
              <a:cs typeface="Times New Roman"/>
              <a:sym typeface="Times New Roman"/>
            </a:endParaRPr>
          </a:p>
          <a:p>
            <a:pPr marL="0" lvl="0" indent="0" algn="ctr" rtl="0">
              <a:lnSpc>
                <a:spcPct val="115000"/>
              </a:lnSpc>
              <a:spcBef>
                <a:spcPts val="600"/>
              </a:spcBef>
              <a:spcAft>
                <a:spcPts val="600"/>
              </a:spcAft>
              <a:buNone/>
            </a:pPr>
            <a:r>
              <a:rPr lang="zh-CN" sz="1400" b="1">
                <a:solidFill>
                  <a:srgbClr val="FFFFFF"/>
                </a:solidFill>
                <a:latin typeface="Times New Roman"/>
                <a:ea typeface="Times New Roman"/>
                <a:cs typeface="Times New Roman"/>
                <a:sym typeface="Times New Roman"/>
              </a:rPr>
              <a:t>Xing Dong, 001718652</a:t>
            </a:r>
            <a:endParaRPr sz="1400" b="1">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2892900" y="1901100"/>
            <a:ext cx="3358200" cy="134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
        <p:nvSpPr>
          <p:cNvPr id="144" name="Google Shape;14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latin typeface="Times New Roman"/>
                <a:ea typeface="Times New Roman"/>
                <a:cs typeface="Times New Roman"/>
                <a:sym typeface="Times New Roman"/>
              </a:rPr>
              <a:t>10</a:t>
            </a:fld>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500550" y="817625"/>
            <a:ext cx="160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Overview </a:t>
            </a:r>
            <a:endParaRPr>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768525" y="1710325"/>
            <a:ext cx="7754700" cy="174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atin typeface="Times New Roman"/>
                <a:ea typeface="Times New Roman"/>
                <a:cs typeface="Times New Roman"/>
                <a:sym typeface="Times New Roman"/>
              </a:rPr>
              <a:t>The purpose of the project is to understand and implement a big data service for financial service. We will build several machine learning models to predict the probability that someone will experience financial distress in the next two years. After that, we will evaluate and compare their performance.</a:t>
            </a:r>
            <a:endParaRPr>
              <a:latin typeface="Times New Roman"/>
              <a:ea typeface="Times New Roman"/>
              <a:cs typeface="Times New Roman"/>
              <a:sym typeface="Times New Roman"/>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717325" y="701175"/>
            <a:ext cx="200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Use cases</a:t>
            </a:r>
            <a:endParaRPr>
              <a:latin typeface="Times New Roman"/>
              <a:ea typeface="Times New Roman"/>
              <a:cs typeface="Times New Roman"/>
              <a:sym typeface="Times New Roman"/>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548875" y="1338950"/>
            <a:ext cx="716250" cy="716250"/>
          </a:xfrm>
          <a:prstGeom prst="rect">
            <a:avLst/>
          </a:prstGeom>
          <a:noFill/>
          <a:ln>
            <a:noFill/>
          </a:ln>
        </p:spPr>
      </p:pic>
      <p:pic>
        <p:nvPicPr>
          <p:cNvPr id="71" name="Google Shape;71;p15"/>
          <p:cNvPicPr preferRelativeResize="0"/>
          <p:nvPr/>
        </p:nvPicPr>
        <p:blipFill>
          <a:blip r:embed="rId4">
            <a:alphaModFix/>
          </a:blip>
          <a:stretch>
            <a:fillRect/>
          </a:stretch>
        </p:blipFill>
        <p:spPr>
          <a:xfrm>
            <a:off x="548875" y="2500813"/>
            <a:ext cx="687475" cy="687475"/>
          </a:xfrm>
          <a:prstGeom prst="rect">
            <a:avLst/>
          </a:prstGeom>
          <a:noFill/>
          <a:ln>
            <a:noFill/>
          </a:ln>
        </p:spPr>
      </p:pic>
      <p:pic>
        <p:nvPicPr>
          <p:cNvPr id="72" name="Google Shape;72;p15"/>
          <p:cNvPicPr preferRelativeResize="0"/>
          <p:nvPr/>
        </p:nvPicPr>
        <p:blipFill>
          <a:blip r:embed="rId5">
            <a:alphaModFix/>
          </a:blip>
          <a:stretch>
            <a:fillRect/>
          </a:stretch>
        </p:blipFill>
        <p:spPr>
          <a:xfrm>
            <a:off x="534475" y="3633927"/>
            <a:ext cx="716250" cy="716273"/>
          </a:xfrm>
          <a:prstGeom prst="rect">
            <a:avLst/>
          </a:prstGeom>
          <a:noFill/>
          <a:ln>
            <a:noFill/>
          </a:ln>
        </p:spPr>
      </p:pic>
      <p:sp>
        <p:nvSpPr>
          <p:cNvPr id="73" name="Google Shape;73;p15"/>
          <p:cNvSpPr txBox="1">
            <a:spLocks noGrp="1"/>
          </p:cNvSpPr>
          <p:nvPr>
            <p:ph type="body" idx="1"/>
          </p:nvPr>
        </p:nvSpPr>
        <p:spPr>
          <a:xfrm>
            <a:off x="1236350" y="1665375"/>
            <a:ext cx="7378800" cy="80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atin typeface="Times New Roman"/>
                <a:ea typeface="Times New Roman"/>
                <a:cs typeface="Times New Roman"/>
                <a:sym typeface="Times New Roman"/>
              </a:rPr>
              <a:t>Banker can input the financial data to see if a person is qualify for new loan or credit card application.</a:t>
            </a:r>
            <a:endParaRPr>
              <a:latin typeface="Times New Roman"/>
              <a:ea typeface="Times New Roman"/>
              <a:cs typeface="Times New Roman"/>
              <a:sym typeface="Times New Roman"/>
            </a:endParaRPr>
          </a:p>
        </p:txBody>
      </p:sp>
      <p:sp>
        <p:nvSpPr>
          <p:cNvPr id="74" name="Google Shape;74;p15"/>
          <p:cNvSpPr txBox="1">
            <a:spLocks noGrp="1"/>
          </p:cNvSpPr>
          <p:nvPr>
            <p:ph type="body" idx="1"/>
          </p:nvPr>
        </p:nvSpPr>
        <p:spPr>
          <a:xfrm>
            <a:off x="1236350" y="2783300"/>
            <a:ext cx="7378800" cy="80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atin typeface="Times New Roman"/>
                <a:ea typeface="Times New Roman"/>
                <a:cs typeface="Times New Roman"/>
                <a:sym typeface="Times New Roman"/>
              </a:rPr>
              <a:t>System runs financial records data (machine learning) model and predict the possibility of past due delinquency.</a:t>
            </a:r>
            <a:endParaRPr>
              <a:latin typeface="Times New Roman"/>
              <a:ea typeface="Times New Roman"/>
              <a:cs typeface="Times New Roman"/>
              <a:sym typeface="Times New Roman"/>
            </a:endParaRPr>
          </a:p>
        </p:txBody>
      </p:sp>
      <p:sp>
        <p:nvSpPr>
          <p:cNvPr id="75" name="Google Shape;75;p15"/>
          <p:cNvSpPr txBox="1">
            <a:spLocks noGrp="1"/>
          </p:cNvSpPr>
          <p:nvPr>
            <p:ph type="body" idx="1"/>
          </p:nvPr>
        </p:nvSpPr>
        <p:spPr>
          <a:xfrm>
            <a:off x="1236350" y="3901225"/>
            <a:ext cx="7378800" cy="76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atin typeface="Times New Roman"/>
                <a:ea typeface="Times New Roman"/>
                <a:cs typeface="Times New Roman"/>
                <a:sym typeface="Times New Roman"/>
              </a:rPr>
              <a:t>Banker can visualize the credit score from different charts based on the predict outcomes and then make decision.</a:t>
            </a:r>
            <a:endParaRPr>
              <a:latin typeface="Times New Roman"/>
              <a:ea typeface="Times New Roman"/>
              <a:cs typeface="Times New Roman"/>
              <a:sym typeface="Times New Roman"/>
            </a:endParaRPr>
          </a:p>
        </p:txBody>
      </p:sp>
      <p:sp>
        <p:nvSpPr>
          <p:cNvPr id="76" name="Google Shape;76;p15"/>
          <p:cNvSpPr txBox="1"/>
          <p:nvPr/>
        </p:nvSpPr>
        <p:spPr>
          <a:xfrm>
            <a:off x="0" y="4940400"/>
            <a:ext cx="1714500" cy="2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sz="900">
                <a:solidFill>
                  <a:schemeClr val="lt2"/>
                </a:solidFill>
              </a:rPr>
              <a:t>p.c. https://icons8.com/license</a:t>
            </a:r>
            <a:endParaRPr sz="9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895075" y="581325"/>
            <a:ext cx="221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82" name="Google Shape;82;p16"/>
          <p:cNvSpPr txBox="1">
            <a:spLocks noGrp="1"/>
          </p:cNvSpPr>
          <p:nvPr>
            <p:ph type="body" idx="1"/>
          </p:nvPr>
        </p:nvSpPr>
        <p:spPr>
          <a:xfrm>
            <a:off x="895075" y="1355725"/>
            <a:ext cx="6513300" cy="33075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Times New Roman"/>
              <a:buAutoNum type="arabicPeriod"/>
            </a:pPr>
            <a:r>
              <a:rPr lang="zh-CN" sz="1900">
                <a:latin typeface="Times New Roman"/>
                <a:ea typeface="Times New Roman"/>
                <a:cs typeface="Times New Roman"/>
                <a:sym typeface="Times New Roman"/>
              </a:rPr>
              <a:t>Data Ingestion:</a:t>
            </a:r>
            <a:endParaRPr sz="19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zh-CN" sz="1500">
                <a:latin typeface="Times New Roman"/>
                <a:ea typeface="Times New Roman"/>
                <a:cs typeface="Times New Roman"/>
                <a:sym typeface="Times New Roman"/>
              </a:rPr>
              <a:t>Overview and explore the data.</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zh-CN" sz="1500">
                <a:latin typeface="Times New Roman"/>
                <a:ea typeface="Times New Roman"/>
                <a:cs typeface="Times New Roman"/>
                <a:sym typeface="Times New Roman"/>
              </a:rPr>
              <a:t>Transform and clean the data with Scala.</a:t>
            </a:r>
            <a:endParaRPr sz="15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AutoNum type="arabicPeriod"/>
            </a:pPr>
            <a:r>
              <a:rPr lang="zh-CN" sz="1900">
                <a:latin typeface="Times New Roman"/>
                <a:ea typeface="Times New Roman"/>
                <a:cs typeface="Times New Roman"/>
                <a:sym typeface="Times New Roman"/>
              </a:rPr>
              <a:t>Machine learning model:</a:t>
            </a:r>
            <a:endParaRPr sz="19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zh-CN" sz="1500">
                <a:latin typeface="Times New Roman"/>
                <a:ea typeface="Times New Roman"/>
                <a:cs typeface="Times New Roman"/>
                <a:sym typeface="Times New Roman"/>
              </a:rPr>
              <a:t>Using Logistic Regression algorithm to define our first model.</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zh-CN" sz="1500">
                <a:latin typeface="Times New Roman"/>
                <a:ea typeface="Times New Roman"/>
                <a:cs typeface="Times New Roman"/>
                <a:sym typeface="Times New Roman"/>
              </a:rPr>
              <a:t>Using Random Forest algorithm to define our second model.</a:t>
            </a:r>
            <a:endParaRPr sz="15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zh-CN" sz="1500">
                <a:latin typeface="Times New Roman"/>
                <a:ea typeface="Times New Roman"/>
                <a:cs typeface="Times New Roman"/>
                <a:sym typeface="Times New Roman"/>
              </a:rPr>
              <a:t>Evaluate the model performace by AUC, runtime, etc.</a:t>
            </a:r>
            <a:endParaRPr sz="15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AutoNum type="arabicPeriod"/>
            </a:pPr>
            <a:r>
              <a:rPr lang="zh-CN" sz="1900">
                <a:latin typeface="Times New Roman"/>
                <a:ea typeface="Times New Roman"/>
                <a:cs typeface="Times New Roman"/>
                <a:sym typeface="Times New Roman"/>
              </a:rPr>
              <a:t>Graphical user interface:</a:t>
            </a:r>
            <a:endParaRPr sz="1900">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AutoNum type="alphaLcPeriod"/>
            </a:pPr>
            <a:r>
              <a:rPr lang="zh-CN" sz="1500">
                <a:latin typeface="Times New Roman"/>
                <a:ea typeface="Times New Roman"/>
                <a:cs typeface="Times New Roman"/>
                <a:sym typeface="Times New Roman"/>
              </a:rPr>
              <a:t>Using web pages to give the user an interface to query our model.</a:t>
            </a:r>
            <a:endParaRPr sz="1500">
              <a:latin typeface="Times New Roman"/>
              <a:ea typeface="Times New Roman"/>
              <a:cs typeface="Times New Roman"/>
              <a:sym typeface="Times New Roman"/>
            </a:endParaRPr>
          </a:p>
        </p:txBody>
      </p:sp>
      <p:sp>
        <p:nvSpPr>
          <p:cNvPr id="83" name="Google Shape;8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575" y="254175"/>
            <a:ext cx="234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Data sources</a:t>
            </a:r>
            <a:endParaRPr>
              <a:latin typeface="Times New Roman"/>
              <a:ea typeface="Times New Roman"/>
              <a:cs typeface="Times New Roman"/>
              <a:sym typeface="Times New Roman"/>
            </a:endParaRPr>
          </a:p>
        </p:txBody>
      </p:sp>
      <p:sp>
        <p:nvSpPr>
          <p:cNvPr id="89" name="Google Shape;89;p17"/>
          <p:cNvSpPr txBox="1">
            <a:spLocks noGrp="1"/>
          </p:cNvSpPr>
          <p:nvPr>
            <p:ph type="body" idx="1"/>
          </p:nvPr>
        </p:nvSpPr>
        <p:spPr>
          <a:xfrm>
            <a:off x="198475" y="879850"/>
            <a:ext cx="4216500" cy="8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u="sng">
                <a:solidFill>
                  <a:schemeClr val="hlink"/>
                </a:solidFill>
                <a:latin typeface="Times New Roman"/>
                <a:ea typeface="Times New Roman"/>
                <a:cs typeface="Times New Roman"/>
                <a:sym typeface="Times New Roman"/>
                <a:hlinkClick r:id="rId3"/>
              </a:rPr>
              <a:t>https://www.kaggle.com/c/GiveMeSomeCredit/data</a:t>
            </a:r>
            <a:endParaRPr>
              <a:solidFill>
                <a:srgbClr val="EFEFEF"/>
              </a:solidFill>
              <a:latin typeface="Times New Roman"/>
              <a:ea typeface="Times New Roman"/>
              <a:cs typeface="Times New Roman"/>
              <a:sym typeface="Times New Roman"/>
            </a:endParaRPr>
          </a:p>
          <a:p>
            <a:pPr marL="0" lvl="0" indent="0" algn="l" rtl="0">
              <a:spcBef>
                <a:spcPts val="1600"/>
              </a:spcBef>
              <a:spcAft>
                <a:spcPts val="0"/>
              </a:spcAft>
              <a:buNone/>
            </a:pPr>
            <a:r>
              <a:rPr lang="zh-CN">
                <a:solidFill>
                  <a:srgbClr val="B7B7B7"/>
                </a:solidFill>
                <a:latin typeface="Times New Roman"/>
                <a:ea typeface="Times New Roman"/>
                <a:cs typeface="Times New Roman"/>
                <a:sym typeface="Times New Roman"/>
              </a:rPr>
              <a:t>Total number of train set: 150,000; Test set: 101,503</a:t>
            </a:r>
            <a:endParaRPr>
              <a:solidFill>
                <a:srgbClr val="B7B7B7"/>
              </a:solidFill>
              <a:latin typeface="Times New Roman"/>
              <a:ea typeface="Times New Roman"/>
              <a:cs typeface="Times New Roman"/>
              <a:sym typeface="Times New Roman"/>
            </a:endParaRPr>
          </a:p>
          <a:p>
            <a:pPr marL="0" lvl="0" indent="0" algn="l" rtl="0">
              <a:spcBef>
                <a:spcPts val="1600"/>
              </a:spcBef>
              <a:spcAft>
                <a:spcPts val="1600"/>
              </a:spcAft>
              <a:buNone/>
            </a:pPr>
            <a:endParaRPr>
              <a:solidFill>
                <a:srgbClr val="B7B7B7"/>
              </a:solidFill>
              <a:latin typeface="Times New Roman"/>
              <a:ea typeface="Times New Roman"/>
              <a:cs typeface="Times New Roman"/>
              <a:sym typeface="Times New Roman"/>
            </a:endParaRPr>
          </a:p>
        </p:txBody>
      </p:sp>
      <p:sp>
        <p:nvSpPr>
          <p:cNvPr id="90" name="Google Shape;90;p17"/>
          <p:cNvSpPr txBox="1">
            <a:spLocks noGrp="1"/>
          </p:cNvSpPr>
          <p:nvPr>
            <p:ph type="body" idx="2"/>
          </p:nvPr>
        </p:nvSpPr>
        <p:spPr>
          <a:xfrm>
            <a:off x="4572000" y="317850"/>
            <a:ext cx="4260300" cy="46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rgbClr val="D9D9D9"/>
                </a:solidFill>
                <a:latin typeface="Times New Roman"/>
                <a:ea typeface="Times New Roman"/>
                <a:cs typeface="Times New Roman"/>
                <a:sym typeface="Times New Roman"/>
              </a:rPr>
              <a:t>SeriousDlqin2yrs: Person experienced 90 days past due delinquency or worse</a:t>
            </a:r>
            <a:endParaRPr>
              <a:solidFill>
                <a:srgbClr val="D9D9D9"/>
              </a:solidFill>
              <a:latin typeface="Times New Roman"/>
              <a:ea typeface="Times New Roman"/>
              <a:cs typeface="Times New Roman"/>
              <a:sym typeface="Times New Roman"/>
            </a:endParaRPr>
          </a:p>
          <a:p>
            <a:pPr marL="0" lvl="0" indent="0" algn="l" rtl="0">
              <a:spcBef>
                <a:spcPts val="1600"/>
              </a:spcBef>
              <a:spcAft>
                <a:spcPts val="0"/>
              </a:spcAft>
              <a:buNone/>
            </a:pPr>
            <a:r>
              <a:rPr lang="zh-CN">
                <a:solidFill>
                  <a:srgbClr val="D9D9D9"/>
                </a:solidFill>
                <a:latin typeface="Times New Roman"/>
                <a:ea typeface="Times New Roman"/>
                <a:cs typeface="Times New Roman"/>
                <a:sym typeface="Times New Roman"/>
              </a:rPr>
              <a:t>RevolvingUtilizationOfUnsecuredLines: Total balance on credit cards and personal lines of credit except real estate and no installment debt like car loans divided by the sum of credit limits</a:t>
            </a:r>
            <a:endParaRPr>
              <a:solidFill>
                <a:srgbClr val="D9D9D9"/>
              </a:solidFill>
              <a:latin typeface="Times New Roman"/>
              <a:ea typeface="Times New Roman"/>
              <a:cs typeface="Times New Roman"/>
              <a:sym typeface="Times New Roman"/>
            </a:endParaRPr>
          </a:p>
          <a:p>
            <a:pPr marL="0" lvl="0" indent="0" algn="l" rtl="0">
              <a:spcBef>
                <a:spcPts val="1600"/>
              </a:spcBef>
              <a:spcAft>
                <a:spcPts val="0"/>
              </a:spcAft>
              <a:buNone/>
            </a:pPr>
            <a:r>
              <a:rPr lang="zh-CN">
                <a:solidFill>
                  <a:srgbClr val="D9D9D9"/>
                </a:solidFill>
                <a:latin typeface="Times New Roman"/>
                <a:ea typeface="Times New Roman"/>
                <a:cs typeface="Times New Roman"/>
                <a:sym typeface="Times New Roman"/>
              </a:rPr>
              <a:t>NumberOfTime30-59DaysPastDueNotWorse: Number of times borrower has been 30-59 days past due but no worse in the last 2 years.</a:t>
            </a:r>
            <a:endParaRPr>
              <a:solidFill>
                <a:srgbClr val="D9D9D9"/>
              </a:solidFill>
              <a:latin typeface="Times New Roman"/>
              <a:ea typeface="Times New Roman"/>
              <a:cs typeface="Times New Roman"/>
              <a:sym typeface="Times New Roman"/>
            </a:endParaRPr>
          </a:p>
          <a:p>
            <a:pPr marL="0" lvl="0" indent="0" algn="l" rtl="0">
              <a:spcBef>
                <a:spcPts val="1600"/>
              </a:spcBef>
              <a:spcAft>
                <a:spcPts val="0"/>
              </a:spcAft>
              <a:buNone/>
            </a:pPr>
            <a:r>
              <a:rPr lang="zh-CN">
                <a:solidFill>
                  <a:srgbClr val="EFEFEF"/>
                </a:solidFill>
                <a:latin typeface="Times New Roman"/>
                <a:ea typeface="Times New Roman"/>
                <a:cs typeface="Times New Roman"/>
                <a:sym typeface="Times New Roman"/>
              </a:rPr>
              <a:t>NumberRealEstateLoansOrLines: Number of mortgage and real estate loans including home equity lines of credit</a:t>
            </a:r>
            <a:endParaRPr>
              <a:solidFill>
                <a:srgbClr val="EFEFEF"/>
              </a:solidFill>
              <a:latin typeface="Times New Roman"/>
              <a:ea typeface="Times New Roman"/>
              <a:cs typeface="Times New Roman"/>
              <a:sym typeface="Times New Roman"/>
            </a:endParaRPr>
          </a:p>
          <a:p>
            <a:pPr marL="0" lvl="0" indent="0" algn="l" rtl="0">
              <a:spcBef>
                <a:spcPts val="1600"/>
              </a:spcBef>
              <a:spcAft>
                <a:spcPts val="1600"/>
              </a:spcAft>
              <a:buNone/>
            </a:pPr>
            <a:r>
              <a:rPr lang="zh-CN">
                <a:solidFill>
                  <a:srgbClr val="EFEFEF"/>
                </a:solidFill>
                <a:latin typeface="Times New Roman"/>
                <a:ea typeface="Times New Roman"/>
                <a:cs typeface="Times New Roman"/>
                <a:sym typeface="Times New Roman"/>
              </a:rPr>
              <a:t>NumberOfDependents: Number of dependents in family excluding themselves (spouse, children etc.)</a:t>
            </a:r>
            <a:endParaRPr>
              <a:solidFill>
                <a:srgbClr val="D9D9D9"/>
              </a:solidFill>
              <a:latin typeface="Times New Roman"/>
              <a:ea typeface="Times New Roman"/>
              <a:cs typeface="Times New Roman"/>
              <a:sym typeface="Times New Roman"/>
            </a:endParaRPr>
          </a:p>
        </p:txBody>
      </p:sp>
      <p:sp>
        <p:nvSpPr>
          <p:cNvPr id="91" name="Google Shape;91;p17"/>
          <p:cNvSpPr txBox="1">
            <a:spLocks noGrp="1"/>
          </p:cNvSpPr>
          <p:nvPr>
            <p:ph type="body" idx="1"/>
          </p:nvPr>
        </p:nvSpPr>
        <p:spPr>
          <a:xfrm>
            <a:off x="255025" y="1844875"/>
            <a:ext cx="4103400" cy="31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rgbClr val="EFEFEF"/>
                </a:solidFill>
                <a:latin typeface="Times New Roman"/>
                <a:ea typeface="Times New Roman"/>
                <a:cs typeface="Times New Roman"/>
                <a:sym typeface="Times New Roman"/>
              </a:rPr>
              <a:t>NumberOfOpenCreditLinesAndLoans: Number of Open loans (installment like car loan or mortgage) and Lines of credit (e.g. credit cards)</a:t>
            </a:r>
            <a:endParaRPr>
              <a:solidFill>
                <a:srgbClr val="EFEFEF"/>
              </a:solidFill>
              <a:latin typeface="Times New Roman"/>
              <a:ea typeface="Times New Roman"/>
              <a:cs typeface="Times New Roman"/>
              <a:sym typeface="Times New Roman"/>
            </a:endParaRPr>
          </a:p>
          <a:p>
            <a:pPr marL="0" lvl="0" indent="0" algn="l" rtl="0">
              <a:spcBef>
                <a:spcPts val="1600"/>
              </a:spcBef>
              <a:spcAft>
                <a:spcPts val="0"/>
              </a:spcAft>
              <a:buNone/>
            </a:pPr>
            <a:r>
              <a:rPr lang="zh-CN">
                <a:solidFill>
                  <a:srgbClr val="D9D9D9"/>
                </a:solidFill>
                <a:latin typeface="Times New Roman"/>
                <a:ea typeface="Times New Roman"/>
                <a:cs typeface="Times New Roman"/>
                <a:sym typeface="Times New Roman"/>
              </a:rPr>
              <a:t>DebtRatio: Monthly debt payments, alimony, living costs divided by monthly gross income</a:t>
            </a:r>
            <a:endParaRPr>
              <a:solidFill>
                <a:srgbClr val="D9D9D9"/>
              </a:solidFill>
              <a:latin typeface="Times New Roman"/>
              <a:ea typeface="Times New Roman"/>
              <a:cs typeface="Times New Roman"/>
              <a:sym typeface="Times New Roman"/>
            </a:endParaRPr>
          </a:p>
          <a:p>
            <a:pPr marL="0" lvl="0" indent="0" algn="l" rtl="0">
              <a:spcBef>
                <a:spcPts val="1600"/>
              </a:spcBef>
              <a:spcAft>
                <a:spcPts val="0"/>
              </a:spcAft>
              <a:buNone/>
            </a:pPr>
            <a:r>
              <a:rPr lang="zh-CN">
                <a:solidFill>
                  <a:srgbClr val="D9D9D9"/>
                </a:solidFill>
                <a:latin typeface="Times New Roman"/>
                <a:ea typeface="Times New Roman"/>
                <a:cs typeface="Times New Roman"/>
                <a:sym typeface="Times New Roman"/>
              </a:rPr>
              <a:t>NumberOfTimes90DaysLate: Number of times borrower has been 90 days or more past due.</a:t>
            </a:r>
            <a:endParaRPr>
              <a:solidFill>
                <a:srgbClr val="EFEFEF"/>
              </a:solidFill>
              <a:latin typeface="Times New Roman"/>
              <a:ea typeface="Times New Roman"/>
              <a:cs typeface="Times New Roman"/>
              <a:sym typeface="Times New Roman"/>
            </a:endParaRPr>
          </a:p>
          <a:p>
            <a:pPr marL="0" lvl="0" indent="0" algn="l" rtl="0">
              <a:spcBef>
                <a:spcPts val="1600"/>
              </a:spcBef>
              <a:spcAft>
                <a:spcPts val="1600"/>
              </a:spcAft>
              <a:buNone/>
            </a:pPr>
            <a:r>
              <a:rPr lang="zh-CN">
                <a:solidFill>
                  <a:srgbClr val="EFEFEF"/>
                </a:solidFill>
                <a:latin typeface="Times New Roman"/>
                <a:ea typeface="Times New Roman"/>
                <a:cs typeface="Times New Roman"/>
                <a:sym typeface="Times New Roman"/>
              </a:rPr>
              <a:t>NumberOfTime60-89DaysPastDueNotWorse: Number of times borrower has been 60-89 days past due but no worse in the last 2 years.</a:t>
            </a:r>
            <a:endParaRPr>
              <a:solidFill>
                <a:srgbClr val="EFEFEF"/>
              </a:solidFill>
              <a:latin typeface="Times New Roman"/>
              <a:ea typeface="Times New Roman"/>
              <a:cs typeface="Times New Roman"/>
              <a:sym typeface="Times New Roman"/>
            </a:endParaRPr>
          </a:p>
        </p:txBody>
      </p:sp>
      <p:sp>
        <p:nvSpPr>
          <p:cNvPr id="92" name="Google Shape;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664500" y="326800"/>
            <a:ext cx="181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Milestones</a:t>
            </a:r>
            <a:endParaRPr>
              <a:latin typeface="Times New Roman"/>
              <a:ea typeface="Times New Roman"/>
              <a:cs typeface="Times New Roman"/>
              <a:sym typeface="Times New Roman"/>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493050" y="781250"/>
            <a:ext cx="8276150" cy="4032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648750" y="632250"/>
            <a:ext cx="268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Program Details</a:t>
            </a:r>
            <a:endParaRPr>
              <a:latin typeface="Times New Roman"/>
              <a:ea typeface="Times New Roman"/>
              <a:cs typeface="Times New Roman"/>
              <a:sym typeface="Times New Roman"/>
            </a:endParaRPr>
          </a:p>
        </p:txBody>
      </p:sp>
      <p:sp>
        <p:nvSpPr>
          <p:cNvPr id="105" name="Google Shape;105;p19"/>
          <p:cNvSpPr txBox="1">
            <a:spLocks noGrp="1"/>
          </p:cNvSpPr>
          <p:nvPr>
            <p:ph type="body" idx="1"/>
          </p:nvPr>
        </p:nvSpPr>
        <p:spPr>
          <a:xfrm>
            <a:off x="1484550" y="1541350"/>
            <a:ext cx="6941400" cy="43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atin typeface="Times New Roman"/>
                <a:ea typeface="Times New Roman"/>
                <a:cs typeface="Times New Roman"/>
                <a:sym typeface="Times New Roman"/>
              </a:rPr>
              <a:t>Repository: https://github.com/XuyangL/CSYE7200FinalProject</a:t>
            </a:r>
            <a:endParaRPr>
              <a:latin typeface="Times New Roman"/>
              <a:ea typeface="Times New Roman"/>
              <a:cs typeface="Times New Roman"/>
              <a:sym typeface="Times New Roman"/>
            </a:endParaRPr>
          </a:p>
        </p:txBody>
      </p:sp>
      <p:sp>
        <p:nvSpPr>
          <p:cNvPr id="106" name="Google Shape;10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pic>
        <p:nvPicPr>
          <p:cNvPr id="107" name="Google Shape;107;p19"/>
          <p:cNvPicPr preferRelativeResize="0"/>
          <p:nvPr/>
        </p:nvPicPr>
        <p:blipFill>
          <a:blip r:embed="rId3">
            <a:alphaModFix/>
          </a:blip>
          <a:stretch>
            <a:fillRect/>
          </a:stretch>
        </p:blipFill>
        <p:spPr>
          <a:xfrm>
            <a:off x="648750" y="2496413"/>
            <a:ext cx="715950" cy="715950"/>
          </a:xfrm>
          <a:prstGeom prst="rect">
            <a:avLst/>
          </a:prstGeom>
          <a:noFill/>
          <a:ln>
            <a:noFill/>
          </a:ln>
        </p:spPr>
      </p:pic>
      <p:pic>
        <p:nvPicPr>
          <p:cNvPr id="108" name="Google Shape;108;p19"/>
          <p:cNvPicPr preferRelativeResize="0"/>
          <p:nvPr/>
        </p:nvPicPr>
        <p:blipFill>
          <a:blip r:embed="rId4">
            <a:alphaModFix/>
          </a:blip>
          <a:stretch>
            <a:fillRect/>
          </a:stretch>
        </p:blipFill>
        <p:spPr>
          <a:xfrm>
            <a:off x="648750" y="3593750"/>
            <a:ext cx="715950" cy="715950"/>
          </a:xfrm>
          <a:prstGeom prst="rect">
            <a:avLst/>
          </a:prstGeom>
          <a:noFill/>
          <a:ln>
            <a:noFill/>
          </a:ln>
        </p:spPr>
      </p:pic>
      <p:pic>
        <p:nvPicPr>
          <p:cNvPr id="109" name="Google Shape;109;p19"/>
          <p:cNvPicPr preferRelativeResize="0"/>
          <p:nvPr/>
        </p:nvPicPr>
        <p:blipFill>
          <a:blip r:embed="rId5">
            <a:alphaModFix/>
          </a:blip>
          <a:stretch>
            <a:fillRect/>
          </a:stretch>
        </p:blipFill>
        <p:spPr>
          <a:xfrm>
            <a:off x="648750" y="1399075"/>
            <a:ext cx="715950" cy="715950"/>
          </a:xfrm>
          <a:prstGeom prst="rect">
            <a:avLst/>
          </a:prstGeom>
          <a:noFill/>
          <a:ln>
            <a:noFill/>
          </a:ln>
        </p:spPr>
      </p:pic>
      <p:sp>
        <p:nvSpPr>
          <p:cNvPr id="110" name="Google Shape;110;p19"/>
          <p:cNvSpPr txBox="1">
            <a:spLocks noGrp="1"/>
          </p:cNvSpPr>
          <p:nvPr>
            <p:ph type="body" idx="1"/>
          </p:nvPr>
        </p:nvSpPr>
        <p:spPr>
          <a:xfrm>
            <a:off x="1484550" y="3711275"/>
            <a:ext cx="6941400" cy="4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latin typeface="Times New Roman"/>
                <a:ea typeface="Times New Roman"/>
                <a:cs typeface="Times New Roman"/>
                <a:sym typeface="Times New Roman"/>
              </a:rPr>
              <a:t>Framework: Apache Spark</a:t>
            </a:r>
            <a:r>
              <a:rPr lang="en-US" altLang="zh-CN" dirty="0">
                <a:latin typeface="Times New Roman"/>
                <a:ea typeface="Times New Roman"/>
                <a:cs typeface="Times New Roman"/>
                <a:sym typeface="Times New Roman"/>
              </a:rPr>
              <a:t>, Play </a:t>
            </a:r>
            <a:endParaRPr dirty="0">
              <a:latin typeface="Times New Roman"/>
              <a:ea typeface="Times New Roman"/>
              <a:cs typeface="Times New Roman"/>
              <a:sym typeface="Times New Roman"/>
            </a:endParaRPr>
          </a:p>
          <a:p>
            <a:pPr marL="0" lvl="0" indent="0" algn="l" rtl="0">
              <a:spcBef>
                <a:spcPts val="1600"/>
              </a:spcBef>
              <a:spcAft>
                <a:spcPts val="1600"/>
              </a:spcAft>
              <a:buNone/>
            </a:pPr>
            <a:endParaRPr dirty="0">
              <a:latin typeface="Times New Roman"/>
              <a:ea typeface="Times New Roman"/>
              <a:cs typeface="Times New Roman"/>
              <a:sym typeface="Times New Roman"/>
            </a:endParaRPr>
          </a:p>
        </p:txBody>
      </p:sp>
      <p:sp>
        <p:nvSpPr>
          <p:cNvPr id="111" name="Google Shape;111;p19"/>
          <p:cNvSpPr txBox="1">
            <a:spLocks noGrp="1"/>
          </p:cNvSpPr>
          <p:nvPr>
            <p:ph type="body" idx="1"/>
          </p:nvPr>
        </p:nvSpPr>
        <p:spPr>
          <a:xfrm>
            <a:off x="1464575" y="2638700"/>
            <a:ext cx="6941400" cy="43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dirty="0">
                <a:latin typeface="Times New Roman"/>
                <a:ea typeface="Times New Roman"/>
                <a:cs typeface="Times New Roman"/>
                <a:sym typeface="Times New Roman"/>
              </a:rPr>
              <a:t>Code Language: Scala</a:t>
            </a:r>
            <a:endParaRPr dirty="0">
              <a:latin typeface="Times New Roman"/>
              <a:ea typeface="Times New Roman"/>
              <a:cs typeface="Times New Roman"/>
              <a:sym typeface="Times New Roman"/>
            </a:endParaRPr>
          </a:p>
        </p:txBody>
      </p:sp>
      <p:sp>
        <p:nvSpPr>
          <p:cNvPr id="112" name="Google Shape;112;p19"/>
          <p:cNvSpPr txBox="1"/>
          <p:nvPr/>
        </p:nvSpPr>
        <p:spPr>
          <a:xfrm>
            <a:off x="0" y="4940400"/>
            <a:ext cx="1714500" cy="2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sz="900">
                <a:solidFill>
                  <a:schemeClr val="lt2"/>
                </a:solidFill>
              </a:rPr>
              <a:t>p.c. https://icons8.com/license</a:t>
            </a:r>
            <a:endParaRPr sz="9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567875" y="435175"/>
            <a:ext cx="329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Acceptance criteria</a:t>
            </a:r>
            <a:endParaRPr>
              <a:latin typeface="Times New Roman"/>
              <a:ea typeface="Times New Roman"/>
              <a:cs typeface="Times New Roman"/>
              <a:sym typeface="Times New Roman"/>
            </a:endParaRPr>
          </a:p>
        </p:txBody>
      </p:sp>
      <p:sp>
        <p:nvSpPr>
          <p:cNvPr id="118" name="Google Shape;118;p20"/>
          <p:cNvSpPr txBox="1">
            <a:spLocks noGrp="1"/>
          </p:cNvSpPr>
          <p:nvPr>
            <p:ph type="body" idx="1"/>
          </p:nvPr>
        </p:nvSpPr>
        <p:spPr>
          <a:xfrm>
            <a:off x="1383050" y="3457725"/>
            <a:ext cx="7236000" cy="73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Level 3: The AUC value for each machine learning model should be greater than 80%.</a:t>
            </a:r>
            <a:endParaRPr>
              <a:latin typeface="Times New Roman"/>
              <a:ea typeface="Times New Roman"/>
              <a:cs typeface="Times New Roman"/>
              <a:sym typeface="Times New Roman"/>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sp>
        <p:nvSpPr>
          <p:cNvPr id="119" name="Google Shape;11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pic>
        <p:nvPicPr>
          <p:cNvPr id="120" name="Google Shape;120;p20"/>
          <p:cNvPicPr preferRelativeResize="0"/>
          <p:nvPr/>
        </p:nvPicPr>
        <p:blipFill>
          <a:blip r:embed="rId3">
            <a:alphaModFix/>
          </a:blip>
          <a:stretch>
            <a:fillRect/>
          </a:stretch>
        </p:blipFill>
        <p:spPr>
          <a:xfrm>
            <a:off x="567875" y="3418375"/>
            <a:ext cx="815175" cy="815175"/>
          </a:xfrm>
          <a:prstGeom prst="rect">
            <a:avLst/>
          </a:prstGeom>
          <a:noFill/>
          <a:ln>
            <a:noFill/>
          </a:ln>
        </p:spPr>
      </p:pic>
      <p:pic>
        <p:nvPicPr>
          <p:cNvPr id="121" name="Google Shape;121;p20"/>
          <p:cNvPicPr preferRelativeResize="0"/>
          <p:nvPr/>
        </p:nvPicPr>
        <p:blipFill>
          <a:blip r:embed="rId4">
            <a:alphaModFix/>
          </a:blip>
          <a:stretch>
            <a:fillRect/>
          </a:stretch>
        </p:blipFill>
        <p:spPr>
          <a:xfrm>
            <a:off x="567875" y="1231763"/>
            <a:ext cx="815175" cy="815175"/>
          </a:xfrm>
          <a:prstGeom prst="rect">
            <a:avLst/>
          </a:prstGeom>
          <a:noFill/>
          <a:ln>
            <a:noFill/>
          </a:ln>
        </p:spPr>
      </p:pic>
      <p:pic>
        <p:nvPicPr>
          <p:cNvPr id="122" name="Google Shape;122;p20"/>
          <p:cNvPicPr preferRelativeResize="0"/>
          <p:nvPr/>
        </p:nvPicPr>
        <p:blipFill>
          <a:blip r:embed="rId5">
            <a:alphaModFix/>
          </a:blip>
          <a:stretch>
            <a:fillRect/>
          </a:stretch>
        </p:blipFill>
        <p:spPr>
          <a:xfrm>
            <a:off x="617487" y="2374688"/>
            <a:ext cx="715950" cy="715950"/>
          </a:xfrm>
          <a:prstGeom prst="rect">
            <a:avLst/>
          </a:prstGeom>
          <a:noFill/>
          <a:ln>
            <a:noFill/>
          </a:ln>
        </p:spPr>
      </p:pic>
      <p:sp>
        <p:nvSpPr>
          <p:cNvPr id="123" name="Google Shape;123;p20"/>
          <p:cNvSpPr txBox="1">
            <a:spLocks noGrp="1"/>
          </p:cNvSpPr>
          <p:nvPr>
            <p:ph type="body" idx="1"/>
          </p:nvPr>
        </p:nvSpPr>
        <p:spPr>
          <a:xfrm>
            <a:off x="1383050" y="1383925"/>
            <a:ext cx="7236000" cy="5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Level 1: The data digestion service should be executed within 5 seconds.</a:t>
            </a:r>
            <a:endParaRPr>
              <a:latin typeface="Times New Roman"/>
              <a:ea typeface="Times New Roman"/>
              <a:cs typeface="Times New Roman"/>
              <a:sym typeface="Times New Roman"/>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sp>
        <p:nvSpPr>
          <p:cNvPr id="124" name="Google Shape;124;p20"/>
          <p:cNvSpPr txBox="1">
            <a:spLocks noGrp="1"/>
          </p:cNvSpPr>
          <p:nvPr>
            <p:ph type="body" idx="1"/>
          </p:nvPr>
        </p:nvSpPr>
        <p:spPr>
          <a:xfrm>
            <a:off x="1383050" y="2446325"/>
            <a:ext cx="72360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Level 2: An Spark SQL query should be executed within 5 seconds.</a:t>
            </a:r>
            <a:endParaRPr>
              <a:latin typeface="Times New Roman"/>
              <a:ea typeface="Times New Roman"/>
              <a:cs typeface="Times New Roman"/>
              <a:sym typeface="Times New Roman"/>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sp>
        <p:nvSpPr>
          <p:cNvPr id="125" name="Google Shape;125;p20"/>
          <p:cNvSpPr txBox="1"/>
          <p:nvPr/>
        </p:nvSpPr>
        <p:spPr>
          <a:xfrm>
            <a:off x="0" y="4940400"/>
            <a:ext cx="1714500" cy="2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sz="900">
                <a:solidFill>
                  <a:schemeClr val="lt2"/>
                </a:solidFill>
              </a:rPr>
              <a:t>p.c. https://icons8.com/license</a:t>
            </a:r>
            <a:endParaRPr sz="9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body" idx="1"/>
          </p:nvPr>
        </p:nvSpPr>
        <p:spPr>
          <a:xfrm>
            <a:off x="1666950" y="2357025"/>
            <a:ext cx="6840300" cy="74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atin typeface="Times New Roman"/>
                <a:ea typeface="Times New Roman"/>
                <a:cs typeface="Times New Roman"/>
                <a:sym typeface="Times New Roman"/>
              </a:rPr>
              <a:t>Building machine learning models to predict the possibility, reduce the resource and time for making a decision.</a:t>
            </a:r>
            <a:endParaRPr>
              <a:latin typeface="Times New Roman"/>
              <a:ea typeface="Times New Roman"/>
              <a:cs typeface="Times New Roman"/>
              <a:sym typeface="Times New Roman"/>
            </a:endParaRPr>
          </a:p>
        </p:txBody>
      </p:sp>
      <p:pic>
        <p:nvPicPr>
          <p:cNvPr id="131" name="Google Shape;131;p21"/>
          <p:cNvPicPr preferRelativeResize="0"/>
          <p:nvPr/>
        </p:nvPicPr>
        <p:blipFill>
          <a:blip r:embed="rId3">
            <a:alphaModFix/>
          </a:blip>
          <a:stretch>
            <a:fillRect/>
          </a:stretch>
        </p:blipFill>
        <p:spPr>
          <a:xfrm>
            <a:off x="767000" y="1152475"/>
            <a:ext cx="815175" cy="815175"/>
          </a:xfrm>
          <a:prstGeom prst="rect">
            <a:avLst/>
          </a:prstGeom>
          <a:noFill/>
          <a:ln>
            <a:noFill/>
          </a:ln>
        </p:spPr>
      </p:pic>
      <p:sp>
        <p:nvSpPr>
          <p:cNvPr id="132" name="Google Shape;132;p21"/>
          <p:cNvSpPr txBox="1">
            <a:spLocks noGrp="1"/>
          </p:cNvSpPr>
          <p:nvPr>
            <p:ph type="title"/>
          </p:nvPr>
        </p:nvSpPr>
        <p:spPr>
          <a:xfrm>
            <a:off x="767000" y="461675"/>
            <a:ext cx="123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atin typeface="Times New Roman"/>
                <a:ea typeface="Times New Roman"/>
                <a:cs typeface="Times New Roman"/>
                <a:sym typeface="Times New Roman"/>
              </a:rPr>
              <a:t>Goals</a:t>
            </a:r>
            <a:endParaRPr>
              <a:latin typeface="Times New Roman"/>
              <a:ea typeface="Times New Roman"/>
              <a:cs typeface="Times New Roman"/>
              <a:sym typeface="Times New Roman"/>
            </a:endParaRPr>
          </a:p>
        </p:txBody>
      </p:sp>
      <p:sp>
        <p:nvSpPr>
          <p:cNvPr id="133" name="Google Shape;133;p21"/>
          <p:cNvSpPr txBox="1">
            <a:spLocks noGrp="1"/>
          </p:cNvSpPr>
          <p:nvPr>
            <p:ph type="body" idx="1"/>
          </p:nvPr>
        </p:nvSpPr>
        <p:spPr>
          <a:xfrm>
            <a:off x="1666950" y="1187913"/>
            <a:ext cx="6840300" cy="74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atin typeface="Times New Roman"/>
                <a:ea typeface="Times New Roman"/>
                <a:cs typeface="Times New Roman"/>
                <a:sym typeface="Times New Roman"/>
              </a:rPr>
              <a:t>Analyzing the financial data to discover the pattern of each financial attributes, check the relationship between the attributes.</a:t>
            </a:r>
            <a:endParaRPr>
              <a:latin typeface="Times New Roman"/>
              <a:ea typeface="Times New Roman"/>
              <a:cs typeface="Times New Roman"/>
              <a:sym typeface="Times New Roman"/>
            </a:endParaRPr>
          </a:p>
        </p:txBody>
      </p:sp>
      <p:sp>
        <p:nvSpPr>
          <p:cNvPr id="134" name="Google Shape;13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CN">
                <a:latin typeface="Times New Roman"/>
                <a:ea typeface="Times New Roman"/>
                <a:cs typeface="Times New Roman"/>
                <a:sym typeface="Times New Roman"/>
              </a:rPr>
              <a:t>9</a:t>
            </a:fld>
            <a:endParaRPr>
              <a:latin typeface="Times New Roman"/>
              <a:ea typeface="Times New Roman"/>
              <a:cs typeface="Times New Roman"/>
              <a:sym typeface="Times New Roman"/>
            </a:endParaRPr>
          </a:p>
        </p:txBody>
      </p:sp>
      <p:pic>
        <p:nvPicPr>
          <p:cNvPr id="135" name="Google Shape;135;p21"/>
          <p:cNvPicPr preferRelativeResize="0"/>
          <p:nvPr/>
        </p:nvPicPr>
        <p:blipFill>
          <a:blip r:embed="rId4">
            <a:alphaModFix/>
          </a:blip>
          <a:stretch>
            <a:fillRect/>
          </a:stretch>
        </p:blipFill>
        <p:spPr>
          <a:xfrm>
            <a:off x="767000" y="3490725"/>
            <a:ext cx="815175" cy="815175"/>
          </a:xfrm>
          <a:prstGeom prst="rect">
            <a:avLst/>
          </a:prstGeom>
          <a:noFill/>
          <a:ln>
            <a:noFill/>
          </a:ln>
        </p:spPr>
      </p:pic>
      <p:pic>
        <p:nvPicPr>
          <p:cNvPr id="136" name="Google Shape;136;p21"/>
          <p:cNvPicPr preferRelativeResize="0"/>
          <p:nvPr/>
        </p:nvPicPr>
        <p:blipFill>
          <a:blip r:embed="rId5">
            <a:alphaModFix/>
          </a:blip>
          <a:stretch>
            <a:fillRect/>
          </a:stretch>
        </p:blipFill>
        <p:spPr>
          <a:xfrm>
            <a:off x="767000" y="2321600"/>
            <a:ext cx="815175" cy="815175"/>
          </a:xfrm>
          <a:prstGeom prst="rect">
            <a:avLst/>
          </a:prstGeom>
          <a:noFill/>
          <a:ln>
            <a:noFill/>
          </a:ln>
        </p:spPr>
      </p:pic>
      <p:sp>
        <p:nvSpPr>
          <p:cNvPr id="137" name="Google Shape;137;p21"/>
          <p:cNvSpPr txBox="1">
            <a:spLocks noGrp="1"/>
          </p:cNvSpPr>
          <p:nvPr>
            <p:ph type="body" idx="1"/>
          </p:nvPr>
        </p:nvSpPr>
        <p:spPr>
          <a:xfrm>
            <a:off x="1666950" y="3666875"/>
            <a:ext cx="6840300" cy="43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atin typeface="Times New Roman"/>
                <a:ea typeface="Times New Roman"/>
                <a:cs typeface="Times New Roman"/>
                <a:sym typeface="Times New Roman"/>
              </a:rPr>
              <a:t>Implement a graphical user interface for banker to query the data easily.</a:t>
            </a:r>
            <a:endParaRPr>
              <a:latin typeface="Times New Roman"/>
              <a:ea typeface="Times New Roman"/>
              <a:cs typeface="Times New Roman"/>
              <a:sym typeface="Times New Roman"/>
            </a:endParaRPr>
          </a:p>
        </p:txBody>
      </p:sp>
      <p:sp>
        <p:nvSpPr>
          <p:cNvPr id="138" name="Google Shape;138;p21"/>
          <p:cNvSpPr txBox="1"/>
          <p:nvPr/>
        </p:nvSpPr>
        <p:spPr>
          <a:xfrm>
            <a:off x="0" y="4940400"/>
            <a:ext cx="1714500" cy="2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sz="900">
                <a:solidFill>
                  <a:schemeClr val="lt2"/>
                </a:solidFill>
              </a:rPr>
              <a:t>p.c. https://icons8.com/license</a:t>
            </a:r>
            <a:endParaRPr sz="900">
              <a:solidFill>
                <a:schemeClr val="lt2"/>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725</Words>
  <Application>Microsoft Office PowerPoint</Application>
  <PresentationFormat>On-screen Show (16:9)</PresentationFormat>
  <Paragraphs>67</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Dark</vt:lpstr>
      <vt:lpstr>Credit Scoring Analysis</vt:lpstr>
      <vt:lpstr>Overview </vt:lpstr>
      <vt:lpstr>Use cases</vt:lpstr>
      <vt:lpstr>Methodology</vt:lpstr>
      <vt:lpstr>Data sources</vt:lpstr>
      <vt:lpstr>Milestones</vt:lpstr>
      <vt:lpstr>Program Details</vt:lpstr>
      <vt:lpstr>Acceptance criteria</vt:lpstr>
      <vt:lpstr>Goals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Scoring Analysis</dc:title>
  <cp:lastModifiedBy>Li Xuyang</cp:lastModifiedBy>
  <cp:revision>1</cp:revision>
  <dcterms:modified xsi:type="dcterms:W3CDTF">2020-11-15T17:32:50Z</dcterms:modified>
</cp:coreProperties>
</file>