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  <p:embeddedFont>
      <p:font typeface="DM Serif Display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Dis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DMSerif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be18522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be18522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c178627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c178627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86257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86257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86257f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86257f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86257f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86257f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be18522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be18522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86257f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86257f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86257fc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86257fc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be18522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be18522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86257fc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86257fc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latin typeface="DM Serif Display"/>
                <a:ea typeface="DM Serif Display"/>
                <a:cs typeface="DM Serif Display"/>
                <a:sym typeface="DM Serif Display"/>
              </a:rPr>
              <a:t>Credit Scoring Analysis</a:t>
            </a:r>
            <a:endParaRPr sz="52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FF88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Final </a:t>
            </a:r>
            <a:r>
              <a:rPr lang="zh-CN" sz="2100">
                <a:latin typeface="DM Serif Display"/>
                <a:ea typeface="DM Serif Display"/>
                <a:cs typeface="DM Serif Display"/>
                <a:sym typeface="DM Serif Display"/>
              </a:rPr>
              <a:t>Presentation</a:t>
            </a:r>
            <a:endParaRPr sz="2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</a:t>
            </a:r>
            <a:endParaRPr b="1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Ting-kai Liu, 001306707</a:t>
            </a:r>
            <a:endParaRPr b="1"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Xuyang Li, 001409590</a:t>
            </a:r>
            <a:endParaRPr b="1"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zh-CN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Xing Dong, 001718652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</a:t>
            </a:r>
            <a:r>
              <a:rPr lang="zh-CN"/>
              <a:t>Improvements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Apache Spark: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Add more machine learning models and </a:t>
            </a:r>
            <a:r>
              <a:rPr lang="zh-CN">
                <a:solidFill>
                  <a:srgbClr val="FF8800"/>
                </a:solidFill>
              </a:rPr>
              <a:t>compare </a:t>
            </a:r>
            <a:r>
              <a:rPr lang="zh-CN"/>
              <a:t>the performance between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Get more data to </a:t>
            </a:r>
            <a:r>
              <a:rPr lang="zh-CN">
                <a:solidFill>
                  <a:srgbClr val="FF8800"/>
                </a:solidFill>
              </a:rPr>
              <a:t>improve </a:t>
            </a:r>
            <a:r>
              <a:rPr lang="zh-CN">
                <a:solidFill>
                  <a:srgbClr val="ADADAD"/>
                </a:solidFill>
              </a:rPr>
              <a:t>the </a:t>
            </a:r>
            <a:r>
              <a:rPr lang="zh-CN"/>
              <a:t>imbalance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Play framework: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Add a register and login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>
                <a:solidFill>
                  <a:srgbClr val="FF8800"/>
                </a:solidFill>
              </a:rPr>
              <a:t>Save </a:t>
            </a:r>
            <a:r>
              <a:rPr lang="zh-CN"/>
              <a:t>the processed record into a database like MongoDB or MySQL instead of in the </a:t>
            </a:r>
            <a:r>
              <a:rPr lang="zh-CN"/>
              <a:t>memory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263200" y="2240025"/>
            <a:ext cx="4617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Thanks for Listenning!</a:t>
            </a:r>
            <a:endParaRPr sz="4000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The </a:t>
            </a:r>
            <a:r>
              <a:rPr lang="zh-CN">
                <a:solidFill>
                  <a:srgbClr val="FF8800"/>
                </a:solidFill>
              </a:rPr>
              <a:t>purpose </a:t>
            </a:r>
            <a:r>
              <a:rPr lang="zh-CN"/>
              <a:t>of the project is to understand and implement a big data service for </a:t>
            </a:r>
            <a:r>
              <a:rPr lang="zh-CN">
                <a:solidFill>
                  <a:srgbClr val="FF8800"/>
                </a:solidFill>
              </a:rPr>
              <a:t>financial services</a:t>
            </a:r>
            <a:r>
              <a:rPr lang="zh-CN"/>
              <a:t>. We built a </a:t>
            </a:r>
            <a:r>
              <a:rPr lang="zh-CN">
                <a:solidFill>
                  <a:srgbClr val="FF8800"/>
                </a:solidFill>
              </a:rPr>
              <a:t>random forest</a:t>
            </a:r>
            <a:r>
              <a:rPr lang="zh-CN"/>
              <a:t> and a </a:t>
            </a:r>
            <a:r>
              <a:rPr lang="zh-CN">
                <a:solidFill>
                  <a:srgbClr val="FF8800"/>
                </a:solidFill>
              </a:rPr>
              <a:t>logistic regression ML</a:t>
            </a:r>
            <a:r>
              <a:rPr lang="zh-CN"/>
              <a:t> model by using </a:t>
            </a:r>
            <a:r>
              <a:rPr lang="zh-CN">
                <a:solidFill>
                  <a:srgbClr val="FF8800"/>
                </a:solidFill>
              </a:rPr>
              <a:t>Apache</a:t>
            </a:r>
            <a:r>
              <a:rPr lang="zh-CN"/>
              <a:t> </a:t>
            </a:r>
            <a:r>
              <a:rPr lang="zh-CN">
                <a:solidFill>
                  <a:srgbClr val="FF8800"/>
                </a:solidFill>
              </a:rPr>
              <a:t>Spark </a:t>
            </a:r>
            <a:r>
              <a:rPr lang="zh-CN"/>
              <a:t>to predict the probability that someone will experience financial distress in the next </a:t>
            </a:r>
            <a:r>
              <a:rPr lang="zh-CN">
                <a:solidFill>
                  <a:srgbClr val="FF8800"/>
                </a:solidFill>
              </a:rPr>
              <a:t>90 </a:t>
            </a:r>
            <a:r>
              <a:rPr lang="zh-CN"/>
              <a:t>days. Then, we used the trained ML models in the </a:t>
            </a:r>
            <a:r>
              <a:rPr lang="zh-CN">
                <a:solidFill>
                  <a:srgbClr val="FF8800"/>
                </a:solidFill>
              </a:rPr>
              <a:t>Play </a:t>
            </a:r>
            <a:r>
              <a:rPr lang="zh-CN"/>
              <a:t>framework to </a:t>
            </a:r>
            <a:r>
              <a:rPr lang="zh-CN">
                <a:solidFill>
                  <a:srgbClr val="FF8800"/>
                </a:solidFill>
              </a:rPr>
              <a:t>predict </a:t>
            </a:r>
            <a:r>
              <a:rPr lang="zh-CN"/>
              <a:t>real data from the user and allow the user to </a:t>
            </a:r>
            <a:r>
              <a:rPr lang="zh-CN">
                <a:solidFill>
                  <a:srgbClr val="FF8800"/>
                </a:solidFill>
              </a:rPr>
              <a:t>decide </a:t>
            </a:r>
            <a:r>
              <a:rPr lang="zh-CN"/>
              <a:t>on that data.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 Link: https://www.kaggle.com/c/GiveMeSomeCredit/data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Total number of row: 150,000; </a:t>
            </a:r>
            <a:r>
              <a:rPr lang="zh-CN">
                <a:solidFill>
                  <a:srgbClr val="FF8800"/>
                </a:solidFill>
              </a:rPr>
              <a:t>train </a:t>
            </a:r>
            <a:r>
              <a:rPr lang="zh-CN"/>
              <a:t>set: 70% of data; </a:t>
            </a:r>
            <a:r>
              <a:rPr lang="zh-CN">
                <a:solidFill>
                  <a:srgbClr val="FF8800"/>
                </a:solidFill>
              </a:rPr>
              <a:t>t</a:t>
            </a:r>
            <a:r>
              <a:rPr lang="zh-CN">
                <a:solidFill>
                  <a:srgbClr val="FF8800"/>
                </a:solidFill>
              </a:rPr>
              <a:t>est </a:t>
            </a:r>
            <a:r>
              <a:rPr lang="zh-CN"/>
              <a:t>set: 30 %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Our </a:t>
            </a:r>
            <a:r>
              <a:rPr lang="zh-CN">
                <a:solidFill>
                  <a:srgbClr val="FF8800"/>
                </a:solidFill>
              </a:rPr>
              <a:t>goal </a:t>
            </a:r>
            <a:r>
              <a:rPr lang="zh-CN"/>
              <a:t>is to </a:t>
            </a:r>
            <a:r>
              <a:rPr lang="zh-CN"/>
              <a:t>predict the probability that someone will experience financial distress in the next 90 days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0" y="2219888"/>
            <a:ext cx="64960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00" y="3027238"/>
            <a:ext cx="80010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1772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Apache Spark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Load data with </a:t>
            </a:r>
            <a:r>
              <a:rPr lang="zh-CN">
                <a:solidFill>
                  <a:srgbClr val="FF8800"/>
                </a:solidFill>
              </a:rPr>
              <a:t>spark </a:t>
            </a:r>
            <a:r>
              <a:rPr lang="zh-CN"/>
              <a:t>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Rename column and explore the dataset, </a:t>
            </a:r>
            <a:r>
              <a:rPr lang="zh-CN">
                <a:solidFill>
                  <a:srgbClr val="FF8800"/>
                </a:solidFill>
              </a:rPr>
              <a:t>fill up</a:t>
            </a:r>
            <a:r>
              <a:rPr lang="zh-CN"/>
              <a:t> missing value with spark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>
                <a:solidFill>
                  <a:srgbClr val="FF8800"/>
                </a:solidFill>
              </a:rPr>
              <a:t>Upsample </a:t>
            </a:r>
            <a:r>
              <a:rPr lang="zh-CN"/>
              <a:t>the data to deal with </a:t>
            </a:r>
            <a:r>
              <a:rPr lang="zh-CN">
                <a:solidFill>
                  <a:srgbClr val="FF8800"/>
                </a:solidFill>
              </a:rPr>
              <a:t>imbalance </a:t>
            </a:r>
            <a:r>
              <a:rPr lang="zh-C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>
                <a:solidFill>
                  <a:srgbClr val="FF8800"/>
                </a:solidFill>
              </a:rPr>
              <a:t>Train </a:t>
            </a:r>
            <a:r>
              <a:rPr lang="zh-CN"/>
              <a:t>and </a:t>
            </a:r>
            <a:r>
              <a:rPr lang="zh-CN">
                <a:solidFill>
                  <a:srgbClr val="FF8800"/>
                </a:solidFill>
              </a:rPr>
              <a:t>test </a:t>
            </a:r>
            <a:r>
              <a:rPr lang="zh-CN"/>
              <a:t>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>
                <a:solidFill>
                  <a:srgbClr val="FF8800"/>
                </a:solidFill>
              </a:rPr>
              <a:t>Save </a:t>
            </a:r>
            <a:r>
              <a:rPr lang="zh-CN"/>
              <a:t>the machine learning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Play framework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Load the machine learning models in the </a:t>
            </a:r>
            <a:r>
              <a:rPr lang="zh-CN">
                <a:solidFill>
                  <a:srgbClr val="FF8800"/>
                </a:solidFill>
              </a:rPr>
              <a:t>Play</a:t>
            </a:r>
            <a:endParaRPr>
              <a:solidFill>
                <a:srgbClr val="FF88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>
                <a:solidFill>
                  <a:srgbClr val="FF8800"/>
                </a:solidFill>
              </a:rPr>
              <a:t>Accept </a:t>
            </a:r>
            <a:r>
              <a:rPr lang="zh-CN"/>
              <a:t>user input record, call the machine learning models to get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Display the </a:t>
            </a:r>
            <a:r>
              <a:rPr lang="zh-CN">
                <a:solidFill>
                  <a:srgbClr val="FF8800"/>
                </a:solidFill>
              </a:rPr>
              <a:t>results </a:t>
            </a:r>
            <a:r>
              <a:rPr lang="zh-CN"/>
              <a:t>in web pages and save the decision on each record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Methodology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5" y="639800"/>
            <a:ext cx="8651249" cy="43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Cases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8800"/>
                </a:solidFill>
              </a:rPr>
              <a:t>User </a:t>
            </a:r>
            <a:r>
              <a:rPr lang="zh-CN"/>
              <a:t>can input the financial data to see if a person is qualify for new loan or credit card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System runs financial records data (machine learning) model and </a:t>
            </a:r>
            <a:r>
              <a:rPr lang="zh-CN">
                <a:solidFill>
                  <a:srgbClr val="FF8800"/>
                </a:solidFill>
              </a:rPr>
              <a:t>predict </a:t>
            </a:r>
            <a:r>
              <a:rPr lang="zh-CN"/>
              <a:t>the possibility of past due delinquency.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8800"/>
                </a:solidFill>
              </a:rPr>
              <a:t>User </a:t>
            </a:r>
            <a:r>
              <a:rPr lang="zh-CN"/>
              <a:t>can visualize the credit score from different charts based on the predict outcomes and then make decision.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8800"/>
                </a:solidFill>
              </a:rPr>
              <a:t>(New!)</a:t>
            </a:r>
            <a:r>
              <a:rPr lang="zh-CN"/>
              <a:t> All processed records get </a:t>
            </a:r>
            <a:r>
              <a:rPr lang="zh-CN">
                <a:solidFill>
                  <a:srgbClr val="FF8800"/>
                </a:solidFill>
              </a:rPr>
              <a:t>stored </a:t>
            </a:r>
            <a:r>
              <a:rPr lang="zh-CN"/>
              <a:t>and user can view the records afterwards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Acceptance criteria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890025" y="1152475"/>
            <a:ext cx="69423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Level 1: The data digestion service should be </a:t>
            </a:r>
            <a:r>
              <a:rPr lang="zh-CN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rPr>
              <a:t>executed </a:t>
            </a: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within </a:t>
            </a:r>
            <a:r>
              <a:rPr lang="zh-CN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seconds.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Level 2: The time for getting the prediction results from machine learning models is </a:t>
            </a:r>
            <a:r>
              <a:rPr lang="zh-CN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rPr>
              <a:t>within </a:t>
            </a: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5 seconds. ( </a:t>
            </a: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Please see our play demonstration )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Level 3: The AUC value for each machine learning model should be </a:t>
            </a:r>
            <a:r>
              <a:rPr lang="zh-CN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rPr>
              <a:t>greater </a:t>
            </a:r>
            <a:r>
              <a:rPr lang="zh-CN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than 80%.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25104" t="74567"/>
          <a:stretch/>
        </p:blipFill>
        <p:spPr>
          <a:xfrm>
            <a:off x="1890025" y="1890825"/>
            <a:ext cx="6543401" cy="4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225" y="4750750"/>
            <a:ext cx="61817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225" y="4386450"/>
            <a:ext cx="564832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311700" y="1152475"/>
            <a:ext cx="1164600" cy="3510225"/>
            <a:chOff x="734825" y="1254600"/>
            <a:chExt cx="1164600" cy="3510225"/>
          </a:xfrm>
        </p:grpSpPr>
        <p:sp>
          <p:nvSpPr>
            <p:cNvPr id="110" name="Google Shape;110;p19"/>
            <p:cNvSpPr/>
            <p:nvPr/>
          </p:nvSpPr>
          <p:spPr>
            <a:xfrm>
              <a:off x="734825" y="1266825"/>
              <a:ext cx="1164600" cy="3498000"/>
            </a:xfrm>
            <a:prstGeom prst="triangle">
              <a:avLst>
                <a:gd fmla="val 50000" name="adj"/>
              </a:avLst>
            </a:prstGeom>
            <a:solidFill>
              <a:srgbClr val="AEEF91">
                <a:alpha val="479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3</a:t>
              </a:r>
              <a:endParaRPr sz="1200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870425" y="1254600"/>
              <a:ext cx="888000" cy="2638200"/>
            </a:xfrm>
            <a:prstGeom prst="triangle">
              <a:avLst>
                <a:gd fmla="val 50000" name="adj"/>
              </a:avLst>
            </a:prstGeom>
            <a:solidFill>
              <a:srgbClr val="AEEF91">
                <a:alpha val="479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2</a:t>
              </a:r>
              <a:endParaRPr sz="1200"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053150" y="1254600"/>
              <a:ext cx="507900" cy="1528800"/>
            </a:xfrm>
            <a:prstGeom prst="triangle">
              <a:avLst>
                <a:gd fmla="val 50000" name="adj"/>
              </a:avLst>
            </a:prstGeom>
            <a:solidFill>
              <a:srgbClr val="AEEF91">
                <a:alpha val="479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1</a:t>
              </a:r>
              <a:endParaRPr sz="1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 Test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Apache Spark: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Play Framework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550"/>
            <a:ext cx="4104076" cy="14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10936" l="0" r="0" t="0"/>
          <a:stretch/>
        </p:blipFill>
        <p:spPr>
          <a:xfrm>
            <a:off x="311700" y="3750049"/>
            <a:ext cx="4724399" cy="12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263200" y="2240025"/>
            <a:ext cx="4617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Time for the Demo！</a:t>
            </a:r>
            <a:endParaRPr sz="4000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