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3" r:id="rId1"/>
  </p:sldMasterIdLst>
  <p:notesMasterIdLst>
    <p:notesMasterId r:id="rId43"/>
  </p:notesMasterIdLst>
  <p:sldIdLst>
    <p:sldId id="256" r:id="rId2"/>
    <p:sldId id="309" r:id="rId3"/>
    <p:sldId id="258" r:id="rId4"/>
    <p:sldId id="260" r:id="rId5"/>
    <p:sldId id="310" r:id="rId6"/>
    <p:sldId id="347" r:id="rId7"/>
    <p:sldId id="349" r:id="rId8"/>
    <p:sldId id="348" r:id="rId9"/>
    <p:sldId id="312" r:id="rId10"/>
    <p:sldId id="314" r:id="rId11"/>
    <p:sldId id="315" r:id="rId12"/>
    <p:sldId id="316" r:id="rId13"/>
    <p:sldId id="317" r:id="rId14"/>
    <p:sldId id="319" r:id="rId15"/>
    <p:sldId id="331" r:id="rId16"/>
    <p:sldId id="340" r:id="rId17"/>
    <p:sldId id="341" r:id="rId18"/>
    <p:sldId id="318" r:id="rId19"/>
    <p:sldId id="320" r:id="rId20"/>
    <p:sldId id="321" r:id="rId21"/>
    <p:sldId id="322" r:id="rId22"/>
    <p:sldId id="323" r:id="rId23"/>
    <p:sldId id="324" r:id="rId24"/>
    <p:sldId id="325" r:id="rId25"/>
    <p:sldId id="326" r:id="rId26"/>
    <p:sldId id="327" r:id="rId27"/>
    <p:sldId id="332" r:id="rId28"/>
    <p:sldId id="350" r:id="rId29"/>
    <p:sldId id="342" r:id="rId30"/>
    <p:sldId id="328" r:id="rId31"/>
    <p:sldId id="343" r:id="rId32"/>
    <p:sldId id="344" r:id="rId33"/>
    <p:sldId id="345" r:id="rId34"/>
    <p:sldId id="351" r:id="rId35"/>
    <p:sldId id="352" r:id="rId36"/>
    <p:sldId id="353" r:id="rId37"/>
    <p:sldId id="333" r:id="rId38"/>
    <p:sldId id="335" r:id="rId39"/>
    <p:sldId id="336" r:id="rId40"/>
    <p:sldId id="354" r:id="rId41"/>
    <p:sldId id="339" r:id="rId42"/>
  </p:sldIdLst>
  <p:sldSz cx="9144000" cy="5143500" type="screen16x9"/>
  <p:notesSz cx="6858000" cy="9144000"/>
  <p:embeddedFontLst>
    <p:embeddedFont>
      <p:font typeface="Advent Pro" panose="020B0604020202020204" charset="0"/>
      <p:regular r:id="rId44"/>
      <p:bold r:id="rId45"/>
      <p:italic r:id="rId46"/>
      <p:boldItalic r:id="rId47"/>
    </p:embeddedFont>
    <p:embeddedFont>
      <p:font typeface="Albert Sans" panose="020B0604020202020204" charset="0"/>
      <p:regular r:id="rId48"/>
      <p:bold r:id="rId49"/>
      <p:italic r:id="rId50"/>
      <p:boldItalic r:id="rId51"/>
    </p:embeddedFont>
    <p:embeddedFont>
      <p:font typeface="Advent Pro Medium"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7840508-BF22-4399-9008-6CCBBABC473B}">
  <a:tblStyle styleId="{77840508-BF22-4399-9008-6CCBBABC47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A2C854D-048D-479D-BED2-C7A3297C884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14" autoAdjust="0"/>
  </p:normalViewPr>
  <p:slideViewPr>
    <p:cSldViewPr>
      <p:cViewPr varScale="1">
        <p:scale>
          <a:sx n="110" d="100"/>
          <a:sy n="110" d="100"/>
        </p:scale>
        <p:origin x="-658" y="-72"/>
      </p:cViewPr>
      <p:guideLst>
        <p:guide orient="horz" pos="1620"/>
        <p:guide pos="2880"/>
      </p:guideLst>
    </p:cSldViewPr>
  </p:slideViewPr>
  <p:outlineViewPr>
    <p:cViewPr>
      <p:scale>
        <a:sx n="33" d="100"/>
        <a:sy n="33" d="100"/>
      </p:scale>
      <p:origin x="0" y="1709"/>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308266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1dd0cbc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1dd0cb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1dd0cbc8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1dd0cbc8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1326052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465650" y="-166400"/>
            <a:ext cx="1822900" cy="5468750"/>
          </a:xfrm>
          <a:custGeom>
            <a:avLst/>
            <a:gdLst/>
            <a:ahLst/>
            <a:cxnLst/>
            <a:rect l="l" t="t" r="r" b="b"/>
            <a:pathLst>
              <a:path w="72916" h="218750" extrusionOk="0">
                <a:moveTo>
                  <a:pt x="68680" y="0"/>
                </a:moveTo>
                <a:lnTo>
                  <a:pt x="72916" y="218750"/>
                </a:lnTo>
                <a:lnTo>
                  <a:pt x="0" y="217842"/>
                </a:lnTo>
                <a:close/>
              </a:path>
            </a:pathLst>
          </a:custGeom>
          <a:solidFill>
            <a:schemeClr val="accent3"/>
          </a:solidFill>
          <a:ln>
            <a:noFill/>
          </a:ln>
          <a:effectLst>
            <a:outerShdw blurRad="214313" dist="76200" dir="10800000" algn="bl" rotWithShape="0">
              <a:schemeClr val="dk1">
                <a:alpha val="36000"/>
              </a:schemeClr>
            </a:outerShdw>
          </a:effectLst>
        </p:spPr>
      </p:sp>
      <p:sp>
        <p:nvSpPr>
          <p:cNvPr id="10" name="Google Shape;10;p2"/>
          <p:cNvSpPr/>
          <p:nvPr/>
        </p:nvSpPr>
        <p:spPr>
          <a:xfrm>
            <a:off x="-234475" y="-90775"/>
            <a:ext cx="2133025" cy="5325050"/>
          </a:xfrm>
          <a:custGeom>
            <a:avLst/>
            <a:gdLst/>
            <a:ahLst/>
            <a:cxnLst/>
            <a:rect l="l" t="t" r="r" b="b"/>
            <a:pathLst>
              <a:path w="85321" h="213002" extrusionOk="0">
                <a:moveTo>
                  <a:pt x="85321" y="0"/>
                </a:moveTo>
                <a:lnTo>
                  <a:pt x="25717" y="213002"/>
                </a:lnTo>
                <a:lnTo>
                  <a:pt x="0" y="213002"/>
                </a:lnTo>
                <a:lnTo>
                  <a:pt x="0" y="1"/>
                </a:lnTo>
                <a:close/>
              </a:path>
            </a:pathLst>
          </a:custGeom>
          <a:solidFill>
            <a:schemeClr val="accent2"/>
          </a:solidFill>
          <a:ln>
            <a:noFill/>
          </a:ln>
          <a:effectLst>
            <a:outerShdw blurRad="214313" dist="76200" dir="3600000" algn="bl" rotWithShape="0">
              <a:schemeClr val="dk1">
                <a:alpha val="36000"/>
              </a:schemeClr>
            </a:outerShdw>
          </a:effectLst>
        </p:spPr>
      </p:sp>
      <p:sp>
        <p:nvSpPr>
          <p:cNvPr id="11" name="Google Shape;11;p2"/>
          <p:cNvSpPr/>
          <p:nvPr/>
        </p:nvSpPr>
        <p:spPr>
          <a:xfrm>
            <a:off x="-83200" y="-45375"/>
            <a:ext cx="2314575" cy="1974200"/>
          </a:xfrm>
          <a:custGeom>
            <a:avLst/>
            <a:gdLst/>
            <a:ahLst/>
            <a:cxnLst/>
            <a:rect l="l" t="t" r="r" b="b"/>
            <a:pathLst>
              <a:path w="92583" h="78968" extrusionOk="0">
                <a:moveTo>
                  <a:pt x="0" y="302"/>
                </a:moveTo>
                <a:lnTo>
                  <a:pt x="0" y="78968"/>
                </a:lnTo>
                <a:lnTo>
                  <a:pt x="92583" y="0"/>
                </a:lnTo>
                <a:close/>
              </a:path>
            </a:pathLst>
          </a:custGeom>
          <a:solidFill>
            <a:schemeClr val="dk2"/>
          </a:solidFill>
          <a:ln>
            <a:noFill/>
          </a:ln>
          <a:effectLst>
            <a:outerShdw blurRad="214313" dist="76200" dir="3600000" algn="bl" rotWithShape="0">
              <a:schemeClr val="dk1">
                <a:alpha val="36000"/>
              </a:schemeClr>
            </a:outerShdw>
          </a:effectLst>
        </p:spPr>
      </p:sp>
      <p:sp>
        <p:nvSpPr>
          <p:cNvPr id="12" name="Google Shape;12;p2"/>
          <p:cNvSpPr/>
          <p:nvPr/>
        </p:nvSpPr>
        <p:spPr>
          <a:xfrm>
            <a:off x="7102575"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dir="10860000" algn="bl" rotWithShape="0">
              <a:schemeClr val="dk1">
                <a:alpha val="36000"/>
              </a:schemeClr>
            </a:outerShdw>
          </a:effectLst>
        </p:spPr>
      </p:sp>
      <p:sp>
        <p:nvSpPr>
          <p:cNvPr id="13" name="Google Shape;13;p2"/>
          <p:cNvSpPr txBox="1">
            <a:spLocks noGrp="1"/>
          </p:cNvSpPr>
          <p:nvPr>
            <p:ph type="ctrTitle"/>
          </p:nvPr>
        </p:nvSpPr>
        <p:spPr>
          <a:xfrm>
            <a:off x="2186250" y="721388"/>
            <a:ext cx="4771500" cy="2738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700">
                <a:latin typeface="Advent Pro"/>
                <a:ea typeface="Advent Pro"/>
                <a:cs typeface="Advent Pro"/>
                <a:sym typeface="Advent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79250" y="3631050"/>
            <a:ext cx="2785500" cy="73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6" name="Google Shape;136;p19"/>
          <p:cNvSpPr/>
          <p:nvPr/>
        </p:nvSpPr>
        <p:spPr>
          <a:xfrm>
            <a:off x="5931750" y="-105900"/>
            <a:ext cx="3356875" cy="907696"/>
          </a:xfrm>
          <a:custGeom>
            <a:avLst/>
            <a:gdLst/>
            <a:ahLst/>
            <a:cxnLst/>
            <a:rect l="l" t="t" r="r" b="b"/>
            <a:pathLst>
              <a:path w="129797" h="35097" extrusionOk="0">
                <a:moveTo>
                  <a:pt x="129495" y="35097"/>
                </a:moveTo>
                <a:lnTo>
                  <a:pt x="129797" y="0"/>
                </a:lnTo>
                <a:lnTo>
                  <a:pt x="0" y="303"/>
                </a:lnTo>
                <a:close/>
              </a:path>
            </a:pathLst>
          </a:custGeom>
          <a:solidFill>
            <a:schemeClr val="accent3"/>
          </a:solidFill>
          <a:ln>
            <a:noFill/>
          </a:ln>
          <a:effectLst>
            <a:outerShdw blurRad="214313" dist="76200" dir="3660000" algn="bl" rotWithShape="0">
              <a:srgbClr val="000000">
                <a:alpha val="34000"/>
              </a:srgbClr>
            </a:outerShdw>
          </a:effectLst>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59"/>
        <p:cNvGrpSpPr/>
        <p:nvPr/>
      </p:nvGrpSpPr>
      <p:grpSpPr>
        <a:xfrm>
          <a:off x="0" y="0"/>
          <a:ext cx="0" cy="0"/>
          <a:chOff x="0" y="0"/>
          <a:chExt cx="0" cy="0"/>
        </a:xfrm>
      </p:grpSpPr>
      <p:sp>
        <p:nvSpPr>
          <p:cNvPr id="160" name="Google Shape;160;p23"/>
          <p:cNvSpPr/>
          <p:nvPr/>
        </p:nvSpPr>
        <p:spPr>
          <a:xfrm>
            <a:off x="-121550" y="-151950"/>
            <a:ext cx="1245975" cy="4322975"/>
          </a:xfrm>
          <a:custGeom>
            <a:avLst/>
            <a:gdLst/>
            <a:ahLst/>
            <a:cxnLst/>
            <a:rect l="l" t="t" r="r" b="b"/>
            <a:pathLst>
              <a:path w="49839" h="172919" extrusionOk="0">
                <a:moveTo>
                  <a:pt x="49839" y="0"/>
                </a:moveTo>
                <a:lnTo>
                  <a:pt x="304" y="172919"/>
                </a:lnTo>
                <a:lnTo>
                  <a:pt x="0" y="304"/>
                </a:lnTo>
                <a:close/>
              </a:path>
            </a:pathLst>
          </a:custGeom>
          <a:solidFill>
            <a:schemeClr val="accent4"/>
          </a:solidFill>
          <a:ln>
            <a:noFill/>
          </a:ln>
          <a:effectLst>
            <a:outerShdw blurRad="214313" dist="76200" dir="3660000" algn="bl" rotWithShape="0">
              <a:srgbClr val="000000">
                <a:alpha val="35000"/>
              </a:srgbClr>
            </a:outerShdw>
          </a:effectLst>
        </p:spPr>
      </p:sp>
      <p:sp>
        <p:nvSpPr>
          <p:cNvPr id="161" name="Google Shape;161;p23"/>
          <p:cNvSpPr/>
          <p:nvPr/>
        </p:nvSpPr>
        <p:spPr>
          <a:xfrm>
            <a:off x="5652525" y="4011475"/>
            <a:ext cx="3707575" cy="1276375"/>
          </a:xfrm>
          <a:custGeom>
            <a:avLst/>
            <a:gdLst/>
            <a:ahLst/>
            <a:cxnLst/>
            <a:rect l="l" t="t" r="r" b="b"/>
            <a:pathLst>
              <a:path w="148303" h="51055" extrusionOk="0">
                <a:moveTo>
                  <a:pt x="146176" y="0"/>
                </a:moveTo>
                <a:lnTo>
                  <a:pt x="148303" y="51055"/>
                </a:lnTo>
                <a:lnTo>
                  <a:pt x="0" y="48320"/>
                </a:lnTo>
                <a:close/>
              </a:path>
            </a:pathLst>
          </a:custGeom>
          <a:solidFill>
            <a:schemeClr val="accent2"/>
          </a:solidFill>
          <a:ln>
            <a:noFill/>
          </a:ln>
          <a:effectLst>
            <a:outerShdw blurRad="214313" dist="76200" dir="10920000" algn="bl" rotWithShape="0">
              <a:srgbClr val="000000">
                <a:alpha val="36000"/>
              </a:srgbClr>
            </a:outerShdw>
          </a:effectLst>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2"/>
        <p:cNvGrpSpPr/>
        <p:nvPr/>
      </p:nvGrpSpPr>
      <p:grpSpPr>
        <a:xfrm>
          <a:off x="0" y="0"/>
          <a:ext cx="0" cy="0"/>
          <a:chOff x="0" y="0"/>
          <a:chExt cx="0" cy="0"/>
        </a:xfrm>
      </p:grpSpPr>
      <p:sp>
        <p:nvSpPr>
          <p:cNvPr id="163" name="Google Shape;163;p24"/>
          <p:cNvSpPr/>
          <p:nvPr/>
        </p:nvSpPr>
        <p:spPr>
          <a:xfrm>
            <a:off x="6450275" y="-75975"/>
            <a:ext cx="2894625" cy="1489100"/>
          </a:xfrm>
          <a:custGeom>
            <a:avLst/>
            <a:gdLst/>
            <a:ahLst/>
            <a:cxnLst/>
            <a:rect l="l" t="t" r="r" b="b"/>
            <a:pathLst>
              <a:path w="115785" h="59564" extrusionOk="0">
                <a:moveTo>
                  <a:pt x="0" y="304"/>
                </a:moveTo>
                <a:lnTo>
                  <a:pt x="114266" y="0"/>
                </a:lnTo>
                <a:lnTo>
                  <a:pt x="115785" y="59564"/>
                </a:lnTo>
                <a:close/>
              </a:path>
            </a:pathLst>
          </a:custGeom>
          <a:solidFill>
            <a:schemeClr val="accent5"/>
          </a:solidFill>
          <a:ln>
            <a:noFill/>
          </a:ln>
          <a:effectLst>
            <a:outerShdw blurRad="214313" dist="76200" dir="3660000" algn="bl" rotWithShape="0">
              <a:srgbClr val="000000">
                <a:alpha val="36000"/>
              </a:srgbClr>
            </a:outerShdw>
          </a:effectLst>
        </p:spPr>
      </p:sp>
      <p:sp>
        <p:nvSpPr>
          <p:cNvPr id="164" name="Google Shape;164;p24"/>
          <p:cNvSpPr/>
          <p:nvPr/>
        </p:nvSpPr>
        <p:spPr>
          <a:xfrm>
            <a:off x="8212875" y="-121575"/>
            <a:ext cx="1132025" cy="3206150"/>
          </a:xfrm>
          <a:custGeom>
            <a:avLst/>
            <a:gdLst/>
            <a:ahLst/>
            <a:cxnLst/>
            <a:rect l="l" t="t" r="r" b="b"/>
            <a:pathLst>
              <a:path w="45281" h="128246" extrusionOk="0">
                <a:moveTo>
                  <a:pt x="0" y="608"/>
                </a:moveTo>
                <a:lnTo>
                  <a:pt x="45281" y="0"/>
                </a:lnTo>
                <a:lnTo>
                  <a:pt x="42242" y="128246"/>
                </a:lnTo>
                <a:close/>
              </a:path>
            </a:pathLst>
          </a:custGeom>
          <a:solidFill>
            <a:schemeClr val="accent2"/>
          </a:solidFill>
          <a:ln>
            <a:noFill/>
          </a:ln>
          <a:effectLst>
            <a:outerShdw blurRad="214313" dist="76200" dir="10680000" algn="bl" rotWithShape="0">
              <a:srgbClr val="000000">
                <a:alpha val="36000"/>
              </a:srgbClr>
            </a:outerShdw>
          </a:effectLst>
        </p:spPr>
      </p:sp>
      <p:sp>
        <p:nvSpPr>
          <p:cNvPr id="165" name="Google Shape;165;p24"/>
          <p:cNvSpPr/>
          <p:nvPr/>
        </p:nvSpPr>
        <p:spPr>
          <a:xfrm>
            <a:off x="-68375" y="2013325"/>
            <a:ext cx="1755025" cy="3221350"/>
          </a:xfrm>
          <a:custGeom>
            <a:avLst/>
            <a:gdLst/>
            <a:ahLst/>
            <a:cxnLst/>
            <a:rect l="l" t="t" r="r" b="b"/>
            <a:pathLst>
              <a:path w="70201" h="128854" extrusionOk="0">
                <a:moveTo>
                  <a:pt x="912" y="0"/>
                </a:moveTo>
                <a:lnTo>
                  <a:pt x="0" y="128854"/>
                </a:lnTo>
                <a:lnTo>
                  <a:pt x="70201" y="128246"/>
                </a:lnTo>
                <a:close/>
              </a:path>
            </a:pathLst>
          </a:custGeom>
          <a:solidFill>
            <a:schemeClr val="dk2"/>
          </a:solidFill>
          <a:ln>
            <a:noFill/>
          </a:ln>
          <a:effectLst>
            <a:outerShdw blurRad="200025" dist="76200" dir="3600000" algn="bl" rotWithShape="0">
              <a:srgbClr val="000000">
                <a:alpha val="34000"/>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288911" y="537275"/>
            <a:ext cx="1952934" cy="4704425"/>
          </a:xfrm>
          <a:custGeom>
            <a:avLst/>
            <a:gdLst/>
            <a:ahLst/>
            <a:cxnLst/>
            <a:rect l="l" t="t" r="r" b="b"/>
            <a:pathLst>
              <a:path w="74732" h="180022" extrusionOk="0">
                <a:moveTo>
                  <a:pt x="6051" y="49317"/>
                </a:moveTo>
                <a:lnTo>
                  <a:pt x="0" y="180022"/>
                </a:lnTo>
                <a:lnTo>
                  <a:pt x="74732" y="180022"/>
                </a:lnTo>
                <a:lnTo>
                  <a:pt x="6656" y="0"/>
                </a:lnTo>
                <a:close/>
              </a:path>
            </a:pathLst>
          </a:custGeom>
          <a:solidFill>
            <a:schemeClr val="accent2"/>
          </a:solidFill>
          <a:ln>
            <a:noFill/>
          </a:ln>
          <a:effectLst>
            <a:outerShdw blurRad="214313" dist="76200" dir="1680000" algn="bl" rotWithShape="0">
              <a:schemeClr val="dk1">
                <a:alpha val="35000"/>
              </a:schemeClr>
            </a:outerShdw>
          </a:effectLst>
        </p:spPr>
      </p:sp>
      <p:sp>
        <p:nvSpPr>
          <p:cNvPr id="17" name="Google Shape;17;p3"/>
          <p:cNvSpPr/>
          <p:nvPr/>
        </p:nvSpPr>
        <p:spPr>
          <a:xfrm>
            <a:off x="4659400" y="-166400"/>
            <a:ext cx="4689675" cy="2019575"/>
          </a:xfrm>
          <a:custGeom>
            <a:avLst/>
            <a:gdLst/>
            <a:ahLst/>
            <a:cxnLst/>
            <a:rect l="l" t="t" r="r" b="b"/>
            <a:pathLst>
              <a:path w="187587" h="80783" extrusionOk="0">
                <a:moveTo>
                  <a:pt x="0" y="3328"/>
                </a:moveTo>
                <a:lnTo>
                  <a:pt x="187587" y="80783"/>
                </a:lnTo>
                <a:lnTo>
                  <a:pt x="185771" y="0"/>
                </a:lnTo>
                <a:close/>
              </a:path>
            </a:pathLst>
          </a:custGeom>
          <a:solidFill>
            <a:schemeClr val="lt2"/>
          </a:solidFill>
          <a:ln>
            <a:noFill/>
          </a:ln>
          <a:effectLst>
            <a:outerShdw blurRad="214313" dist="76200" dir="3960000" algn="bl" rotWithShape="0">
              <a:schemeClr val="dk1">
                <a:alpha val="35000"/>
              </a:schemeClr>
            </a:outerShdw>
          </a:effectLst>
        </p:spPr>
      </p:sp>
      <p:sp>
        <p:nvSpPr>
          <p:cNvPr id="18" name="Google Shape;18;p3"/>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19" name="Google Shape;19;p3"/>
          <p:cNvSpPr/>
          <p:nvPr/>
        </p:nvSpPr>
        <p:spPr>
          <a:xfrm flipH="1">
            <a:off x="-158850"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algn="bl" rotWithShape="0">
              <a:schemeClr val="dk1">
                <a:alpha val="35000"/>
              </a:schemeClr>
            </a:outerShdw>
          </a:effectLst>
        </p:spPr>
      </p:sp>
      <p:sp>
        <p:nvSpPr>
          <p:cNvPr id="20" name="Google Shape;20;p3"/>
          <p:cNvSpPr txBox="1">
            <a:spLocks noGrp="1"/>
          </p:cNvSpPr>
          <p:nvPr>
            <p:ph type="title"/>
          </p:nvPr>
        </p:nvSpPr>
        <p:spPr>
          <a:xfrm>
            <a:off x="2395050" y="2571750"/>
            <a:ext cx="4353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99600" y="1729950"/>
            <a:ext cx="1144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sz="3400"/>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36" name="Google Shape;36;p6"/>
          <p:cNvSpPr/>
          <p:nvPr/>
        </p:nvSpPr>
        <p:spPr>
          <a:xfrm>
            <a:off x="8312800" y="-90775"/>
            <a:ext cx="1021125" cy="4319025"/>
          </a:xfrm>
          <a:custGeom>
            <a:avLst/>
            <a:gdLst/>
            <a:ahLst/>
            <a:cxnLst/>
            <a:rect l="l" t="t" r="r" b="b"/>
            <a:pathLst>
              <a:path w="40845" h="172761" extrusionOk="0">
                <a:moveTo>
                  <a:pt x="40845" y="0"/>
                </a:moveTo>
                <a:lnTo>
                  <a:pt x="0" y="303"/>
                </a:lnTo>
                <a:lnTo>
                  <a:pt x="35702" y="172761"/>
                </a:lnTo>
                <a:close/>
              </a:path>
            </a:pathLst>
          </a:custGeom>
          <a:solidFill>
            <a:schemeClr val="accent4"/>
          </a:solidFill>
          <a:ln>
            <a:noFill/>
          </a:ln>
          <a:effectLst>
            <a:outerShdw blurRad="214313" dist="76200" dir="10860000" algn="bl" rotWithShape="0">
              <a:schemeClr val="dk1">
                <a:alpha val="35000"/>
              </a:schemeClr>
            </a:outerShdw>
          </a:effectLst>
        </p:spPr>
      </p:sp>
      <p:sp>
        <p:nvSpPr>
          <p:cNvPr id="37" name="Google Shape;37;p6"/>
          <p:cNvSpPr/>
          <p:nvPr/>
        </p:nvSpPr>
        <p:spPr>
          <a:xfrm>
            <a:off x="7828700" y="-60500"/>
            <a:ext cx="1397700" cy="1646000"/>
          </a:xfrm>
          <a:custGeom>
            <a:avLst/>
            <a:gdLst/>
            <a:ahLst/>
            <a:cxnLst/>
            <a:rect l="l" t="t" r="r" b="b"/>
            <a:pathLst>
              <a:path w="55908" h="65840" extrusionOk="0">
                <a:moveTo>
                  <a:pt x="55908" y="854"/>
                </a:moveTo>
                <a:lnTo>
                  <a:pt x="55908" y="65840"/>
                </a:lnTo>
                <a:lnTo>
                  <a:pt x="0" y="0"/>
                </a:lnTo>
                <a:close/>
              </a:path>
            </a:pathLst>
          </a:custGeom>
          <a:solidFill>
            <a:schemeClr val="accent2"/>
          </a:solidFill>
          <a:ln>
            <a:noFill/>
          </a:ln>
          <a:effectLst>
            <a:outerShdw blurRad="214313" dist="76200" dir="3600000" algn="bl" rotWithShape="0">
              <a:schemeClr val="dk1">
                <a:alpha val="35000"/>
              </a:scheme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081650"/>
            <a:ext cx="6367800" cy="298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114625" y="-105375"/>
            <a:ext cx="1168450" cy="2104025"/>
          </a:xfrm>
          <a:custGeom>
            <a:avLst/>
            <a:gdLst/>
            <a:ahLst/>
            <a:cxnLst/>
            <a:rect l="l" t="t" r="r" b="b"/>
            <a:pathLst>
              <a:path w="46738" h="84161" extrusionOk="0">
                <a:moveTo>
                  <a:pt x="46738" y="0"/>
                </a:moveTo>
                <a:lnTo>
                  <a:pt x="0" y="490"/>
                </a:lnTo>
                <a:lnTo>
                  <a:pt x="1146" y="84161"/>
                </a:lnTo>
                <a:close/>
              </a:path>
            </a:pathLst>
          </a:custGeom>
          <a:solidFill>
            <a:schemeClr val="accent3"/>
          </a:solidFill>
          <a:ln>
            <a:noFill/>
          </a:ln>
          <a:effectLst>
            <a:outerShdw blurRad="214313" dist="76200" dir="3660000" algn="bl" rotWithShape="0">
              <a:srgbClr val="000000">
                <a:alpha val="35000"/>
              </a:srgbClr>
            </a:outerShdw>
          </a:effectLst>
        </p:spPr>
      </p:sp>
      <p:sp>
        <p:nvSpPr>
          <p:cNvPr id="47" name="Google Shape;47;p8"/>
          <p:cNvSpPr/>
          <p:nvPr/>
        </p:nvSpPr>
        <p:spPr>
          <a:xfrm>
            <a:off x="6185175" y="3810000"/>
            <a:ext cx="3072325" cy="1426725"/>
          </a:xfrm>
          <a:custGeom>
            <a:avLst/>
            <a:gdLst/>
            <a:ahLst/>
            <a:cxnLst/>
            <a:rect l="l" t="t" r="r" b="b"/>
            <a:pathLst>
              <a:path w="122893" h="57069" extrusionOk="0">
                <a:moveTo>
                  <a:pt x="0" y="56745"/>
                </a:moveTo>
                <a:lnTo>
                  <a:pt x="121596" y="0"/>
                </a:lnTo>
                <a:lnTo>
                  <a:pt x="122893" y="57069"/>
                </a:lnTo>
                <a:close/>
              </a:path>
            </a:pathLst>
          </a:custGeom>
          <a:solidFill>
            <a:schemeClr val="accent2"/>
          </a:solidFill>
          <a:ln>
            <a:noFill/>
          </a:ln>
          <a:effectLst>
            <a:outerShdw blurRad="214313" dist="76200" dir="10860000" algn="bl" rotWithShape="0">
              <a:srgbClr val="000000">
                <a:alpha val="35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110600" y="-93125"/>
            <a:ext cx="3323925" cy="1289450"/>
          </a:xfrm>
          <a:custGeom>
            <a:avLst/>
            <a:gdLst/>
            <a:ahLst/>
            <a:cxnLst/>
            <a:rect l="l" t="t" r="r" b="b"/>
            <a:pathLst>
              <a:path w="132957" h="51578" extrusionOk="0">
                <a:moveTo>
                  <a:pt x="0" y="286"/>
                </a:moveTo>
                <a:lnTo>
                  <a:pt x="130378" y="0"/>
                </a:lnTo>
                <a:lnTo>
                  <a:pt x="132957" y="51578"/>
                </a:lnTo>
                <a:close/>
              </a:path>
            </a:pathLst>
          </a:custGeom>
          <a:solidFill>
            <a:schemeClr val="accent4"/>
          </a:solidFill>
          <a:ln>
            <a:noFill/>
          </a:ln>
          <a:effectLst>
            <a:outerShdw blurRad="214313" dist="76200" dir="10920000" algn="bl" rotWithShape="0">
              <a:srgbClr val="000000">
                <a:alpha val="35000"/>
              </a:srgbClr>
            </a:outerShdw>
          </a:effectLst>
        </p:spPr>
      </p:sp>
      <p:sp>
        <p:nvSpPr>
          <p:cNvPr id="50" name="Google Shape;50;p9"/>
          <p:cNvSpPr txBox="1">
            <a:spLocks noGrp="1"/>
          </p:cNvSpPr>
          <p:nvPr>
            <p:ph type="title"/>
          </p:nvPr>
        </p:nvSpPr>
        <p:spPr>
          <a:xfrm>
            <a:off x="716375"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716375"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9"/>
          <p:cNvSpPr/>
          <p:nvPr/>
        </p:nvSpPr>
        <p:spPr>
          <a:xfrm>
            <a:off x="7743900" y="-93125"/>
            <a:ext cx="1583175" cy="2270875"/>
          </a:xfrm>
          <a:custGeom>
            <a:avLst/>
            <a:gdLst/>
            <a:ahLst/>
            <a:cxnLst/>
            <a:rect l="l" t="t" r="r" b="b"/>
            <a:pathLst>
              <a:path w="63327" h="90835" extrusionOk="0">
                <a:moveTo>
                  <a:pt x="0" y="286"/>
                </a:moveTo>
                <a:lnTo>
                  <a:pt x="4871" y="0"/>
                </a:lnTo>
                <a:lnTo>
                  <a:pt x="63327" y="860"/>
                </a:lnTo>
                <a:lnTo>
                  <a:pt x="61608" y="90835"/>
                </a:lnTo>
                <a:close/>
              </a:path>
            </a:pathLst>
          </a:custGeom>
          <a:solidFill>
            <a:schemeClr val="accent1"/>
          </a:solidFill>
          <a:ln>
            <a:noFill/>
          </a:ln>
          <a:effectLst>
            <a:outerShdw blurRad="200025" dist="76200" dir="10860000" algn="bl" rotWithShape="0">
              <a:srgbClr val="000000">
                <a:alpha val="36000"/>
              </a:srgbClr>
            </a:outerShdw>
          </a:effectLst>
        </p:spPr>
      </p:sp>
      <p:sp>
        <p:nvSpPr>
          <p:cNvPr id="54" name="Google Shape;54;p9"/>
          <p:cNvSpPr/>
          <p:nvPr/>
        </p:nvSpPr>
        <p:spPr>
          <a:xfrm>
            <a:off x="-100300" y="2564575"/>
            <a:ext cx="1504375" cy="2664900"/>
          </a:xfrm>
          <a:custGeom>
            <a:avLst/>
            <a:gdLst/>
            <a:ahLst/>
            <a:cxnLst/>
            <a:rect l="l" t="t" r="r" b="b"/>
            <a:pathLst>
              <a:path w="60175" h="106596" extrusionOk="0">
                <a:moveTo>
                  <a:pt x="573" y="0"/>
                </a:moveTo>
                <a:lnTo>
                  <a:pt x="0" y="106309"/>
                </a:lnTo>
                <a:lnTo>
                  <a:pt x="60175" y="106596"/>
                </a:lnTo>
                <a:close/>
              </a:path>
            </a:pathLst>
          </a:custGeom>
          <a:solidFill>
            <a:schemeClr val="dk2"/>
          </a:solidFill>
          <a:ln>
            <a:noFill/>
          </a:ln>
          <a:effectLst>
            <a:outerShdw blurRad="214313" dist="76200" dir="3600000" algn="bl" rotWithShape="0">
              <a:srgbClr val="000000">
                <a:alpha val="35000"/>
              </a:srgb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57" name="Google Shape;57;p10"/>
          <p:cNvSpPr/>
          <p:nvPr/>
        </p:nvSpPr>
        <p:spPr>
          <a:xfrm>
            <a:off x="-186250" y="3553175"/>
            <a:ext cx="2379800" cy="1688650"/>
          </a:xfrm>
          <a:custGeom>
            <a:avLst/>
            <a:gdLst/>
            <a:ahLst/>
            <a:cxnLst/>
            <a:rect l="l" t="t" r="r" b="b"/>
            <a:pathLst>
              <a:path w="95192" h="67546" extrusionOk="0">
                <a:moveTo>
                  <a:pt x="95192" y="65428"/>
                </a:moveTo>
                <a:lnTo>
                  <a:pt x="0" y="0"/>
                </a:lnTo>
                <a:lnTo>
                  <a:pt x="1096" y="67546"/>
                </a:lnTo>
                <a:close/>
              </a:path>
            </a:pathLst>
          </a:custGeom>
          <a:solidFill>
            <a:schemeClr val="accent6"/>
          </a:solidFill>
          <a:ln>
            <a:noFill/>
          </a:ln>
          <a:effectLst>
            <a:outerShdw blurRad="214313" dist="76200" algn="bl" rotWithShape="0">
              <a:schemeClr val="dk1">
                <a:alpha val="35000"/>
              </a:schemeClr>
            </a:outerShdw>
          </a:effectLst>
        </p:spPr>
      </p:sp>
      <p:sp>
        <p:nvSpPr>
          <p:cNvPr id="58" name="Google Shape;58;p10"/>
          <p:cNvSpPr txBox="1">
            <a:spLocks noGrp="1"/>
          </p:cNvSpPr>
          <p:nvPr>
            <p:ph type="body" idx="1"/>
          </p:nvPr>
        </p:nvSpPr>
        <p:spPr>
          <a:xfrm>
            <a:off x="850100" y="388915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1945350" y="1807650"/>
            <a:ext cx="5253300" cy="110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atin typeface="Advent Pro Medium"/>
                <a:ea typeface="Advent Pro Medium"/>
                <a:cs typeface="Advent Pro Medium"/>
                <a:sym typeface="Advent Pro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11"/>
          <p:cNvSpPr txBox="1">
            <a:spLocks noGrp="1"/>
          </p:cNvSpPr>
          <p:nvPr>
            <p:ph type="subTitle" idx="1"/>
          </p:nvPr>
        </p:nvSpPr>
        <p:spPr>
          <a:xfrm>
            <a:off x="1945350" y="2914350"/>
            <a:ext cx="5253300" cy="42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atin typeface="Albert Sans"/>
                <a:ea typeface="Albert Sans"/>
                <a:cs typeface="Albert Sans"/>
                <a:sym typeface="Albert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11"/>
          <p:cNvSpPr/>
          <p:nvPr/>
        </p:nvSpPr>
        <p:spPr>
          <a:xfrm flipH="1">
            <a:off x="7733707" y="1402400"/>
            <a:ext cx="1626250" cy="3854550"/>
          </a:xfrm>
          <a:custGeom>
            <a:avLst/>
            <a:gdLst/>
            <a:ahLst/>
            <a:cxnLst/>
            <a:rect l="l" t="t" r="r" b="b"/>
            <a:pathLst>
              <a:path w="65050" h="154182" extrusionOk="0">
                <a:moveTo>
                  <a:pt x="3457" y="0"/>
                </a:moveTo>
                <a:lnTo>
                  <a:pt x="0" y="154182"/>
                </a:lnTo>
                <a:lnTo>
                  <a:pt x="65050" y="154182"/>
                </a:lnTo>
                <a:close/>
              </a:path>
            </a:pathLst>
          </a:custGeom>
          <a:solidFill>
            <a:schemeClr val="accent2"/>
          </a:solidFill>
          <a:ln>
            <a:noFill/>
          </a:ln>
          <a:effectLst>
            <a:outerShdw blurRad="214313" dist="76200" dir="10800000" algn="bl" rotWithShape="0">
              <a:srgbClr val="000000">
                <a:alpha val="35000"/>
              </a:srgbClr>
            </a:outerShdw>
          </a:effectLst>
        </p:spPr>
      </p:sp>
      <p:sp>
        <p:nvSpPr>
          <p:cNvPr id="63" name="Google Shape;63;p11"/>
          <p:cNvSpPr/>
          <p:nvPr/>
        </p:nvSpPr>
        <p:spPr>
          <a:xfrm flipH="1">
            <a:off x="7249636" y="3294816"/>
            <a:ext cx="2110321" cy="1954557"/>
          </a:xfrm>
          <a:custGeom>
            <a:avLst/>
            <a:gdLst/>
            <a:ahLst/>
            <a:cxnLst/>
            <a:rect l="l" t="t" r="r" b="b"/>
            <a:pathLst>
              <a:path w="81994" h="75942" extrusionOk="0">
                <a:moveTo>
                  <a:pt x="1816" y="0"/>
                </a:moveTo>
                <a:lnTo>
                  <a:pt x="0" y="75942"/>
                </a:lnTo>
                <a:lnTo>
                  <a:pt x="81994" y="75337"/>
                </a:lnTo>
                <a:close/>
              </a:path>
            </a:pathLst>
          </a:custGeom>
          <a:solidFill>
            <a:schemeClr val="accent4"/>
          </a:solidFill>
          <a:ln>
            <a:noFill/>
          </a:ln>
          <a:effectLst>
            <a:outerShdw blurRad="214313" dist="76200" dir="10800000" algn="bl" rotWithShape="0">
              <a:srgbClr val="000000">
                <a:alpha val="35000"/>
              </a:srgbClr>
            </a:outerShdw>
          </a:effectLst>
        </p:spPr>
      </p:sp>
      <p:sp>
        <p:nvSpPr>
          <p:cNvPr id="64" name="Google Shape;64;p11"/>
          <p:cNvSpPr/>
          <p:nvPr/>
        </p:nvSpPr>
        <p:spPr>
          <a:xfrm flipH="1">
            <a:off x="-49724" y="-90775"/>
            <a:ext cx="3139480" cy="1951566"/>
          </a:xfrm>
          <a:custGeom>
            <a:avLst/>
            <a:gdLst/>
            <a:ahLst/>
            <a:cxnLst/>
            <a:rect l="l" t="t" r="r" b="b"/>
            <a:pathLst>
              <a:path w="123141" h="76547" extrusionOk="0">
                <a:moveTo>
                  <a:pt x="0" y="303"/>
                </a:moveTo>
                <a:lnTo>
                  <a:pt x="121628" y="0"/>
                </a:lnTo>
                <a:lnTo>
                  <a:pt x="123141" y="76547"/>
                </a:lnTo>
                <a:close/>
              </a:path>
            </a:pathLst>
          </a:custGeom>
          <a:solidFill>
            <a:schemeClr val="accent1"/>
          </a:solidFill>
          <a:ln>
            <a:noFill/>
          </a:ln>
          <a:effectLst>
            <a:outerShdw blurRad="214313" dist="76200" dir="3660000" algn="bl" rotWithShape="0">
              <a:srgbClr val="000000">
                <a:alpha val="35000"/>
              </a:srgbClr>
            </a:outerShdw>
          </a:effectLst>
        </p:spPr>
      </p:sp>
      <p:sp>
        <p:nvSpPr>
          <p:cNvPr id="65" name="Google Shape;65;p11"/>
          <p:cNvSpPr/>
          <p:nvPr/>
        </p:nvSpPr>
        <p:spPr>
          <a:xfrm flipH="1">
            <a:off x="-215963" y="-90775"/>
            <a:ext cx="1762344" cy="3687139"/>
          </a:xfrm>
          <a:custGeom>
            <a:avLst/>
            <a:gdLst/>
            <a:ahLst/>
            <a:cxnLst/>
            <a:rect l="l" t="t" r="r" b="b"/>
            <a:pathLst>
              <a:path w="65655" h="137362" extrusionOk="0">
                <a:moveTo>
                  <a:pt x="0" y="605"/>
                </a:moveTo>
                <a:lnTo>
                  <a:pt x="65655" y="0"/>
                </a:lnTo>
                <a:lnTo>
                  <a:pt x="62327" y="137362"/>
                </a:lnTo>
                <a:close/>
              </a:path>
            </a:pathLst>
          </a:custGeom>
          <a:solidFill>
            <a:schemeClr val="accent5"/>
          </a:solidFill>
          <a:ln>
            <a:noFill/>
          </a:ln>
          <a:effectLst>
            <a:outerShdw blurRad="214313" dist="76200" dir="3660000" algn="bl" rotWithShape="0">
              <a:srgbClr val="000000">
                <a:alpha val="35000"/>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7"/>
        <p:cNvGrpSpPr/>
        <p:nvPr/>
      </p:nvGrpSpPr>
      <p:grpSpPr>
        <a:xfrm>
          <a:off x="0" y="0"/>
          <a:ext cx="0" cy="0"/>
          <a:chOff x="0" y="0"/>
          <a:chExt cx="0" cy="0"/>
        </a:xfrm>
      </p:grpSpPr>
      <p:sp>
        <p:nvSpPr>
          <p:cNvPr id="68" name="Google Shape;68;p13"/>
          <p:cNvSpPr/>
          <p:nvPr/>
        </p:nvSpPr>
        <p:spPr>
          <a:xfrm>
            <a:off x="-140400" y="1331250"/>
            <a:ext cx="1290125" cy="3971100"/>
          </a:xfrm>
          <a:custGeom>
            <a:avLst/>
            <a:gdLst/>
            <a:ahLst/>
            <a:cxnLst/>
            <a:rect l="l" t="t" r="r" b="b"/>
            <a:pathLst>
              <a:path w="51605" h="158844" extrusionOk="0">
                <a:moveTo>
                  <a:pt x="1683" y="0"/>
                </a:moveTo>
                <a:lnTo>
                  <a:pt x="0" y="158844"/>
                </a:lnTo>
                <a:lnTo>
                  <a:pt x="51605" y="158239"/>
                </a:lnTo>
                <a:close/>
              </a:path>
            </a:pathLst>
          </a:custGeom>
          <a:solidFill>
            <a:schemeClr val="accent5"/>
          </a:solidFill>
          <a:ln>
            <a:noFill/>
          </a:ln>
          <a:effectLst>
            <a:outerShdw blurRad="214313" dist="76200" dir="1200000" algn="bl" rotWithShape="0">
              <a:schemeClr val="dk1">
                <a:alpha val="35000"/>
              </a:schemeClr>
            </a:outerShdw>
          </a:effectLst>
        </p:spPr>
      </p:sp>
      <p:sp>
        <p:nvSpPr>
          <p:cNvPr id="69" name="Google Shape;69;p13"/>
          <p:cNvSpPr/>
          <p:nvPr/>
        </p:nvSpPr>
        <p:spPr>
          <a:xfrm>
            <a:off x="-75650" y="3842500"/>
            <a:ext cx="2299450" cy="1406900"/>
          </a:xfrm>
          <a:custGeom>
            <a:avLst/>
            <a:gdLst/>
            <a:ahLst/>
            <a:cxnLst/>
            <a:rect l="l" t="t" r="r" b="b"/>
            <a:pathLst>
              <a:path w="91978" h="56276" extrusionOk="0">
                <a:moveTo>
                  <a:pt x="91978" y="55368"/>
                </a:moveTo>
                <a:lnTo>
                  <a:pt x="0" y="0"/>
                </a:lnTo>
                <a:lnTo>
                  <a:pt x="0" y="56276"/>
                </a:lnTo>
                <a:close/>
              </a:path>
            </a:pathLst>
          </a:custGeom>
          <a:solidFill>
            <a:schemeClr val="accent2"/>
          </a:solidFill>
          <a:ln>
            <a:noFill/>
          </a:ln>
          <a:effectLst>
            <a:outerShdw blurRad="214313" dist="76200" dir="1200000" algn="bl" rotWithShape="0">
              <a:schemeClr val="dk1">
                <a:alpha val="35000"/>
              </a:schemeClr>
            </a:outerShdw>
          </a:effectLst>
        </p:spPr>
      </p:sp>
      <p:sp>
        <p:nvSpPr>
          <p:cNvPr id="70" name="Google Shape;70;p13"/>
          <p:cNvSpPr/>
          <p:nvPr/>
        </p:nvSpPr>
        <p:spPr>
          <a:xfrm>
            <a:off x="8216700" y="-71650"/>
            <a:ext cx="1238275" cy="3044575"/>
          </a:xfrm>
          <a:custGeom>
            <a:avLst/>
            <a:gdLst/>
            <a:ahLst/>
            <a:cxnLst/>
            <a:rect l="l" t="t" r="r" b="b"/>
            <a:pathLst>
              <a:path w="49531" h="121783" extrusionOk="0">
                <a:moveTo>
                  <a:pt x="0" y="574"/>
                </a:moveTo>
                <a:lnTo>
                  <a:pt x="41263" y="121783"/>
                </a:lnTo>
                <a:lnTo>
                  <a:pt x="49531" y="0"/>
                </a:lnTo>
                <a:close/>
              </a:path>
            </a:pathLst>
          </a:custGeom>
          <a:solidFill>
            <a:schemeClr val="dk2"/>
          </a:solidFill>
          <a:ln>
            <a:noFill/>
          </a:ln>
          <a:effectLst>
            <a:outerShdw blurRad="214313" dist="76200" dir="10860000" algn="bl" rotWithShape="0">
              <a:schemeClr val="dk1">
                <a:alpha val="35000"/>
              </a:schemeClr>
            </a:outerShdw>
          </a:effectLst>
        </p:spPr>
      </p:sp>
      <p:sp>
        <p:nvSpPr>
          <p:cNvPr id="71" name="Google Shape;71;p13"/>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72" name="Google Shape;72;p13"/>
          <p:cNvSpPr txBox="1">
            <a:spLocks noGrp="1"/>
          </p:cNvSpPr>
          <p:nvPr>
            <p:ph type="title" idx="2" hasCustomPrompt="1"/>
          </p:nvPr>
        </p:nvSpPr>
        <p:spPr>
          <a:xfrm>
            <a:off x="1682500" y="1416950"/>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3" name="Google Shape;73;p13"/>
          <p:cNvSpPr txBox="1">
            <a:spLocks noGrp="1"/>
          </p:cNvSpPr>
          <p:nvPr>
            <p:ph type="subTitle" idx="1"/>
          </p:nvPr>
        </p:nvSpPr>
        <p:spPr>
          <a:xfrm>
            <a:off x="1125550" y="1936850"/>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 name="Google Shape;74;p13"/>
          <p:cNvSpPr txBox="1">
            <a:spLocks noGrp="1"/>
          </p:cNvSpPr>
          <p:nvPr>
            <p:ph type="title" idx="3" hasCustomPrompt="1"/>
          </p:nvPr>
        </p:nvSpPr>
        <p:spPr>
          <a:xfrm>
            <a:off x="4070550" y="1416950"/>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5" name="Google Shape;75;p13"/>
          <p:cNvSpPr txBox="1">
            <a:spLocks noGrp="1"/>
          </p:cNvSpPr>
          <p:nvPr>
            <p:ph type="subTitle" idx="4"/>
          </p:nvPr>
        </p:nvSpPr>
        <p:spPr>
          <a:xfrm>
            <a:off x="3513600" y="1936850"/>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5" hasCustomPrompt="1"/>
          </p:nvPr>
        </p:nvSpPr>
        <p:spPr>
          <a:xfrm>
            <a:off x="6458600" y="1416950"/>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7" name="Google Shape;77;p13"/>
          <p:cNvSpPr txBox="1">
            <a:spLocks noGrp="1"/>
          </p:cNvSpPr>
          <p:nvPr>
            <p:ph type="subTitle" idx="6"/>
          </p:nvPr>
        </p:nvSpPr>
        <p:spPr>
          <a:xfrm>
            <a:off x="5901650" y="1936850"/>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7" hasCustomPrompt="1"/>
          </p:nvPr>
        </p:nvSpPr>
        <p:spPr>
          <a:xfrm>
            <a:off x="1682500" y="3195525"/>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9" name="Google Shape;79;p13"/>
          <p:cNvSpPr txBox="1">
            <a:spLocks noGrp="1"/>
          </p:cNvSpPr>
          <p:nvPr>
            <p:ph type="subTitle" idx="8"/>
          </p:nvPr>
        </p:nvSpPr>
        <p:spPr>
          <a:xfrm>
            <a:off x="1125550" y="3715425"/>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title" idx="9" hasCustomPrompt="1"/>
          </p:nvPr>
        </p:nvSpPr>
        <p:spPr>
          <a:xfrm>
            <a:off x="4070550" y="3195525"/>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1" name="Google Shape;81;p13"/>
          <p:cNvSpPr txBox="1">
            <a:spLocks noGrp="1"/>
          </p:cNvSpPr>
          <p:nvPr>
            <p:ph type="subTitle" idx="13"/>
          </p:nvPr>
        </p:nvSpPr>
        <p:spPr>
          <a:xfrm>
            <a:off x="3513600" y="3715425"/>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14" hasCustomPrompt="1"/>
          </p:nvPr>
        </p:nvSpPr>
        <p:spPr>
          <a:xfrm>
            <a:off x="6458600" y="3195525"/>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3" name="Google Shape;83;p13"/>
          <p:cNvSpPr txBox="1">
            <a:spLocks noGrp="1"/>
          </p:cNvSpPr>
          <p:nvPr>
            <p:ph type="subTitle" idx="15"/>
          </p:nvPr>
        </p:nvSpPr>
        <p:spPr>
          <a:xfrm>
            <a:off x="5901650" y="3715425"/>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375" y="445025"/>
            <a:ext cx="7711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1pPr>
            <a:lvl2pPr lvl="1">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2pPr>
            <a:lvl3pPr lvl="2">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3pPr>
            <a:lvl4pPr lvl="3">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4pPr>
            <a:lvl5pPr lvl="4">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5pPr>
            <a:lvl6pPr lvl="5">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6pPr>
            <a:lvl7pPr lvl="6">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7pPr>
            <a:lvl8pPr lvl="7">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8pPr>
            <a:lvl9pPr lvl="8">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716375" y="1152475"/>
            <a:ext cx="7711200" cy="345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7" r:id="rId7"/>
    <p:sldLayoutId id="2147483658" r:id="rId8"/>
    <p:sldLayoutId id="2147483659" r:id="rId9"/>
    <p:sldLayoutId id="2147483665" r:id="rId10"/>
    <p:sldLayoutId id="2147483669" r:id="rId11"/>
    <p:sldLayoutId id="2147483670" r:id="rId1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https://vi.wikipedia.org/wiki/IPv6"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mailto:trunghieu1985@gmail.com" TargetMode="Externa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mailto:xuyennguyen21012001@gmail.com" TargetMode="External"/><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ctrTitle"/>
          </p:nvPr>
        </p:nvSpPr>
        <p:spPr>
          <a:xfrm>
            <a:off x="1403648" y="339502"/>
            <a:ext cx="7223364" cy="3042118"/>
          </a:xfrm>
          <a:prstGeom prst="rect">
            <a:avLst/>
          </a:prstGeom>
        </p:spPr>
        <p:txBody>
          <a:bodyPr spcFirstLastPara="1" wrap="square" lIns="91425" tIns="91425" rIns="91425" bIns="91425" anchor="b" anchorCtr="0">
            <a:noAutofit/>
          </a:bodyPr>
          <a:lstStyle/>
          <a:p>
            <a:pPr marL="0" lvl="0" indent="0" rtl="0">
              <a:lnSpc>
                <a:spcPct val="150000"/>
              </a:lnSpc>
              <a:spcBef>
                <a:spcPts val="0"/>
              </a:spcBef>
              <a:spcAft>
                <a:spcPts val="0"/>
              </a:spcAft>
              <a:buNone/>
            </a:pPr>
            <a:r>
              <a:rPr lang="vi-VN" sz="2200" dirty="0" smtClean="0">
                <a:latin typeface="+mn-lt"/>
              </a:rPr>
              <a:t>KHOA KĨ THUẬT VÀ CÔNG NGHỆ</a:t>
            </a:r>
            <a:br>
              <a:rPr lang="vi-VN" sz="2200" dirty="0" smtClean="0">
                <a:latin typeface="+mn-lt"/>
              </a:rPr>
            </a:br>
            <a:r>
              <a:rPr lang="vi-VN" sz="2200" dirty="0" smtClean="0">
                <a:latin typeface="+mn-lt"/>
              </a:rPr>
              <a:t>BỘ MÔN CÔNG NGHỆ THÔNG TIN </a:t>
            </a:r>
            <a:r>
              <a:rPr lang="vi-VN" sz="2200" b="1" dirty="0" smtClean="0">
                <a:latin typeface="+mn-lt"/>
              </a:rPr>
              <a:t/>
            </a:r>
            <a:br>
              <a:rPr lang="vi-VN" sz="2200" b="1" dirty="0" smtClean="0">
                <a:latin typeface="+mn-lt"/>
              </a:rPr>
            </a:br>
            <a:r>
              <a:rPr lang="vi-VN" sz="2200" b="1" dirty="0" smtClean="0">
                <a:latin typeface="+mn-lt"/>
              </a:rPr>
              <a:t>BÁO CÁO CHUYÊN NGÀNH </a:t>
            </a:r>
            <a:br>
              <a:rPr lang="vi-VN" sz="2200" b="1" dirty="0" smtClean="0">
                <a:latin typeface="+mn-lt"/>
              </a:rPr>
            </a:br>
            <a:r>
              <a:rPr lang="vi-VN" sz="2200" b="1" dirty="0" smtClean="0">
                <a:latin typeface="+mn-lt"/>
              </a:rPr>
              <a:t>ĐỀ </a:t>
            </a:r>
            <a:r>
              <a:rPr lang="vi-VN" sz="2200" b="1" dirty="0" smtClean="0">
                <a:latin typeface="+mn-lt"/>
              </a:rPr>
              <a:t>TÀI</a:t>
            </a:r>
            <a:r>
              <a:rPr lang="vi-VN" sz="2200" b="1" dirty="0">
                <a:latin typeface="+mn-lt"/>
              </a:rPr>
              <a:t/>
            </a:r>
            <a:br>
              <a:rPr lang="vi-VN" sz="2200" b="1" dirty="0">
                <a:latin typeface="+mn-lt"/>
              </a:rPr>
            </a:br>
            <a:r>
              <a:rPr lang="vi-VN" sz="2200" dirty="0" smtClean="0">
                <a:latin typeface="+mn-lt"/>
              </a:rPr>
              <a:t>XÂY </a:t>
            </a:r>
            <a:r>
              <a:rPr lang="vi-VN" sz="2200" dirty="0" smtClean="0">
                <a:latin typeface="+mn-lt"/>
              </a:rPr>
              <a:t>DỰNG WEBSITE QUẢN LÝ, THỐNG KÊ</a:t>
            </a:r>
            <a:br>
              <a:rPr lang="vi-VN" sz="2200" dirty="0" smtClean="0">
                <a:latin typeface="+mn-lt"/>
              </a:rPr>
            </a:br>
            <a:r>
              <a:rPr lang="vi-VN" sz="2200" dirty="0" smtClean="0">
                <a:latin typeface="+mn-lt"/>
              </a:rPr>
              <a:t> NHÀ TRỌ THÀNH PHỐ TRÀ VINH </a:t>
            </a:r>
            <a:endParaRPr sz="2200" dirty="0">
              <a:latin typeface="+mn-lt"/>
            </a:endParaRPr>
          </a:p>
        </p:txBody>
      </p:sp>
      <p:sp>
        <p:nvSpPr>
          <p:cNvPr id="177" name="Google Shape;177;p28"/>
          <p:cNvSpPr txBox="1">
            <a:spLocks noGrp="1"/>
          </p:cNvSpPr>
          <p:nvPr>
            <p:ph type="subTitle" idx="1"/>
          </p:nvPr>
        </p:nvSpPr>
        <p:spPr>
          <a:xfrm>
            <a:off x="4499992" y="3363838"/>
            <a:ext cx="2785500" cy="1584176"/>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vi-VN" i="1" dirty="0" smtClean="0">
                <a:latin typeface="+mn-lt"/>
              </a:rPr>
              <a:t>Sinh viên thực hiện </a:t>
            </a:r>
          </a:p>
          <a:p>
            <a:pPr marL="0" lvl="0" indent="0" algn="ctr" rtl="0">
              <a:lnSpc>
                <a:spcPct val="150000"/>
              </a:lnSpc>
              <a:spcBef>
                <a:spcPts val="0"/>
              </a:spcBef>
              <a:spcAft>
                <a:spcPts val="0"/>
              </a:spcAft>
              <a:buNone/>
            </a:pPr>
            <a:r>
              <a:rPr lang="vi-VN" i="1" dirty="0" smtClean="0">
                <a:latin typeface="+mn-lt"/>
              </a:rPr>
              <a:t>Nguyễn Thị Cẩm Xuyên </a:t>
            </a:r>
          </a:p>
          <a:p>
            <a:pPr marL="0" lvl="0" indent="0" algn="ctr" rtl="0">
              <a:lnSpc>
                <a:spcPct val="150000"/>
              </a:lnSpc>
              <a:spcBef>
                <a:spcPts val="0"/>
              </a:spcBef>
              <a:spcAft>
                <a:spcPts val="0"/>
              </a:spcAft>
              <a:buNone/>
            </a:pPr>
            <a:r>
              <a:rPr lang="vi-VN" i="1" dirty="0" smtClean="0">
                <a:latin typeface="+mn-lt"/>
              </a:rPr>
              <a:t>MSSV:110120127 </a:t>
            </a:r>
          </a:p>
          <a:p>
            <a:pPr marL="0" lvl="0" indent="0" algn="ctr" rtl="0">
              <a:lnSpc>
                <a:spcPct val="150000"/>
              </a:lnSpc>
              <a:spcBef>
                <a:spcPts val="0"/>
              </a:spcBef>
              <a:spcAft>
                <a:spcPts val="0"/>
              </a:spcAft>
              <a:buNone/>
            </a:pPr>
            <a:r>
              <a:rPr lang="vi-VN" i="1" dirty="0" smtClean="0">
                <a:latin typeface="+mn-lt"/>
              </a:rPr>
              <a:t>DA20TTB</a:t>
            </a:r>
            <a:endParaRPr i="1" dirty="0">
              <a:latin typeface="+mn-lt"/>
            </a:endParaRPr>
          </a:p>
        </p:txBody>
      </p:sp>
      <p:pic>
        <p:nvPicPr>
          <p:cNvPr id="4" name="Picture 2" descr="Trường Đại học Trà Vinh - tvu.edu.vn">
            <a:extLst>
              <a:ext uri="{FF2B5EF4-FFF2-40B4-BE49-F238E27FC236}">
                <a16:creationId xmlns:a16="http://schemas.microsoft.com/office/drawing/2014/main" xmlns="" id="{5EDA2A86-F7FE-4EE5-3531-889797F5F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6659" y="159889"/>
            <a:ext cx="936104" cy="9361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2775505" cy="572700"/>
          </a:xfrm>
        </p:spPr>
        <p:txBody>
          <a:bodyPr/>
          <a:lstStyle/>
          <a:p>
            <a:r>
              <a:rPr lang="en-US" sz="2500" dirty="0" err="1" smtClean="0">
                <a:latin typeface="+mn-lt"/>
              </a:rPr>
              <a:t>Phần</a:t>
            </a:r>
            <a:r>
              <a:rPr lang="en-US" sz="2500" dirty="0" smtClean="0">
                <a:latin typeface="+mn-lt"/>
              </a:rPr>
              <a:t> 2. </a:t>
            </a:r>
            <a:r>
              <a:rPr lang="en-US" sz="2500" dirty="0" smtClean="0">
                <a:latin typeface="+mn-lt"/>
              </a:rPr>
              <a:t> </a:t>
            </a:r>
            <a:endParaRPr lang="vi-VN" sz="2500" dirty="0">
              <a:latin typeface="+mn-lt"/>
            </a:endParaRPr>
          </a:p>
        </p:txBody>
      </p:sp>
      <p:sp>
        <p:nvSpPr>
          <p:cNvPr id="3" name="Google Shape;209;p31"/>
          <p:cNvSpPr txBox="1">
            <a:spLocks/>
          </p:cNvSpPr>
          <p:nvPr/>
        </p:nvSpPr>
        <p:spPr>
          <a:xfrm>
            <a:off x="400492" y="866388"/>
            <a:ext cx="8379236" cy="388843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600" dirty="0" err="1" smtClean="0">
                <a:latin typeface="Arial "/>
              </a:rPr>
              <a:t>Nhược</a:t>
            </a:r>
            <a:r>
              <a:rPr lang="en-US" sz="1600" dirty="0" smtClean="0">
                <a:latin typeface="Arial "/>
              </a:rPr>
              <a:t> </a:t>
            </a:r>
            <a:r>
              <a:rPr lang="en-US" sz="1600" dirty="0" err="1" smtClean="0">
                <a:latin typeface="Arial "/>
              </a:rPr>
              <a:t>điểm</a:t>
            </a:r>
            <a:r>
              <a:rPr lang="en-US" sz="1600" dirty="0" smtClean="0">
                <a:latin typeface="Arial "/>
              </a:rPr>
              <a:t> </a:t>
            </a:r>
          </a:p>
          <a:p>
            <a:pPr algn="just">
              <a:lnSpc>
                <a:spcPct val="150000"/>
              </a:lnSpc>
            </a:pPr>
            <a:r>
              <a:rPr lang="vi-VN" sz="1500" dirty="0" smtClean="0"/>
              <a:t>	</a:t>
            </a:r>
            <a:r>
              <a:rPr lang="vi-VN" sz="1600" dirty="0" smtClean="0"/>
              <a:t>Mặc </a:t>
            </a:r>
            <a:r>
              <a:rPr lang="vi-VN" sz="1600" dirty="0"/>
              <a:t>dù sở hữu nhiều lợi ích nhưng ngôn ngữ PHP vẫn có một số hạn chế nhất định, trong đó vấn đề bảo mật được nhiều người quan tâm nhất. Bởi bản chất của PHP có mã nguồn mở nên các lỗ hổng của mã nguồn sẽ bị công khai ngay sau khi chúng được tìm thấy. Và các lỗ hổng này có thể bị khai thác cho các mục đích xấu trước khi chúng ta kịp sửa chữa.</a:t>
            </a:r>
          </a:p>
          <a:p>
            <a:pPr algn="just">
              <a:lnSpc>
                <a:spcPct val="150000"/>
              </a:lnSpc>
            </a:pPr>
            <a:r>
              <a:rPr lang="vi-VN" sz="1600" dirty="0" smtClean="0"/>
              <a:t>	Bên </a:t>
            </a:r>
            <a:r>
              <a:rPr lang="vi-VN" sz="1600" dirty="0"/>
              <a:t>cạnh đó, ngôn ngữ lập trình PHP chỉ hoạt động được trên các website và giao diện không được gọn gàng, đẹp mắt. Độ bảo mật và hiệu suất của ngôn ngữ này cũng chưa tốt.</a:t>
            </a:r>
          </a:p>
          <a:p>
            <a:pPr algn="just">
              <a:lnSpc>
                <a:spcPct val="150000"/>
              </a:lnSpc>
            </a:pPr>
            <a:endParaRPr lang="vi-VN" sz="1600" dirty="0">
              <a:latin typeface="+mn-lt"/>
            </a:endParaRPr>
          </a:p>
        </p:txBody>
      </p:sp>
      <p:sp>
        <p:nvSpPr>
          <p:cNvPr id="4" name="TextBox 3"/>
          <p:cNvSpPr txBox="1"/>
          <p:nvPr/>
        </p:nvSpPr>
        <p:spPr>
          <a:xfrm>
            <a:off x="4391980" y="4754820"/>
            <a:ext cx="396044" cy="307777"/>
          </a:xfrm>
          <a:prstGeom prst="rect">
            <a:avLst/>
          </a:prstGeom>
          <a:noFill/>
        </p:spPr>
        <p:txBody>
          <a:bodyPr wrap="square" rtlCol="0">
            <a:spAutoFit/>
          </a:bodyPr>
          <a:lstStyle/>
          <a:p>
            <a:pPr algn="ctr"/>
            <a:r>
              <a:rPr lang="vi-VN" dirty="0"/>
              <a:t>9</a:t>
            </a:r>
            <a:endParaRPr lang="vi-VN" dirty="0"/>
          </a:p>
        </p:txBody>
      </p:sp>
    </p:spTree>
    <p:extLst>
      <p:ext uri="{BB962C8B-B14F-4D97-AF65-F5344CB8AC3E}">
        <p14:creationId xmlns:p14="http://schemas.microsoft.com/office/powerpoint/2010/main" val="83531077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2775505" cy="572700"/>
          </a:xfrm>
        </p:spPr>
        <p:txBody>
          <a:bodyPr/>
          <a:lstStyle/>
          <a:p>
            <a:r>
              <a:rPr lang="en-US" sz="2500" dirty="0" err="1" smtClean="0">
                <a:latin typeface="+mn-lt"/>
              </a:rPr>
              <a:t>Phần</a:t>
            </a:r>
            <a:r>
              <a:rPr lang="en-US" sz="2500" dirty="0" smtClean="0">
                <a:latin typeface="+mn-lt"/>
              </a:rPr>
              <a:t> </a:t>
            </a:r>
            <a:r>
              <a:rPr lang="en-US" sz="2500" dirty="0" smtClean="0">
                <a:latin typeface="+mn-lt"/>
              </a:rPr>
              <a:t>2</a:t>
            </a:r>
            <a:r>
              <a:rPr lang="en-US" sz="2500" dirty="0">
                <a:latin typeface="+mn-lt"/>
              </a:rPr>
              <a:t>.</a:t>
            </a:r>
            <a:r>
              <a:rPr lang="en-US" sz="2500" dirty="0" smtClean="0">
                <a:latin typeface="+mn-lt"/>
              </a:rPr>
              <a:t> </a:t>
            </a:r>
            <a:endParaRPr lang="vi-VN" sz="2500" dirty="0">
              <a:latin typeface="+mn-lt"/>
            </a:endParaRPr>
          </a:p>
        </p:txBody>
      </p:sp>
      <p:sp>
        <p:nvSpPr>
          <p:cNvPr id="3" name="Google Shape;209;p31"/>
          <p:cNvSpPr txBox="1">
            <a:spLocks/>
          </p:cNvSpPr>
          <p:nvPr/>
        </p:nvSpPr>
        <p:spPr>
          <a:xfrm>
            <a:off x="4583998" y="843558"/>
            <a:ext cx="4189618" cy="388843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vi-VN" sz="1600" dirty="0"/>
              <a:t>	</a:t>
            </a:r>
            <a:r>
              <a:rPr lang="en-US" sz="1600" dirty="0" err="1"/>
              <a:t>PHPMyAdmin</a:t>
            </a:r>
            <a:r>
              <a:rPr lang="en-US" sz="1600" dirty="0"/>
              <a:t> - </a:t>
            </a:r>
            <a:r>
              <a:rPr lang="en-US" sz="1600" dirty="0" err="1"/>
              <a:t>phần</a:t>
            </a:r>
            <a:r>
              <a:rPr lang="en-US" sz="1600" dirty="0"/>
              <a:t> </a:t>
            </a:r>
            <a:r>
              <a:rPr lang="en-US" sz="1600" dirty="0" err="1"/>
              <a:t>mềm</a:t>
            </a:r>
            <a:r>
              <a:rPr lang="en-US" sz="1600" dirty="0"/>
              <a:t> </a:t>
            </a:r>
            <a:r>
              <a:rPr lang="en-US" sz="1600" dirty="0" err="1"/>
              <a:t>mã</a:t>
            </a:r>
            <a:r>
              <a:rPr lang="en-US" sz="1600" dirty="0"/>
              <a:t> </a:t>
            </a:r>
            <a:r>
              <a:rPr lang="en-US" sz="1600" dirty="0" err="1"/>
              <a:t>nguồn</a:t>
            </a:r>
            <a:r>
              <a:rPr lang="en-US" sz="1600" dirty="0"/>
              <a:t> </a:t>
            </a:r>
            <a:r>
              <a:rPr lang="en-US" sz="1600" dirty="0" err="1"/>
              <a:t>mở</a:t>
            </a:r>
            <a:r>
              <a:rPr lang="en-US" sz="1600" dirty="0"/>
              <a:t> </a:t>
            </a:r>
            <a:r>
              <a:rPr lang="en-US" sz="1600" dirty="0" err="1"/>
              <a:t>mở</a:t>
            </a:r>
            <a:r>
              <a:rPr lang="en-US" sz="1600" dirty="0"/>
              <a:t> </a:t>
            </a:r>
            <a:r>
              <a:rPr lang="en-US" sz="1600" dirty="0" err="1"/>
              <a:t>viết</a:t>
            </a:r>
            <a:r>
              <a:rPr lang="en-US" sz="1600" dirty="0"/>
              <a:t> </a:t>
            </a:r>
            <a:r>
              <a:rPr lang="en-US" sz="1600" dirty="0" err="1"/>
              <a:t>theo</a:t>
            </a:r>
            <a:r>
              <a:rPr lang="en-US" sz="1600" dirty="0"/>
              <a:t> </a:t>
            </a:r>
            <a:r>
              <a:rPr lang="en-US" sz="1600" dirty="0" err="1"/>
              <a:t>ngôn</a:t>
            </a:r>
            <a:r>
              <a:rPr lang="en-US" sz="1600" dirty="0"/>
              <a:t> </a:t>
            </a:r>
            <a:r>
              <a:rPr lang="en-US" sz="1600" dirty="0" err="1"/>
              <a:t>ngữ</a:t>
            </a:r>
            <a:r>
              <a:rPr lang="en-US" sz="1600" dirty="0"/>
              <a:t> </a:t>
            </a:r>
            <a:r>
              <a:rPr lang="en-US" sz="1600" dirty="0" err="1"/>
              <a:t>lập</a:t>
            </a:r>
            <a:r>
              <a:rPr lang="en-US" sz="1600" dirty="0"/>
              <a:t> </a:t>
            </a:r>
            <a:r>
              <a:rPr lang="en-US" sz="1600" dirty="0" err="1"/>
              <a:t>trình</a:t>
            </a:r>
            <a:r>
              <a:rPr lang="en-US" sz="1600" dirty="0"/>
              <a:t> PHP, </a:t>
            </a:r>
            <a:r>
              <a:rPr lang="en-US" sz="1600" dirty="0" err="1"/>
              <a:t>hỗ</a:t>
            </a:r>
            <a:r>
              <a:rPr lang="en-US" sz="1600" dirty="0"/>
              <a:t> </a:t>
            </a:r>
            <a:r>
              <a:rPr lang="en-US" sz="1600" dirty="0" err="1"/>
              <a:t>trợ</a:t>
            </a:r>
            <a:r>
              <a:rPr lang="en-US" sz="1600" dirty="0"/>
              <a:t> </a:t>
            </a:r>
            <a:r>
              <a:rPr lang="en-US" sz="1600" dirty="0" err="1"/>
              <a:t>hệ</a:t>
            </a:r>
            <a:r>
              <a:rPr lang="en-US" sz="1600" dirty="0"/>
              <a:t> </a:t>
            </a:r>
            <a:r>
              <a:rPr lang="en-US" sz="1600" dirty="0" err="1"/>
              <a:t>cơ</a:t>
            </a:r>
            <a:r>
              <a:rPr lang="en-US" sz="1600" dirty="0"/>
              <a:t> </a:t>
            </a:r>
            <a:r>
              <a:rPr lang="en-US" sz="1600" dirty="0" err="1"/>
              <a:t>sở</a:t>
            </a:r>
            <a:r>
              <a:rPr lang="en-US" sz="1600" dirty="0"/>
              <a:t> </a:t>
            </a:r>
            <a:r>
              <a:rPr lang="en-US" sz="1600" dirty="0" err="1"/>
              <a:t>quản</a:t>
            </a:r>
            <a:r>
              <a:rPr lang="en-US" sz="1600" dirty="0"/>
              <a:t> </a:t>
            </a:r>
            <a:r>
              <a:rPr lang="en-US" sz="1600" dirty="0" err="1"/>
              <a:t>trị</a:t>
            </a:r>
            <a:r>
              <a:rPr lang="en-US" sz="1600" dirty="0"/>
              <a:t> </a:t>
            </a:r>
            <a:r>
              <a:rPr lang="en-US" sz="1600" dirty="0" err="1"/>
              <a:t>dữ</a:t>
            </a:r>
            <a:r>
              <a:rPr lang="en-US" sz="1600" dirty="0"/>
              <a:t> </a:t>
            </a:r>
            <a:r>
              <a:rPr lang="en-US" sz="1600" dirty="0" err="1"/>
              <a:t>liệu</a:t>
            </a:r>
            <a:r>
              <a:rPr lang="en-US" sz="1600" dirty="0"/>
              <a:t> MySQL. </a:t>
            </a:r>
            <a:r>
              <a:rPr lang="en-US" sz="1600" dirty="0" err="1"/>
              <a:t>Quá</a:t>
            </a:r>
            <a:r>
              <a:rPr lang="en-US" sz="1600" dirty="0"/>
              <a:t> </a:t>
            </a:r>
            <a:r>
              <a:rPr lang="en-US" sz="1600" dirty="0" err="1"/>
              <a:t>trình</a:t>
            </a:r>
            <a:r>
              <a:rPr lang="en-US" sz="1600" dirty="0"/>
              <a:t> </a:t>
            </a:r>
            <a:r>
              <a:rPr lang="en-US" sz="1600" dirty="0" err="1"/>
              <a:t>hỗ</a:t>
            </a:r>
            <a:r>
              <a:rPr lang="en-US" sz="1600" dirty="0"/>
              <a:t> </a:t>
            </a:r>
            <a:r>
              <a:rPr lang="en-US" sz="1600" dirty="0" err="1"/>
              <a:t>trợ</a:t>
            </a:r>
            <a:r>
              <a:rPr lang="en-US" sz="1600" dirty="0"/>
              <a:t> </a:t>
            </a:r>
            <a:r>
              <a:rPr lang="en-US" sz="1600" dirty="0" err="1"/>
              <a:t>để</a:t>
            </a:r>
            <a:r>
              <a:rPr lang="en-US" sz="1600" dirty="0"/>
              <a:t> </a:t>
            </a:r>
            <a:r>
              <a:rPr lang="en-US" sz="1600" dirty="0" err="1"/>
              <a:t>thực</a:t>
            </a:r>
            <a:r>
              <a:rPr lang="en-US" sz="1600" dirty="0"/>
              <a:t> </a:t>
            </a:r>
            <a:r>
              <a:rPr lang="en-US" sz="1600" dirty="0" err="1"/>
              <a:t>hiện</a:t>
            </a:r>
            <a:r>
              <a:rPr lang="en-US" sz="1600" dirty="0"/>
              <a:t> </a:t>
            </a:r>
            <a:r>
              <a:rPr lang="en-US" sz="1600" dirty="0" err="1"/>
              <a:t>thông</a:t>
            </a:r>
            <a:r>
              <a:rPr lang="en-US" sz="1600" dirty="0"/>
              <a:t> qua </a:t>
            </a:r>
            <a:r>
              <a:rPr lang="en-US" sz="1600" dirty="0" err="1"/>
              <a:t>giao</a:t>
            </a:r>
            <a:r>
              <a:rPr lang="en-US" sz="1600" dirty="0"/>
              <a:t> </a:t>
            </a:r>
            <a:r>
              <a:rPr lang="en-US" sz="1600" dirty="0" err="1"/>
              <a:t>diện</a:t>
            </a:r>
            <a:r>
              <a:rPr lang="en-US" sz="1600" dirty="0"/>
              <a:t> web.</a:t>
            </a:r>
            <a:endParaRPr lang="vi-VN" sz="1600" dirty="0"/>
          </a:p>
          <a:p>
            <a:pPr marL="285750" lvl="0" indent="-285750">
              <a:lnSpc>
                <a:spcPct val="150000"/>
              </a:lnSpc>
              <a:buFont typeface="Arial" panose="020B0604020202020204" pitchFamily="34" charset="0"/>
              <a:buChar char="•"/>
            </a:pPr>
            <a:r>
              <a:rPr lang="en-US" sz="1600" dirty="0" err="1"/>
              <a:t>Chức</a:t>
            </a:r>
            <a:r>
              <a:rPr lang="en-US" sz="1600" dirty="0"/>
              <a:t> </a:t>
            </a:r>
            <a:r>
              <a:rPr lang="en-US" sz="1600" dirty="0" err="1"/>
              <a:t>năng</a:t>
            </a:r>
            <a:r>
              <a:rPr lang="en-US" sz="1600" dirty="0"/>
              <a:t> </a:t>
            </a:r>
            <a:r>
              <a:rPr lang="en-US" sz="1600" dirty="0" err="1"/>
              <a:t>quản</a:t>
            </a:r>
            <a:r>
              <a:rPr lang="en-US" sz="1600" dirty="0"/>
              <a:t> </a:t>
            </a:r>
            <a:r>
              <a:rPr lang="en-US" sz="1600" dirty="0" err="1"/>
              <a:t>lý</a:t>
            </a:r>
            <a:r>
              <a:rPr lang="en-US" sz="1600" dirty="0"/>
              <a:t> </a:t>
            </a:r>
            <a:r>
              <a:rPr lang="en-US" sz="1600" dirty="0" err="1"/>
              <a:t>người</a:t>
            </a:r>
            <a:r>
              <a:rPr lang="en-US" sz="1600" dirty="0"/>
              <a:t> </a:t>
            </a:r>
            <a:r>
              <a:rPr lang="en-US" sz="1600" dirty="0" err="1" smtClean="0"/>
              <a:t>dùng</a:t>
            </a:r>
            <a:endParaRPr lang="vi-VN" sz="1600" dirty="0"/>
          </a:p>
          <a:p>
            <a:pPr marL="285750" lvl="0" indent="-285750">
              <a:lnSpc>
                <a:spcPct val="150000"/>
              </a:lnSpc>
              <a:buFont typeface="Arial" panose="020B0604020202020204" pitchFamily="34" charset="0"/>
              <a:buChar char="•"/>
            </a:pPr>
            <a:r>
              <a:rPr lang="en-US" sz="1600" dirty="0" err="1"/>
              <a:t>Hỗ</a:t>
            </a:r>
            <a:r>
              <a:rPr lang="en-US" sz="1600" dirty="0"/>
              <a:t> </a:t>
            </a:r>
            <a:r>
              <a:rPr lang="en-US" sz="1600" dirty="0" err="1"/>
              <a:t>trợ</a:t>
            </a:r>
            <a:r>
              <a:rPr lang="en-US" sz="1600" dirty="0"/>
              <a:t> </a:t>
            </a:r>
            <a:r>
              <a:rPr lang="en-US" sz="1600" dirty="0" err="1"/>
              <a:t>quản</a:t>
            </a:r>
            <a:r>
              <a:rPr lang="en-US" sz="1600" dirty="0"/>
              <a:t> </a:t>
            </a:r>
            <a:r>
              <a:rPr lang="en-US" sz="1600" dirty="0" err="1"/>
              <a:t>lý</a:t>
            </a:r>
            <a:r>
              <a:rPr lang="en-US" sz="1600" dirty="0"/>
              <a:t> </a:t>
            </a:r>
            <a:r>
              <a:rPr lang="en-US" sz="1600" dirty="0" err="1"/>
              <a:t>cơ</a:t>
            </a:r>
            <a:r>
              <a:rPr lang="en-US" sz="1600" dirty="0"/>
              <a:t> </a:t>
            </a:r>
            <a:r>
              <a:rPr lang="en-US" sz="1600" dirty="0" err="1"/>
              <a:t>sở</a:t>
            </a:r>
            <a:r>
              <a:rPr lang="en-US" sz="1600" dirty="0"/>
              <a:t> </a:t>
            </a:r>
            <a:r>
              <a:rPr lang="en-US" sz="1600" dirty="0" err="1"/>
              <a:t>dữ</a:t>
            </a:r>
            <a:r>
              <a:rPr lang="en-US" sz="1600" dirty="0"/>
              <a:t> </a:t>
            </a:r>
            <a:r>
              <a:rPr lang="en-US" sz="1600" dirty="0" err="1" smtClean="0"/>
              <a:t>liệu</a:t>
            </a:r>
            <a:endParaRPr lang="vi-VN" sz="1600" dirty="0"/>
          </a:p>
          <a:p>
            <a:pPr marL="285750" lvl="0" indent="-285750">
              <a:lnSpc>
                <a:spcPct val="150000"/>
              </a:lnSpc>
              <a:buFont typeface="Arial" panose="020B0604020202020204" pitchFamily="34" charset="0"/>
              <a:buChar char="•"/>
            </a:pPr>
            <a:r>
              <a:rPr lang="en-US" sz="1600" dirty="0" err="1"/>
              <a:t>Xuất</a:t>
            </a:r>
            <a:r>
              <a:rPr lang="en-US" sz="1600" dirty="0"/>
              <a:t> </a:t>
            </a:r>
            <a:r>
              <a:rPr lang="en-US" sz="1600" dirty="0" err="1"/>
              <a:t>và</a:t>
            </a:r>
            <a:r>
              <a:rPr lang="en-US" sz="1600" dirty="0"/>
              <a:t> </a:t>
            </a:r>
            <a:r>
              <a:rPr lang="en-US" sz="1600" dirty="0" err="1"/>
              <a:t>nhập</a:t>
            </a:r>
            <a:r>
              <a:rPr lang="en-US" sz="1600" dirty="0"/>
              <a:t> </a:t>
            </a:r>
            <a:r>
              <a:rPr lang="en-US" sz="1600" dirty="0" err="1"/>
              <a:t>dữ</a:t>
            </a:r>
            <a:r>
              <a:rPr lang="en-US" sz="1600" dirty="0"/>
              <a:t> </a:t>
            </a:r>
            <a:r>
              <a:rPr lang="en-US" sz="1600" dirty="0" err="1" smtClean="0"/>
              <a:t>liệu</a:t>
            </a:r>
            <a:endParaRPr lang="vi-VN" sz="1600" dirty="0"/>
          </a:p>
          <a:p>
            <a:pPr marL="285750" lvl="0" indent="-285750">
              <a:lnSpc>
                <a:spcPct val="150000"/>
              </a:lnSpc>
              <a:buFont typeface="Arial" panose="020B0604020202020204" pitchFamily="34" charset="0"/>
              <a:buChar char="•"/>
            </a:pPr>
            <a:r>
              <a:rPr lang="en-US" sz="1600" dirty="0" err="1"/>
              <a:t>Truy</a:t>
            </a:r>
            <a:r>
              <a:rPr lang="en-US" sz="1600" dirty="0"/>
              <a:t> </a:t>
            </a:r>
            <a:r>
              <a:rPr lang="en-US" sz="1600" dirty="0" err="1"/>
              <a:t>vấn</a:t>
            </a:r>
            <a:r>
              <a:rPr lang="en-US" sz="1600" dirty="0"/>
              <a:t> </a:t>
            </a:r>
            <a:r>
              <a:rPr lang="en-US" sz="1600" dirty="0" smtClean="0"/>
              <a:t>MySQL</a:t>
            </a:r>
            <a:endParaRPr lang="vi-VN" sz="1600" dirty="0"/>
          </a:p>
          <a:p>
            <a:pPr marL="285750" lvl="0" indent="-285750">
              <a:lnSpc>
                <a:spcPct val="150000"/>
              </a:lnSpc>
              <a:buFont typeface="Arial" panose="020B0604020202020204" pitchFamily="34" charset="0"/>
              <a:buChar char="•"/>
            </a:pPr>
            <a:r>
              <a:rPr lang="en-US" sz="1600" dirty="0"/>
              <a:t>Sao </a:t>
            </a:r>
            <a:r>
              <a:rPr lang="en-US" sz="1600" dirty="0" err="1"/>
              <a:t>lưu</a:t>
            </a:r>
            <a:r>
              <a:rPr lang="en-US" sz="1600" dirty="0"/>
              <a:t> </a:t>
            </a:r>
            <a:r>
              <a:rPr lang="en-US" sz="1600" dirty="0" err="1"/>
              <a:t>và</a:t>
            </a:r>
            <a:r>
              <a:rPr lang="en-US" sz="1600" dirty="0"/>
              <a:t> </a:t>
            </a:r>
            <a:r>
              <a:rPr lang="en-US" sz="1600" dirty="0" err="1"/>
              <a:t>khôi</a:t>
            </a:r>
            <a:r>
              <a:rPr lang="en-US" sz="1600" dirty="0"/>
              <a:t> </a:t>
            </a:r>
            <a:r>
              <a:rPr lang="en-US" sz="1600" dirty="0" err="1" smtClean="0"/>
              <a:t>phục</a:t>
            </a:r>
            <a:endParaRPr lang="vi-VN" sz="1600" dirty="0"/>
          </a:p>
          <a:p>
            <a:pPr algn="just">
              <a:lnSpc>
                <a:spcPct val="150000"/>
              </a:lnSpc>
            </a:pPr>
            <a:endParaRPr lang="vi-VN" sz="1600" dirty="0">
              <a:latin typeface="+mn-lt"/>
            </a:endParaRPr>
          </a:p>
        </p:txBody>
      </p:sp>
      <p:pic>
        <p:nvPicPr>
          <p:cNvPr id="1026" name="Picture 2" descr="XAMPP là gì? Cách cài đặt, sử dụng XAMPP hiệu quả trên máy tính -  Thegioididong.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9622"/>
            <a:ext cx="3987594" cy="24860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91980" y="4754820"/>
            <a:ext cx="396044" cy="307777"/>
          </a:xfrm>
          <a:prstGeom prst="rect">
            <a:avLst/>
          </a:prstGeom>
          <a:noFill/>
        </p:spPr>
        <p:txBody>
          <a:bodyPr wrap="square" rtlCol="0">
            <a:spAutoFit/>
          </a:bodyPr>
          <a:lstStyle/>
          <a:p>
            <a:pPr algn="ctr"/>
            <a:r>
              <a:rPr lang="vi-VN" dirty="0" smtClean="0"/>
              <a:t>10</a:t>
            </a:r>
            <a:endParaRPr lang="vi-VN" dirty="0"/>
          </a:p>
        </p:txBody>
      </p:sp>
    </p:spTree>
    <p:extLst>
      <p:ext uri="{BB962C8B-B14F-4D97-AF65-F5344CB8AC3E}">
        <p14:creationId xmlns:p14="http://schemas.microsoft.com/office/powerpoint/2010/main" val="51420709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2775505" cy="572700"/>
          </a:xfrm>
        </p:spPr>
        <p:txBody>
          <a:bodyPr/>
          <a:lstStyle/>
          <a:p>
            <a:r>
              <a:rPr lang="en-US" sz="2500" dirty="0" err="1" smtClean="0">
                <a:latin typeface="+mn-lt"/>
              </a:rPr>
              <a:t>Phần</a:t>
            </a:r>
            <a:r>
              <a:rPr lang="en-US" sz="2500" dirty="0" smtClean="0">
                <a:latin typeface="+mn-lt"/>
              </a:rPr>
              <a:t> 2. </a:t>
            </a:r>
            <a:r>
              <a:rPr lang="en-US" sz="2500" dirty="0" smtClean="0">
                <a:latin typeface="+mn-lt"/>
              </a:rPr>
              <a:t> </a:t>
            </a:r>
            <a:endParaRPr lang="vi-VN" sz="2500" dirty="0">
              <a:latin typeface="+mn-lt"/>
            </a:endParaRPr>
          </a:p>
        </p:txBody>
      </p:sp>
      <p:sp>
        <p:nvSpPr>
          <p:cNvPr id="3" name="Google Shape;209;p31"/>
          <p:cNvSpPr txBox="1">
            <a:spLocks/>
          </p:cNvSpPr>
          <p:nvPr/>
        </p:nvSpPr>
        <p:spPr>
          <a:xfrm>
            <a:off x="107504" y="1039044"/>
            <a:ext cx="4680520" cy="3476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vi-VN" sz="1500" dirty="0"/>
              <a:t>Xampp là chương trình tạo máy chủ Web (Web Server) được tích hợp sẵn Apache, PHP, MySQL, FTP Server, Mail Server và các công cụ như phpMyAdmin. </a:t>
            </a:r>
            <a:endParaRPr lang="vi-VN" sz="1500" dirty="0" smtClean="0"/>
          </a:p>
          <a:p>
            <a:pPr marL="285750" lvl="0" indent="-285750">
              <a:lnSpc>
                <a:spcPct val="150000"/>
              </a:lnSpc>
              <a:buFont typeface="Arial" panose="020B0604020202020204" pitchFamily="34" charset="0"/>
              <a:buChar char="•"/>
            </a:pPr>
            <a:r>
              <a:rPr lang="en-US" sz="1500" dirty="0" smtClean="0"/>
              <a:t>Apache 2.2.14 </a:t>
            </a:r>
            <a:r>
              <a:rPr lang="en-US" sz="1500" dirty="0"/>
              <a:t>(</a:t>
            </a:r>
            <a:r>
              <a:rPr lang="en-US" sz="1500" dirty="0">
                <a:hlinkClick r:id="rId2" tooltip="IPv6"/>
              </a:rPr>
              <a:t>IPv6</a:t>
            </a:r>
            <a:r>
              <a:rPr lang="en-US" sz="1500" dirty="0"/>
              <a:t> enabled) + </a:t>
            </a:r>
            <a:r>
              <a:rPr lang="en-US" sz="1500" dirty="0" smtClean="0"/>
              <a:t>OpenSSL</a:t>
            </a:r>
            <a:r>
              <a:rPr lang="en-US" sz="1500" dirty="0"/>
              <a:t> </a:t>
            </a:r>
            <a:r>
              <a:rPr lang="en-US" sz="1500" dirty="0" smtClean="0"/>
              <a:t>0.9.8l</a:t>
            </a:r>
            <a:endParaRPr lang="vi-VN" sz="1500" dirty="0"/>
          </a:p>
          <a:p>
            <a:pPr marL="285750" lvl="0" indent="-285750">
              <a:lnSpc>
                <a:spcPct val="150000"/>
              </a:lnSpc>
              <a:buFont typeface="Arial" panose="020B0604020202020204" pitchFamily="34" charset="0"/>
              <a:buChar char="•"/>
            </a:pPr>
            <a:r>
              <a:rPr lang="en-US" sz="1500" dirty="0" smtClean="0"/>
              <a:t>MySQL</a:t>
            </a:r>
            <a:r>
              <a:rPr lang="en-US" sz="1500" dirty="0"/>
              <a:t> </a:t>
            </a:r>
            <a:r>
              <a:rPr lang="en-US" sz="1500" dirty="0" smtClean="0"/>
              <a:t>8.0.1</a:t>
            </a:r>
            <a:endParaRPr lang="vi-VN" sz="1500" dirty="0"/>
          </a:p>
          <a:p>
            <a:pPr marL="285750" lvl="0" indent="-285750">
              <a:lnSpc>
                <a:spcPct val="150000"/>
              </a:lnSpc>
              <a:buFont typeface="Arial" panose="020B0604020202020204" pitchFamily="34" charset="0"/>
              <a:buChar char="•"/>
            </a:pPr>
            <a:r>
              <a:rPr lang="en-US" sz="1500" dirty="0" smtClean="0"/>
              <a:t>PHP</a:t>
            </a:r>
            <a:r>
              <a:rPr lang="en-US" sz="1500" dirty="0"/>
              <a:t> </a:t>
            </a:r>
            <a:r>
              <a:rPr lang="en-US" sz="1500" dirty="0" smtClean="0"/>
              <a:t>8.1.1</a:t>
            </a:r>
            <a:endParaRPr lang="vi-VN" sz="1500" dirty="0"/>
          </a:p>
          <a:p>
            <a:pPr marL="285750" lvl="0" indent="-285750">
              <a:lnSpc>
                <a:spcPct val="150000"/>
              </a:lnSpc>
              <a:buFont typeface="Arial" panose="020B0604020202020204" pitchFamily="34" charset="0"/>
              <a:buChar char="•"/>
            </a:pPr>
            <a:r>
              <a:rPr lang="en-US" sz="1500" dirty="0" err="1" smtClean="0"/>
              <a:t>phpMyAdmin</a:t>
            </a:r>
            <a:r>
              <a:rPr lang="en-US" sz="1500" dirty="0" smtClean="0"/>
              <a:t> 4.9.0</a:t>
            </a:r>
            <a:endParaRPr lang="vi-VN" sz="1500" dirty="0"/>
          </a:p>
          <a:p>
            <a:pPr marL="285750" lvl="0" indent="-285750">
              <a:lnSpc>
                <a:spcPct val="150000"/>
              </a:lnSpc>
              <a:buFont typeface="Arial" panose="020B0604020202020204" pitchFamily="34" charset="0"/>
              <a:buChar char="•"/>
            </a:pPr>
            <a:r>
              <a:rPr lang="en-US" sz="1500" dirty="0"/>
              <a:t>Perl 5.16.3</a:t>
            </a:r>
            <a:endParaRPr lang="vi-VN" sz="1500" dirty="0"/>
          </a:p>
          <a:p>
            <a:pPr marL="285750" indent="-285750" algn="just">
              <a:lnSpc>
                <a:spcPct val="150000"/>
              </a:lnSpc>
              <a:buFont typeface="Arial" panose="020B0604020202020204" pitchFamily="34" charset="0"/>
              <a:buChar char="•"/>
            </a:pPr>
            <a:endParaRPr lang="vi-VN" sz="1600" dirty="0">
              <a:latin typeface="+mn-lt"/>
            </a:endParaRPr>
          </a:p>
        </p:txBody>
      </p:sp>
      <p:sp>
        <p:nvSpPr>
          <p:cNvPr id="4" name="Google Shape;209;p31"/>
          <p:cNvSpPr txBox="1">
            <a:spLocks/>
          </p:cNvSpPr>
          <p:nvPr/>
        </p:nvSpPr>
        <p:spPr>
          <a:xfrm>
            <a:off x="5004048" y="771550"/>
            <a:ext cx="3817580" cy="388843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Font typeface="Arial" panose="020B0604020202020204" pitchFamily="34" charset="0"/>
              <a:buChar char="•"/>
            </a:pPr>
            <a:endParaRPr lang="vi-VN" sz="1600" dirty="0">
              <a:latin typeface="+mn-lt"/>
            </a:endParaRPr>
          </a:p>
        </p:txBody>
      </p:sp>
      <p:sp>
        <p:nvSpPr>
          <p:cNvPr id="5" name="Google Shape;209;p31"/>
          <p:cNvSpPr txBox="1">
            <a:spLocks/>
          </p:cNvSpPr>
          <p:nvPr/>
        </p:nvSpPr>
        <p:spPr>
          <a:xfrm>
            <a:off x="5148064" y="519522"/>
            <a:ext cx="3817580" cy="4500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dirty="0"/>
              <a:t> </a:t>
            </a:r>
            <a:r>
              <a:rPr lang="vi-VN" sz="1500" dirty="0"/>
              <a:t>Tích hợp 11 phần mềm gồm:</a:t>
            </a:r>
          </a:p>
          <a:p>
            <a:pPr marL="285750" lvl="0" indent="-285750">
              <a:lnSpc>
                <a:spcPct val="150000"/>
              </a:lnSpc>
              <a:buFont typeface="Arial" panose="020B0604020202020204" pitchFamily="34" charset="0"/>
              <a:buChar char="•"/>
            </a:pPr>
            <a:r>
              <a:rPr lang="en-US" sz="1500" dirty="0"/>
              <a:t>Apache 2.4.34</a:t>
            </a:r>
            <a:endParaRPr lang="vi-VN" sz="1500" dirty="0"/>
          </a:p>
          <a:p>
            <a:pPr marL="285750" lvl="0" indent="-285750">
              <a:lnSpc>
                <a:spcPct val="150000"/>
              </a:lnSpc>
              <a:buFont typeface="Arial" panose="020B0604020202020204" pitchFamily="34" charset="0"/>
              <a:buChar char="•"/>
            </a:pPr>
            <a:r>
              <a:rPr lang="en-US" sz="1500" dirty="0" err="1"/>
              <a:t>MariaDB</a:t>
            </a:r>
            <a:r>
              <a:rPr lang="en-US" sz="1500" dirty="0"/>
              <a:t> 10.1.34</a:t>
            </a:r>
            <a:endParaRPr lang="vi-VN" sz="1500" dirty="0"/>
          </a:p>
          <a:p>
            <a:pPr marL="285750" lvl="0" indent="-285750">
              <a:lnSpc>
                <a:spcPct val="150000"/>
              </a:lnSpc>
              <a:buFont typeface="Arial" panose="020B0604020202020204" pitchFamily="34" charset="0"/>
              <a:buChar char="•"/>
            </a:pPr>
            <a:r>
              <a:rPr lang="en-US" sz="1500" dirty="0"/>
              <a:t>PHP 7.2.8</a:t>
            </a:r>
            <a:endParaRPr lang="vi-VN" sz="1500" dirty="0"/>
          </a:p>
          <a:p>
            <a:pPr marL="285750" lvl="0" indent="-285750">
              <a:lnSpc>
                <a:spcPct val="150000"/>
              </a:lnSpc>
              <a:buFont typeface="Arial" panose="020B0604020202020204" pitchFamily="34" charset="0"/>
              <a:buChar char="•"/>
            </a:pPr>
            <a:r>
              <a:rPr lang="en-US" sz="1500" dirty="0" err="1"/>
              <a:t>phpMyAdmin</a:t>
            </a:r>
            <a:r>
              <a:rPr lang="en-US" sz="1500" dirty="0"/>
              <a:t> 4.8.2</a:t>
            </a:r>
            <a:endParaRPr lang="vi-VN" sz="1500" dirty="0"/>
          </a:p>
          <a:p>
            <a:pPr marL="285750" lvl="0" indent="-285750">
              <a:lnSpc>
                <a:spcPct val="150000"/>
              </a:lnSpc>
              <a:buFont typeface="Arial" panose="020B0604020202020204" pitchFamily="34" charset="0"/>
              <a:buChar char="•"/>
            </a:pPr>
            <a:r>
              <a:rPr lang="en-US" sz="1500" dirty="0"/>
              <a:t>OpenSSL 1.1.0</a:t>
            </a:r>
            <a:endParaRPr lang="vi-VN" sz="1500" dirty="0"/>
          </a:p>
          <a:p>
            <a:pPr marL="285750" lvl="0" indent="-285750">
              <a:lnSpc>
                <a:spcPct val="150000"/>
              </a:lnSpc>
              <a:buFont typeface="Arial" panose="020B0604020202020204" pitchFamily="34" charset="0"/>
              <a:buChar char="•"/>
            </a:pPr>
            <a:r>
              <a:rPr lang="en-US" sz="1500" dirty="0"/>
              <a:t>XAMPP Control Panel 3.2.2</a:t>
            </a:r>
            <a:endParaRPr lang="vi-VN" sz="1500" dirty="0"/>
          </a:p>
          <a:p>
            <a:pPr marL="285750" lvl="0" indent="-285750">
              <a:lnSpc>
                <a:spcPct val="150000"/>
              </a:lnSpc>
              <a:buFont typeface="Arial" panose="020B0604020202020204" pitchFamily="34" charset="0"/>
              <a:buChar char="•"/>
            </a:pPr>
            <a:r>
              <a:rPr lang="en-US" sz="1500" dirty="0" err="1"/>
              <a:t>Webalizer</a:t>
            </a:r>
            <a:r>
              <a:rPr lang="en-US" sz="1500" dirty="0"/>
              <a:t> 2.23-04</a:t>
            </a:r>
            <a:endParaRPr lang="vi-VN" sz="1500" dirty="0"/>
          </a:p>
          <a:p>
            <a:pPr marL="285750" lvl="0" indent="-285750">
              <a:lnSpc>
                <a:spcPct val="150000"/>
              </a:lnSpc>
              <a:buFont typeface="Arial" panose="020B0604020202020204" pitchFamily="34" charset="0"/>
              <a:buChar char="•"/>
            </a:pPr>
            <a:r>
              <a:rPr lang="en-US" sz="1500" dirty="0"/>
              <a:t>Mercury Mail Transport System 4.63</a:t>
            </a:r>
            <a:endParaRPr lang="vi-VN" sz="1500" dirty="0"/>
          </a:p>
          <a:p>
            <a:pPr marL="285750" lvl="0" indent="-285750">
              <a:lnSpc>
                <a:spcPct val="150000"/>
              </a:lnSpc>
              <a:buFont typeface="Arial" panose="020B0604020202020204" pitchFamily="34" charset="0"/>
              <a:buChar char="•"/>
            </a:pPr>
            <a:r>
              <a:rPr lang="en-US" sz="1500" dirty="0"/>
              <a:t>FileZilla FTP Server 0.9.41</a:t>
            </a:r>
            <a:endParaRPr lang="vi-VN" sz="1500" dirty="0"/>
          </a:p>
          <a:p>
            <a:pPr marL="285750" lvl="0" indent="-285750">
              <a:lnSpc>
                <a:spcPct val="150000"/>
              </a:lnSpc>
              <a:buFont typeface="Arial" panose="020B0604020202020204" pitchFamily="34" charset="0"/>
              <a:buChar char="•"/>
            </a:pPr>
            <a:r>
              <a:rPr lang="en-US" sz="1500" dirty="0"/>
              <a:t>Tomcat 7.0.56 </a:t>
            </a:r>
            <a:endParaRPr lang="vi-VN" sz="1500" dirty="0"/>
          </a:p>
          <a:p>
            <a:pPr marL="285750" lvl="0" indent="-285750">
              <a:lnSpc>
                <a:spcPct val="150000"/>
              </a:lnSpc>
              <a:buFont typeface="Arial" panose="020B0604020202020204" pitchFamily="34" charset="0"/>
              <a:buChar char="•"/>
            </a:pPr>
            <a:r>
              <a:rPr lang="en-US" sz="1500" dirty="0"/>
              <a:t>Strawberry Perl 7.0.56 Portable</a:t>
            </a:r>
            <a:endParaRPr lang="vi-VN" sz="1500" dirty="0"/>
          </a:p>
          <a:p>
            <a:pPr marL="285750" indent="-285750" algn="just">
              <a:lnSpc>
                <a:spcPct val="150000"/>
              </a:lnSpc>
              <a:buFont typeface="Arial" panose="020B0604020202020204" pitchFamily="34" charset="0"/>
              <a:buChar char="•"/>
            </a:pPr>
            <a:endParaRPr lang="vi-VN" sz="1600" dirty="0">
              <a:latin typeface="+mn-lt"/>
            </a:endParaRPr>
          </a:p>
        </p:txBody>
      </p:sp>
      <p:cxnSp>
        <p:nvCxnSpPr>
          <p:cNvPr id="28" name="Straight Connector 27"/>
          <p:cNvCxnSpPr/>
          <p:nvPr/>
        </p:nvCxnSpPr>
        <p:spPr>
          <a:xfrm>
            <a:off x="4932040" y="483518"/>
            <a:ext cx="0" cy="4032448"/>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4932040" y="483518"/>
            <a:ext cx="309634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251520" y="4515966"/>
            <a:ext cx="468052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391980" y="4754820"/>
            <a:ext cx="396044" cy="307777"/>
          </a:xfrm>
          <a:prstGeom prst="rect">
            <a:avLst/>
          </a:prstGeom>
          <a:noFill/>
        </p:spPr>
        <p:txBody>
          <a:bodyPr wrap="square" rtlCol="0">
            <a:spAutoFit/>
          </a:bodyPr>
          <a:lstStyle/>
          <a:p>
            <a:pPr algn="ctr"/>
            <a:r>
              <a:rPr lang="vi-VN" dirty="0" smtClean="0"/>
              <a:t>11</a:t>
            </a:r>
            <a:endParaRPr lang="vi-VN" dirty="0"/>
          </a:p>
        </p:txBody>
      </p:sp>
    </p:spTree>
    <p:extLst>
      <p:ext uri="{BB962C8B-B14F-4D97-AF65-F5344CB8AC3E}">
        <p14:creationId xmlns:p14="http://schemas.microsoft.com/office/powerpoint/2010/main" val="51420709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2775505" cy="572700"/>
          </a:xfrm>
        </p:spPr>
        <p:txBody>
          <a:bodyPr/>
          <a:lstStyle/>
          <a:p>
            <a:r>
              <a:rPr lang="en-US" sz="2500" dirty="0" err="1" smtClean="0">
                <a:latin typeface="+mn-lt"/>
              </a:rPr>
              <a:t>Phần</a:t>
            </a:r>
            <a:r>
              <a:rPr lang="en-US" sz="2500" dirty="0" smtClean="0">
                <a:latin typeface="+mn-lt"/>
              </a:rPr>
              <a:t> 2. </a:t>
            </a:r>
            <a:r>
              <a:rPr lang="en-US" sz="2500" dirty="0" smtClean="0">
                <a:latin typeface="+mn-lt"/>
              </a:rPr>
              <a:t> </a:t>
            </a:r>
            <a:endParaRPr lang="vi-VN" sz="2500" dirty="0">
              <a:latin typeface="+mn-lt"/>
            </a:endParaRPr>
          </a:p>
        </p:txBody>
      </p:sp>
      <p:sp>
        <p:nvSpPr>
          <p:cNvPr id="3" name="Google Shape;209;p31"/>
          <p:cNvSpPr txBox="1">
            <a:spLocks/>
          </p:cNvSpPr>
          <p:nvPr/>
        </p:nvSpPr>
        <p:spPr>
          <a:xfrm>
            <a:off x="467544" y="2571750"/>
            <a:ext cx="8379236" cy="23762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vi-VN" sz="1600" dirty="0" smtClean="0"/>
              <a:t>	</a:t>
            </a:r>
            <a:r>
              <a:rPr lang="vi-VN" sz="1500" dirty="0" smtClean="0"/>
              <a:t>Visual </a:t>
            </a:r>
            <a:r>
              <a:rPr lang="vi-VN" sz="1500" dirty="0"/>
              <a:t>Studio Code là một trình soạn thảo mã nguồn được phát triển bởi Microsoft dành cho Windows, Linux và macOS. Nó hỗ trợ chức năng debug, đi kèm với Git, có chức năng nổi bật cú pháp (syntax highlighting), tự hoàn thành mã thông minh, snippets, và cải tiến mã nguồn. Nó cũng cho phép tùy chỉnh, người dùng có thể thay đổi theme, phím tắt, và các tùy chọn khác. Nó miễn phí và là phần mềm mã nguồn mở theo giấy phép MIT,mặc dù bản phát hành của Microsoft là theo giấy phép phần mềm miễn phí.</a:t>
            </a:r>
          </a:p>
          <a:p>
            <a:pPr algn="just">
              <a:lnSpc>
                <a:spcPct val="150000"/>
              </a:lnSpc>
            </a:pPr>
            <a:endParaRPr lang="vi-VN" sz="1500" dirty="0">
              <a:latin typeface="+mn-lt"/>
            </a:endParaRPr>
          </a:p>
        </p:txBody>
      </p:sp>
      <p:pic>
        <p:nvPicPr>
          <p:cNvPr id="4" name="Picture 3" descr="vscod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699542"/>
            <a:ext cx="3384376" cy="1872208"/>
          </a:xfrm>
          <a:prstGeom prst="rect">
            <a:avLst/>
          </a:prstGeom>
          <a:noFill/>
          <a:ln>
            <a:noFill/>
          </a:ln>
        </p:spPr>
      </p:pic>
      <p:sp>
        <p:nvSpPr>
          <p:cNvPr id="5" name="TextBox 4"/>
          <p:cNvSpPr txBox="1"/>
          <p:nvPr/>
        </p:nvSpPr>
        <p:spPr>
          <a:xfrm>
            <a:off x="4391980" y="4754820"/>
            <a:ext cx="396044" cy="307777"/>
          </a:xfrm>
          <a:prstGeom prst="rect">
            <a:avLst/>
          </a:prstGeom>
          <a:noFill/>
        </p:spPr>
        <p:txBody>
          <a:bodyPr wrap="square" rtlCol="0">
            <a:spAutoFit/>
          </a:bodyPr>
          <a:lstStyle/>
          <a:p>
            <a:pPr algn="ctr"/>
            <a:r>
              <a:rPr lang="vi-VN" dirty="0" smtClean="0"/>
              <a:t>12</a:t>
            </a:r>
            <a:endParaRPr lang="vi-VN" dirty="0"/>
          </a:p>
        </p:txBody>
      </p:sp>
    </p:spTree>
    <p:extLst>
      <p:ext uri="{BB962C8B-B14F-4D97-AF65-F5344CB8AC3E}">
        <p14:creationId xmlns:p14="http://schemas.microsoft.com/office/powerpoint/2010/main" val="376257910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02484"/>
            <a:ext cx="2775505" cy="572700"/>
          </a:xfrm>
        </p:spPr>
        <p:txBody>
          <a:bodyPr/>
          <a:lstStyle/>
          <a:p>
            <a:r>
              <a:rPr lang="en-US" sz="2500" dirty="0" err="1" smtClean="0">
                <a:latin typeface="+mn-lt"/>
              </a:rPr>
              <a:t>Phần</a:t>
            </a:r>
            <a:r>
              <a:rPr lang="en-US" sz="2500" dirty="0" smtClean="0">
                <a:latin typeface="+mn-lt"/>
              </a:rPr>
              <a:t> 2. </a:t>
            </a:r>
            <a:r>
              <a:rPr lang="en-US" sz="2500" dirty="0" smtClean="0">
                <a:latin typeface="+mn-lt"/>
              </a:rPr>
              <a:t> </a:t>
            </a:r>
            <a:endParaRPr lang="vi-VN" sz="2500" dirty="0">
              <a:latin typeface="+mn-lt"/>
            </a:endParaRPr>
          </a:p>
        </p:txBody>
      </p:sp>
      <p:sp>
        <p:nvSpPr>
          <p:cNvPr id="3" name="Google Shape;209;p31"/>
          <p:cNvSpPr txBox="1">
            <a:spLocks/>
          </p:cNvSpPr>
          <p:nvPr/>
        </p:nvSpPr>
        <p:spPr>
          <a:xfrm>
            <a:off x="402452" y="627534"/>
            <a:ext cx="3456384" cy="34563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vi-VN" sz="1500" dirty="0" smtClean="0"/>
              <a:t>HTML </a:t>
            </a:r>
            <a:r>
              <a:rPr lang="vi-VN" sz="1500" dirty="0"/>
              <a:t>viết tắt của Hypertext Markup Language là ngôn ngữ lập trình dùng để </a:t>
            </a:r>
            <a:r>
              <a:rPr lang="vi-VN" sz="1500" dirty="0" smtClean="0"/>
              <a:t>xây </a:t>
            </a:r>
            <a:r>
              <a:rPr lang="vi-VN" sz="1500" dirty="0"/>
              <a:t>dựng va cấu trúc lại các thành phần có trong Website. HTML tạm dịch la ngôn </a:t>
            </a:r>
            <a:r>
              <a:rPr lang="vi-VN" sz="1500" dirty="0" smtClean="0"/>
              <a:t>ngữ </a:t>
            </a:r>
            <a:r>
              <a:rPr lang="vi-VN" sz="1500" dirty="0"/>
              <a:t>đánh dấu siêu văn bản. Người ta thường việc phân chia các đoạn văn, heading, </a:t>
            </a:r>
            <a:r>
              <a:rPr lang="vi-VN" sz="1500" dirty="0" smtClean="0"/>
              <a:t>links,</a:t>
            </a:r>
          </a:p>
          <a:p>
            <a:pPr algn="just">
              <a:lnSpc>
                <a:spcPct val="150000"/>
              </a:lnSpc>
            </a:pPr>
            <a:r>
              <a:rPr lang="vi-VN" sz="1500" dirty="0" smtClean="0"/>
              <a:t>blockquotes</a:t>
            </a:r>
            <a:r>
              <a:rPr lang="vi-VN" sz="1500" dirty="0"/>
              <a:t>,…và HTML không phải là ngôn ngữ lập trình.</a:t>
            </a:r>
          </a:p>
          <a:p>
            <a:pPr algn="just">
              <a:lnSpc>
                <a:spcPct val="150000"/>
              </a:lnSpc>
            </a:pPr>
            <a:endParaRPr lang="vi-VN" sz="1500" dirty="0">
              <a:latin typeface="+mn-lt"/>
            </a:endParaRPr>
          </a:p>
        </p:txBody>
      </p:sp>
      <p:sp>
        <p:nvSpPr>
          <p:cNvPr id="6" name="Google Shape;209;p31"/>
          <p:cNvSpPr txBox="1">
            <a:spLocks/>
          </p:cNvSpPr>
          <p:nvPr/>
        </p:nvSpPr>
        <p:spPr>
          <a:xfrm>
            <a:off x="5076056" y="797582"/>
            <a:ext cx="3799616" cy="37111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sz="1500" dirty="0" smtClean="0"/>
              <a:t>CSS </a:t>
            </a:r>
            <a:r>
              <a:rPr lang="en-US" sz="1500" dirty="0" err="1"/>
              <a:t>là</a:t>
            </a:r>
            <a:r>
              <a:rPr lang="en-US" sz="1500" dirty="0"/>
              <a:t> </a:t>
            </a:r>
            <a:r>
              <a:rPr lang="en-US" sz="1500" dirty="0" err="1"/>
              <a:t>viết</a:t>
            </a:r>
            <a:r>
              <a:rPr lang="en-US" sz="1500" dirty="0"/>
              <a:t> </a:t>
            </a:r>
            <a:r>
              <a:rPr lang="en-US" sz="1500" dirty="0" err="1"/>
              <a:t>tắt</a:t>
            </a:r>
            <a:r>
              <a:rPr lang="en-US" sz="1500" dirty="0"/>
              <a:t> </a:t>
            </a:r>
            <a:r>
              <a:rPr lang="en-US" sz="1500" dirty="0" err="1"/>
              <a:t>của</a:t>
            </a:r>
            <a:r>
              <a:rPr lang="en-US" sz="1500" dirty="0"/>
              <a:t> Cascading Style Sheets, </a:t>
            </a:r>
            <a:r>
              <a:rPr lang="en-US" sz="1500" dirty="0" err="1"/>
              <a:t>một</a:t>
            </a:r>
            <a:r>
              <a:rPr lang="en-US" sz="1500" dirty="0"/>
              <a:t> </a:t>
            </a:r>
            <a:r>
              <a:rPr lang="en-US" sz="1500" dirty="0" err="1"/>
              <a:t>ngôn</a:t>
            </a:r>
            <a:r>
              <a:rPr lang="en-US" sz="1500" dirty="0"/>
              <a:t> </a:t>
            </a:r>
            <a:r>
              <a:rPr lang="en-US" sz="1500" dirty="0" err="1"/>
              <a:t>ngữ</a:t>
            </a:r>
            <a:r>
              <a:rPr lang="en-US" sz="1500" dirty="0"/>
              <a:t> </a:t>
            </a:r>
            <a:r>
              <a:rPr lang="en-US" sz="1500" dirty="0" err="1"/>
              <a:t>thiết</a:t>
            </a:r>
            <a:r>
              <a:rPr lang="en-US" sz="1500" dirty="0"/>
              <a:t> </a:t>
            </a:r>
            <a:r>
              <a:rPr lang="en-US" sz="1500" dirty="0" err="1"/>
              <a:t>kế</a:t>
            </a:r>
            <a:r>
              <a:rPr lang="en-US" sz="1500" dirty="0"/>
              <a:t> </a:t>
            </a:r>
            <a:r>
              <a:rPr lang="en-US" sz="1500" dirty="0" err="1"/>
              <a:t>đơn</a:t>
            </a:r>
            <a:r>
              <a:rPr lang="en-US" sz="1500" dirty="0"/>
              <a:t> </a:t>
            </a:r>
            <a:r>
              <a:rPr lang="en-US" sz="1500" dirty="0" err="1"/>
              <a:t>giản</a:t>
            </a:r>
            <a:r>
              <a:rPr lang="en-US" sz="1500" dirty="0"/>
              <a:t>, </a:t>
            </a:r>
            <a:r>
              <a:rPr lang="en-US" sz="1500" dirty="0" err="1"/>
              <a:t>xử</a:t>
            </a:r>
            <a:r>
              <a:rPr lang="en-US" sz="1500" dirty="0"/>
              <a:t> </a:t>
            </a:r>
            <a:r>
              <a:rPr lang="en-US" sz="1500" dirty="0" err="1"/>
              <a:t>lý</a:t>
            </a:r>
            <a:r>
              <a:rPr lang="en-US" sz="1500" dirty="0"/>
              <a:t> </a:t>
            </a:r>
            <a:r>
              <a:rPr lang="en-US" sz="1500" dirty="0" err="1"/>
              <a:t>một</a:t>
            </a:r>
            <a:r>
              <a:rPr lang="en-US" sz="1500" dirty="0"/>
              <a:t> </a:t>
            </a:r>
            <a:r>
              <a:rPr lang="en-US" sz="1500" dirty="0" err="1"/>
              <a:t>phần</a:t>
            </a:r>
            <a:r>
              <a:rPr lang="en-US" sz="1500" dirty="0"/>
              <a:t> </a:t>
            </a:r>
            <a:r>
              <a:rPr lang="en-US" sz="1500" dirty="0" err="1"/>
              <a:t>giao</a:t>
            </a:r>
            <a:r>
              <a:rPr lang="en-US" sz="1500" dirty="0"/>
              <a:t> </a:t>
            </a:r>
            <a:r>
              <a:rPr lang="en-US" sz="1500" dirty="0" err="1"/>
              <a:t>diện</a:t>
            </a:r>
            <a:r>
              <a:rPr lang="en-US" sz="1500" dirty="0"/>
              <a:t> </a:t>
            </a:r>
            <a:r>
              <a:rPr lang="en-US" sz="1500" dirty="0" err="1"/>
              <a:t>của</a:t>
            </a:r>
            <a:r>
              <a:rPr lang="en-US" sz="1500" dirty="0"/>
              <a:t> </a:t>
            </a:r>
            <a:r>
              <a:rPr lang="en-US" sz="1500" dirty="0" err="1"/>
              <a:t>trang</a:t>
            </a:r>
            <a:r>
              <a:rPr lang="en-US" sz="1500" dirty="0"/>
              <a:t> web. CSS </a:t>
            </a:r>
            <a:r>
              <a:rPr lang="en-US" sz="1500" dirty="0" err="1"/>
              <a:t>mô</a:t>
            </a:r>
            <a:r>
              <a:rPr lang="en-US" sz="1500" dirty="0"/>
              <a:t> </a:t>
            </a:r>
            <a:r>
              <a:rPr lang="en-US" sz="1500" dirty="0" err="1"/>
              <a:t>tả</a:t>
            </a:r>
            <a:r>
              <a:rPr lang="en-US" sz="1500" dirty="0"/>
              <a:t> </a:t>
            </a:r>
            <a:r>
              <a:rPr lang="en-US" sz="1500" dirty="0" err="1"/>
              <a:t>cách</a:t>
            </a:r>
            <a:r>
              <a:rPr lang="en-US" sz="1500" dirty="0"/>
              <a:t> </a:t>
            </a:r>
            <a:r>
              <a:rPr lang="en-US" sz="1500" dirty="0" err="1"/>
              <a:t>các</a:t>
            </a:r>
            <a:r>
              <a:rPr lang="en-US" sz="1500" dirty="0"/>
              <a:t> </a:t>
            </a:r>
            <a:r>
              <a:rPr lang="en-US" sz="1500" dirty="0" err="1"/>
              <a:t>phần</a:t>
            </a:r>
            <a:r>
              <a:rPr lang="en-US" sz="1500" dirty="0"/>
              <a:t> </a:t>
            </a:r>
            <a:r>
              <a:rPr lang="en-US" sz="1500" dirty="0" err="1"/>
              <a:t>tử</a:t>
            </a:r>
            <a:r>
              <a:rPr lang="en-US" sz="1500" dirty="0"/>
              <a:t> HTML </a:t>
            </a:r>
            <a:r>
              <a:rPr lang="en-US" sz="1500" dirty="0" err="1"/>
              <a:t>hiển</a:t>
            </a:r>
            <a:r>
              <a:rPr lang="en-US" sz="1500" dirty="0"/>
              <a:t> </a:t>
            </a:r>
            <a:r>
              <a:rPr lang="en-US" sz="1500" dirty="0" err="1"/>
              <a:t>thị</a:t>
            </a:r>
            <a:r>
              <a:rPr lang="en-US" sz="1500" dirty="0"/>
              <a:t> </a:t>
            </a:r>
            <a:r>
              <a:rPr lang="en-US" sz="1500" dirty="0" err="1"/>
              <a:t>trên</a:t>
            </a:r>
            <a:r>
              <a:rPr lang="en-US" sz="1500" dirty="0"/>
              <a:t> </a:t>
            </a:r>
            <a:r>
              <a:rPr lang="en-US" sz="1500" dirty="0" err="1"/>
              <a:t>màn</a:t>
            </a:r>
            <a:r>
              <a:rPr lang="en-US" sz="1500" dirty="0"/>
              <a:t> </a:t>
            </a:r>
            <a:r>
              <a:rPr lang="en-US" sz="1500" dirty="0" err="1"/>
              <a:t>hình</a:t>
            </a:r>
            <a:r>
              <a:rPr lang="en-US" sz="1500" dirty="0"/>
              <a:t> </a:t>
            </a:r>
            <a:r>
              <a:rPr lang="en-US" sz="1500" dirty="0" err="1"/>
              <a:t>và</a:t>
            </a:r>
            <a:r>
              <a:rPr lang="en-US" sz="1500" dirty="0"/>
              <a:t> </a:t>
            </a:r>
            <a:r>
              <a:rPr lang="en-US" sz="1500" dirty="0" err="1"/>
              <a:t>các</a:t>
            </a:r>
            <a:r>
              <a:rPr lang="en-US" sz="1500" dirty="0"/>
              <a:t> </a:t>
            </a:r>
            <a:r>
              <a:rPr lang="en-US" sz="1500" dirty="0" err="1"/>
              <a:t>phương</a:t>
            </a:r>
            <a:r>
              <a:rPr lang="en-US" sz="1500" dirty="0"/>
              <a:t> </a:t>
            </a:r>
            <a:r>
              <a:rPr lang="en-US" sz="1500" dirty="0" err="1"/>
              <a:t>tiện</a:t>
            </a:r>
            <a:r>
              <a:rPr lang="en-US" sz="1500" dirty="0"/>
              <a:t> </a:t>
            </a:r>
            <a:r>
              <a:rPr lang="en-US" sz="1500" dirty="0" err="1"/>
              <a:t>khác</a:t>
            </a:r>
            <a:r>
              <a:rPr lang="en-US" sz="1500" dirty="0"/>
              <a:t>. </a:t>
            </a:r>
            <a:r>
              <a:rPr lang="en-US" sz="1500" dirty="0" err="1"/>
              <a:t>Sử</a:t>
            </a:r>
            <a:r>
              <a:rPr lang="en-US" sz="1500" dirty="0"/>
              <a:t> </a:t>
            </a:r>
            <a:r>
              <a:rPr lang="en-US" sz="1500" dirty="0" err="1"/>
              <a:t>dụng</a:t>
            </a:r>
            <a:r>
              <a:rPr lang="en-US" sz="1500" dirty="0"/>
              <a:t> CSS, </a:t>
            </a:r>
            <a:r>
              <a:rPr lang="en-US" sz="1500" dirty="0" err="1"/>
              <a:t>bạn</a:t>
            </a:r>
            <a:r>
              <a:rPr lang="en-US" sz="1500" dirty="0"/>
              <a:t> </a:t>
            </a:r>
            <a:r>
              <a:rPr lang="en-US" sz="1500" dirty="0" err="1"/>
              <a:t>có</a:t>
            </a:r>
            <a:r>
              <a:rPr lang="en-US" sz="1500" dirty="0"/>
              <a:t> </a:t>
            </a:r>
            <a:r>
              <a:rPr lang="en-US" sz="1500" dirty="0" err="1"/>
              <a:t>thể</a:t>
            </a:r>
            <a:r>
              <a:rPr lang="en-US" sz="1500" dirty="0"/>
              <a:t> </a:t>
            </a:r>
            <a:r>
              <a:rPr lang="en-US" sz="1500" dirty="0" err="1"/>
              <a:t>kiểm</a:t>
            </a:r>
            <a:r>
              <a:rPr lang="en-US" sz="1500" dirty="0"/>
              <a:t> </a:t>
            </a:r>
            <a:r>
              <a:rPr lang="en-US" sz="1500" dirty="0" err="1"/>
              <a:t>soát</a:t>
            </a:r>
            <a:r>
              <a:rPr lang="en-US" sz="1500" dirty="0"/>
              <a:t> </a:t>
            </a:r>
            <a:r>
              <a:rPr lang="en-US" sz="1500" dirty="0" err="1"/>
              <a:t>màu</a:t>
            </a:r>
            <a:r>
              <a:rPr lang="en-US" sz="1500" dirty="0"/>
              <a:t> </a:t>
            </a:r>
            <a:r>
              <a:rPr lang="en-US" sz="1500" dirty="0" err="1"/>
              <a:t>chữ</a:t>
            </a:r>
            <a:r>
              <a:rPr lang="en-US" sz="1500" dirty="0"/>
              <a:t>, </a:t>
            </a:r>
            <a:r>
              <a:rPr lang="en-US" sz="1500" dirty="0" err="1"/>
              <a:t>cỡ</a:t>
            </a:r>
            <a:r>
              <a:rPr lang="en-US" sz="1500" dirty="0"/>
              <a:t> </a:t>
            </a:r>
            <a:r>
              <a:rPr lang="en-US" sz="1500" dirty="0" err="1"/>
              <a:t>chữ</a:t>
            </a:r>
            <a:r>
              <a:rPr lang="en-US" sz="1500" dirty="0"/>
              <a:t>, </a:t>
            </a:r>
            <a:r>
              <a:rPr lang="en-US" sz="1500" dirty="0" err="1"/>
              <a:t>kiểu</a:t>
            </a:r>
            <a:r>
              <a:rPr lang="en-US" sz="1500" dirty="0"/>
              <a:t> </a:t>
            </a:r>
            <a:r>
              <a:rPr lang="en-US" sz="1500" dirty="0" err="1"/>
              <a:t>chữ</a:t>
            </a:r>
            <a:r>
              <a:rPr lang="en-US" sz="1500" dirty="0"/>
              <a:t>, </a:t>
            </a:r>
            <a:r>
              <a:rPr lang="en-US" sz="1500" dirty="0" err="1"/>
              <a:t>khoảng</a:t>
            </a:r>
            <a:r>
              <a:rPr lang="en-US" sz="1500" dirty="0"/>
              <a:t> </a:t>
            </a:r>
            <a:r>
              <a:rPr lang="en-US" sz="1500" dirty="0" err="1"/>
              <a:t>cách</a:t>
            </a:r>
            <a:r>
              <a:rPr lang="en-US" sz="1500" dirty="0"/>
              <a:t> </a:t>
            </a:r>
            <a:r>
              <a:rPr lang="en-US" sz="1500" dirty="0" err="1"/>
              <a:t>giữa</a:t>
            </a:r>
            <a:r>
              <a:rPr lang="en-US" sz="1500" dirty="0"/>
              <a:t> </a:t>
            </a:r>
            <a:r>
              <a:rPr lang="en-US" sz="1500" dirty="0" err="1"/>
              <a:t>các</a:t>
            </a:r>
            <a:r>
              <a:rPr lang="en-US" sz="1500" dirty="0"/>
              <a:t> </a:t>
            </a:r>
            <a:r>
              <a:rPr lang="en-US" sz="1500" dirty="0" err="1"/>
              <a:t>đoạn</a:t>
            </a:r>
            <a:r>
              <a:rPr lang="en-US" sz="1500" dirty="0"/>
              <a:t> </a:t>
            </a:r>
            <a:r>
              <a:rPr lang="en-US" sz="1500" dirty="0" err="1"/>
              <a:t>văn</a:t>
            </a:r>
            <a:r>
              <a:rPr lang="en-US" sz="1500" dirty="0"/>
              <a:t> </a:t>
            </a:r>
            <a:r>
              <a:rPr lang="en-US" sz="1500" dirty="0" err="1"/>
              <a:t>bản</a:t>
            </a:r>
            <a:r>
              <a:rPr lang="en-US" sz="1500" dirty="0"/>
              <a:t>, </a:t>
            </a:r>
            <a:r>
              <a:rPr lang="en-US" sz="1500" dirty="0" err="1"/>
              <a:t>kích</a:t>
            </a:r>
            <a:r>
              <a:rPr lang="en-US" sz="1500" dirty="0"/>
              <a:t> </a:t>
            </a:r>
            <a:r>
              <a:rPr lang="en-US" sz="1500" dirty="0" err="1"/>
              <a:t>thước</a:t>
            </a:r>
            <a:r>
              <a:rPr lang="en-US" sz="1500" dirty="0"/>
              <a:t> </a:t>
            </a:r>
            <a:r>
              <a:rPr lang="en-US" sz="1500" dirty="0" err="1"/>
              <a:t>của</a:t>
            </a:r>
            <a:r>
              <a:rPr lang="en-US" sz="1500" dirty="0"/>
              <a:t> </a:t>
            </a:r>
            <a:r>
              <a:rPr lang="en-US" sz="1500" dirty="0" err="1"/>
              <a:t>các</a:t>
            </a:r>
            <a:r>
              <a:rPr lang="en-US" sz="1500" dirty="0"/>
              <a:t> </a:t>
            </a:r>
            <a:r>
              <a:rPr lang="en-US" sz="1500" dirty="0" err="1"/>
              <a:t>thành</a:t>
            </a:r>
            <a:r>
              <a:rPr lang="en-US" sz="1500" dirty="0"/>
              <a:t> </a:t>
            </a:r>
            <a:r>
              <a:rPr lang="en-US" sz="1500" dirty="0" err="1"/>
              <a:t>phần</a:t>
            </a:r>
            <a:r>
              <a:rPr lang="en-US" sz="1500" dirty="0"/>
              <a:t> </a:t>
            </a:r>
            <a:r>
              <a:rPr lang="en-US" sz="1500" dirty="0" err="1"/>
              <a:t>trên</a:t>
            </a:r>
            <a:r>
              <a:rPr lang="en-US" sz="1500" dirty="0"/>
              <a:t> </a:t>
            </a:r>
            <a:r>
              <a:rPr lang="en-US" sz="1500" dirty="0" err="1"/>
              <a:t>trang</a:t>
            </a:r>
            <a:r>
              <a:rPr lang="en-US" sz="1500" dirty="0"/>
              <a:t> web, </a:t>
            </a:r>
            <a:r>
              <a:rPr lang="en-US" sz="1500" dirty="0" err="1"/>
              <a:t>màu</a:t>
            </a:r>
            <a:r>
              <a:rPr lang="en-US" sz="1500" dirty="0"/>
              <a:t> </a:t>
            </a:r>
            <a:r>
              <a:rPr lang="en-US" sz="1500" dirty="0" err="1"/>
              <a:t>nền</a:t>
            </a:r>
            <a:r>
              <a:rPr lang="en-US" sz="1500" dirty="0"/>
              <a:t>, </a:t>
            </a:r>
            <a:r>
              <a:rPr lang="en-US" sz="1500" dirty="0" err="1"/>
              <a:t>thiết</a:t>
            </a:r>
            <a:r>
              <a:rPr lang="en-US" sz="1500" dirty="0"/>
              <a:t> </a:t>
            </a:r>
            <a:r>
              <a:rPr lang="en-US" sz="1500" dirty="0" err="1"/>
              <a:t>kế</a:t>
            </a:r>
            <a:r>
              <a:rPr lang="en-US" sz="1500" dirty="0"/>
              <a:t> </a:t>
            </a:r>
            <a:r>
              <a:rPr lang="en-US" sz="1500" dirty="0" err="1"/>
              <a:t>bố</a:t>
            </a:r>
            <a:r>
              <a:rPr lang="en-US" sz="1500" dirty="0"/>
              <a:t> </a:t>
            </a:r>
            <a:r>
              <a:rPr lang="en-US" sz="1500" dirty="0" err="1"/>
              <a:t>cục</a:t>
            </a:r>
            <a:r>
              <a:rPr lang="en-US" sz="1500" dirty="0"/>
              <a:t> </a:t>
            </a:r>
            <a:r>
              <a:rPr lang="en-US" sz="1500" dirty="0" err="1"/>
              <a:t>và</a:t>
            </a:r>
            <a:r>
              <a:rPr lang="en-US" sz="1500" dirty="0"/>
              <a:t> </a:t>
            </a:r>
            <a:r>
              <a:rPr lang="en-US" sz="1500" dirty="0" err="1"/>
              <a:t>cách</a:t>
            </a:r>
            <a:r>
              <a:rPr lang="en-US" sz="1500" dirty="0"/>
              <a:t> </a:t>
            </a:r>
            <a:r>
              <a:rPr lang="en-US" sz="1500" dirty="0" err="1"/>
              <a:t>trang</a:t>
            </a:r>
            <a:r>
              <a:rPr lang="en-US" sz="1500" dirty="0"/>
              <a:t> web </a:t>
            </a:r>
            <a:r>
              <a:rPr lang="en-US" sz="1500" dirty="0" err="1"/>
              <a:t>hiển</a:t>
            </a:r>
            <a:r>
              <a:rPr lang="en-US" sz="1500" dirty="0"/>
              <a:t> </a:t>
            </a:r>
            <a:r>
              <a:rPr lang="en-US" sz="1500" dirty="0" err="1"/>
              <a:t>thị</a:t>
            </a:r>
            <a:r>
              <a:rPr lang="en-US" sz="1500" dirty="0"/>
              <a:t> </a:t>
            </a:r>
            <a:r>
              <a:rPr lang="en-US" sz="1500" dirty="0" err="1"/>
              <a:t>trên</a:t>
            </a:r>
            <a:r>
              <a:rPr lang="en-US" sz="1500" dirty="0"/>
              <a:t> </a:t>
            </a:r>
            <a:r>
              <a:rPr lang="en-US" sz="1500" dirty="0" err="1"/>
              <a:t>những</a:t>
            </a:r>
            <a:r>
              <a:rPr lang="en-US" sz="1500" dirty="0"/>
              <a:t> </a:t>
            </a:r>
            <a:r>
              <a:rPr lang="en-US" sz="1500" dirty="0" err="1"/>
              <a:t>màn</a:t>
            </a:r>
            <a:r>
              <a:rPr lang="en-US" sz="1500" dirty="0"/>
              <a:t> </a:t>
            </a:r>
            <a:r>
              <a:rPr lang="en-US" sz="1500" dirty="0" err="1"/>
              <a:t>hình</a:t>
            </a:r>
            <a:r>
              <a:rPr lang="en-US" sz="1500" dirty="0"/>
              <a:t> </a:t>
            </a:r>
            <a:r>
              <a:rPr lang="en-US" sz="1500" dirty="0" err="1"/>
              <a:t>có</a:t>
            </a:r>
            <a:r>
              <a:rPr lang="en-US" sz="1500" dirty="0"/>
              <a:t> </a:t>
            </a:r>
            <a:r>
              <a:rPr lang="en-US" sz="1500" dirty="0" err="1"/>
              <a:t>kích</a:t>
            </a:r>
            <a:r>
              <a:rPr lang="en-US" sz="1500" dirty="0"/>
              <a:t> </a:t>
            </a:r>
            <a:r>
              <a:rPr lang="en-US" sz="1500" dirty="0" err="1"/>
              <a:t>thước</a:t>
            </a:r>
            <a:r>
              <a:rPr lang="en-US" sz="1500" dirty="0"/>
              <a:t> </a:t>
            </a:r>
            <a:r>
              <a:rPr lang="en-US" sz="1500" dirty="0" err="1"/>
              <a:t>khác</a:t>
            </a:r>
            <a:r>
              <a:rPr lang="en-US" sz="1500" dirty="0"/>
              <a:t> </a:t>
            </a:r>
            <a:r>
              <a:rPr lang="en-US" sz="1500" dirty="0" err="1"/>
              <a:t>nhau</a:t>
            </a:r>
            <a:r>
              <a:rPr lang="en-US" sz="1500" dirty="0"/>
              <a:t> </a:t>
            </a:r>
            <a:r>
              <a:rPr lang="en-US" sz="1500" dirty="0" err="1"/>
              <a:t>cũng</a:t>
            </a:r>
            <a:r>
              <a:rPr lang="en-US" sz="1500" dirty="0"/>
              <a:t> </a:t>
            </a:r>
            <a:r>
              <a:rPr lang="en-US" sz="1500" dirty="0" err="1"/>
              <a:t>như</a:t>
            </a:r>
            <a:r>
              <a:rPr lang="en-US" sz="1500" dirty="0"/>
              <a:t> </a:t>
            </a:r>
            <a:r>
              <a:rPr lang="en-US" sz="1500" dirty="0" err="1"/>
              <a:t>hàng</a:t>
            </a:r>
            <a:r>
              <a:rPr lang="en-US" sz="1500" dirty="0"/>
              <a:t> </a:t>
            </a:r>
            <a:r>
              <a:rPr lang="en-US" sz="1500" dirty="0" err="1"/>
              <a:t>loạt</a:t>
            </a:r>
            <a:r>
              <a:rPr lang="en-US" sz="1500" dirty="0"/>
              <a:t> </a:t>
            </a:r>
            <a:r>
              <a:rPr lang="en-US" sz="1500" dirty="0" err="1"/>
              <a:t>hiệu</a:t>
            </a:r>
            <a:r>
              <a:rPr lang="en-US" sz="1500" dirty="0"/>
              <a:t> </a:t>
            </a:r>
            <a:r>
              <a:rPr lang="en-US" sz="1500" dirty="0" err="1"/>
              <a:t>ứng</a:t>
            </a:r>
            <a:r>
              <a:rPr lang="en-US" sz="1500" dirty="0"/>
              <a:t> </a:t>
            </a:r>
            <a:r>
              <a:rPr lang="en-US" sz="1500" dirty="0" err="1"/>
              <a:t>khác</a:t>
            </a:r>
            <a:r>
              <a:rPr lang="en-US" sz="1500" dirty="0"/>
              <a:t>. </a:t>
            </a:r>
            <a:endParaRPr lang="vi-VN" sz="1500" dirty="0"/>
          </a:p>
          <a:p>
            <a:pPr algn="just">
              <a:lnSpc>
                <a:spcPct val="150000"/>
              </a:lnSpc>
            </a:pPr>
            <a:endParaRPr lang="vi-VN" sz="1500" dirty="0">
              <a:latin typeface="+mn-lt"/>
            </a:endParaRPr>
          </a:p>
        </p:txBody>
      </p:sp>
      <p:pic>
        <p:nvPicPr>
          <p:cNvPr id="1028" name="Picture 4" descr="CSS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0040" y="2549474"/>
            <a:ext cx="936104" cy="113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ài 1-Cách tạo file HTML – Sửa Máy Nha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5280" y="797582"/>
            <a:ext cx="864096" cy="12205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391980" y="4754820"/>
            <a:ext cx="396044" cy="307777"/>
          </a:xfrm>
          <a:prstGeom prst="rect">
            <a:avLst/>
          </a:prstGeom>
          <a:noFill/>
        </p:spPr>
        <p:txBody>
          <a:bodyPr wrap="square" rtlCol="0">
            <a:spAutoFit/>
          </a:bodyPr>
          <a:lstStyle/>
          <a:p>
            <a:pPr algn="ctr"/>
            <a:r>
              <a:rPr lang="vi-VN" dirty="0" smtClean="0"/>
              <a:t>13</a:t>
            </a:r>
            <a:endParaRPr lang="vi-VN" dirty="0"/>
          </a:p>
        </p:txBody>
      </p:sp>
    </p:spTree>
    <p:extLst>
      <p:ext uri="{BB962C8B-B14F-4D97-AF65-F5344CB8AC3E}">
        <p14:creationId xmlns:p14="http://schemas.microsoft.com/office/powerpoint/2010/main" val="165916999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971600" y="2643758"/>
            <a:ext cx="72008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latin typeface="+mn-lt"/>
              </a:rPr>
              <a:t>Hiện </a:t>
            </a:r>
            <a:r>
              <a:rPr lang="vi-VN" dirty="0" smtClean="0">
                <a:latin typeface="+mn-lt"/>
              </a:rPr>
              <a:t>thực </a:t>
            </a:r>
            <a:r>
              <a:rPr lang="vi-VN" dirty="0" smtClean="0">
                <a:latin typeface="+mn-lt"/>
              </a:rPr>
              <a:t>hóa nghiên cứu </a:t>
            </a:r>
            <a:endParaRPr dirty="0">
              <a:latin typeface="+mn-lt"/>
            </a:endParaRPr>
          </a:p>
        </p:txBody>
      </p:sp>
      <p:sp>
        <p:nvSpPr>
          <p:cNvPr id="217" name="Google Shape;217;p32"/>
          <p:cNvSpPr txBox="1">
            <a:spLocks noGrp="1"/>
          </p:cNvSpPr>
          <p:nvPr>
            <p:ph type="title" idx="2"/>
          </p:nvPr>
        </p:nvSpPr>
        <p:spPr>
          <a:xfrm>
            <a:off x="3131840" y="1779662"/>
            <a:ext cx="280831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latin typeface="+mn-lt"/>
              </a:rPr>
              <a:t>Phần 3</a:t>
            </a:r>
            <a:endParaRPr dirty="0">
              <a:latin typeface="+mn-lt"/>
            </a:endParaRPr>
          </a:p>
        </p:txBody>
      </p:sp>
      <p:sp>
        <p:nvSpPr>
          <p:cNvPr id="4" name="TextBox 3"/>
          <p:cNvSpPr txBox="1"/>
          <p:nvPr/>
        </p:nvSpPr>
        <p:spPr>
          <a:xfrm>
            <a:off x="4391980" y="4754820"/>
            <a:ext cx="396044" cy="307777"/>
          </a:xfrm>
          <a:prstGeom prst="rect">
            <a:avLst/>
          </a:prstGeom>
          <a:noFill/>
        </p:spPr>
        <p:txBody>
          <a:bodyPr wrap="square" rtlCol="0">
            <a:spAutoFit/>
          </a:bodyPr>
          <a:lstStyle/>
          <a:p>
            <a:pPr algn="ctr"/>
            <a:r>
              <a:rPr lang="vi-VN" dirty="0" smtClean="0"/>
              <a:t>14</a:t>
            </a:r>
            <a:endParaRPr lang="vi-VN" dirty="0"/>
          </a:p>
        </p:txBody>
      </p:sp>
    </p:spTree>
    <p:extLst>
      <p:ext uri="{BB962C8B-B14F-4D97-AF65-F5344CB8AC3E}">
        <p14:creationId xmlns:p14="http://schemas.microsoft.com/office/powerpoint/2010/main" val="243102781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2775505" cy="572700"/>
          </a:xfrm>
        </p:spPr>
        <p:txBody>
          <a:bodyPr/>
          <a:lstStyle/>
          <a:p>
            <a:r>
              <a:rPr lang="en-US" sz="2500" dirty="0" err="1" smtClean="0">
                <a:latin typeface="+mn-lt"/>
              </a:rPr>
              <a:t>Phần</a:t>
            </a:r>
            <a:r>
              <a:rPr lang="en-US" sz="2500" dirty="0" smtClean="0">
                <a:latin typeface="+mn-lt"/>
              </a:rPr>
              <a:t> 3.   </a:t>
            </a:r>
            <a:endParaRPr lang="vi-VN" sz="2500" dirty="0">
              <a:latin typeface="+mn-lt"/>
            </a:endParaRPr>
          </a:p>
        </p:txBody>
      </p:sp>
      <p:sp>
        <p:nvSpPr>
          <p:cNvPr id="3" name="Google Shape;209;p31"/>
          <p:cNvSpPr txBox="1">
            <a:spLocks/>
          </p:cNvSpPr>
          <p:nvPr/>
        </p:nvSpPr>
        <p:spPr>
          <a:xfrm>
            <a:off x="2267744" y="123478"/>
            <a:ext cx="3630900" cy="4233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vi-VN" sz="1600" dirty="0" smtClean="0"/>
              <a:t>	</a:t>
            </a:r>
            <a:r>
              <a:rPr lang="vi-VN" sz="1500" dirty="0" smtClean="0">
                <a:latin typeface="+mn-lt"/>
              </a:rPr>
              <a:t>Mô hình mức quan niệm</a:t>
            </a:r>
            <a:endParaRPr lang="vi-VN" sz="1500" dirty="0">
              <a:latin typeface="+mn-lt"/>
            </a:endParaRPr>
          </a:p>
          <a:p>
            <a:pPr>
              <a:lnSpc>
                <a:spcPct val="150000"/>
              </a:lnSpc>
            </a:pPr>
            <a:endParaRPr lang="vi-VN" sz="1500" dirty="0">
              <a:latin typeface="+mn-lt"/>
            </a:endParaRPr>
          </a:p>
        </p:txBody>
      </p:sp>
      <p:sp>
        <p:nvSpPr>
          <p:cNvPr id="6" name="TextBox 5"/>
          <p:cNvSpPr txBox="1"/>
          <p:nvPr/>
        </p:nvSpPr>
        <p:spPr>
          <a:xfrm>
            <a:off x="4391980" y="4754820"/>
            <a:ext cx="396044" cy="307777"/>
          </a:xfrm>
          <a:prstGeom prst="rect">
            <a:avLst/>
          </a:prstGeom>
          <a:noFill/>
        </p:spPr>
        <p:txBody>
          <a:bodyPr wrap="square" rtlCol="0">
            <a:spAutoFit/>
          </a:bodyPr>
          <a:lstStyle/>
          <a:p>
            <a:pPr algn="ctr"/>
            <a:r>
              <a:rPr lang="vi-VN" dirty="0" smtClean="0"/>
              <a:t>15</a:t>
            </a:r>
            <a:endParaRPr lang="vi-V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892" y="690867"/>
            <a:ext cx="6055864" cy="3969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33358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123478"/>
            <a:ext cx="1608172" cy="572700"/>
          </a:xfrm>
        </p:spPr>
        <p:txBody>
          <a:bodyPr/>
          <a:lstStyle/>
          <a:p>
            <a:r>
              <a:rPr lang="en-US" sz="2500" dirty="0" err="1" smtClean="0">
                <a:latin typeface="+mn-lt"/>
              </a:rPr>
              <a:t>Phần</a:t>
            </a:r>
            <a:r>
              <a:rPr lang="en-US" sz="2500" dirty="0" smtClean="0">
                <a:latin typeface="+mn-lt"/>
              </a:rPr>
              <a:t> 3.   </a:t>
            </a:r>
            <a:endParaRPr lang="vi-VN" sz="2500" dirty="0">
              <a:latin typeface="+mn-lt"/>
            </a:endParaRPr>
          </a:p>
        </p:txBody>
      </p:sp>
      <p:sp>
        <p:nvSpPr>
          <p:cNvPr id="3" name="Google Shape;209;p31"/>
          <p:cNvSpPr txBox="1">
            <a:spLocks/>
          </p:cNvSpPr>
          <p:nvPr/>
        </p:nvSpPr>
        <p:spPr>
          <a:xfrm>
            <a:off x="251520" y="1347614"/>
            <a:ext cx="1995264"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vi-VN" sz="1500" dirty="0" smtClean="0"/>
              <a:t>Mô hình vật lý</a:t>
            </a:r>
            <a:endParaRPr lang="vi-VN" sz="1500" dirty="0" smtClean="0">
              <a:latin typeface="+mn-lt"/>
            </a:endParaRPr>
          </a:p>
          <a:p>
            <a:pPr algn="just">
              <a:lnSpc>
                <a:spcPct val="150000"/>
              </a:lnSpc>
            </a:pPr>
            <a:endParaRPr lang="vi-VN" sz="1500" dirty="0">
              <a:latin typeface="+mn-lt"/>
            </a:endParaRPr>
          </a:p>
          <a:p>
            <a:pPr algn="just">
              <a:lnSpc>
                <a:spcPct val="150000"/>
              </a:lnSpc>
            </a:pPr>
            <a:endParaRPr lang="vi-VN" sz="1500" dirty="0">
              <a:latin typeface="+mn-lt"/>
            </a:endParaRPr>
          </a:p>
        </p:txBody>
      </p:sp>
      <p:sp>
        <p:nvSpPr>
          <p:cNvPr id="6" name="TextBox 5"/>
          <p:cNvSpPr txBox="1"/>
          <p:nvPr/>
        </p:nvSpPr>
        <p:spPr>
          <a:xfrm>
            <a:off x="4391980" y="4754820"/>
            <a:ext cx="396044" cy="307777"/>
          </a:xfrm>
          <a:prstGeom prst="rect">
            <a:avLst/>
          </a:prstGeom>
          <a:noFill/>
        </p:spPr>
        <p:txBody>
          <a:bodyPr wrap="square" rtlCol="0">
            <a:spAutoFit/>
          </a:bodyPr>
          <a:lstStyle/>
          <a:p>
            <a:pPr algn="ctr"/>
            <a:r>
              <a:rPr lang="vi-VN" dirty="0" smtClean="0"/>
              <a:t>16</a:t>
            </a:r>
            <a:endParaRPr lang="vi-V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39502"/>
            <a:ext cx="5587684" cy="4200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ight Arrow 7"/>
          <p:cNvSpPr/>
          <p:nvPr/>
        </p:nvSpPr>
        <p:spPr>
          <a:xfrm>
            <a:off x="442020" y="1841163"/>
            <a:ext cx="2016224" cy="442555"/>
          </a:xfrm>
          <a:prstGeom prst="rightArrow">
            <a:avLst/>
          </a:prstGeom>
          <a:ln>
            <a:solidFill>
              <a:schemeClr val="accent6">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0833358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1470"/>
            <a:ext cx="1296144" cy="572700"/>
          </a:xfrm>
        </p:spPr>
        <p:txBody>
          <a:bodyPr/>
          <a:lstStyle/>
          <a:p>
            <a:r>
              <a:rPr lang="en-US" sz="2500" dirty="0" err="1" smtClean="0">
                <a:latin typeface="+mn-lt"/>
              </a:rPr>
              <a:t>Phần</a:t>
            </a:r>
            <a:r>
              <a:rPr lang="en-US" sz="2500" dirty="0" smtClean="0">
                <a:latin typeface="+mn-lt"/>
              </a:rPr>
              <a:t> 3.   </a:t>
            </a:r>
            <a:endParaRPr lang="vi-VN" sz="2500" dirty="0">
              <a:latin typeface="+mn-lt"/>
            </a:endParaRPr>
          </a:p>
        </p:txBody>
      </p:sp>
      <p:sp>
        <p:nvSpPr>
          <p:cNvPr id="3" name="Google Shape;209;p31"/>
          <p:cNvSpPr txBox="1">
            <a:spLocks/>
          </p:cNvSpPr>
          <p:nvPr/>
        </p:nvSpPr>
        <p:spPr>
          <a:xfrm>
            <a:off x="202362" y="267494"/>
            <a:ext cx="8474094" cy="44873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vi-VN" sz="1600" dirty="0" smtClean="0"/>
              <a:t>	</a:t>
            </a:r>
            <a:r>
              <a:rPr lang="vi-VN" sz="1500" dirty="0" smtClean="0"/>
              <a:t>Mô tả các thực thể </a:t>
            </a:r>
          </a:p>
          <a:p>
            <a:pPr algn="just">
              <a:lnSpc>
                <a:spcPct val="150000"/>
              </a:lnSpc>
            </a:pPr>
            <a:r>
              <a:rPr lang="vi-VN" sz="1500" b="1" dirty="0" smtClean="0">
                <a:latin typeface="+mn-lt"/>
              </a:rPr>
              <a:t>          </a:t>
            </a:r>
            <a:endParaRPr lang="vi-VN" sz="1500" b="1" dirty="0" smtClean="0">
              <a:latin typeface="+mn-lt"/>
            </a:endParaRPr>
          </a:p>
          <a:p>
            <a:pPr algn="just">
              <a:lnSpc>
                <a:spcPct val="150000"/>
              </a:lnSpc>
            </a:pPr>
            <a:r>
              <a:rPr lang="vi-VN" sz="1500" b="1" dirty="0">
                <a:latin typeface="+mn-lt"/>
              </a:rPr>
              <a:t> </a:t>
            </a:r>
            <a:r>
              <a:rPr lang="vi-VN" sz="1500" b="1" dirty="0" smtClean="0">
                <a:latin typeface="+mn-lt"/>
              </a:rPr>
              <a:t>         </a:t>
            </a:r>
            <a:r>
              <a:rPr lang="vi-VN" sz="1500" b="1" dirty="0" smtClean="0">
                <a:latin typeface="+mn-lt"/>
              </a:rPr>
              <a:t> </a:t>
            </a:r>
            <a:r>
              <a:rPr lang="vi-VN" sz="1500" b="1" dirty="0" smtClean="0">
                <a:latin typeface="+mn-lt"/>
              </a:rPr>
              <a:t>Thực thể </a:t>
            </a:r>
            <a:r>
              <a:rPr lang="vi-VN" sz="1500" b="1" dirty="0" smtClean="0">
                <a:latin typeface="+mn-lt"/>
              </a:rPr>
              <a:t>Admin</a:t>
            </a:r>
          </a:p>
          <a:p>
            <a:pPr algn="just">
              <a:lnSpc>
                <a:spcPct val="150000"/>
              </a:lnSpc>
            </a:pPr>
            <a:endParaRPr lang="vi-VN" sz="1500" b="1" dirty="0">
              <a:latin typeface="+mn-lt"/>
            </a:endParaRPr>
          </a:p>
          <a:p>
            <a:pPr algn="just">
              <a:lnSpc>
                <a:spcPct val="150000"/>
              </a:lnSpc>
            </a:pPr>
            <a:endParaRPr lang="vi-VN" sz="1500" b="1" dirty="0" smtClean="0">
              <a:latin typeface="+mn-lt"/>
            </a:endParaRPr>
          </a:p>
          <a:p>
            <a:pPr algn="just">
              <a:lnSpc>
                <a:spcPct val="150000"/>
              </a:lnSpc>
            </a:pPr>
            <a:endParaRPr lang="vi-VN" sz="1500" dirty="0">
              <a:latin typeface="+mn-lt"/>
            </a:endParaRPr>
          </a:p>
          <a:p>
            <a:pPr algn="just">
              <a:lnSpc>
                <a:spcPct val="150000"/>
              </a:lnSpc>
            </a:pPr>
            <a:endParaRPr lang="vi-VN" sz="1500" dirty="0">
              <a:latin typeface="+mn-lt"/>
            </a:endParaRPr>
          </a:p>
        </p:txBody>
      </p:sp>
      <p:sp>
        <p:nvSpPr>
          <p:cNvPr id="5" name="TextBox 4"/>
          <p:cNvSpPr txBox="1"/>
          <p:nvPr/>
        </p:nvSpPr>
        <p:spPr>
          <a:xfrm>
            <a:off x="4391980" y="4754820"/>
            <a:ext cx="396044" cy="307777"/>
          </a:xfrm>
          <a:prstGeom prst="rect">
            <a:avLst/>
          </a:prstGeom>
          <a:noFill/>
        </p:spPr>
        <p:txBody>
          <a:bodyPr wrap="square" rtlCol="0">
            <a:spAutoFit/>
          </a:bodyPr>
          <a:lstStyle/>
          <a:p>
            <a:pPr algn="ctr"/>
            <a:r>
              <a:rPr lang="vi-VN" dirty="0" smtClean="0"/>
              <a:t>17</a:t>
            </a:r>
            <a:endParaRPr lang="vi-VN" dirty="0"/>
          </a:p>
        </p:txBody>
      </p:sp>
      <p:graphicFrame>
        <p:nvGraphicFramePr>
          <p:cNvPr id="6" name="Table 5"/>
          <p:cNvGraphicFramePr>
            <a:graphicFrameLocks noGrp="1"/>
          </p:cNvGraphicFramePr>
          <p:nvPr>
            <p:extLst>
              <p:ext uri="{D42A27DB-BD31-4B8C-83A1-F6EECF244321}">
                <p14:modId xmlns:p14="http://schemas.microsoft.com/office/powerpoint/2010/main" val="1955859110"/>
              </p:ext>
            </p:extLst>
          </p:nvPr>
        </p:nvGraphicFramePr>
        <p:xfrm>
          <a:off x="899592" y="1563638"/>
          <a:ext cx="7614846" cy="2519453"/>
        </p:xfrm>
        <a:graphic>
          <a:graphicData uri="http://schemas.openxmlformats.org/drawingml/2006/table">
            <a:tbl>
              <a:tblPr firstRow="1" firstCol="1" bandRow="1">
                <a:tableStyleId>{EA2C854D-048D-479D-BED2-C7A3297C8842}</a:tableStyleId>
              </a:tblPr>
              <a:tblGrid>
                <a:gridCol w="1508281"/>
                <a:gridCol w="1444047"/>
                <a:gridCol w="846517"/>
                <a:gridCol w="1097699"/>
                <a:gridCol w="1062118"/>
                <a:gridCol w="912294"/>
                <a:gridCol w="743890"/>
              </a:tblGrid>
              <a:tr h="504056">
                <a:tc>
                  <a:txBody>
                    <a:bodyPr/>
                    <a:lstStyle/>
                    <a:p>
                      <a:pPr algn="ctr">
                        <a:lnSpc>
                          <a:spcPct val="150000"/>
                        </a:lnSpc>
                        <a:spcBef>
                          <a:spcPts val="1200"/>
                        </a:spcBef>
                        <a:spcAft>
                          <a:spcPts val="1000"/>
                        </a:spcAft>
                      </a:pPr>
                      <a:r>
                        <a:rPr lang="vi-VN" sz="1200" b="1" dirty="0">
                          <a:effectLst/>
                        </a:rPr>
                        <a:t>Thuộc tính</a:t>
                      </a:r>
                      <a:endParaRPr lang="vi-VN" sz="1200" b="1" dirty="0">
                        <a:effectLst/>
                        <a:latin typeface="Times New Roman"/>
                        <a:ea typeface="Times New Roman"/>
                        <a:cs typeface="Times New Roman"/>
                      </a:endParaRPr>
                    </a:p>
                  </a:txBody>
                  <a:tcPr marL="68580" marR="68580" marT="0" marB="0">
                    <a:solidFill>
                      <a:schemeClr val="accent6"/>
                    </a:solidFill>
                  </a:tcPr>
                </a:tc>
                <a:tc>
                  <a:txBody>
                    <a:bodyPr/>
                    <a:lstStyle/>
                    <a:p>
                      <a:pPr algn="ctr">
                        <a:lnSpc>
                          <a:spcPct val="150000"/>
                        </a:lnSpc>
                        <a:spcBef>
                          <a:spcPts val="1200"/>
                        </a:spcBef>
                        <a:spcAft>
                          <a:spcPts val="1000"/>
                        </a:spcAft>
                      </a:pPr>
                      <a:r>
                        <a:rPr lang="vi-VN" sz="1200" b="1" dirty="0">
                          <a:effectLst/>
                        </a:rPr>
                        <a:t>Diễn giải</a:t>
                      </a:r>
                      <a:endParaRPr lang="vi-VN" sz="1200" b="1" dirty="0">
                        <a:effectLst/>
                        <a:latin typeface="Times New Roman"/>
                        <a:ea typeface="Times New Roman"/>
                        <a:cs typeface="Times New Roman"/>
                      </a:endParaRPr>
                    </a:p>
                  </a:txBody>
                  <a:tcPr marL="68580" marR="68580" marT="0" marB="0">
                    <a:solidFill>
                      <a:schemeClr val="accent6"/>
                    </a:solidFill>
                  </a:tcPr>
                </a:tc>
                <a:tc>
                  <a:txBody>
                    <a:bodyPr/>
                    <a:lstStyle/>
                    <a:p>
                      <a:pPr algn="ctr">
                        <a:lnSpc>
                          <a:spcPct val="150000"/>
                        </a:lnSpc>
                        <a:spcBef>
                          <a:spcPts val="1200"/>
                        </a:spcBef>
                        <a:spcAft>
                          <a:spcPts val="1000"/>
                        </a:spcAft>
                      </a:pPr>
                      <a:r>
                        <a:rPr lang="vi-VN" sz="1200" b="1" dirty="0">
                          <a:effectLst/>
                        </a:rPr>
                        <a:t>Loại trị</a:t>
                      </a:r>
                      <a:endParaRPr lang="vi-VN" sz="1200" b="1" dirty="0">
                        <a:effectLst/>
                        <a:latin typeface="Times New Roman"/>
                        <a:ea typeface="Times New Roman"/>
                        <a:cs typeface="Times New Roman"/>
                      </a:endParaRPr>
                    </a:p>
                  </a:txBody>
                  <a:tcPr marL="68580" marR="68580" marT="0" marB="0">
                    <a:solidFill>
                      <a:schemeClr val="accent6"/>
                    </a:solidFill>
                  </a:tcPr>
                </a:tc>
                <a:tc>
                  <a:txBody>
                    <a:bodyPr/>
                    <a:lstStyle/>
                    <a:p>
                      <a:pPr algn="ctr">
                        <a:lnSpc>
                          <a:spcPct val="150000"/>
                        </a:lnSpc>
                        <a:spcBef>
                          <a:spcPts val="1200"/>
                        </a:spcBef>
                        <a:spcAft>
                          <a:spcPts val="1000"/>
                        </a:spcAft>
                      </a:pPr>
                      <a:r>
                        <a:rPr lang="vi-VN" sz="1200" b="1" dirty="0">
                          <a:effectLst/>
                        </a:rPr>
                        <a:t>Kiểu dữ liệu</a:t>
                      </a:r>
                      <a:endParaRPr lang="vi-VN" sz="1200" b="1" dirty="0">
                        <a:effectLst/>
                        <a:latin typeface="Times New Roman"/>
                        <a:ea typeface="Times New Roman"/>
                        <a:cs typeface="Times New Roman"/>
                      </a:endParaRPr>
                    </a:p>
                  </a:txBody>
                  <a:tcPr marL="68580" marR="68580" marT="0" marB="0">
                    <a:solidFill>
                      <a:schemeClr val="accent6"/>
                    </a:solidFill>
                  </a:tcPr>
                </a:tc>
                <a:tc>
                  <a:txBody>
                    <a:bodyPr/>
                    <a:lstStyle/>
                    <a:p>
                      <a:pPr algn="ctr">
                        <a:lnSpc>
                          <a:spcPct val="150000"/>
                        </a:lnSpc>
                        <a:spcBef>
                          <a:spcPts val="1200"/>
                        </a:spcBef>
                        <a:spcAft>
                          <a:spcPts val="1000"/>
                        </a:spcAft>
                      </a:pPr>
                      <a:r>
                        <a:rPr lang="vi-VN" sz="1200" b="1" dirty="0">
                          <a:effectLst/>
                        </a:rPr>
                        <a:t>Miền giá trị</a:t>
                      </a:r>
                      <a:endParaRPr lang="vi-VN" sz="1200" b="1" dirty="0">
                        <a:effectLst/>
                        <a:latin typeface="Times New Roman"/>
                        <a:ea typeface="Times New Roman"/>
                        <a:cs typeface="Times New Roman"/>
                      </a:endParaRPr>
                    </a:p>
                  </a:txBody>
                  <a:tcPr marL="68580" marR="68580" marT="0" marB="0">
                    <a:solidFill>
                      <a:schemeClr val="accent6"/>
                    </a:solidFill>
                  </a:tcPr>
                </a:tc>
                <a:tc>
                  <a:txBody>
                    <a:bodyPr/>
                    <a:lstStyle/>
                    <a:p>
                      <a:pPr algn="ctr">
                        <a:lnSpc>
                          <a:spcPct val="150000"/>
                        </a:lnSpc>
                        <a:spcBef>
                          <a:spcPts val="1200"/>
                        </a:spcBef>
                        <a:spcAft>
                          <a:spcPts val="1000"/>
                        </a:spcAft>
                      </a:pPr>
                      <a:r>
                        <a:rPr lang="vi-VN" sz="1200" b="1" dirty="0">
                          <a:effectLst/>
                        </a:rPr>
                        <a:t>Chiều dài</a:t>
                      </a:r>
                      <a:endParaRPr lang="vi-VN" sz="1200" b="1" dirty="0">
                        <a:effectLst/>
                        <a:latin typeface="Times New Roman"/>
                        <a:ea typeface="Times New Roman"/>
                        <a:cs typeface="Times New Roman"/>
                      </a:endParaRPr>
                    </a:p>
                  </a:txBody>
                  <a:tcPr marL="68580" marR="68580" marT="0" marB="0">
                    <a:solidFill>
                      <a:schemeClr val="accent6"/>
                    </a:solidFill>
                  </a:tcPr>
                </a:tc>
                <a:tc>
                  <a:txBody>
                    <a:bodyPr/>
                    <a:lstStyle/>
                    <a:p>
                      <a:pPr algn="ctr">
                        <a:lnSpc>
                          <a:spcPct val="150000"/>
                        </a:lnSpc>
                        <a:spcBef>
                          <a:spcPts val="1200"/>
                        </a:spcBef>
                        <a:spcAft>
                          <a:spcPts val="1000"/>
                        </a:spcAft>
                      </a:pPr>
                      <a:r>
                        <a:rPr lang="vi-VN" sz="1200" b="1" dirty="0">
                          <a:effectLst/>
                        </a:rPr>
                        <a:t>Ghi chú</a:t>
                      </a:r>
                      <a:endParaRPr lang="vi-VN" sz="1200" b="1" dirty="0">
                        <a:effectLst/>
                        <a:latin typeface="Times New Roman"/>
                        <a:ea typeface="Times New Roman"/>
                        <a:cs typeface="Times New Roman"/>
                      </a:endParaRPr>
                    </a:p>
                  </a:txBody>
                  <a:tcPr marL="68580" marR="68580" marT="0" marB="0">
                    <a:solidFill>
                      <a:schemeClr val="accent6"/>
                    </a:solidFill>
                  </a:tcPr>
                </a:tc>
              </a:tr>
              <a:tr h="432048">
                <a:tc>
                  <a:txBody>
                    <a:bodyPr/>
                    <a:lstStyle/>
                    <a:p>
                      <a:pPr algn="ctr">
                        <a:lnSpc>
                          <a:spcPct val="150000"/>
                        </a:lnSpc>
                        <a:spcAft>
                          <a:spcPts val="0"/>
                        </a:spcAft>
                      </a:pPr>
                      <a:r>
                        <a:rPr lang="en-US" sz="1200" dirty="0" err="1">
                          <a:effectLst/>
                        </a:rPr>
                        <a:t>maadmin</a:t>
                      </a:r>
                      <a:endParaRPr lang="vi-VN" sz="1200" dirty="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a:effectLst/>
                        </a:rPr>
                        <a:t>Mã admin</a:t>
                      </a:r>
                      <a:endParaRPr lang="vi-VN" sz="120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200" dirty="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a:effectLst/>
                        </a:rPr>
                        <a:t>Khóa chính</a:t>
                      </a:r>
                      <a:endParaRPr lang="vi-VN" sz="120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dirty="0" err="1">
                          <a:effectLst/>
                        </a:rPr>
                        <a:t>Int</a:t>
                      </a:r>
                      <a:endParaRPr lang="vi-VN" sz="1200" dirty="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noFill/>
                  </a:tcPr>
                </a:tc>
              </a:tr>
              <a:tr h="360040">
                <a:tc>
                  <a:txBody>
                    <a:bodyPr/>
                    <a:lstStyle/>
                    <a:p>
                      <a:pPr algn="ctr">
                        <a:lnSpc>
                          <a:spcPct val="150000"/>
                        </a:lnSpc>
                        <a:spcAft>
                          <a:spcPts val="0"/>
                        </a:spcAft>
                      </a:pPr>
                      <a:r>
                        <a:rPr lang="en-US" sz="1200" dirty="0" err="1">
                          <a:effectLst/>
                        </a:rPr>
                        <a:t>tenadmin</a:t>
                      </a:r>
                      <a:endParaRPr lang="vi-VN" sz="1200" dirty="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dirty="0" err="1">
                          <a:effectLst/>
                        </a:rPr>
                        <a:t>Tên</a:t>
                      </a:r>
                      <a:r>
                        <a:rPr lang="en-US" sz="1200" dirty="0">
                          <a:effectLst/>
                        </a:rPr>
                        <a:t> admin</a:t>
                      </a:r>
                      <a:endParaRPr lang="vi-VN" sz="1200" dirty="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a:effectLst/>
                        </a:rPr>
                        <a:t>Bắt buộc</a:t>
                      </a:r>
                      <a:endParaRPr lang="vi-VN" sz="120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dirty="0">
                          <a:effectLst/>
                        </a:rPr>
                        <a:t>Varchar</a:t>
                      </a:r>
                      <a:endParaRPr lang="vi-VN" sz="1200" dirty="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a:effectLst/>
                        </a:rPr>
                        <a:t>50</a:t>
                      </a:r>
                      <a:endParaRPr lang="vi-VN" sz="120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68580" marR="68580" marT="0" marB="0">
                    <a:noFill/>
                  </a:tcPr>
                </a:tc>
              </a:tr>
              <a:tr h="360040">
                <a:tc>
                  <a:txBody>
                    <a:bodyPr/>
                    <a:lstStyle/>
                    <a:p>
                      <a:pPr algn="ctr">
                        <a:lnSpc>
                          <a:spcPct val="150000"/>
                        </a:lnSpc>
                        <a:spcAft>
                          <a:spcPts val="0"/>
                        </a:spcAft>
                      </a:pPr>
                      <a:r>
                        <a:rPr lang="en-US" sz="1200">
                          <a:effectLst/>
                        </a:rPr>
                        <a:t>emailadmin</a:t>
                      </a:r>
                      <a:endParaRPr lang="vi-VN" sz="120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dirty="0">
                          <a:effectLst/>
                        </a:rPr>
                        <a:t>Email admin</a:t>
                      </a:r>
                      <a:endParaRPr lang="vi-VN" sz="1200" dirty="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200" dirty="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a:effectLst/>
                        </a:rPr>
                        <a:t>Varchar</a:t>
                      </a:r>
                      <a:endParaRPr lang="vi-VN" sz="120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a:effectLst/>
                        </a:rPr>
                        <a:t>30</a:t>
                      </a:r>
                      <a:endParaRPr lang="vi-VN" sz="120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noFill/>
                  </a:tcPr>
                </a:tc>
              </a:tr>
              <a:tr h="432048">
                <a:tc>
                  <a:txBody>
                    <a:bodyPr/>
                    <a:lstStyle/>
                    <a:p>
                      <a:pPr algn="ctr">
                        <a:lnSpc>
                          <a:spcPct val="150000"/>
                        </a:lnSpc>
                        <a:spcAft>
                          <a:spcPts val="0"/>
                        </a:spcAft>
                      </a:pPr>
                      <a:r>
                        <a:rPr lang="en-US" sz="1200">
                          <a:effectLst/>
                        </a:rPr>
                        <a:t>passwordadmin</a:t>
                      </a:r>
                      <a:endParaRPr lang="vi-VN" sz="120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a:effectLst/>
                        </a:rPr>
                        <a:t>Password admin</a:t>
                      </a:r>
                      <a:endParaRPr lang="vi-VN" sz="120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a:effectLst/>
                        </a:rPr>
                        <a:t>Bắt buộc</a:t>
                      </a:r>
                      <a:endParaRPr lang="vi-VN" sz="120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dirty="0">
                          <a:effectLst/>
                        </a:rPr>
                        <a:t>Text</a:t>
                      </a:r>
                      <a:endParaRPr lang="vi-VN" sz="1200" dirty="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68580" marR="68580" marT="0" marB="0">
                    <a:noFill/>
                  </a:tcPr>
                </a:tc>
              </a:tr>
              <a:tr h="431221">
                <a:tc>
                  <a:txBody>
                    <a:bodyPr/>
                    <a:lstStyle/>
                    <a:p>
                      <a:pPr algn="ctr">
                        <a:lnSpc>
                          <a:spcPct val="150000"/>
                        </a:lnSpc>
                        <a:spcAft>
                          <a:spcPts val="0"/>
                        </a:spcAft>
                      </a:pPr>
                      <a:r>
                        <a:rPr lang="en-US" sz="1200" dirty="0" err="1">
                          <a:effectLst/>
                        </a:rPr>
                        <a:t>avataadmin</a:t>
                      </a:r>
                      <a:endParaRPr lang="vi-VN" sz="1200" dirty="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a:effectLst/>
                        </a:rPr>
                        <a:t>Avata admin</a:t>
                      </a:r>
                      <a:endParaRPr lang="vi-VN" sz="120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a:effectLst/>
                        </a:rPr>
                        <a:t>Bắt buộc</a:t>
                      </a:r>
                      <a:endParaRPr lang="vi-VN" sz="120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dirty="0">
                          <a:effectLst/>
                        </a:rPr>
                        <a:t>Text</a:t>
                      </a:r>
                      <a:endParaRPr lang="vi-VN" sz="1200" dirty="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noFill/>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noFill/>
                  </a:tcPr>
                </a:tc>
              </a:tr>
            </a:tbl>
          </a:graphicData>
        </a:graphic>
      </p:graphicFrame>
    </p:spTree>
    <p:extLst>
      <p:ext uri="{BB962C8B-B14F-4D97-AF65-F5344CB8AC3E}">
        <p14:creationId xmlns:p14="http://schemas.microsoft.com/office/powerpoint/2010/main" val="106164783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123478"/>
            <a:ext cx="1512168" cy="572700"/>
          </a:xfrm>
        </p:spPr>
        <p:txBody>
          <a:bodyPr/>
          <a:lstStyle/>
          <a:p>
            <a:r>
              <a:rPr lang="en-US" sz="2500" dirty="0" err="1" smtClean="0">
                <a:latin typeface="+mn-lt"/>
              </a:rPr>
              <a:t>Phần</a:t>
            </a:r>
            <a:r>
              <a:rPr lang="en-US" sz="2500" dirty="0" smtClean="0">
                <a:latin typeface="+mn-lt"/>
              </a:rPr>
              <a:t> 3.   </a:t>
            </a:r>
            <a:endParaRPr lang="vi-VN" sz="2500" dirty="0">
              <a:latin typeface="+mn-lt"/>
            </a:endParaRPr>
          </a:p>
        </p:txBody>
      </p:sp>
      <p:sp>
        <p:nvSpPr>
          <p:cNvPr id="3" name="Google Shape;209;p31"/>
          <p:cNvSpPr txBox="1">
            <a:spLocks/>
          </p:cNvSpPr>
          <p:nvPr/>
        </p:nvSpPr>
        <p:spPr>
          <a:xfrm>
            <a:off x="467544" y="555526"/>
            <a:ext cx="8379236" cy="41044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vi-VN" sz="1500" dirty="0" smtClean="0"/>
              <a:t> </a:t>
            </a:r>
            <a:r>
              <a:rPr lang="vi-VN" sz="1500" dirty="0"/>
              <a:t> </a:t>
            </a:r>
            <a:r>
              <a:rPr lang="vi-VN" sz="1500" dirty="0" smtClean="0"/>
              <a:t>    </a:t>
            </a:r>
            <a:r>
              <a:rPr lang="vi-VN" sz="1500" b="1" dirty="0" smtClean="0">
                <a:latin typeface="+mn-lt"/>
              </a:rPr>
              <a:t>Thực thể Người dùng</a:t>
            </a:r>
          </a:p>
          <a:p>
            <a:pPr>
              <a:lnSpc>
                <a:spcPct val="150000"/>
              </a:lnSpc>
            </a:pPr>
            <a:endParaRPr lang="vi-VN" sz="1500" dirty="0">
              <a:latin typeface="+mn-lt"/>
            </a:endParaRPr>
          </a:p>
          <a:p>
            <a:pPr algn="just">
              <a:lnSpc>
                <a:spcPct val="150000"/>
              </a:lnSpc>
            </a:pPr>
            <a:endParaRPr lang="vi-VN" sz="1500" dirty="0">
              <a:latin typeface="+mn-lt"/>
            </a:endParaRPr>
          </a:p>
        </p:txBody>
      </p:sp>
      <p:sp>
        <p:nvSpPr>
          <p:cNvPr id="6" name="TextBox 5"/>
          <p:cNvSpPr txBox="1"/>
          <p:nvPr/>
        </p:nvSpPr>
        <p:spPr>
          <a:xfrm>
            <a:off x="4391980" y="4754820"/>
            <a:ext cx="396044" cy="307777"/>
          </a:xfrm>
          <a:prstGeom prst="rect">
            <a:avLst/>
          </a:prstGeom>
          <a:noFill/>
        </p:spPr>
        <p:txBody>
          <a:bodyPr wrap="square" rtlCol="0">
            <a:spAutoFit/>
          </a:bodyPr>
          <a:lstStyle/>
          <a:p>
            <a:pPr algn="ctr"/>
            <a:r>
              <a:rPr lang="vi-VN" dirty="0" smtClean="0"/>
              <a:t>18</a:t>
            </a:r>
            <a:endParaRPr lang="vi-VN" dirty="0"/>
          </a:p>
        </p:txBody>
      </p:sp>
      <p:graphicFrame>
        <p:nvGraphicFramePr>
          <p:cNvPr id="4" name="Table 3"/>
          <p:cNvGraphicFramePr>
            <a:graphicFrameLocks noGrp="1"/>
          </p:cNvGraphicFramePr>
          <p:nvPr>
            <p:extLst>
              <p:ext uri="{D42A27DB-BD31-4B8C-83A1-F6EECF244321}">
                <p14:modId xmlns:p14="http://schemas.microsoft.com/office/powerpoint/2010/main" val="980002022"/>
              </p:ext>
            </p:extLst>
          </p:nvPr>
        </p:nvGraphicFramePr>
        <p:xfrm>
          <a:off x="926594" y="1142989"/>
          <a:ext cx="7326815" cy="3490272"/>
        </p:xfrm>
        <a:graphic>
          <a:graphicData uri="http://schemas.openxmlformats.org/drawingml/2006/table">
            <a:tbl>
              <a:tblPr firstRow="1" firstCol="1" bandRow="1">
                <a:tableStyleId>{77840508-BF22-4399-9008-6CCBBABC473B}</a:tableStyleId>
              </a:tblPr>
              <a:tblGrid>
                <a:gridCol w="1055319"/>
                <a:gridCol w="1314679"/>
                <a:gridCol w="995878"/>
                <a:gridCol w="995878"/>
                <a:gridCol w="1209280"/>
                <a:gridCol w="924744"/>
                <a:gridCol w="831037"/>
              </a:tblGrid>
              <a:tr h="538031">
                <a:tc>
                  <a:txBody>
                    <a:bodyPr/>
                    <a:lstStyle/>
                    <a:p>
                      <a:pPr algn="ctr">
                        <a:lnSpc>
                          <a:spcPct val="150000"/>
                        </a:lnSpc>
                        <a:spcBef>
                          <a:spcPts val="1200"/>
                        </a:spcBef>
                        <a:spcAft>
                          <a:spcPts val="1000"/>
                        </a:spcAft>
                      </a:pPr>
                      <a:r>
                        <a:rPr lang="vi-VN" sz="1200" b="1" dirty="0">
                          <a:effectLst/>
                        </a:rPr>
                        <a:t>Thuộc tính</a:t>
                      </a:r>
                      <a:endParaRPr lang="vi-VN" sz="1100" b="1"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lnSpc>
                          <a:spcPct val="150000"/>
                        </a:lnSpc>
                        <a:spcBef>
                          <a:spcPts val="1200"/>
                        </a:spcBef>
                        <a:spcAft>
                          <a:spcPts val="1000"/>
                        </a:spcAft>
                      </a:pPr>
                      <a:r>
                        <a:rPr lang="vi-VN" sz="1200" b="1" dirty="0">
                          <a:effectLst/>
                        </a:rPr>
                        <a:t>Diễn giải</a:t>
                      </a:r>
                      <a:endParaRPr lang="vi-VN" sz="1100" b="1"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lnSpc>
                          <a:spcPct val="150000"/>
                        </a:lnSpc>
                        <a:spcBef>
                          <a:spcPts val="1200"/>
                        </a:spcBef>
                        <a:spcAft>
                          <a:spcPts val="1000"/>
                        </a:spcAft>
                      </a:pPr>
                      <a:r>
                        <a:rPr lang="vi-VN" sz="1200" b="1" dirty="0">
                          <a:effectLst/>
                        </a:rPr>
                        <a:t>Loại trị</a:t>
                      </a:r>
                      <a:endParaRPr lang="vi-VN" sz="1100" b="1"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lnSpc>
                          <a:spcPct val="150000"/>
                        </a:lnSpc>
                        <a:spcBef>
                          <a:spcPts val="1200"/>
                        </a:spcBef>
                        <a:spcAft>
                          <a:spcPts val="1000"/>
                        </a:spcAft>
                      </a:pPr>
                      <a:r>
                        <a:rPr lang="vi-VN" sz="1200" b="1" dirty="0">
                          <a:effectLst/>
                        </a:rPr>
                        <a:t>Kiểu dữ liệu</a:t>
                      </a:r>
                      <a:endParaRPr lang="vi-VN" sz="1100" b="1"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lnSpc>
                          <a:spcPct val="150000"/>
                        </a:lnSpc>
                        <a:spcBef>
                          <a:spcPts val="1200"/>
                        </a:spcBef>
                        <a:spcAft>
                          <a:spcPts val="1000"/>
                        </a:spcAft>
                      </a:pPr>
                      <a:r>
                        <a:rPr lang="vi-VN" sz="1200" b="1" dirty="0">
                          <a:effectLst/>
                        </a:rPr>
                        <a:t>Miền giá trị</a:t>
                      </a:r>
                      <a:endParaRPr lang="vi-VN" sz="1100" b="1"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lnSpc>
                          <a:spcPct val="150000"/>
                        </a:lnSpc>
                        <a:spcBef>
                          <a:spcPts val="1200"/>
                        </a:spcBef>
                        <a:spcAft>
                          <a:spcPts val="1000"/>
                        </a:spcAft>
                      </a:pPr>
                      <a:r>
                        <a:rPr lang="vi-VN" sz="1200" b="1" dirty="0">
                          <a:effectLst/>
                        </a:rPr>
                        <a:t>Chiều dài</a:t>
                      </a:r>
                      <a:endParaRPr lang="vi-VN" sz="1100" b="1"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lnSpc>
                          <a:spcPct val="150000"/>
                        </a:lnSpc>
                        <a:spcBef>
                          <a:spcPts val="1200"/>
                        </a:spcBef>
                        <a:spcAft>
                          <a:spcPts val="1000"/>
                        </a:spcAft>
                      </a:pPr>
                      <a:r>
                        <a:rPr lang="vi-VN" sz="1200" b="1" dirty="0">
                          <a:effectLst/>
                        </a:rPr>
                        <a:t>Ghi chú</a:t>
                      </a:r>
                      <a:endParaRPr lang="vi-VN" sz="1100" b="1"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r>
              <a:tr h="459652">
                <a:tc>
                  <a:txBody>
                    <a:bodyPr/>
                    <a:lstStyle/>
                    <a:p>
                      <a:pPr algn="ctr">
                        <a:lnSpc>
                          <a:spcPct val="150000"/>
                        </a:lnSpc>
                        <a:spcAft>
                          <a:spcPts val="0"/>
                        </a:spcAft>
                      </a:pPr>
                      <a:r>
                        <a:rPr lang="en-US" sz="1200" dirty="0" err="1">
                          <a:effectLst/>
                        </a:rPr>
                        <a:t>mand</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Mã</a:t>
                      </a:r>
                      <a:r>
                        <a:rPr lang="en-US" sz="1200" dirty="0">
                          <a:effectLst/>
                        </a:rPr>
                        <a:t> </a:t>
                      </a:r>
                      <a:r>
                        <a:rPr lang="en-US" sz="1200" dirty="0" err="1">
                          <a:effectLst/>
                        </a:rPr>
                        <a:t>người</a:t>
                      </a:r>
                      <a:r>
                        <a:rPr lang="en-US" sz="1200" dirty="0">
                          <a:effectLst/>
                        </a:rPr>
                        <a:t> </a:t>
                      </a:r>
                      <a:r>
                        <a:rPr lang="en-US" sz="1200" dirty="0" err="1">
                          <a:effectLst/>
                        </a:rPr>
                        <a:t>dùng</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Bắt buộc</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Khóa chính</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Int</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 </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 </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8030">
                <a:tc>
                  <a:txBody>
                    <a:bodyPr/>
                    <a:lstStyle/>
                    <a:p>
                      <a:pPr algn="ctr">
                        <a:lnSpc>
                          <a:spcPct val="150000"/>
                        </a:lnSpc>
                        <a:spcAft>
                          <a:spcPts val="0"/>
                        </a:spcAft>
                      </a:pPr>
                      <a:r>
                        <a:rPr lang="en-US" sz="1200" dirty="0" err="1">
                          <a:effectLst/>
                        </a:rPr>
                        <a:t>tennd</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Tên</a:t>
                      </a:r>
                      <a:r>
                        <a:rPr lang="en-US" sz="1200" dirty="0">
                          <a:effectLst/>
                        </a:rPr>
                        <a:t> </a:t>
                      </a:r>
                      <a:r>
                        <a:rPr lang="en-US" sz="1200" dirty="0" err="1">
                          <a:effectLst/>
                        </a:rPr>
                        <a:t>người</a:t>
                      </a:r>
                      <a:r>
                        <a:rPr lang="en-US" sz="1200" dirty="0">
                          <a:effectLst/>
                        </a:rPr>
                        <a:t> </a:t>
                      </a:r>
                      <a:r>
                        <a:rPr lang="en-US" sz="1200" dirty="0" err="1">
                          <a:effectLst/>
                        </a:rPr>
                        <a:t>dùng</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 </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Varchar</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50</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 </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38031">
                <a:tc>
                  <a:txBody>
                    <a:bodyPr/>
                    <a:lstStyle/>
                    <a:p>
                      <a:pPr algn="ctr">
                        <a:lnSpc>
                          <a:spcPct val="150000"/>
                        </a:lnSpc>
                        <a:spcAft>
                          <a:spcPts val="0"/>
                        </a:spcAft>
                      </a:pPr>
                      <a:r>
                        <a:rPr lang="en-US" sz="1200">
                          <a:effectLst/>
                        </a:rPr>
                        <a:t>sdtnd</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Số</a:t>
                      </a:r>
                      <a:r>
                        <a:rPr lang="en-US" sz="1200" dirty="0">
                          <a:effectLst/>
                        </a:rPr>
                        <a:t> </a:t>
                      </a:r>
                      <a:r>
                        <a:rPr lang="en-US" sz="1200" dirty="0" err="1">
                          <a:effectLst/>
                        </a:rPr>
                        <a:t>điện</a:t>
                      </a:r>
                      <a:r>
                        <a:rPr lang="en-US" sz="1200" dirty="0">
                          <a:effectLst/>
                        </a:rPr>
                        <a:t> </a:t>
                      </a:r>
                      <a:r>
                        <a:rPr lang="en-US" sz="1200" dirty="0" err="1">
                          <a:effectLst/>
                        </a:rPr>
                        <a:t>thoại</a:t>
                      </a:r>
                      <a:r>
                        <a:rPr lang="en-US" sz="1200" dirty="0">
                          <a:effectLst/>
                        </a:rPr>
                        <a:t> </a:t>
                      </a:r>
                      <a:r>
                        <a:rPr lang="en-US" sz="1200" dirty="0" err="1">
                          <a:effectLst/>
                        </a:rPr>
                        <a:t>người</a:t>
                      </a:r>
                      <a:r>
                        <a:rPr lang="en-US" sz="1200" dirty="0">
                          <a:effectLst/>
                        </a:rPr>
                        <a:t> </a:t>
                      </a:r>
                      <a:r>
                        <a:rPr lang="en-US" sz="1200" dirty="0" err="1">
                          <a:effectLst/>
                        </a:rPr>
                        <a:t>dùng</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 </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Varchar</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10</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 </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38031">
                <a:tc>
                  <a:txBody>
                    <a:bodyPr/>
                    <a:lstStyle/>
                    <a:p>
                      <a:pPr algn="ctr">
                        <a:lnSpc>
                          <a:spcPct val="150000"/>
                        </a:lnSpc>
                        <a:spcAft>
                          <a:spcPts val="0"/>
                        </a:spcAft>
                      </a:pPr>
                      <a:r>
                        <a:rPr lang="en-US" sz="1200">
                          <a:effectLst/>
                        </a:rPr>
                        <a:t>emailnd</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Email </a:t>
                      </a:r>
                      <a:endParaRPr lang="vi-VN" sz="1200" dirty="0" smtClean="0">
                        <a:effectLst/>
                      </a:endParaRPr>
                    </a:p>
                    <a:p>
                      <a:pPr algn="ctr">
                        <a:lnSpc>
                          <a:spcPct val="150000"/>
                        </a:lnSpc>
                        <a:spcAft>
                          <a:spcPts val="0"/>
                        </a:spcAft>
                      </a:pPr>
                      <a:r>
                        <a:rPr lang="en-US" sz="1200" dirty="0" err="1" smtClean="0">
                          <a:effectLst/>
                        </a:rPr>
                        <a:t>người</a:t>
                      </a:r>
                      <a:r>
                        <a:rPr lang="en-US" sz="1200" dirty="0" smtClean="0">
                          <a:effectLst/>
                        </a:rPr>
                        <a:t> </a:t>
                      </a:r>
                      <a:r>
                        <a:rPr lang="en-US" sz="1200" dirty="0" err="1">
                          <a:effectLst/>
                        </a:rPr>
                        <a:t>dùng</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Bắt buộc</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 </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Varchar</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30</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 </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38031">
                <a:tc>
                  <a:txBody>
                    <a:bodyPr/>
                    <a:lstStyle/>
                    <a:p>
                      <a:pPr algn="ctr">
                        <a:lnSpc>
                          <a:spcPct val="150000"/>
                        </a:lnSpc>
                        <a:spcAft>
                          <a:spcPts val="0"/>
                        </a:spcAft>
                      </a:pPr>
                      <a:r>
                        <a:rPr lang="en-US" sz="1200">
                          <a:effectLst/>
                        </a:rPr>
                        <a:t>matkhaund</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Mật</a:t>
                      </a:r>
                      <a:r>
                        <a:rPr lang="en-US" sz="1200" dirty="0">
                          <a:effectLst/>
                        </a:rPr>
                        <a:t> </a:t>
                      </a:r>
                      <a:r>
                        <a:rPr lang="en-US" sz="1200" dirty="0" err="1" smtClean="0">
                          <a:effectLst/>
                        </a:rPr>
                        <a:t>khẩu</a:t>
                      </a:r>
                      <a:endParaRPr lang="vi-VN" sz="1200" dirty="0" smtClean="0">
                        <a:effectLst/>
                      </a:endParaRPr>
                    </a:p>
                    <a:p>
                      <a:pPr algn="ctr">
                        <a:lnSpc>
                          <a:spcPct val="150000"/>
                        </a:lnSpc>
                        <a:spcAft>
                          <a:spcPts val="0"/>
                        </a:spcAft>
                      </a:pPr>
                      <a:r>
                        <a:rPr lang="en-US" sz="1200" dirty="0" smtClean="0">
                          <a:effectLst/>
                        </a:rPr>
                        <a:t> </a:t>
                      </a:r>
                      <a:r>
                        <a:rPr lang="en-US" sz="1200" dirty="0" err="1">
                          <a:effectLst/>
                        </a:rPr>
                        <a:t>người</a:t>
                      </a:r>
                      <a:r>
                        <a:rPr lang="en-US" sz="1200" dirty="0">
                          <a:effectLst/>
                        </a:rPr>
                        <a:t> </a:t>
                      </a:r>
                      <a:r>
                        <a:rPr lang="en-US" sz="1200" dirty="0" err="1">
                          <a:effectLst/>
                        </a:rPr>
                        <a:t>dùng</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 </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Text</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 </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 </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8030">
                <a:tc>
                  <a:txBody>
                    <a:bodyPr/>
                    <a:lstStyle/>
                    <a:p>
                      <a:pPr algn="ctr">
                        <a:lnSpc>
                          <a:spcPct val="150000"/>
                        </a:lnSpc>
                        <a:spcAft>
                          <a:spcPts val="0"/>
                        </a:spcAft>
                      </a:pPr>
                      <a:r>
                        <a:rPr lang="en-US" sz="1200">
                          <a:effectLst/>
                        </a:rPr>
                        <a:t>anhdaidien</a:t>
                      </a:r>
                      <a:endParaRPr lang="vi-VN" sz="110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Ảnh</a:t>
                      </a:r>
                      <a:r>
                        <a:rPr lang="en-US" sz="1200" dirty="0">
                          <a:effectLst/>
                        </a:rPr>
                        <a:t> </a:t>
                      </a:r>
                      <a:r>
                        <a:rPr lang="en-US" sz="1200" dirty="0" err="1">
                          <a:effectLst/>
                        </a:rPr>
                        <a:t>đại</a:t>
                      </a:r>
                      <a:r>
                        <a:rPr lang="en-US" sz="1200" dirty="0">
                          <a:effectLst/>
                        </a:rPr>
                        <a:t> </a:t>
                      </a:r>
                      <a:r>
                        <a:rPr lang="en-US" sz="1200" dirty="0" err="1">
                          <a:effectLst/>
                        </a:rPr>
                        <a:t>diện</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 </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Text</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 </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 </a:t>
                      </a:r>
                      <a:endParaRPr lang="vi-VN" sz="1100" dirty="0">
                        <a:effectLst/>
                        <a:latin typeface="Times New Roman"/>
                        <a:ea typeface="Times New Roman"/>
                        <a:cs typeface="Times New Roman"/>
                      </a:endParaRPr>
                    </a:p>
                  </a:txBody>
                  <a:tcPr marL="65410" marR="654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42046059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11510"/>
            <a:ext cx="7711200" cy="572700"/>
          </a:xfrm>
        </p:spPr>
        <p:txBody>
          <a:bodyPr/>
          <a:lstStyle/>
          <a:p>
            <a:pPr algn="ctr"/>
            <a:r>
              <a:rPr lang="vi-VN" dirty="0" smtClean="0">
                <a:latin typeface="+mn-lt"/>
              </a:rPr>
              <a:t>Giới thiệu</a:t>
            </a:r>
            <a:endParaRPr lang="vi-VN" dirty="0">
              <a:latin typeface="+mn-lt"/>
            </a:endParaRPr>
          </a:p>
        </p:txBody>
      </p:sp>
      <p:sp>
        <p:nvSpPr>
          <p:cNvPr id="3" name="Google Shape;209;p31"/>
          <p:cNvSpPr txBox="1">
            <a:spLocks/>
          </p:cNvSpPr>
          <p:nvPr/>
        </p:nvSpPr>
        <p:spPr>
          <a:xfrm>
            <a:off x="395536" y="1187272"/>
            <a:ext cx="7992888" cy="332869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vi-VN" dirty="0" smtClean="0">
                <a:latin typeface="+mn-lt"/>
              </a:rPr>
              <a:t>	</a:t>
            </a:r>
            <a:r>
              <a:rPr lang="vi-VN" sz="1600" dirty="0"/>
              <a:t>Do lượng sinh viên về học tại Trà Vinh Ngày càng đông nên việc tìm các nhà trọ đối với các tân sinh là việc cần thiết nhất, nhưng khá khó khăn cho các bạn không biết nên tìm từ đâu, giá cả như thế nào, hay chất lượng phòng trọ có đảm bảo không. Vì để giải quyết vấn đề trên em đã quyết định chọ đề tài “Xây dựng website quản lý, thống kê nhà trọ trong phạm vi Thành phố Trà Vinh” Trang thông tin sẽ cung cấp thông tin về các nhà trọ như tên nhà trọ, địa chỉ, số điện thoại và các thông tin chi tiết về </a:t>
            </a:r>
            <a:r>
              <a:rPr lang="vi-VN" sz="1600" dirty="0" smtClean="0"/>
              <a:t>giá cả, để </a:t>
            </a:r>
            <a:r>
              <a:rPr lang="vi-VN" sz="1600" dirty="0"/>
              <a:t>các bạn sinh viên có thể trực tiếp liên hệ thuê trọ mà không phải mất công tìm kiếm, tiết kiệm được thời gia và công sức.</a:t>
            </a:r>
            <a:endParaRPr lang="vi-VN" dirty="0">
              <a:latin typeface="+mn-lt"/>
            </a:endParaRPr>
          </a:p>
        </p:txBody>
      </p:sp>
      <p:sp>
        <p:nvSpPr>
          <p:cNvPr id="4" name="TextBox 3"/>
          <p:cNvSpPr txBox="1"/>
          <p:nvPr/>
        </p:nvSpPr>
        <p:spPr>
          <a:xfrm>
            <a:off x="4391980" y="4754820"/>
            <a:ext cx="396044" cy="307777"/>
          </a:xfrm>
          <a:prstGeom prst="rect">
            <a:avLst/>
          </a:prstGeom>
          <a:noFill/>
        </p:spPr>
        <p:txBody>
          <a:bodyPr wrap="square" rtlCol="0">
            <a:spAutoFit/>
          </a:bodyPr>
          <a:lstStyle/>
          <a:p>
            <a:pPr algn="ctr"/>
            <a:r>
              <a:rPr lang="vi-VN" dirty="0" smtClean="0"/>
              <a:t>1</a:t>
            </a:r>
            <a:endParaRPr lang="vi-VN" dirty="0"/>
          </a:p>
        </p:txBody>
      </p:sp>
    </p:spTree>
    <p:extLst>
      <p:ext uri="{BB962C8B-B14F-4D97-AF65-F5344CB8AC3E}">
        <p14:creationId xmlns:p14="http://schemas.microsoft.com/office/powerpoint/2010/main" val="24860581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123478"/>
            <a:ext cx="1512168" cy="572700"/>
          </a:xfrm>
        </p:spPr>
        <p:txBody>
          <a:bodyPr/>
          <a:lstStyle/>
          <a:p>
            <a:r>
              <a:rPr lang="en-US" sz="2500" dirty="0" err="1" smtClean="0">
                <a:latin typeface="+mn-lt"/>
              </a:rPr>
              <a:t>Phần</a:t>
            </a:r>
            <a:r>
              <a:rPr lang="en-US" sz="2500" dirty="0" smtClean="0">
                <a:latin typeface="+mn-lt"/>
              </a:rPr>
              <a:t> 3.  </a:t>
            </a:r>
            <a:endParaRPr lang="vi-VN" sz="2500" dirty="0">
              <a:latin typeface="+mn-lt"/>
            </a:endParaRPr>
          </a:p>
        </p:txBody>
      </p:sp>
      <p:sp>
        <p:nvSpPr>
          <p:cNvPr id="3" name="Google Shape;209;p31"/>
          <p:cNvSpPr txBox="1">
            <a:spLocks/>
          </p:cNvSpPr>
          <p:nvPr/>
        </p:nvSpPr>
        <p:spPr>
          <a:xfrm>
            <a:off x="481577" y="555526"/>
            <a:ext cx="8379236" cy="41044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vi-VN" sz="1500" b="1" dirty="0" smtClean="0">
                <a:latin typeface="+mn-lt"/>
              </a:rPr>
              <a:t>    Thực thể Nhà trọ</a:t>
            </a:r>
          </a:p>
          <a:p>
            <a:pPr>
              <a:lnSpc>
                <a:spcPct val="150000"/>
              </a:lnSpc>
            </a:pPr>
            <a:r>
              <a:rPr lang="vi-VN" sz="1500" dirty="0" smtClean="0">
                <a:latin typeface="+mn-lt"/>
              </a:rPr>
              <a:t> </a:t>
            </a:r>
          </a:p>
          <a:p>
            <a:pPr algn="just">
              <a:lnSpc>
                <a:spcPct val="150000"/>
              </a:lnSpc>
            </a:pPr>
            <a:endParaRPr lang="vi-VN" sz="1500" dirty="0">
              <a:latin typeface="+mn-lt"/>
            </a:endParaRPr>
          </a:p>
        </p:txBody>
      </p:sp>
      <p:sp>
        <p:nvSpPr>
          <p:cNvPr id="6" name="TextBox 5"/>
          <p:cNvSpPr txBox="1"/>
          <p:nvPr/>
        </p:nvSpPr>
        <p:spPr>
          <a:xfrm>
            <a:off x="4391980" y="4754820"/>
            <a:ext cx="396044" cy="307777"/>
          </a:xfrm>
          <a:prstGeom prst="rect">
            <a:avLst/>
          </a:prstGeom>
          <a:noFill/>
        </p:spPr>
        <p:txBody>
          <a:bodyPr wrap="square" rtlCol="0">
            <a:spAutoFit/>
          </a:bodyPr>
          <a:lstStyle/>
          <a:p>
            <a:pPr algn="ctr"/>
            <a:r>
              <a:rPr lang="vi-VN" dirty="0" smtClean="0"/>
              <a:t>19</a:t>
            </a:r>
            <a:endParaRPr lang="vi-VN" dirty="0"/>
          </a:p>
        </p:txBody>
      </p:sp>
      <p:graphicFrame>
        <p:nvGraphicFramePr>
          <p:cNvPr id="4" name="Table 3"/>
          <p:cNvGraphicFramePr>
            <a:graphicFrameLocks noGrp="1"/>
          </p:cNvGraphicFramePr>
          <p:nvPr>
            <p:extLst>
              <p:ext uri="{D42A27DB-BD31-4B8C-83A1-F6EECF244321}">
                <p14:modId xmlns:p14="http://schemas.microsoft.com/office/powerpoint/2010/main" val="3627906310"/>
              </p:ext>
            </p:extLst>
          </p:nvPr>
        </p:nvGraphicFramePr>
        <p:xfrm>
          <a:off x="827584" y="1131590"/>
          <a:ext cx="7776864" cy="3119616"/>
        </p:xfrm>
        <a:graphic>
          <a:graphicData uri="http://schemas.openxmlformats.org/drawingml/2006/table">
            <a:tbl>
              <a:tblPr firstRow="1" firstCol="1" bandRow="1">
                <a:tableStyleId>{77840508-BF22-4399-9008-6CCBBABC473B}</a:tableStyleId>
              </a:tblPr>
              <a:tblGrid>
                <a:gridCol w="1425002"/>
                <a:gridCol w="1267360"/>
                <a:gridCol w="1096360"/>
                <a:gridCol w="985034"/>
                <a:gridCol w="1120406"/>
                <a:gridCol w="1001063"/>
                <a:gridCol w="881639"/>
              </a:tblGrid>
              <a:tr h="443549">
                <a:tc>
                  <a:txBody>
                    <a:bodyPr/>
                    <a:lstStyle/>
                    <a:p>
                      <a:pPr algn="ctr">
                        <a:lnSpc>
                          <a:spcPct val="150000"/>
                        </a:lnSpc>
                        <a:spcBef>
                          <a:spcPts val="1200"/>
                        </a:spcBef>
                        <a:spcAft>
                          <a:spcPts val="1000"/>
                        </a:spcAft>
                      </a:pPr>
                      <a:r>
                        <a:rPr lang="vi-VN" sz="1200" b="1" dirty="0">
                          <a:solidFill>
                            <a:schemeClr val="bg1">
                              <a:lumMod val="10000"/>
                            </a:schemeClr>
                          </a:solidFill>
                          <a:effectLst/>
                        </a:rPr>
                        <a:t>Thuộc tính</a:t>
                      </a:r>
                      <a:endParaRPr lang="vi-VN" sz="1200" b="1"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solidFill>
                            <a:schemeClr val="bg1">
                              <a:lumMod val="10000"/>
                            </a:schemeClr>
                          </a:solidFill>
                          <a:effectLst/>
                        </a:rPr>
                        <a:t>Diễn giải</a:t>
                      </a:r>
                      <a:endParaRPr lang="vi-VN" sz="1200" b="1"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solidFill>
                            <a:schemeClr val="bg1">
                              <a:lumMod val="10000"/>
                            </a:schemeClr>
                          </a:solidFill>
                          <a:effectLst/>
                        </a:rPr>
                        <a:t>Loại trị</a:t>
                      </a:r>
                      <a:endParaRPr lang="vi-VN" sz="1200" b="1"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solidFill>
                            <a:schemeClr val="bg1">
                              <a:lumMod val="10000"/>
                            </a:schemeClr>
                          </a:solidFill>
                          <a:effectLst/>
                        </a:rPr>
                        <a:t>Kiểu dữ liệu</a:t>
                      </a:r>
                      <a:endParaRPr lang="vi-VN" sz="1200" b="1"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solidFill>
                            <a:schemeClr val="bg1">
                              <a:lumMod val="10000"/>
                            </a:schemeClr>
                          </a:solidFill>
                          <a:effectLst/>
                        </a:rPr>
                        <a:t>Miền giá trị</a:t>
                      </a:r>
                      <a:endParaRPr lang="vi-VN" sz="1200" b="1"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solidFill>
                            <a:schemeClr val="bg1">
                              <a:lumMod val="10000"/>
                            </a:schemeClr>
                          </a:solidFill>
                          <a:effectLst/>
                        </a:rPr>
                        <a:t>Chiều dài</a:t>
                      </a:r>
                      <a:endParaRPr lang="vi-VN" sz="1200" b="1"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solidFill>
                            <a:schemeClr val="bg1">
                              <a:lumMod val="10000"/>
                            </a:schemeClr>
                          </a:solidFill>
                          <a:effectLst/>
                        </a:rPr>
                        <a:t>Ghi chú</a:t>
                      </a:r>
                      <a:endParaRPr lang="vi-VN" sz="1200" b="1"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420547">
                <a:tc>
                  <a:txBody>
                    <a:bodyPr/>
                    <a:lstStyle/>
                    <a:p>
                      <a:pPr algn="ctr">
                        <a:lnSpc>
                          <a:spcPct val="150000"/>
                        </a:lnSpc>
                        <a:spcAft>
                          <a:spcPts val="0"/>
                        </a:spcAft>
                      </a:pPr>
                      <a:r>
                        <a:rPr lang="en-US" sz="1200" dirty="0" err="1">
                          <a:solidFill>
                            <a:schemeClr val="bg1">
                              <a:lumMod val="10000"/>
                            </a:schemeClr>
                          </a:solidFill>
                          <a:effectLst/>
                        </a:rPr>
                        <a:t>mant</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bg1">
                              <a:lumMod val="10000"/>
                            </a:schemeClr>
                          </a:solidFill>
                          <a:effectLst/>
                        </a:rPr>
                        <a:t>Mã</a:t>
                      </a:r>
                      <a:r>
                        <a:rPr lang="en-US" sz="1200" dirty="0">
                          <a:solidFill>
                            <a:schemeClr val="bg1">
                              <a:lumMod val="10000"/>
                            </a:schemeClr>
                          </a:solidFill>
                          <a:effectLst/>
                        </a:rPr>
                        <a:t> </a:t>
                      </a:r>
                      <a:r>
                        <a:rPr lang="en-US" sz="1200" dirty="0" err="1">
                          <a:solidFill>
                            <a:schemeClr val="bg1">
                              <a:lumMod val="10000"/>
                            </a:schemeClr>
                          </a:solidFill>
                          <a:effectLst/>
                        </a:rPr>
                        <a:t>nhà</a:t>
                      </a:r>
                      <a:r>
                        <a:rPr lang="en-US" sz="1200" dirty="0">
                          <a:solidFill>
                            <a:schemeClr val="bg1">
                              <a:lumMod val="10000"/>
                            </a:schemeClr>
                          </a:solidFill>
                          <a:effectLst/>
                        </a:rPr>
                        <a:t> </a:t>
                      </a:r>
                      <a:r>
                        <a:rPr lang="en-US" sz="1200" dirty="0" err="1">
                          <a:solidFill>
                            <a:schemeClr val="bg1">
                              <a:lumMod val="10000"/>
                            </a:schemeClr>
                          </a:solidFill>
                          <a:effectLst/>
                        </a:rPr>
                        <a:t>trọ</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bg1">
                              <a:lumMod val="10000"/>
                            </a:schemeClr>
                          </a:solidFill>
                          <a:effectLst/>
                        </a:rPr>
                        <a:t>Bắt buộc</a:t>
                      </a:r>
                      <a:endParaRPr lang="vi-VN" sz="120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bg1">
                              <a:lumMod val="10000"/>
                            </a:schemeClr>
                          </a:solidFill>
                          <a:effectLst/>
                        </a:rPr>
                        <a:t>Khóa</a:t>
                      </a:r>
                      <a:r>
                        <a:rPr lang="en-US" sz="1200" dirty="0">
                          <a:solidFill>
                            <a:schemeClr val="bg1">
                              <a:lumMod val="10000"/>
                            </a:schemeClr>
                          </a:solidFill>
                          <a:effectLst/>
                        </a:rPr>
                        <a:t> </a:t>
                      </a:r>
                      <a:r>
                        <a:rPr lang="en-US" sz="1200" dirty="0" err="1">
                          <a:solidFill>
                            <a:schemeClr val="bg1">
                              <a:lumMod val="10000"/>
                            </a:schemeClr>
                          </a:solidFill>
                          <a:effectLst/>
                        </a:rPr>
                        <a:t>chính</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bg1">
                              <a:lumMod val="10000"/>
                            </a:schemeClr>
                          </a:solidFill>
                          <a:effectLst/>
                        </a:rPr>
                        <a:t>Int</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bg1">
                              <a:lumMod val="10000"/>
                            </a:schemeClr>
                          </a:solidFill>
                          <a:effectLst/>
                        </a:rPr>
                        <a:t> </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bg1">
                              <a:lumMod val="10000"/>
                            </a:schemeClr>
                          </a:solidFill>
                          <a:effectLst/>
                        </a:rPr>
                        <a:t> </a:t>
                      </a:r>
                      <a:endParaRPr lang="vi-VN" sz="120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0130">
                <a:tc>
                  <a:txBody>
                    <a:bodyPr/>
                    <a:lstStyle/>
                    <a:p>
                      <a:pPr algn="ctr">
                        <a:lnSpc>
                          <a:spcPct val="150000"/>
                        </a:lnSpc>
                        <a:spcAft>
                          <a:spcPts val="0"/>
                        </a:spcAft>
                      </a:pPr>
                      <a:r>
                        <a:rPr lang="en-US" sz="1200" dirty="0" err="1">
                          <a:solidFill>
                            <a:schemeClr val="bg1">
                              <a:lumMod val="10000"/>
                            </a:schemeClr>
                          </a:solidFill>
                          <a:effectLst/>
                        </a:rPr>
                        <a:t>maphuong</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bg1">
                              <a:lumMod val="10000"/>
                            </a:schemeClr>
                          </a:solidFill>
                          <a:effectLst/>
                        </a:rPr>
                        <a:t>Mã</a:t>
                      </a:r>
                      <a:r>
                        <a:rPr lang="en-US" sz="1200" dirty="0">
                          <a:solidFill>
                            <a:schemeClr val="bg1">
                              <a:lumMod val="10000"/>
                            </a:schemeClr>
                          </a:solidFill>
                          <a:effectLst/>
                        </a:rPr>
                        <a:t> </a:t>
                      </a:r>
                      <a:r>
                        <a:rPr lang="en-US" sz="1200" dirty="0" err="1">
                          <a:solidFill>
                            <a:schemeClr val="bg1">
                              <a:lumMod val="10000"/>
                            </a:schemeClr>
                          </a:solidFill>
                          <a:effectLst/>
                        </a:rPr>
                        <a:t>phường</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bg1">
                              <a:lumMod val="10000"/>
                            </a:schemeClr>
                          </a:solidFill>
                          <a:effectLst/>
                        </a:rPr>
                        <a:t>Bắt</a:t>
                      </a:r>
                      <a:r>
                        <a:rPr lang="en-US" sz="1200" dirty="0">
                          <a:solidFill>
                            <a:schemeClr val="bg1">
                              <a:lumMod val="10000"/>
                            </a:schemeClr>
                          </a:solidFill>
                          <a:effectLst/>
                        </a:rPr>
                        <a:t> </a:t>
                      </a:r>
                      <a:r>
                        <a:rPr lang="en-US" sz="1200" dirty="0" err="1">
                          <a:solidFill>
                            <a:schemeClr val="bg1">
                              <a:lumMod val="10000"/>
                            </a:schemeClr>
                          </a:solidFill>
                          <a:effectLst/>
                        </a:rPr>
                        <a:t>buộc</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bg1">
                              <a:lumMod val="10000"/>
                            </a:schemeClr>
                          </a:solidFill>
                          <a:effectLst/>
                        </a:rPr>
                        <a:t>Khóa ngoại</a:t>
                      </a:r>
                      <a:endParaRPr lang="vi-VN" sz="120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bg1">
                              <a:lumMod val="10000"/>
                            </a:schemeClr>
                          </a:solidFill>
                          <a:effectLst/>
                        </a:rPr>
                        <a:t>Int</a:t>
                      </a:r>
                      <a:endParaRPr lang="vi-VN" sz="120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bg1">
                              <a:lumMod val="10000"/>
                            </a:schemeClr>
                          </a:solidFill>
                          <a:effectLst/>
                        </a:rPr>
                        <a:t> </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bg1">
                              <a:lumMod val="10000"/>
                            </a:schemeClr>
                          </a:solidFill>
                          <a:effectLst/>
                        </a:rPr>
                        <a:t> </a:t>
                      </a:r>
                      <a:endParaRPr lang="vi-VN" sz="120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1380">
                <a:tc>
                  <a:txBody>
                    <a:bodyPr/>
                    <a:lstStyle/>
                    <a:p>
                      <a:pPr algn="ctr">
                        <a:lnSpc>
                          <a:spcPct val="150000"/>
                        </a:lnSpc>
                        <a:spcAft>
                          <a:spcPts val="0"/>
                        </a:spcAft>
                      </a:pPr>
                      <a:r>
                        <a:rPr lang="en-US" sz="1200">
                          <a:solidFill>
                            <a:schemeClr val="bg1">
                              <a:lumMod val="10000"/>
                            </a:schemeClr>
                          </a:solidFill>
                          <a:effectLst/>
                        </a:rPr>
                        <a:t>tennt</a:t>
                      </a:r>
                      <a:endParaRPr lang="vi-VN" sz="120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bg1">
                              <a:lumMod val="10000"/>
                            </a:schemeClr>
                          </a:solidFill>
                          <a:effectLst/>
                        </a:rPr>
                        <a:t>Tên</a:t>
                      </a:r>
                      <a:r>
                        <a:rPr lang="en-US" sz="1200" dirty="0">
                          <a:solidFill>
                            <a:schemeClr val="bg1">
                              <a:lumMod val="10000"/>
                            </a:schemeClr>
                          </a:solidFill>
                          <a:effectLst/>
                        </a:rPr>
                        <a:t> </a:t>
                      </a:r>
                      <a:r>
                        <a:rPr lang="en-US" sz="1200" dirty="0" err="1">
                          <a:solidFill>
                            <a:schemeClr val="bg1">
                              <a:lumMod val="10000"/>
                            </a:schemeClr>
                          </a:solidFill>
                          <a:effectLst/>
                        </a:rPr>
                        <a:t>nhà</a:t>
                      </a:r>
                      <a:r>
                        <a:rPr lang="en-US" sz="1200" dirty="0">
                          <a:solidFill>
                            <a:schemeClr val="bg1">
                              <a:lumMod val="10000"/>
                            </a:schemeClr>
                          </a:solidFill>
                          <a:effectLst/>
                        </a:rPr>
                        <a:t> </a:t>
                      </a:r>
                      <a:r>
                        <a:rPr lang="en-US" sz="1200" dirty="0" err="1">
                          <a:solidFill>
                            <a:schemeClr val="bg1">
                              <a:lumMod val="10000"/>
                            </a:schemeClr>
                          </a:solidFill>
                          <a:effectLst/>
                        </a:rPr>
                        <a:t>trọ</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bg1">
                              <a:lumMod val="10000"/>
                            </a:schemeClr>
                          </a:solidFill>
                          <a:effectLst/>
                        </a:rPr>
                        <a:t>Bắt</a:t>
                      </a:r>
                      <a:r>
                        <a:rPr lang="en-US" sz="1200" dirty="0">
                          <a:solidFill>
                            <a:schemeClr val="bg1">
                              <a:lumMod val="10000"/>
                            </a:schemeClr>
                          </a:solidFill>
                          <a:effectLst/>
                        </a:rPr>
                        <a:t> </a:t>
                      </a:r>
                      <a:r>
                        <a:rPr lang="en-US" sz="1200" dirty="0" err="1">
                          <a:solidFill>
                            <a:schemeClr val="bg1">
                              <a:lumMod val="10000"/>
                            </a:schemeClr>
                          </a:solidFill>
                          <a:effectLst/>
                        </a:rPr>
                        <a:t>buộc</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bg1">
                              <a:lumMod val="10000"/>
                            </a:schemeClr>
                          </a:solidFill>
                          <a:effectLst/>
                        </a:rPr>
                        <a:t> </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bg1">
                              <a:lumMod val="10000"/>
                            </a:schemeClr>
                          </a:solidFill>
                          <a:effectLst/>
                        </a:rPr>
                        <a:t>Varchar</a:t>
                      </a:r>
                      <a:endParaRPr lang="vi-VN" sz="120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bg1">
                              <a:lumMod val="10000"/>
                            </a:schemeClr>
                          </a:solidFill>
                          <a:effectLst/>
                        </a:rPr>
                        <a:t>50</a:t>
                      </a:r>
                      <a:endParaRPr lang="vi-VN" sz="120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bg1">
                              <a:lumMod val="10000"/>
                            </a:schemeClr>
                          </a:solidFill>
                          <a:effectLst/>
                        </a:rPr>
                        <a:t> </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1380">
                <a:tc>
                  <a:txBody>
                    <a:bodyPr/>
                    <a:lstStyle/>
                    <a:p>
                      <a:pPr algn="ctr">
                        <a:lnSpc>
                          <a:spcPct val="150000"/>
                        </a:lnSpc>
                        <a:spcAft>
                          <a:spcPts val="0"/>
                        </a:spcAft>
                      </a:pPr>
                      <a:r>
                        <a:rPr lang="en-US" sz="1200">
                          <a:solidFill>
                            <a:schemeClr val="bg1">
                              <a:lumMod val="10000"/>
                            </a:schemeClr>
                          </a:solidFill>
                          <a:effectLst/>
                        </a:rPr>
                        <a:t>tenchutro</a:t>
                      </a:r>
                      <a:endParaRPr lang="vi-VN" sz="120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bg1">
                              <a:lumMod val="10000"/>
                            </a:schemeClr>
                          </a:solidFill>
                          <a:effectLst/>
                        </a:rPr>
                        <a:t>Tên</a:t>
                      </a:r>
                      <a:r>
                        <a:rPr lang="en-US" sz="1200" dirty="0">
                          <a:solidFill>
                            <a:schemeClr val="bg1">
                              <a:lumMod val="10000"/>
                            </a:schemeClr>
                          </a:solidFill>
                          <a:effectLst/>
                        </a:rPr>
                        <a:t> </a:t>
                      </a:r>
                      <a:r>
                        <a:rPr lang="en-US" sz="1200" dirty="0" err="1">
                          <a:solidFill>
                            <a:schemeClr val="bg1">
                              <a:lumMod val="10000"/>
                            </a:schemeClr>
                          </a:solidFill>
                          <a:effectLst/>
                        </a:rPr>
                        <a:t>chủ</a:t>
                      </a:r>
                      <a:r>
                        <a:rPr lang="en-US" sz="1200" dirty="0">
                          <a:solidFill>
                            <a:schemeClr val="bg1">
                              <a:lumMod val="10000"/>
                            </a:schemeClr>
                          </a:solidFill>
                          <a:effectLst/>
                        </a:rPr>
                        <a:t> </a:t>
                      </a:r>
                      <a:r>
                        <a:rPr lang="en-US" sz="1200" dirty="0" err="1">
                          <a:solidFill>
                            <a:schemeClr val="bg1">
                              <a:lumMod val="10000"/>
                            </a:schemeClr>
                          </a:solidFill>
                          <a:effectLst/>
                        </a:rPr>
                        <a:t>trọ</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bg1">
                              <a:lumMod val="10000"/>
                            </a:schemeClr>
                          </a:solidFill>
                          <a:effectLst/>
                        </a:rPr>
                        <a:t>Bắt</a:t>
                      </a:r>
                      <a:r>
                        <a:rPr lang="en-US" sz="1200" dirty="0">
                          <a:solidFill>
                            <a:schemeClr val="bg1">
                              <a:lumMod val="10000"/>
                            </a:schemeClr>
                          </a:solidFill>
                          <a:effectLst/>
                        </a:rPr>
                        <a:t> </a:t>
                      </a:r>
                      <a:r>
                        <a:rPr lang="en-US" sz="1200" dirty="0" err="1">
                          <a:solidFill>
                            <a:schemeClr val="bg1">
                              <a:lumMod val="10000"/>
                            </a:schemeClr>
                          </a:solidFill>
                          <a:effectLst/>
                        </a:rPr>
                        <a:t>buộc</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bg1">
                              <a:lumMod val="10000"/>
                            </a:schemeClr>
                          </a:solidFill>
                          <a:effectLst/>
                        </a:rPr>
                        <a:t> </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bg1">
                              <a:lumMod val="10000"/>
                            </a:schemeClr>
                          </a:solidFill>
                          <a:effectLst/>
                        </a:rPr>
                        <a:t>Varchar</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bg1">
                              <a:lumMod val="10000"/>
                            </a:schemeClr>
                          </a:solidFill>
                          <a:effectLst/>
                        </a:rPr>
                        <a:t>30</a:t>
                      </a:r>
                      <a:endParaRPr lang="vi-VN" sz="120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bg1">
                              <a:lumMod val="10000"/>
                            </a:schemeClr>
                          </a:solidFill>
                          <a:effectLst/>
                        </a:rPr>
                        <a:t> </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45065">
                <a:tc>
                  <a:txBody>
                    <a:bodyPr/>
                    <a:lstStyle/>
                    <a:p>
                      <a:pPr algn="ctr">
                        <a:lnSpc>
                          <a:spcPct val="150000"/>
                        </a:lnSpc>
                        <a:spcAft>
                          <a:spcPts val="0"/>
                        </a:spcAft>
                      </a:pPr>
                      <a:r>
                        <a:rPr lang="en-US" sz="1200">
                          <a:solidFill>
                            <a:schemeClr val="bg1">
                              <a:lumMod val="10000"/>
                            </a:schemeClr>
                          </a:solidFill>
                          <a:effectLst/>
                        </a:rPr>
                        <a:t>sdtnt</a:t>
                      </a:r>
                      <a:endParaRPr lang="vi-VN" sz="120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bg1">
                              <a:lumMod val="10000"/>
                            </a:schemeClr>
                          </a:solidFill>
                          <a:effectLst/>
                        </a:rPr>
                        <a:t>Số</a:t>
                      </a:r>
                      <a:r>
                        <a:rPr lang="en-US" sz="1200" dirty="0">
                          <a:solidFill>
                            <a:schemeClr val="bg1">
                              <a:lumMod val="10000"/>
                            </a:schemeClr>
                          </a:solidFill>
                          <a:effectLst/>
                        </a:rPr>
                        <a:t> </a:t>
                      </a:r>
                      <a:r>
                        <a:rPr lang="en-US" sz="1200" dirty="0" err="1">
                          <a:solidFill>
                            <a:schemeClr val="bg1">
                              <a:lumMod val="10000"/>
                            </a:schemeClr>
                          </a:solidFill>
                          <a:effectLst/>
                        </a:rPr>
                        <a:t>điện</a:t>
                      </a:r>
                      <a:r>
                        <a:rPr lang="en-US" sz="1200" dirty="0">
                          <a:solidFill>
                            <a:schemeClr val="bg1">
                              <a:lumMod val="10000"/>
                            </a:schemeClr>
                          </a:solidFill>
                          <a:effectLst/>
                        </a:rPr>
                        <a:t> </a:t>
                      </a:r>
                      <a:r>
                        <a:rPr lang="en-US" sz="1200" dirty="0" err="1">
                          <a:solidFill>
                            <a:schemeClr val="bg1">
                              <a:lumMod val="10000"/>
                            </a:schemeClr>
                          </a:solidFill>
                          <a:effectLst/>
                        </a:rPr>
                        <a:t>thoại</a:t>
                      </a:r>
                      <a:r>
                        <a:rPr lang="en-US" sz="1200" dirty="0">
                          <a:solidFill>
                            <a:schemeClr val="bg1">
                              <a:lumMod val="10000"/>
                            </a:schemeClr>
                          </a:solidFill>
                          <a:effectLst/>
                        </a:rPr>
                        <a:t> </a:t>
                      </a:r>
                      <a:r>
                        <a:rPr lang="en-US" sz="1200" dirty="0" err="1">
                          <a:solidFill>
                            <a:schemeClr val="bg1">
                              <a:lumMod val="10000"/>
                            </a:schemeClr>
                          </a:solidFill>
                          <a:effectLst/>
                        </a:rPr>
                        <a:t>nhà</a:t>
                      </a:r>
                      <a:r>
                        <a:rPr lang="en-US" sz="1200" dirty="0">
                          <a:solidFill>
                            <a:schemeClr val="bg1">
                              <a:lumMod val="10000"/>
                            </a:schemeClr>
                          </a:solidFill>
                          <a:effectLst/>
                        </a:rPr>
                        <a:t> </a:t>
                      </a:r>
                      <a:r>
                        <a:rPr lang="en-US" sz="1200" dirty="0" err="1">
                          <a:solidFill>
                            <a:schemeClr val="bg1">
                              <a:lumMod val="10000"/>
                            </a:schemeClr>
                          </a:solidFill>
                          <a:effectLst/>
                        </a:rPr>
                        <a:t>trọ</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bg1">
                              <a:lumMod val="10000"/>
                            </a:schemeClr>
                          </a:solidFill>
                          <a:effectLst/>
                        </a:rPr>
                        <a:t>Bắt</a:t>
                      </a:r>
                      <a:r>
                        <a:rPr lang="en-US" sz="1200" dirty="0">
                          <a:solidFill>
                            <a:schemeClr val="bg1">
                              <a:lumMod val="10000"/>
                            </a:schemeClr>
                          </a:solidFill>
                          <a:effectLst/>
                        </a:rPr>
                        <a:t> </a:t>
                      </a:r>
                      <a:r>
                        <a:rPr lang="en-US" sz="1200" dirty="0" err="1">
                          <a:solidFill>
                            <a:schemeClr val="bg1">
                              <a:lumMod val="10000"/>
                            </a:schemeClr>
                          </a:solidFill>
                          <a:effectLst/>
                        </a:rPr>
                        <a:t>buộc</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bg1">
                              <a:lumMod val="10000"/>
                            </a:schemeClr>
                          </a:solidFill>
                          <a:effectLst/>
                        </a:rPr>
                        <a:t> </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bg1">
                              <a:lumMod val="10000"/>
                            </a:schemeClr>
                          </a:solidFill>
                          <a:effectLst/>
                        </a:rPr>
                        <a:t>Varchar</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bg1">
                              <a:lumMod val="10000"/>
                            </a:schemeClr>
                          </a:solidFill>
                          <a:effectLst/>
                        </a:rPr>
                        <a:t>10</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bg1">
                              <a:lumMod val="10000"/>
                            </a:schemeClr>
                          </a:solidFill>
                          <a:effectLst/>
                        </a:rPr>
                        <a:t> </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8899">
                <a:tc>
                  <a:txBody>
                    <a:bodyPr/>
                    <a:lstStyle/>
                    <a:p>
                      <a:pPr algn="ctr">
                        <a:lnSpc>
                          <a:spcPct val="150000"/>
                        </a:lnSpc>
                        <a:spcAft>
                          <a:spcPts val="0"/>
                        </a:spcAft>
                      </a:pPr>
                      <a:r>
                        <a:rPr lang="en-US" sz="1200">
                          <a:solidFill>
                            <a:schemeClr val="bg1">
                              <a:lumMod val="10000"/>
                            </a:schemeClr>
                          </a:solidFill>
                          <a:effectLst/>
                        </a:rPr>
                        <a:t>diachint</a:t>
                      </a:r>
                      <a:endParaRPr lang="vi-VN" sz="120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bg1">
                              <a:lumMod val="10000"/>
                            </a:schemeClr>
                          </a:solidFill>
                          <a:effectLst/>
                        </a:rPr>
                        <a:t>Địa</a:t>
                      </a:r>
                      <a:r>
                        <a:rPr lang="en-US" sz="1200" dirty="0">
                          <a:solidFill>
                            <a:schemeClr val="bg1">
                              <a:lumMod val="10000"/>
                            </a:schemeClr>
                          </a:solidFill>
                          <a:effectLst/>
                        </a:rPr>
                        <a:t> </a:t>
                      </a:r>
                      <a:r>
                        <a:rPr lang="en-US" sz="1200" dirty="0" err="1">
                          <a:solidFill>
                            <a:schemeClr val="bg1">
                              <a:lumMod val="10000"/>
                            </a:schemeClr>
                          </a:solidFill>
                          <a:effectLst/>
                        </a:rPr>
                        <a:t>chỉ</a:t>
                      </a:r>
                      <a:r>
                        <a:rPr lang="en-US" sz="1200" dirty="0">
                          <a:solidFill>
                            <a:schemeClr val="bg1">
                              <a:lumMod val="10000"/>
                            </a:schemeClr>
                          </a:solidFill>
                          <a:effectLst/>
                        </a:rPr>
                        <a:t> </a:t>
                      </a:r>
                      <a:r>
                        <a:rPr lang="en-US" sz="1200" dirty="0" err="1">
                          <a:solidFill>
                            <a:schemeClr val="bg1">
                              <a:lumMod val="10000"/>
                            </a:schemeClr>
                          </a:solidFill>
                          <a:effectLst/>
                        </a:rPr>
                        <a:t>nhà</a:t>
                      </a:r>
                      <a:r>
                        <a:rPr lang="en-US" sz="1200" dirty="0">
                          <a:solidFill>
                            <a:schemeClr val="bg1">
                              <a:lumMod val="10000"/>
                            </a:schemeClr>
                          </a:solidFill>
                          <a:effectLst/>
                        </a:rPr>
                        <a:t> </a:t>
                      </a:r>
                      <a:r>
                        <a:rPr lang="en-US" sz="1200" dirty="0" err="1">
                          <a:solidFill>
                            <a:schemeClr val="bg1">
                              <a:lumMod val="10000"/>
                            </a:schemeClr>
                          </a:solidFill>
                          <a:effectLst/>
                        </a:rPr>
                        <a:t>trọ</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bg1">
                              <a:lumMod val="10000"/>
                            </a:schemeClr>
                          </a:solidFill>
                          <a:effectLst/>
                        </a:rPr>
                        <a:t>Bắt buộc</a:t>
                      </a:r>
                      <a:endParaRPr lang="vi-VN" sz="120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bg1">
                              <a:lumMod val="10000"/>
                            </a:schemeClr>
                          </a:solidFill>
                          <a:effectLst/>
                        </a:rPr>
                        <a:t> </a:t>
                      </a:r>
                      <a:endParaRPr lang="vi-VN" sz="120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bg1">
                              <a:lumMod val="10000"/>
                            </a:schemeClr>
                          </a:solidFill>
                          <a:effectLst/>
                        </a:rPr>
                        <a:t>Varchar</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bg1">
                              <a:lumMod val="10000"/>
                            </a:schemeClr>
                          </a:solidFill>
                          <a:effectLst/>
                        </a:rPr>
                        <a:t>100</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bg1">
                              <a:lumMod val="10000"/>
                            </a:schemeClr>
                          </a:solidFill>
                          <a:effectLst/>
                        </a:rPr>
                        <a:t> </a:t>
                      </a:r>
                      <a:endParaRPr lang="vi-VN" sz="1200" dirty="0">
                        <a:solidFill>
                          <a:schemeClr val="bg1">
                            <a:lumMod val="10000"/>
                          </a:schemeClr>
                        </a:solidFill>
                        <a:effectLst/>
                        <a:latin typeface="Times New Roman"/>
                        <a:ea typeface="Times New Roman"/>
                        <a:cs typeface="Times New Roman"/>
                      </a:endParaRPr>
                    </a:p>
                  </a:txBody>
                  <a:tcPr marL="56914" marR="5691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42046059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187"/>
            <a:ext cx="1512168" cy="572700"/>
          </a:xfrm>
        </p:spPr>
        <p:txBody>
          <a:bodyPr/>
          <a:lstStyle/>
          <a:p>
            <a:r>
              <a:rPr lang="en-US" sz="2500" dirty="0" err="1" smtClean="0">
                <a:latin typeface="+mn-lt"/>
              </a:rPr>
              <a:t>Phần</a:t>
            </a:r>
            <a:r>
              <a:rPr lang="en-US" sz="2500" dirty="0" smtClean="0">
                <a:latin typeface="+mn-lt"/>
              </a:rPr>
              <a:t> 2.  </a:t>
            </a:r>
            <a:endParaRPr lang="vi-VN" sz="2500" dirty="0">
              <a:latin typeface="+mn-lt"/>
            </a:endParaRPr>
          </a:p>
        </p:txBody>
      </p:sp>
      <p:sp>
        <p:nvSpPr>
          <p:cNvPr id="3" name="Google Shape;209;p31"/>
          <p:cNvSpPr txBox="1">
            <a:spLocks/>
          </p:cNvSpPr>
          <p:nvPr/>
        </p:nvSpPr>
        <p:spPr>
          <a:xfrm>
            <a:off x="400384" y="339502"/>
            <a:ext cx="8379236" cy="46599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vi-VN" sz="1500" b="1" dirty="0" smtClean="0"/>
              <a:t>         Thực </a:t>
            </a:r>
            <a:r>
              <a:rPr lang="vi-VN" sz="1500" b="1" dirty="0"/>
              <a:t>thể Phòng trọ  </a:t>
            </a:r>
          </a:p>
          <a:p>
            <a:pPr algn="just">
              <a:lnSpc>
                <a:spcPct val="150000"/>
              </a:lnSpc>
            </a:pPr>
            <a:endParaRPr lang="vi-VN" sz="1500" dirty="0">
              <a:latin typeface="+mn-lt"/>
            </a:endParaRPr>
          </a:p>
        </p:txBody>
      </p:sp>
      <p:sp>
        <p:nvSpPr>
          <p:cNvPr id="5" name="TextBox 4"/>
          <p:cNvSpPr txBox="1"/>
          <p:nvPr/>
        </p:nvSpPr>
        <p:spPr>
          <a:xfrm>
            <a:off x="4391980" y="4754820"/>
            <a:ext cx="396044" cy="307777"/>
          </a:xfrm>
          <a:prstGeom prst="rect">
            <a:avLst/>
          </a:prstGeom>
          <a:noFill/>
        </p:spPr>
        <p:txBody>
          <a:bodyPr wrap="square" rtlCol="0">
            <a:spAutoFit/>
          </a:bodyPr>
          <a:lstStyle/>
          <a:p>
            <a:pPr algn="ctr"/>
            <a:r>
              <a:rPr lang="vi-VN" dirty="0" smtClean="0"/>
              <a:t>20</a:t>
            </a:r>
            <a:endParaRPr lang="vi-VN" dirty="0"/>
          </a:p>
        </p:txBody>
      </p:sp>
      <p:graphicFrame>
        <p:nvGraphicFramePr>
          <p:cNvPr id="9" name="Table 8"/>
          <p:cNvGraphicFramePr>
            <a:graphicFrameLocks noGrp="1"/>
          </p:cNvGraphicFramePr>
          <p:nvPr>
            <p:extLst>
              <p:ext uri="{D42A27DB-BD31-4B8C-83A1-F6EECF244321}">
                <p14:modId xmlns:p14="http://schemas.microsoft.com/office/powerpoint/2010/main" val="3930046394"/>
              </p:ext>
            </p:extLst>
          </p:nvPr>
        </p:nvGraphicFramePr>
        <p:xfrm>
          <a:off x="1043608" y="915566"/>
          <a:ext cx="7416824" cy="3794622"/>
        </p:xfrm>
        <a:graphic>
          <a:graphicData uri="http://schemas.openxmlformats.org/drawingml/2006/table">
            <a:tbl>
              <a:tblPr firstRow="1" firstCol="1" bandRow="1">
                <a:tableStyleId>{77840508-BF22-4399-9008-6CCBBABC473B}</a:tableStyleId>
              </a:tblPr>
              <a:tblGrid>
                <a:gridCol w="1080120"/>
                <a:gridCol w="1440160"/>
                <a:gridCol w="1081031"/>
                <a:gridCol w="1150431"/>
                <a:gridCol w="1008898"/>
                <a:gridCol w="810609"/>
                <a:gridCol w="845575"/>
              </a:tblGrid>
              <a:tr h="432048">
                <a:tc>
                  <a:txBody>
                    <a:bodyPr/>
                    <a:lstStyle/>
                    <a:p>
                      <a:pPr algn="ctr">
                        <a:lnSpc>
                          <a:spcPct val="150000"/>
                        </a:lnSpc>
                        <a:spcBef>
                          <a:spcPts val="1200"/>
                        </a:spcBef>
                        <a:spcAft>
                          <a:spcPts val="1000"/>
                        </a:spcAft>
                      </a:pPr>
                      <a:r>
                        <a:rPr lang="vi-VN" sz="1200" dirty="0">
                          <a:effectLst/>
                        </a:rPr>
                        <a:t>Thuộc tính</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Diễn giải</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Loại trị</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Kiểu dữ liệu</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Miền giá trị</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Chiều dài</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Ghi chú</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88814">
                <a:tc>
                  <a:txBody>
                    <a:bodyPr/>
                    <a:lstStyle/>
                    <a:p>
                      <a:pPr algn="ctr">
                        <a:lnSpc>
                          <a:spcPct val="150000"/>
                        </a:lnSpc>
                        <a:spcAft>
                          <a:spcPts val="0"/>
                        </a:spcAft>
                      </a:pPr>
                      <a:r>
                        <a:rPr lang="en-US" sz="1200" dirty="0" err="1">
                          <a:effectLst/>
                        </a:rPr>
                        <a:t>mapt</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Mã</a:t>
                      </a:r>
                      <a:r>
                        <a:rPr lang="en-US" sz="1200" dirty="0">
                          <a:effectLst/>
                        </a:rPr>
                        <a:t> </a:t>
                      </a:r>
                      <a:r>
                        <a:rPr lang="en-US" sz="1200" dirty="0" err="1">
                          <a:effectLst/>
                        </a:rPr>
                        <a:t>phòng</a:t>
                      </a:r>
                      <a:r>
                        <a:rPr lang="en-US" sz="1200" dirty="0">
                          <a:effectLst/>
                        </a:rPr>
                        <a:t> </a:t>
                      </a:r>
                      <a:r>
                        <a:rPr lang="en-US" sz="1200" dirty="0" err="1">
                          <a:effectLst/>
                        </a:rPr>
                        <a:t>trọ</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Bắt buộc</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Khóa chính</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Int</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814">
                <a:tc>
                  <a:txBody>
                    <a:bodyPr/>
                    <a:lstStyle/>
                    <a:p>
                      <a:pPr algn="ctr">
                        <a:lnSpc>
                          <a:spcPct val="150000"/>
                        </a:lnSpc>
                        <a:spcAft>
                          <a:spcPts val="0"/>
                        </a:spcAft>
                      </a:pPr>
                      <a:r>
                        <a:rPr lang="en-US" sz="1200" dirty="0">
                          <a:effectLst/>
                        </a:rPr>
                        <a:t>matt</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Mã</a:t>
                      </a:r>
                      <a:r>
                        <a:rPr lang="en-US" sz="1200" dirty="0">
                          <a:effectLst/>
                        </a:rPr>
                        <a:t> </a:t>
                      </a:r>
                      <a:r>
                        <a:rPr lang="en-US" sz="1200" dirty="0" err="1">
                          <a:effectLst/>
                        </a:rPr>
                        <a:t>trạng</a:t>
                      </a:r>
                      <a:r>
                        <a:rPr lang="en-US" sz="1200" dirty="0">
                          <a:effectLst/>
                        </a:rPr>
                        <a:t> </a:t>
                      </a:r>
                      <a:r>
                        <a:rPr lang="en-US" sz="1200" dirty="0" err="1">
                          <a:effectLst/>
                        </a:rPr>
                        <a:t>thái</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Bắt buộc</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Khóa ngoại</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Int</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814">
                <a:tc>
                  <a:txBody>
                    <a:bodyPr/>
                    <a:lstStyle/>
                    <a:p>
                      <a:pPr algn="ctr">
                        <a:lnSpc>
                          <a:spcPct val="150000"/>
                        </a:lnSpc>
                        <a:spcAft>
                          <a:spcPts val="0"/>
                        </a:spcAft>
                      </a:pPr>
                      <a:r>
                        <a:rPr lang="en-US" sz="1200">
                          <a:effectLst/>
                        </a:rPr>
                        <a:t>maloai</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Mã</a:t>
                      </a:r>
                      <a:r>
                        <a:rPr lang="en-US" sz="1200" dirty="0">
                          <a:effectLst/>
                        </a:rPr>
                        <a:t> </a:t>
                      </a:r>
                      <a:r>
                        <a:rPr lang="en-US" sz="1200" dirty="0" err="1">
                          <a:effectLst/>
                        </a:rPr>
                        <a:t>loại</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Khóa ngoại</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Int</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814">
                <a:tc>
                  <a:txBody>
                    <a:bodyPr/>
                    <a:lstStyle/>
                    <a:p>
                      <a:pPr algn="ctr">
                        <a:lnSpc>
                          <a:spcPct val="150000"/>
                        </a:lnSpc>
                        <a:spcAft>
                          <a:spcPts val="0"/>
                        </a:spcAft>
                      </a:pPr>
                      <a:r>
                        <a:rPr lang="en-US" sz="1200">
                          <a:effectLst/>
                        </a:rPr>
                        <a:t>mant</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Mã</a:t>
                      </a:r>
                      <a:r>
                        <a:rPr lang="en-US" sz="1200" dirty="0">
                          <a:effectLst/>
                        </a:rPr>
                        <a:t> </a:t>
                      </a:r>
                      <a:r>
                        <a:rPr lang="en-US" sz="1200" dirty="0" err="1">
                          <a:effectLst/>
                        </a:rPr>
                        <a:t>nhà</a:t>
                      </a:r>
                      <a:r>
                        <a:rPr lang="en-US" sz="1200" dirty="0">
                          <a:effectLst/>
                        </a:rPr>
                        <a:t> </a:t>
                      </a:r>
                      <a:r>
                        <a:rPr lang="en-US" sz="1200" dirty="0" err="1">
                          <a:effectLst/>
                        </a:rPr>
                        <a:t>trọ</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Khóa</a:t>
                      </a:r>
                      <a:r>
                        <a:rPr lang="en-US" sz="1200" dirty="0">
                          <a:effectLst/>
                        </a:rPr>
                        <a:t> </a:t>
                      </a:r>
                      <a:r>
                        <a:rPr lang="en-US" sz="1200" dirty="0" err="1">
                          <a:effectLst/>
                        </a:rPr>
                        <a:t>ngoại</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Int</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7370">
                <a:tc>
                  <a:txBody>
                    <a:bodyPr/>
                    <a:lstStyle/>
                    <a:p>
                      <a:pPr algn="ctr">
                        <a:lnSpc>
                          <a:spcPct val="150000"/>
                        </a:lnSpc>
                        <a:spcAft>
                          <a:spcPts val="0"/>
                        </a:spcAft>
                      </a:pPr>
                      <a:r>
                        <a:rPr lang="en-US" sz="1200">
                          <a:effectLst/>
                        </a:rPr>
                        <a:t>mota</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Mô</a:t>
                      </a:r>
                      <a:r>
                        <a:rPr lang="en-US" sz="1200" dirty="0">
                          <a:effectLst/>
                        </a:rPr>
                        <a:t> </a:t>
                      </a:r>
                      <a:r>
                        <a:rPr lang="en-US" sz="1200" dirty="0" err="1">
                          <a:effectLst/>
                        </a:rPr>
                        <a:t>tả</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Bắt buộc</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Text</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814">
                <a:tc>
                  <a:txBody>
                    <a:bodyPr/>
                    <a:lstStyle/>
                    <a:p>
                      <a:pPr algn="ctr">
                        <a:lnSpc>
                          <a:spcPct val="150000"/>
                        </a:lnSpc>
                        <a:spcAft>
                          <a:spcPts val="0"/>
                        </a:spcAft>
                      </a:pPr>
                      <a:r>
                        <a:rPr lang="en-US" sz="1200">
                          <a:effectLst/>
                        </a:rPr>
                        <a:t>giapt</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Giá</a:t>
                      </a:r>
                      <a:r>
                        <a:rPr lang="en-US" sz="1200" dirty="0">
                          <a:effectLst/>
                        </a:rPr>
                        <a:t> </a:t>
                      </a:r>
                      <a:r>
                        <a:rPr lang="en-US" sz="1200" dirty="0" err="1">
                          <a:effectLst/>
                        </a:rPr>
                        <a:t>phòng</a:t>
                      </a:r>
                      <a:r>
                        <a:rPr lang="en-US" sz="1200" dirty="0">
                          <a:effectLst/>
                        </a:rPr>
                        <a:t> </a:t>
                      </a:r>
                      <a:r>
                        <a:rPr lang="en-US" sz="1200" dirty="0" err="1">
                          <a:effectLst/>
                        </a:rPr>
                        <a:t>trọ</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Varchar</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20</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0356">
                <a:tc>
                  <a:txBody>
                    <a:bodyPr/>
                    <a:lstStyle/>
                    <a:p>
                      <a:pPr algn="ctr">
                        <a:lnSpc>
                          <a:spcPct val="150000"/>
                        </a:lnSpc>
                        <a:spcAft>
                          <a:spcPts val="0"/>
                        </a:spcAft>
                      </a:pPr>
                      <a:r>
                        <a:rPr lang="en-US" sz="1200">
                          <a:effectLst/>
                        </a:rPr>
                        <a:t>dientichpt</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Diện tích phòng trọ</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Varchar</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20</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472">
                <a:tc>
                  <a:txBody>
                    <a:bodyPr/>
                    <a:lstStyle/>
                    <a:p>
                      <a:pPr algn="ctr">
                        <a:lnSpc>
                          <a:spcPct val="150000"/>
                        </a:lnSpc>
                        <a:spcAft>
                          <a:spcPts val="0"/>
                        </a:spcAft>
                      </a:pPr>
                      <a:r>
                        <a:rPr lang="en-US" sz="1200">
                          <a:effectLst/>
                        </a:rPr>
                        <a:t>ghichu</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Ghi chú</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Text</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0356">
                <a:tc>
                  <a:txBody>
                    <a:bodyPr/>
                    <a:lstStyle/>
                    <a:p>
                      <a:pPr algn="ctr">
                        <a:lnSpc>
                          <a:spcPct val="150000"/>
                        </a:lnSpc>
                        <a:spcAft>
                          <a:spcPts val="0"/>
                        </a:spcAft>
                      </a:pPr>
                      <a:r>
                        <a:rPr lang="en-US" sz="1200">
                          <a:effectLst/>
                        </a:rPr>
                        <a:t>anhpt</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Ảnh phòng trọ</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Bắt buộc</a:t>
                      </a:r>
                      <a:endParaRPr lang="vi-VN" sz="120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Text</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57556" marR="575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4375950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2775505" cy="572700"/>
          </a:xfrm>
        </p:spPr>
        <p:txBody>
          <a:bodyPr/>
          <a:lstStyle/>
          <a:p>
            <a:r>
              <a:rPr lang="en-US" sz="2500" dirty="0" err="1" smtClean="0">
                <a:latin typeface="+mn-lt"/>
              </a:rPr>
              <a:t>Phần</a:t>
            </a:r>
            <a:r>
              <a:rPr lang="en-US" sz="2500" dirty="0" smtClean="0">
                <a:latin typeface="+mn-lt"/>
              </a:rPr>
              <a:t> </a:t>
            </a:r>
            <a:r>
              <a:rPr lang="en-US" sz="2500" dirty="0">
                <a:latin typeface="+mn-lt"/>
              </a:rPr>
              <a:t>3</a:t>
            </a:r>
            <a:r>
              <a:rPr lang="en-US" sz="2500" dirty="0" smtClean="0">
                <a:latin typeface="+mn-lt"/>
              </a:rPr>
              <a:t>.  </a:t>
            </a:r>
            <a:endParaRPr lang="vi-VN" sz="2500" dirty="0">
              <a:latin typeface="+mn-lt"/>
            </a:endParaRPr>
          </a:p>
        </p:txBody>
      </p:sp>
      <p:sp>
        <p:nvSpPr>
          <p:cNvPr id="3" name="Google Shape;209;p31"/>
          <p:cNvSpPr txBox="1">
            <a:spLocks/>
          </p:cNvSpPr>
          <p:nvPr/>
        </p:nvSpPr>
        <p:spPr>
          <a:xfrm>
            <a:off x="467544" y="627534"/>
            <a:ext cx="8379236" cy="41044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vi-VN" sz="1500" dirty="0" smtClean="0">
                <a:latin typeface="+mn-lt"/>
              </a:rPr>
              <a:t>   </a:t>
            </a:r>
            <a:r>
              <a:rPr lang="vi-VN" sz="1500" dirty="0" smtClean="0">
                <a:latin typeface="+mn-lt"/>
              </a:rPr>
              <a:t> </a:t>
            </a:r>
            <a:r>
              <a:rPr lang="vi-VN" sz="1500" b="1" dirty="0" smtClean="0">
                <a:latin typeface="+mn-lt"/>
              </a:rPr>
              <a:t>Thực </a:t>
            </a:r>
            <a:r>
              <a:rPr lang="vi-VN" sz="1500" b="1" dirty="0" smtClean="0">
                <a:latin typeface="+mn-lt"/>
              </a:rPr>
              <a:t>thể </a:t>
            </a:r>
            <a:r>
              <a:rPr lang="vi-VN" sz="1500" b="1" dirty="0" smtClean="0">
                <a:latin typeface="+mn-lt"/>
              </a:rPr>
              <a:t>Trạng thái </a:t>
            </a:r>
            <a:endParaRPr lang="vi-VN" sz="1500" b="1" dirty="0" smtClean="0">
              <a:latin typeface="+mn-lt"/>
            </a:endParaRPr>
          </a:p>
          <a:p>
            <a:pPr>
              <a:lnSpc>
                <a:spcPct val="150000"/>
              </a:lnSpc>
            </a:pPr>
            <a:endParaRPr lang="vi-VN" sz="1500" dirty="0" smtClean="0">
              <a:latin typeface="+mn-lt"/>
            </a:endParaRPr>
          </a:p>
          <a:p>
            <a:pPr>
              <a:lnSpc>
                <a:spcPct val="150000"/>
              </a:lnSpc>
            </a:pPr>
            <a:endParaRPr lang="vi-VN" sz="1500" dirty="0" smtClean="0">
              <a:latin typeface="+mn-lt"/>
            </a:endParaRPr>
          </a:p>
          <a:p>
            <a:pPr>
              <a:lnSpc>
                <a:spcPct val="150000"/>
              </a:lnSpc>
            </a:pPr>
            <a:r>
              <a:rPr lang="vi-VN" sz="1500" dirty="0" smtClean="0">
                <a:latin typeface="+mn-lt"/>
              </a:rPr>
              <a:t> </a:t>
            </a:r>
          </a:p>
          <a:p>
            <a:pPr algn="just">
              <a:lnSpc>
                <a:spcPct val="150000"/>
              </a:lnSpc>
            </a:pPr>
            <a:endParaRPr lang="vi-VN" sz="1500" dirty="0">
              <a:latin typeface="+mn-lt"/>
            </a:endParaRPr>
          </a:p>
        </p:txBody>
      </p:sp>
      <p:sp>
        <p:nvSpPr>
          <p:cNvPr id="5" name="TextBox 4"/>
          <p:cNvSpPr txBox="1"/>
          <p:nvPr/>
        </p:nvSpPr>
        <p:spPr>
          <a:xfrm>
            <a:off x="4391980" y="4754820"/>
            <a:ext cx="396044" cy="307777"/>
          </a:xfrm>
          <a:prstGeom prst="rect">
            <a:avLst/>
          </a:prstGeom>
          <a:noFill/>
        </p:spPr>
        <p:txBody>
          <a:bodyPr wrap="square" rtlCol="0">
            <a:spAutoFit/>
          </a:bodyPr>
          <a:lstStyle/>
          <a:p>
            <a:pPr algn="ctr"/>
            <a:r>
              <a:rPr lang="vi-VN" dirty="0" smtClean="0"/>
              <a:t>21</a:t>
            </a:r>
            <a:endParaRPr lang="vi-VN" dirty="0"/>
          </a:p>
        </p:txBody>
      </p:sp>
      <p:graphicFrame>
        <p:nvGraphicFramePr>
          <p:cNvPr id="9" name="Table 8"/>
          <p:cNvGraphicFramePr>
            <a:graphicFrameLocks noGrp="1"/>
          </p:cNvGraphicFramePr>
          <p:nvPr>
            <p:extLst>
              <p:ext uri="{D42A27DB-BD31-4B8C-83A1-F6EECF244321}">
                <p14:modId xmlns:p14="http://schemas.microsoft.com/office/powerpoint/2010/main" val="3508895378"/>
              </p:ext>
            </p:extLst>
          </p:nvPr>
        </p:nvGraphicFramePr>
        <p:xfrm>
          <a:off x="827584" y="1124489"/>
          <a:ext cx="7416822" cy="1581235"/>
        </p:xfrm>
        <a:graphic>
          <a:graphicData uri="http://schemas.openxmlformats.org/drawingml/2006/table">
            <a:tbl>
              <a:tblPr firstRow="1" firstCol="1" bandRow="1">
                <a:tableStyleId>{77840508-BF22-4399-9008-6CCBBABC473B}</a:tableStyleId>
              </a:tblPr>
              <a:tblGrid>
                <a:gridCol w="1224237"/>
                <a:gridCol w="1367038"/>
                <a:gridCol w="1019663"/>
                <a:gridCol w="1140803"/>
                <a:gridCol w="1023674"/>
                <a:gridCol w="849321"/>
                <a:gridCol w="792086"/>
              </a:tblGrid>
              <a:tr h="568009">
                <a:tc>
                  <a:txBody>
                    <a:bodyPr/>
                    <a:lstStyle/>
                    <a:p>
                      <a:pPr algn="ctr">
                        <a:lnSpc>
                          <a:spcPct val="150000"/>
                        </a:lnSpc>
                        <a:spcBef>
                          <a:spcPts val="1200"/>
                        </a:spcBef>
                        <a:spcAft>
                          <a:spcPts val="1000"/>
                        </a:spcAft>
                      </a:pPr>
                      <a:r>
                        <a:rPr lang="vi-VN" sz="1300" dirty="0">
                          <a:effectLst/>
                        </a:rPr>
                        <a:t>Thuộc tính</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dirty="0">
                          <a:effectLst/>
                        </a:rPr>
                        <a:t>Diễn giải</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dirty="0">
                          <a:effectLst/>
                        </a:rPr>
                        <a:t>Loại trị</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dirty="0">
                          <a:effectLst/>
                        </a:rPr>
                        <a:t>Kiểu dữ liệu</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dirty="0">
                          <a:effectLst/>
                        </a:rPr>
                        <a:t>Miền giá trị</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dirty="0">
                          <a:effectLst/>
                        </a:rPr>
                        <a:t>Chiều dài</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dirty="0">
                          <a:effectLst/>
                        </a:rPr>
                        <a:t>Ghi chú</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506613">
                <a:tc>
                  <a:txBody>
                    <a:bodyPr/>
                    <a:lstStyle/>
                    <a:p>
                      <a:pPr algn="ctr">
                        <a:lnSpc>
                          <a:spcPct val="150000"/>
                        </a:lnSpc>
                        <a:spcAft>
                          <a:spcPts val="0"/>
                        </a:spcAft>
                      </a:pPr>
                      <a:r>
                        <a:rPr lang="en-US" sz="1300">
                          <a:effectLst/>
                        </a:rPr>
                        <a:t>matt</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300" dirty="0" err="1">
                          <a:effectLst/>
                        </a:rPr>
                        <a:t>Mã</a:t>
                      </a:r>
                      <a:r>
                        <a:rPr lang="en-US" sz="1300" dirty="0">
                          <a:effectLst/>
                        </a:rPr>
                        <a:t> </a:t>
                      </a:r>
                      <a:r>
                        <a:rPr lang="en-US" sz="1300" dirty="0" err="1">
                          <a:effectLst/>
                        </a:rPr>
                        <a:t>trạng</a:t>
                      </a:r>
                      <a:r>
                        <a:rPr lang="en-US" sz="1300" dirty="0">
                          <a:effectLst/>
                        </a:rPr>
                        <a:t> </a:t>
                      </a:r>
                      <a:r>
                        <a:rPr lang="en-US" sz="1300" dirty="0" err="1">
                          <a:effectLst/>
                        </a:rPr>
                        <a:t>thái</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300" dirty="0" err="1">
                          <a:effectLst/>
                        </a:rPr>
                        <a:t>Bắt</a:t>
                      </a:r>
                      <a:r>
                        <a:rPr lang="en-US" sz="1300" dirty="0">
                          <a:effectLst/>
                        </a:rPr>
                        <a:t> </a:t>
                      </a:r>
                      <a:r>
                        <a:rPr lang="en-US" sz="1300" dirty="0" err="1">
                          <a:effectLst/>
                        </a:rPr>
                        <a:t>buộc</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300" dirty="0" err="1">
                          <a:effectLst/>
                        </a:rPr>
                        <a:t>Khóa</a:t>
                      </a:r>
                      <a:r>
                        <a:rPr lang="en-US" sz="1300" dirty="0">
                          <a:effectLst/>
                        </a:rPr>
                        <a:t> </a:t>
                      </a:r>
                      <a:r>
                        <a:rPr lang="en-US" sz="1300" dirty="0" err="1">
                          <a:effectLst/>
                        </a:rPr>
                        <a:t>chính</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300" dirty="0" err="1">
                          <a:effectLst/>
                        </a:rPr>
                        <a:t>Int</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300">
                          <a:effectLst/>
                        </a:rPr>
                        <a:t> </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300">
                          <a:effectLst/>
                        </a:rPr>
                        <a:t> </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613">
                <a:tc>
                  <a:txBody>
                    <a:bodyPr/>
                    <a:lstStyle/>
                    <a:p>
                      <a:pPr algn="ctr">
                        <a:lnSpc>
                          <a:spcPct val="150000"/>
                        </a:lnSpc>
                        <a:spcAft>
                          <a:spcPts val="0"/>
                        </a:spcAft>
                      </a:pPr>
                      <a:r>
                        <a:rPr lang="en-US" sz="1300">
                          <a:effectLst/>
                        </a:rPr>
                        <a:t>tentt</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300" dirty="0" err="1">
                          <a:effectLst/>
                        </a:rPr>
                        <a:t>Tên</a:t>
                      </a:r>
                      <a:r>
                        <a:rPr lang="en-US" sz="1300" dirty="0">
                          <a:effectLst/>
                        </a:rPr>
                        <a:t> </a:t>
                      </a:r>
                      <a:r>
                        <a:rPr lang="en-US" sz="1300" dirty="0" err="1">
                          <a:effectLst/>
                        </a:rPr>
                        <a:t>trạng</a:t>
                      </a:r>
                      <a:r>
                        <a:rPr lang="en-US" sz="1300" dirty="0">
                          <a:effectLst/>
                        </a:rPr>
                        <a:t> </a:t>
                      </a:r>
                      <a:r>
                        <a:rPr lang="en-US" sz="1300" dirty="0" err="1">
                          <a:effectLst/>
                        </a:rPr>
                        <a:t>thái</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300" dirty="0" err="1">
                          <a:effectLst/>
                        </a:rPr>
                        <a:t>Bắt</a:t>
                      </a:r>
                      <a:r>
                        <a:rPr lang="en-US" sz="1300" dirty="0">
                          <a:effectLst/>
                        </a:rPr>
                        <a:t> </a:t>
                      </a:r>
                      <a:r>
                        <a:rPr lang="en-US" sz="1300" dirty="0" err="1">
                          <a:effectLst/>
                        </a:rPr>
                        <a:t>buộc</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3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300" dirty="0">
                          <a:effectLst/>
                        </a:rPr>
                        <a:t>Varchar</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300" dirty="0">
                          <a:effectLst/>
                        </a:rPr>
                        <a:t>20</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3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74390395"/>
              </p:ext>
            </p:extLst>
          </p:nvPr>
        </p:nvGraphicFramePr>
        <p:xfrm>
          <a:off x="899592" y="3385668"/>
          <a:ext cx="7200801" cy="1178476"/>
        </p:xfrm>
        <a:graphic>
          <a:graphicData uri="http://schemas.openxmlformats.org/drawingml/2006/table">
            <a:tbl>
              <a:tblPr firstRow="1" firstCol="1" bandRow="1">
                <a:tableStyleId>{77840508-BF22-4399-9008-6CCBBABC473B}</a:tableStyleId>
              </a:tblPr>
              <a:tblGrid>
                <a:gridCol w="1152129"/>
                <a:gridCol w="1163054"/>
                <a:gridCol w="1003798"/>
                <a:gridCol w="1145516"/>
                <a:gridCol w="1080120"/>
                <a:gridCol w="864096"/>
                <a:gridCol w="792088"/>
              </a:tblGrid>
              <a:tr h="409218">
                <a:tc>
                  <a:txBody>
                    <a:bodyPr/>
                    <a:lstStyle/>
                    <a:p>
                      <a:pPr algn="ctr">
                        <a:lnSpc>
                          <a:spcPct val="150000"/>
                        </a:lnSpc>
                        <a:spcBef>
                          <a:spcPts val="1200"/>
                        </a:spcBef>
                        <a:spcAft>
                          <a:spcPts val="1000"/>
                        </a:spcAft>
                      </a:pPr>
                      <a:r>
                        <a:rPr lang="vi-VN" sz="1200" b="1" dirty="0">
                          <a:effectLst/>
                        </a:rPr>
                        <a:t>Thuộc tính</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Diễn giải</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Loại trị</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Kiểu dữ liệu</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Miền giá trị</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Chiều dài</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Ghi chú</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409218">
                <a:tc>
                  <a:txBody>
                    <a:bodyPr/>
                    <a:lstStyle/>
                    <a:p>
                      <a:pPr algn="ctr">
                        <a:lnSpc>
                          <a:spcPct val="150000"/>
                        </a:lnSpc>
                        <a:spcAft>
                          <a:spcPts val="0"/>
                        </a:spcAft>
                      </a:pPr>
                      <a:r>
                        <a:rPr lang="en-US" sz="1200" dirty="0" err="1">
                          <a:effectLst/>
                        </a:rPr>
                        <a:t>maloai</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Mã</a:t>
                      </a:r>
                      <a:r>
                        <a:rPr lang="en-US" sz="1200" dirty="0">
                          <a:effectLst/>
                        </a:rPr>
                        <a:t> </a:t>
                      </a:r>
                      <a:r>
                        <a:rPr lang="en-US" sz="1200" dirty="0" err="1">
                          <a:effectLst/>
                        </a:rPr>
                        <a:t>loại</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Khóa</a:t>
                      </a:r>
                      <a:r>
                        <a:rPr lang="en-US" sz="1200" dirty="0">
                          <a:effectLst/>
                        </a:rPr>
                        <a:t> </a:t>
                      </a:r>
                      <a:r>
                        <a:rPr lang="en-US" sz="1200" dirty="0" err="1">
                          <a:effectLst/>
                        </a:rPr>
                        <a:t>chính</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int</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0040">
                <a:tc>
                  <a:txBody>
                    <a:bodyPr/>
                    <a:lstStyle/>
                    <a:p>
                      <a:pPr algn="ctr">
                        <a:lnSpc>
                          <a:spcPct val="150000"/>
                        </a:lnSpc>
                        <a:spcAft>
                          <a:spcPts val="0"/>
                        </a:spcAft>
                      </a:pPr>
                      <a:r>
                        <a:rPr lang="en-US" sz="1200" dirty="0" err="1">
                          <a:effectLst/>
                        </a:rPr>
                        <a:t>tenloai</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Tên</a:t>
                      </a:r>
                      <a:r>
                        <a:rPr lang="en-US" sz="1200" dirty="0">
                          <a:effectLst/>
                        </a:rPr>
                        <a:t> </a:t>
                      </a:r>
                      <a:r>
                        <a:rPr lang="en-US" sz="1200" dirty="0" err="1">
                          <a:effectLst/>
                        </a:rPr>
                        <a:t>loại</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Varchar</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50</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Rectangle 10"/>
          <p:cNvSpPr/>
          <p:nvPr/>
        </p:nvSpPr>
        <p:spPr>
          <a:xfrm>
            <a:off x="881591" y="2858782"/>
            <a:ext cx="2348720" cy="415498"/>
          </a:xfrm>
          <a:prstGeom prst="rect">
            <a:avLst/>
          </a:prstGeom>
        </p:spPr>
        <p:txBody>
          <a:bodyPr wrap="none">
            <a:spAutoFit/>
          </a:bodyPr>
          <a:lstStyle/>
          <a:p>
            <a:pPr>
              <a:lnSpc>
                <a:spcPct val="150000"/>
              </a:lnSpc>
            </a:pPr>
            <a:r>
              <a:rPr lang="vi-VN" b="1" dirty="0"/>
              <a:t>Thực thể </a:t>
            </a:r>
            <a:r>
              <a:rPr lang="vi-VN" b="1" dirty="0" smtClean="0"/>
              <a:t>Loại phòng trọ  </a:t>
            </a:r>
            <a:endParaRPr lang="vi-VN" b="1" dirty="0"/>
          </a:p>
        </p:txBody>
      </p:sp>
    </p:spTree>
    <p:extLst>
      <p:ext uri="{BB962C8B-B14F-4D97-AF65-F5344CB8AC3E}">
        <p14:creationId xmlns:p14="http://schemas.microsoft.com/office/powerpoint/2010/main" val="144375950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2775505" cy="572700"/>
          </a:xfrm>
        </p:spPr>
        <p:txBody>
          <a:bodyPr/>
          <a:lstStyle/>
          <a:p>
            <a:r>
              <a:rPr lang="en-US" sz="2500" dirty="0" err="1" smtClean="0">
                <a:latin typeface="+mn-lt"/>
              </a:rPr>
              <a:t>Phần</a:t>
            </a:r>
            <a:r>
              <a:rPr lang="en-US" sz="2500" dirty="0" smtClean="0">
                <a:latin typeface="+mn-lt"/>
              </a:rPr>
              <a:t> </a:t>
            </a:r>
            <a:r>
              <a:rPr lang="en-US" sz="2500" dirty="0">
                <a:latin typeface="+mn-lt"/>
              </a:rPr>
              <a:t>3</a:t>
            </a:r>
            <a:r>
              <a:rPr lang="en-US" sz="2500" dirty="0" smtClean="0">
                <a:latin typeface="+mn-lt"/>
              </a:rPr>
              <a:t>.  </a:t>
            </a:r>
            <a:endParaRPr lang="vi-VN" sz="2500" dirty="0">
              <a:latin typeface="+mn-lt"/>
            </a:endParaRPr>
          </a:p>
        </p:txBody>
      </p:sp>
      <p:sp>
        <p:nvSpPr>
          <p:cNvPr id="3" name="Google Shape;209;p31"/>
          <p:cNvSpPr txBox="1">
            <a:spLocks/>
          </p:cNvSpPr>
          <p:nvPr/>
        </p:nvSpPr>
        <p:spPr>
          <a:xfrm>
            <a:off x="467544" y="699542"/>
            <a:ext cx="8379236" cy="41044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vi-VN" sz="1500" b="1" dirty="0" smtClean="0">
                <a:latin typeface="+mn-lt"/>
              </a:rPr>
              <a:t>Thực thể Bài đăng </a:t>
            </a:r>
          </a:p>
          <a:p>
            <a:pPr algn="just">
              <a:lnSpc>
                <a:spcPct val="150000"/>
              </a:lnSpc>
            </a:pPr>
            <a:endParaRPr lang="vi-VN" sz="1500" dirty="0">
              <a:latin typeface="+mn-lt"/>
            </a:endParaRPr>
          </a:p>
        </p:txBody>
      </p:sp>
      <p:sp>
        <p:nvSpPr>
          <p:cNvPr id="5" name="TextBox 4"/>
          <p:cNvSpPr txBox="1"/>
          <p:nvPr/>
        </p:nvSpPr>
        <p:spPr>
          <a:xfrm>
            <a:off x="4391980" y="4754820"/>
            <a:ext cx="396044" cy="307777"/>
          </a:xfrm>
          <a:prstGeom prst="rect">
            <a:avLst/>
          </a:prstGeom>
          <a:noFill/>
        </p:spPr>
        <p:txBody>
          <a:bodyPr wrap="square" rtlCol="0">
            <a:spAutoFit/>
          </a:bodyPr>
          <a:lstStyle/>
          <a:p>
            <a:pPr algn="ctr"/>
            <a:r>
              <a:rPr lang="vi-VN" dirty="0" smtClean="0"/>
              <a:t>22</a:t>
            </a:r>
            <a:endParaRPr lang="vi-VN" dirty="0"/>
          </a:p>
        </p:txBody>
      </p:sp>
      <p:graphicFrame>
        <p:nvGraphicFramePr>
          <p:cNvPr id="7" name="Table 6"/>
          <p:cNvGraphicFramePr>
            <a:graphicFrameLocks noGrp="1"/>
          </p:cNvGraphicFramePr>
          <p:nvPr>
            <p:extLst>
              <p:ext uri="{D42A27DB-BD31-4B8C-83A1-F6EECF244321}">
                <p14:modId xmlns:p14="http://schemas.microsoft.com/office/powerpoint/2010/main" val="2739310506"/>
              </p:ext>
            </p:extLst>
          </p:nvPr>
        </p:nvGraphicFramePr>
        <p:xfrm>
          <a:off x="845586" y="1347614"/>
          <a:ext cx="7488832" cy="3201434"/>
        </p:xfrm>
        <a:graphic>
          <a:graphicData uri="http://schemas.openxmlformats.org/drawingml/2006/table">
            <a:tbl>
              <a:tblPr firstRow="1" firstCol="1" bandRow="1">
                <a:tableStyleId>{77840508-BF22-4399-9008-6CCBBABC473B}</a:tableStyleId>
              </a:tblPr>
              <a:tblGrid>
                <a:gridCol w="958759"/>
                <a:gridCol w="1917519"/>
                <a:gridCol w="958759"/>
                <a:gridCol w="1118553"/>
                <a:gridCol w="1038656"/>
                <a:gridCol w="878863"/>
                <a:gridCol w="617723"/>
              </a:tblGrid>
              <a:tr h="583287">
                <a:tc>
                  <a:txBody>
                    <a:bodyPr/>
                    <a:lstStyle/>
                    <a:p>
                      <a:pPr algn="ctr">
                        <a:lnSpc>
                          <a:spcPct val="150000"/>
                        </a:lnSpc>
                        <a:spcBef>
                          <a:spcPts val="1200"/>
                        </a:spcBef>
                        <a:spcAft>
                          <a:spcPts val="1000"/>
                        </a:spcAft>
                      </a:pPr>
                      <a:r>
                        <a:rPr lang="vi-VN" sz="1200" dirty="0">
                          <a:effectLst/>
                        </a:rPr>
                        <a:t>Thuộc tính</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Diễn giải</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Loại trị</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Kiểu dữ liệu</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Miền giá trị</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Chiều dài</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Ghi chú</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424824">
                <a:tc>
                  <a:txBody>
                    <a:bodyPr/>
                    <a:lstStyle/>
                    <a:p>
                      <a:pPr algn="ctr">
                        <a:lnSpc>
                          <a:spcPct val="150000"/>
                        </a:lnSpc>
                        <a:spcAft>
                          <a:spcPts val="0"/>
                        </a:spcAft>
                      </a:pPr>
                      <a:r>
                        <a:rPr lang="en-US" sz="1200" dirty="0" err="1">
                          <a:effectLst/>
                        </a:rPr>
                        <a:t>mabd</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Mã</a:t>
                      </a:r>
                      <a:r>
                        <a:rPr lang="en-US" sz="1200" dirty="0">
                          <a:effectLst/>
                        </a:rPr>
                        <a:t> </a:t>
                      </a:r>
                      <a:r>
                        <a:rPr lang="en-US" sz="1200" dirty="0" err="1">
                          <a:effectLst/>
                        </a:rPr>
                        <a:t>bài</a:t>
                      </a:r>
                      <a:r>
                        <a:rPr lang="en-US" sz="1200" dirty="0">
                          <a:effectLst/>
                        </a:rPr>
                        <a:t> </a:t>
                      </a:r>
                      <a:r>
                        <a:rPr lang="en-US" sz="1200" dirty="0" err="1">
                          <a:effectLst/>
                        </a:rPr>
                        <a:t>đăng</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Bắt buộc</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Khóa chính</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Int</a:t>
                      </a:r>
                      <a:endParaRPr lang="vi-VN" sz="1200">
                        <a:effectLst/>
                      </a:endParaRPr>
                    </a:p>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8051">
                <a:tc>
                  <a:txBody>
                    <a:bodyPr/>
                    <a:lstStyle/>
                    <a:p>
                      <a:pPr algn="ctr">
                        <a:lnSpc>
                          <a:spcPct val="150000"/>
                        </a:lnSpc>
                        <a:spcAft>
                          <a:spcPts val="0"/>
                        </a:spcAft>
                      </a:pPr>
                      <a:r>
                        <a:rPr lang="en-US" sz="1200">
                          <a:effectLst/>
                        </a:rPr>
                        <a:t>mand</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Mã</a:t>
                      </a:r>
                      <a:r>
                        <a:rPr lang="en-US" sz="1200" dirty="0">
                          <a:effectLst/>
                        </a:rPr>
                        <a:t> </a:t>
                      </a:r>
                      <a:r>
                        <a:rPr lang="en-US" sz="1200" dirty="0" err="1">
                          <a:effectLst/>
                        </a:rPr>
                        <a:t>người</a:t>
                      </a:r>
                      <a:r>
                        <a:rPr lang="en-US" sz="1200" dirty="0">
                          <a:effectLst/>
                        </a:rPr>
                        <a:t> </a:t>
                      </a:r>
                      <a:r>
                        <a:rPr lang="en-US" sz="1200" dirty="0" err="1">
                          <a:effectLst/>
                        </a:rPr>
                        <a:t>dùng</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Bắt buộc</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Khóa ngoại</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Int</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304">
                <a:tc>
                  <a:txBody>
                    <a:bodyPr/>
                    <a:lstStyle/>
                    <a:p>
                      <a:pPr algn="ctr">
                        <a:lnSpc>
                          <a:spcPct val="150000"/>
                        </a:lnSpc>
                        <a:spcAft>
                          <a:spcPts val="0"/>
                        </a:spcAft>
                      </a:pPr>
                      <a:r>
                        <a:rPr lang="en-US" sz="1200">
                          <a:effectLst/>
                        </a:rPr>
                        <a:t>mant</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Mã nhà trọ</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Khóa</a:t>
                      </a:r>
                      <a:r>
                        <a:rPr lang="en-US" sz="1200" dirty="0">
                          <a:effectLst/>
                        </a:rPr>
                        <a:t> </a:t>
                      </a:r>
                      <a:r>
                        <a:rPr lang="en-US" sz="1200" dirty="0" err="1">
                          <a:effectLst/>
                        </a:rPr>
                        <a:t>ngoại</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Int</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016">
                <a:tc>
                  <a:txBody>
                    <a:bodyPr/>
                    <a:lstStyle/>
                    <a:p>
                      <a:pPr algn="ctr">
                        <a:lnSpc>
                          <a:spcPct val="150000"/>
                        </a:lnSpc>
                        <a:spcAft>
                          <a:spcPts val="0"/>
                        </a:spcAft>
                      </a:pPr>
                      <a:r>
                        <a:rPr lang="en-US" sz="1200">
                          <a:effectLst/>
                        </a:rPr>
                        <a:t>tenbd</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Tên bài đăng</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Bắt buộc</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Varchar</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100</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771">
                <a:tc>
                  <a:txBody>
                    <a:bodyPr/>
                    <a:lstStyle/>
                    <a:p>
                      <a:pPr algn="ctr">
                        <a:lnSpc>
                          <a:spcPct val="150000"/>
                        </a:lnSpc>
                        <a:spcAft>
                          <a:spcPts val="0"/>
                        </a:spcAft>
                      </a:pPr>
                      <a:r>
                        <a:rPr lang="en-US" sz="1200">
                          <a:effectLst/>
                        </a:rPr>
                        <a:t>noidungbd</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Nội dung bài đăng</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Bắt buộc</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Text</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851">
                <a:tc>
                  <a:txBody>
                    <a:bodyPr/>
                    <a:lstStyle/>
                    <a:p>
                      <a:pPr algn="ctr">
                        <a:lnSpc>
                          <a:spcPct val="150000"/>
                        </a:lnSpc>
                        <a:spcAft>
                          <a:spcPts val="0"/>
                        </a:spcAft>
                      </a:pPr>
                      <a:r>
                        <a:rPr lang="en-US" sz="1200">
                          <a:effectLst/>
                        </a:rPr>
                        <a:t>anhbd</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Ảnh bài đăng</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Bắt buộc</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Text</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045">
                <a:tc>
                  <a:txBody>
                    <a:bodyPr/>
                    <a:lstStyle/>
                    <a:p>
                      <a:pPr algn="ctr">
                        <a:lnSpc>
                          <a:spcPct val="150000"/>
                        </a:lnSpc>
                        <a:spcAft>
                          <a:spcPts val="0"/>
                        </a:spcAft>
                      </a:pPr>
                      <a:r>
                        <a:rPr lang="en-US" sz="1200">
                          <a:effectLst/>
                        </a:rPr>
                        <a:t>ngaydang</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Ngày đăng</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Bắt buộc</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date</a:t>
                      </a:r>
                      <a:endParaRPr lang="vi-VN" sz="120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58790" marR="5879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4375950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4510"/>
            <a:ext cx="2775505" cy="572700"/>
          </a:xfrm>
        </p:spPr>
        <p:txBody>
          <a:bodyPr/>
          <a:lstStyle/>
          <a:p>
            <a:r>
              <a:rPr lang="en-US" sz="2500" dirty="0" err="1" smtClean="0">
                <a:latin typeface="+mn-lt"/>
              </a:rPr>
              <a:t>Phần</a:t>
            </a:r>
            <a:r>
              <a:rPr lang="en-US" sz="2500" dirty="0" smtClean="0">
                <a:latin typeface="+mn-lt"/>
              </a:rPr>
              <a:t> 3.   </a:t>
            </a:r>
            <a:endParaRPr lang="vi-VN" sz="2500" dirty="0">
              <a:latin typeface="+mn-lt"/>
            </a:endParaRPr>
          </a:p>
        </p:txBody>
      </p:sp>
      <p:sp>
        <p:nvSpPr>
          <p:cNvPr id="3" name="Google Shape;209;p31"/>
          <p:cNvSpPr txBox="1">
            <a:spLocks/>
          </p:cNvSpPr>
          <p:nvPr/>
        </p:nvSpPr>
        <p:spPr>
          <a:xfrm>
            <a:off x="467544" y="628190"/>
            <a:ext cx="8379236" cy="45153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vi-VN" sz="1500" dirty="0" smtClean="0"/>
              <a:t>     </a:t>
            </a:r>
            <a:r>
              <a:rPr lang="vi-VN" sz="1500" b="1" dirty="0" smtClean="0"/>
              <a:t>Thực </a:t>
            </a:r>
            <a:r>
              <a:rPr lang="vi-VN" sz="1500" b="1" dirty="0"/>
              <a:t>thể Phường</a:t>
            </a:r>
          </a:p>
          <a:p>
            <a:pPr algn="just">
              <a:lnSpc>
                <a:spcPct val="150000"/>
              </a:lnSpc>
            </a:pPr>
            <a:endParaRPr lang="vi-VN" sz="1500" dirty="0">
              <a:latin typeface="+mn-lt"/>
            </a:endParaRPr>
          </a:p>
        </p:txBody>
      </p:sp>
      <p:sp>
        <p:nvSpPr>
          <p:cNvPr id="5" name="TextBox 4"/>
          <p:cNvSpPr txBox="1"/>
          <p:nvPr/>
        </p:nvSpPr>
        <p:spPr>
          <a:xfrm>
            <a:off x="4391980" y="4754820"/>
            <a:ext cx="396044" cy="307777"/>
          </a:xfrm>
          <a:prstGeom prst="rect">
            <a:avLst/>
          </a:prstGeom>
          <a:noFill/>
        </p:spPr>
        <p:txBody>
          <a:bodyPr wrap="square" rtlCol="0">
            <a:spAutoFit/>
          </a:bodyPr>
          <a:lstStyle/>
          <a:p>
            <a:pPr algn="ctr"/>
            <a:r>
              <a:rPr lang="vi-VN" dirty="0" smtClean="0"/>
              <a:t>23</a:t>
            </a:r>
            <a:endParaRPr lang="vi-VN" dirty="0"/>
          </a:p>
        </p:txBody>
      </p:sp>
      <p:graphicFrame>
        <p:nvGraphicFramePr>
          <p:cNvPr id="6" name="Table 5"/>
          <p:cNvGraphicFramePr>
            <a:graphicFrameLocks noGrp="1"/>
          </p:cNvGraphicFramePr>
          <p:nvPr>
            <p:extLst>
              <p:ext uri="{D42A27DB-BD31-4B8C-83A1-F6EECF244321}">
                <p14:modId xmlns:p14="http://schemas.microsoft.com/office/powerpoint/2010/main" val="1186786307"/>
              </p:ext>
            </p:extLst>
          </p:nvPr>
        </p:nvGraphicFramePr>
        <p:xfrm>
          <a:off x="827584" y="1203598"/>
          <a:ext cx="7416825" cy="1306106"/>
        </p:xfrm>
        <a:graphic>
          <a:graphicData uri="http://schemas.openxmlformats.org/drawingml/2006/table">
            <a:tbl>
              <a:tblPr firstRow="1" firstCol="1" bandRow="1">
                <a:tableStyleId>{77840508-BF22-4399-9008-6CCBBABC473B}</a:tableStyleId>
              </a:tblPr>
              <a:tblGrid>
                <a:gridCol w="1008112"/>
                <a:gridCol w="1296144"/>
                <a:gridCol w="1080120"/>
                <a:gridCol w="1224136"/>
                <a:gridCol w="1152128"/>
                <a:gridCol w="875060"/>
                <a:gridCol w="781125"/>
              </a:tblGrid>
              <a:tr h="432048">
                <a:tc>
                  <a:txBody>
                    <a:bodyPr/>
                    <a:lstStyle/>
                    <a:p>
                      <a:pPr algn="ctr">
                        <a:lnSpc>
                          <a:spcPct val="150000"/>
                        </a:lnSpc>
                        <a:spcBef>
                          <a:spcPts val="1200"/>
                        </a:spcBef>
                        <a:spcAft>
                          <a:spcPts val="1000"/>
                        </a:spcAft>
                      </a:pPr>
                      <a:r>
                        <a:rPr lang="vi-VN" sz="1200" dirty="0">
                          <a:effectLst/>
                        </a:rPr>
                        <a:t>Thuộc tính</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Diễn giải</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Loại trị</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Kiểu dữ liệu</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Miền giá trị</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Chiều dài</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dirty="0">
                          <a:effectLst/>
                        </a:rPr>
                        <a:t>Ghi chú</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437029">
                <a:tc>
                  <a:txBody>
                    <a:bodyPr/>
                    <a:lstStyle/>
                    <a:p>
                      <a:pPr algn="ctr">
                        <a:lnSpc>
                          <a:spcPct val="150000"/>
                        </a:lnSpc>
                        <a:spcAft>
                          <a:spcPts val="0"/>
                        </a:spcAft>
                      </a:pPr>
                      <a:r>
                        <a:rPr lang="en-US" sz="1200" dirty="0" err="1">
                          <a:effectLst/>
                        </a:rPr>
                        <a:t>maphuong</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Mã</a:t>
                      </a:r>
                      <a:r>
                        <a:rPr lang="en-US" sz="1200" dirty="0">
                          <a:effectLst/>
                        </a:rPr>
                        <a:t> </a:t>
                      </a:r>
                      <a:r>
                        <a:rPr lang="en-US" sz="1200" dirty="0" err="1">
                          <a:effectLst/>
                        </a:rPr>
                        <a:t>phường</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Khóa</a:t>
                      </a:r>
                      <a:r>
                        <a:rPr lang="en-US" sz="1200" dirty="0">
                          <a:effectLst/>
                        </a:rPr>
                        <a:t> </a:t>
                      </a:r>
                      <a:r>
                        <a:rPr lang="en-US" sz="1200" dirty="0" err="1">
                          <a:effectLst/>
                        </a:rPr>
                        <a:t>chính</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Int</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029">
                <a:tc>
                  <a:txBody>
                    <a:bodyPr/>
                    <a:lstStyle/>
                    <a:p>
                      <a:pPr algn="ctr">
                        <a:lnSpc>
                          <a:spcPct val="150000"/>
                        </a:lnSpc>
                        <a:spcAft>
                          <a:spcPts val="0"/>
                        </a:spcAft>
                      </a:pPr>
                      <a:r>
                        <a:rPr lang="en-US" sz="1200">
                          <a:effectLst/>
                        </a:rPr>
                        <a:t>tenphuong</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Tên</a:t>
                      </a:r>
                      <a:r>
                        <a:rPr lang="en-US" sz="1200" dirty="0">
                          <a:effectLst/>
                        </a:rPr>
                        <a:t> </a:t>
                      </a:r>
                      <a:r>
                        <a:rPr lang="en-US" sz="1200" dirty="0" err="1">
                          <a:effectLst/>
                        </a:rPr>
                        <a:t>phường</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Varchar</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30</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06478033"/>
              </p:ext>
            </p:extLst>
          </p:nvPr>
        </p:nvGraphicFramePr>
        <p:xfrm>
          <a:off x="863588" y="3205065"/>
          <a:ext cx="7380820" cy="1316833"/>
        </p:xfrm>
        <a:graphic>
          <a:graphicData uri="http://schemas.openxmlformats.org/drawingml/2006/table">
            <a:tbl>
              <a:tblPr firstRow="1" firstCol="1" bandRow="1">
                <a:tableStyleId>{77840508-BF22-4399-9008-6CCBBABC473B}</a:tableStyleId>
              </a:tblPr>
              <a:tblGrid>
                <a:gridCol w="1224136"/>
                <a:gridCol w="1152128"/>
                <a:gridCol w="1008112"/>
                <a:gridCol w="1152128"/>
                <a:gridCol w="1152128"/>
                <a:gridCol w="936104"/>
                <a:gridCol w="756084"/>
              </a:tblGrid>
              <a:tr h="576064">
                <a:tc>
                  <a:txBody>
                    <a:bodyPr/>
                    <a:lstStyle/>
                    <a:p>
                      <a:pPr algn="ctr">
                        <a:lnSpc>
                          <a:spcPct val="150000"/>
                        </a:lnSpc>
                        <a:spcBef>
                          <a:spcPts val="1200"/>
                        </a:spcBef>
                        <a:spcAft>
                          <a:spcPts val="1000"/>
                        </a:spcAft>
                      </a:pPr>
                      <a:r>
                        <a:rPr lang="vi-VN" sz="1300" dirty="0">
                          <a:effectLst/>
                        </a:rPr>
                        <a:t>Thuộc tính</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dirty="0">
                          <a:effectLst/>
                        </a:rPr>
                        <a:t>Diễn giải</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dirty="0">
                          <a:effectLst/>
                        </a:rPr>
                        <a:t>Loại trị</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dirty="0">
                          <a:effectLst/>
                        </a:rPr>
                        <a:t>Kiểu dữ liệu</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a:effectLst/>
                        </a:rPr>
                        <a:t>Miền giá trị</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a:effectLst/>
                        </a:rPr>
                        <a:t>Chiều dài</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dirty="0">
                          <a:effectLst/>
                        </a:rPr>
                        <a:t>Ghi chú</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278896">
                <a:tc>
                  <a:txBody>
                    <a:bodyPr/>
                    <a:lstStyle/>
                    <a:p>
                      <a:pPr algn="ctr">
                        <a:lnSpc>
                          <a:spcPct val="150000"/>
                        </a:lnSpc>
                        <a:spcAft>
                          <a:spcPts val="0"/>
                        </a:spcAft>
                      </a:pPr>
                      <a:r>
                        <a:rPr lang="en-US" sz="1300" dirty="0" err="1">
                          <a:effectLst/>
                        </a:rPr>
                        <a:t>mati</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300" dirty="0" err="1">
                          <a:effectLst/>
                        </a:rPr>
                        <a:t>Mã</a:t>
                      </a:r>
                      <a:r>
                        <a:rPr lang="en-US" sz="1300" dirty="0">
                          <a:effectLst/>
                        </a:rPr>
                        <a:t> </a:t>
                      </a:r>
                      <a:r>
                        <a:rPr lang="en-US" sz="1300" dirty="0" err="1">
                          <a:effectLst/>
                        </a:rPr>
                        <a:t>tiện</a:t>
                      </a:r>
                      <a:r>
                        <a:rPr lang="en-US" sz="1300" dirty="0">
                          <a:effectLst/>
                        </a:rPr>
                        <a:t> </a:t>
                      </a:r>
                      <a:r>
                        <a:rPr lang="en-US" sz="1300" dirty="0" err="1">
                          <a:effectLst/>
                        </a:rPr>
                        <a:t>ích</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300" dirty="0" err="1">
                          <a:effectLst/>
                        </a:rPr>
                        <a:t>Bắt</a:t>
                      </a:r>
                      <a:r>
                        <a:rPr lang="en-US" sz="1300" dirty="0">
                          <a:effectLst/>
                        </a:rPr>
                        <a:t> </a:t>
                      </a:r>
                      <a:r>
                        <a:rPr lang="en-US" sz="1300" dirty="0" err="1">
                          <a:effectLst/>
                        </a:rPr>
                        <a:t>buộc</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300" dirty="0" err="1">
                          <a:effectLst/>
                        </a:rPr>
                        <a:t>Khóa</a:t>
                      </a:r>
                      <a:r>
                        <a:rPr lang="en-US" sz="1300" dirty="0">
                          <a:effectLst/>
                        </a:rPr>
                        <a:t> </a:t>
                      </a:r>
                      <a:r>
                        <a:rPr lang="en-US" sz="1300" dirty="0" err="1">
                          <a:effectLst/>
                        </a:rPr>
                        <a:t>chính</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300" dirty="0" err="1">
                          <a:effectLst/>
                        </a:rPr>
                        <a:t>int</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3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3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3589">
                <a:tc>
                  <a:txBody>
                    <a:bodyPr/>
                    <a:lstStyle/>
                    <a:p>
                      <a:pPr algn="ctr">
                        <a:lnSpc>
                          <a:spcPct val="150000"/>
                        </a:lnSpc>
                        <a:spcAft>
                          <a:spcPts val="0"/>
                        </a:spcAft>
                      </a:pPr>
                      <a:r>
                        <a:rPr lang="en-US" sz="1300" dirty="0" err="1">
                          <a:effectLst/>
                        </a:rPr>
                        <a:t>tenti</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300" dirty="0" err="1">
                          <a:effectLst/>
                        </a:rPr>
                        <a:t>Tên</a:t>
                      </a:r>
                      <a:r>
                        <a:rPr lang="en-US" sz="1300" dirty="0">
                          <a:effectLst/>
                        </a:rPr>
                        <a:t> </a:t>
                      </a:r>
                      <a:r>
                        <a:rPr lang="en-US" sz="1300" dirty="0" err="1">
                          <a:effectLst/>
                        </a:rPr>
                        <a:t>tiện</a:t>
                      </a:r>
                      <a:r>
                        <a:rPr lang="en-US" sz="1300" dirty="0">
                          <a:effectLst/>
                        </a:rPr>
                        <a:t> </a:t>
                      </a:r>
                      <a:r>
                        <a:rPr lang="en-US" sz="1300" dirty="0" err="1">
                          <a:effectLst/>
                        </a:rPr>
                        <a:t>ích</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3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3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300" dirty="0">
                          <a:effectLst/>
                        </a:rPr>
                        <a:t>Varchar</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300" dirty="0">
                          <a:effectLst/>
                        </a:rPr>
                        <a:t>50</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3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3" name="Rectangle 12"/>
          <p:cNvSpPr/>
          <p:nvPr/>
        </p:nvSpPr>
        <p:spPr>
          <a:xfrm>
            <a:off x="827584" y="2698068"/>
            <a:ext cx="1673856" cy="375552"/>
          </a:xfrm>
          <a:prstGeom prst="rect">
            <a:avLst/>
          </a:prstGeom>
        </p:spPr>
        <p:txBody>
          <a:bodyPr wrap="none">
            <a:spAutoFit/>
          </a:bodyPr>
          <a:lstStyle/>
          <a:p>
            <a:pPr>
              <a:lnSpc>
                <a:spcPct val="150000"/>
              </a:lnSpc>
            </a:pPr>
            <a:r>
              <a:rPr lang="vi-VN" b="1" dirty="0"/>
              <a:t>Thực </a:t>
            </a:r>
            <a:r>
              <a:rPr lang="vi-VN" b="1" dirty="0" smtClean="0"/>
              <a:t>thể Tiện ích</a:t>
            </a:r>
            <a:endParaRPr lang="vi-VN" b="1" dirty="0"/>
          </a:p>
        </p:txBody>
      </p:sp>
    </p:spTree>
    <p:extLst>
      <p:ext uri="{BB962C8B-B14F-4D97-AF65-F5344CB8AC3E}">
        <p14:creationId xmlns:p14="http://schemas.microsoft.com/office/powerpoint/2010/main" val="144375950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1728192" cy="572700"/>
          </a:xfrm>
        </p:spPr>
        <p:txBody>
          <a:bodyPr/>
          <a:lstStyle/>
          <a:p>
            <a:r>
              <a:rPr lang="en-US" sz="2500" dirty="0" err="1" smtClean="0">
                <a:latin typeface="+mn-lt"/>
              </a:rPr>
              <a:t>Phần</a:t>
            </a:r>
            <a:r>
              <a:rPr lang="en-US" sz="2500" dirty="0" smtClean="0">
                <a:latin typeface="+mn-lt"/>
              </a:rPr>
              <a:t> </a:t>
            </a:r>
            <a:r>
              <a:rPr lang="en-US" sz="2500" dirty="0">
                <a:latin typeface="+mn-lt"/>
              </a:rPr>
              <a:t>3</a:t>
            </a:r>
            <a:r>
              <a:rPr lang="en-US" sz="2500" dirty="0" smtClean="0">
                <a:latin typeface="+mn-lt"/>
              </a:rPr>
              <a:t>.  </a:t>
            </a:r>
            <a:endParaRPr lang="vi-VN" sz="2500" dirty="0">
              <a:latin typeface="+mn-lt"/>
            </a:endParaRPr>
          </a:p>
        </p:txBody>
      </p:sp>
      <p:sp>
        <p:nvSpPr>
          <p:cNvPr id="3" name="Google Shape;209;p31"/>
          <p:cNvSpPr txBox="1">
            <a:spLocks/>
          </p:cNvSpPr>
          <p:nvPr/>
        </p:nvSpPr>
        <p:spPr>
          <a:xfrm>
            <a:off x="467544" y="699542"/>
            <a:ext cx="8379236" cy="41044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vi-VN" sz="1500" b="1" dirty="0" smtClean="0">
                <a:latin typeface="+mn-lt"/>
              </a:rPr>
              <a:t>      Thực thể Hình ảnh </a:t>
            </a:r>
          </a:p>
          <a:p>
            <a:pPr algn="just">
              <a:lnSpc>
                <a:spcPct val="150000"/>
              </a:lnSpc>
            </a:pPr>
            <a:endParaRPr lang="vi-VN" sz="15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928895086"/>
              </p:ext>
            </p:extLst>
          </p:nvPr>
        </p:nvGraphicFramePr>
        <p:xfrm>
          <a:off x="899592" y="1419622"/>
          <a:ext cx="7344816" cy="2444786"/>
        </p:xfrm>
        <a:graphic>
          <a:graphicData uri="http://schemas.openxmlformats.org/drawingml/2006/table">
            <a:tbl>
              <a:tblPr firstRow="1" firstCol="1" bandRow="1">
                <a:tableStyleId>{77840508-BF22-4399-9008-6CCBBABC473B}</a:tableStyleId>
              </a:tblPr>
              <a:tblGrid>
                <a:gridCol w="1183006"/>
                <a:gridCol w="1265266"/>
                <a:gridCol w="1008112"/>
                <a:gridCol w="1136005"/>
                <a:gridCol w="952227"/>
                <a:gridCol w="936104"/>
                <a:gridCol w="864096"/>
              </a:tblGrid>
              <a:tr h="576064">
                <a:tc>
                  <a:txBody>
                    <a:bodyPr/>
                    <a:lstStyle/>
                    <a:p>
                      <a:pPr algn="ctr">
                        <a:lnSpc>
                          <a:spcPct val="150000"/>
                        </a:lnSpc>
                        <a:spcBef>
                          <a:spcPts val="1200"/>
                        </a:spcBef>
                        <a:spcAft>
                          <a:spcPts val="1000"/>
                        </a:spcAft>
                      </a:pPr>
                      <a:r>
                        <a:rPr lang="vi-VN" sz="1300" dirty="0">
                          <a:effectLst/>
                        </a:rPr>
                        <a:t>Thuộc tính</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dirty="0">
                          <a:effectLst/>
                        </a:rPr>
                        <a:t>Diễn </a:t>
                      </a:r>
                      <a:r>
                        <a:rPr lang="vi-VN" sz="1300" dirty="0" smtClean="0">
                          <a:effectLst/>
                        </a:rPr>
                        <a:t>gi ải</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dirty="0">
                          <a:effectLst/>
                        </a:rPr>
                        <a:t>Loại trị</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dirty="0">
                          <a:effectLst/>
                        </a:rPr>
                        <a:t>Kiểu dữ liệu</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a:effectLst/>
                        </a:rPr>
                        <a:t>Miền giá trị</a:t>
                      </a:r>
                      <a:endParaRPr lang="vi-VN" sz="13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dirty="0">
                          <a:effectLst/>
                        </a:rPr>
                        <a:t>Chiều dài</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300" dirty="0">
                          <a:effectLst/>
                        </a:rPr>
                        <a:t>Ghi chú</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504056">
                <a:tc>
                  <a:txBody>
                    <a:bodyPr/>
                    <a:lstStyle/>
                    <a:p>
                      <a:pPr algn="ctr">
                        <a:lnSpc>
                          <a:spcPct val="150000"/>
                        </a:lnSpc>
                        <a:spcAft>
                          <a:spcPts val="1000"/>
                        </a:spcAft>
                      </a:pPr>
                      <a:r>
                        <a:rPr lang="vi-VN" sz="1300" dirty="0">
                          <a:effectLst/>
                        </a:rPr>
                        <a:t>mahinhanh</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1000"/>
                        </a:spcAft>
                      </a:pPr>
                      <a:r>
                        <a:rPr lang="vi-VN" sz="1300" dirty="0">
                          <a:effectLst/>
                        </a:rPr>
                        <a:t>Mã hình ảnh</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vi-VN" sz="1300">
                          <a:effectLst/>
                        </a:rPr>
                        <a:t>Bắt buộc</a:t>
                      </a:r>
                      <a:endParaRPr lang="vi-VN" sz="13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1000"/>
                        </a:spcAft>
                      </a:pPr>
                      <a:r>
                        <a:rPr lang="vi-VN" sz="1300" dirty="0">
                          <a:effectLst/>
                        </a:rPr>
                        <a:t>Khóa chính</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1000"/>
                        </a:spcAft>
                      </a:pPr>
                      <a:r>
                        <a:rPr lang="vi-VN" sz="1300" dirty="0">
                          <a:effectLst/>
                        </a:rPr>
                        <a:t>Int</a:t>
                      </a:r>
                    </a:p>
                    <a:p>
                      <a:pPr algn="ctr">
                        <a:lnSpc>
                          <a:spcPct val="150000"/>
                        </a:lnSpc>
                        <a:spcAft>
                          <a:spcPts val="1000"/>
                        </a:spcAft>
                      </a:pPr>
                      <a:r>
                        <a:rPr lang="vi-VN" sz="1300" dirty="0">
                          <a:effectLst/>
                        </a:rPr>
                        <a:t> </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1000"/>
                        </a:spcAft>
                      </a:pPr>
                      <a:r>
                        <a:rPr lang="en-US" sz="1300" dirty="0">
                          <a:effectLst/>
                        </a:rPr>
                        <a:t> </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1000"/>
                        </a:spcAft>
                      </a:pPr>
                      <a:r>
                        <a:rPr lang="en-US" sz="1300">
                          <a:effectLst/>
                        </a:rPr>
                        <a:t> </a:t>
                      </a:r>
                      <a:endParaRPr lang="vi-VN" sz="13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0598">
                <a:tc>
                  <a:txBody>
                    <a:bodyPr/>
                    <a:lstStyle/>
                    <a:p>
                      <a:pPr algn="ctr">
                        <a:lnSpc>
                          <a:spcPct val="150000"/>
                        </a:lnSpc>
                        <a:spcAft>
                          <a:spcPts val="1000"/>
                        </a:spcAft>
                      </a:pPr>
                      <a:r>
                        <a:rPr lang="vi-VN" sz="1300">
                          <a:effectLst/>
                        </a:rPr>
                        <a:t>masanpham</a:t>
                      </a:r>
                      <a:endParaRPr lang="vi-VN" sz="13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1000"/>
                        </a:spcAft>
                      </a:pPr>
                      <a:r>
                        <a:rPr lang="vi-VN" sz="1300" dirty="0">
                          <a:effectLst/>
                        </a:rPr>
                        <a:t>Mã sản phẩm</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vi-VN" sz="1300" dirty="0">
                          <a:effectLst/>
                        </a:rPr>
                        <a:t>Bắt buộc</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1000"/>
                        </a:spcAft>
                      </a:pPr>
                      <a:r>
                        <a:rPr lang="vi-VN" sz="1300" dirty="0">
                          <a:effectLst/>
                        </a:rPr>
                        <a:t>Khóa ngoại</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1000"/>
                        </a:spcAft>
                      </a:pPr>
                      <a:r>
                        <a:rPr lang="vi-VN" sz="1300">
                          <a:effectLst/>
                        </a:rPr>
                        <a:t>Int</a:t>
                      </a:r>
                      <a:endParaRPr lang="vi-VN" sz="13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1000"/>
                        </a:spcAft>
                      </a:pPr>
                      <a:r>
                        <a:rPr lang="en-US" sz="1300">
                          <a:effectLst/>
                        </a:rPr>
                        <a:t> </a:t>
                      </a:r>
                      <a:endParaRPr lang="vi-VN" sz="13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1000"/>
                        </a:spcAft>
                      </a:pPr>
                      <a:r>
                        <a:rPr lang="en-US" sz="1300">
                          <a:effectLst/>
                        </a:rPr>
                        <a:t> </a:t>
                      </a:r>
                      <a:endParaRPr lang="vi-VN" sz="13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6764">
                <a:tc>
                  <a:txBody>
                    <a:bodyPr/>
                    <a:lstStyle/>
                    <a:p>
                      <a:pPr algn="ctr">
                        <a:lnSpc>
                          <a:spcPct val="150000"/>
                        </a:lnSpc>
                        <a:spcAft>
                          <a:spcPts val="1000"/>
                        </a:spcAft>
                      </a:pPr>
                      <a:r>
                        <a:rPr lang="vi-VN" sz="1300">
                          <a:effectLst/>
                        </a:rPr>
                        <a:t>anh</a:t>
                      </a:r>
                      <a:endParaRPr lang="vi-VN" sz="13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1000"/>
                        </a:spcAft>
                      </a:pPr>
                      <a:r>
                        <a:rPr lang="vi-VN" sz="1300" dirty="0">
                          <a:effectLst/>
                        </a:rPr>
                        <a:t>Ảnh</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vi-VN" sz="1300" dirty="0">
                          <a:effectLst/>
                        </a:rPr>
                        <a:t>Bắt buộc</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1000"/>
                        </a:spcAft>
                      </a:pPr>
                      <a:r>
                        <a:rPr lang="en-US" sz="1300" dirty="0">
                          <a:effectLst/>
                        </a:rPr>
                        <a:t> </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1000"/>
                        </a:spcAft>
                      </a:pPr>
                      <a:r>
                        <a:rPr lang="vi-VN" sz="1300" dirty="0">
                          <a:effectLst/>
                        </a:rPr>
                        <a:t>Text</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1000"/>
                        </a:spcAft>
                      </a:pPr>
                      <a:r>
                        <a:rPr lang="en-US" sz="1300" dirty="0">
                          <a:effectLst/>
                        </a:rPr>
                        <a:t> </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1000"/>
                        </a:spcAft>
                      </a:pPr>
                      <a:r>
                        <a:rPr lang="en-US" sz="1300" dirty="0">
                          <a:effectLst/>
                        </a:rPr>
                        <a:t> </a:t>
                      </a:r>
                      <a:endParaRPr lang="vi-VN" sz="13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4391980" y="4754820"/>
            <a:ext cx="396044" cy="307777"/>
          </a:xfrm>
          <a:prstGeom prst="rect">
            <a:avLst/>
          </a:prstGeom>
          <a:noFill/>
        </p:spPr>
        <p:txBody>
          <a:bodyPr wrap="square" rtlCol="0">
            <a:spAutoFit/>
          </a:bodyPr>
          <a:lstStyle/>
          <a:p>
            <a:pPr algn="ctr"/>
            <a:r>
              <a:rPr lang="vi-VN" dirty="0" smtClean="0"/>
              <a:t>24</a:t>
            </a:r>
            <a:endParaRPr lang="vi-VN" dirty="0"/>
          </a:p>
        </p:txBody>
      </p:sp>
    </p:spTree>
    <p:extLst>
      <p:ext uri="{BB962C8B-B14F-4D97-AF65-F5344CB8AC3E}">
        <p14:creationId xmlns:p14="http://schemas.microsoft.com/office/powerpoint/2010/main" val="144375950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2775505" cy="572700"/>
          </a:xfrm>
        </p:spPr>
        <p:txBody>
          <a:bodyPr/>
          <a:lstStyle/>
          <a:p>
            <a:r>
              <a:rPr lang="en-US" sz="2500" dirty="0" err="1" smtClean="0">
                <a:latin typeface="+mn-lt"/>
              </a:rPr>
              <a:t>Phần</a:t>
            </a:r>
            <a:r>
              <a:rPr lang="en-US" sz="2500" dirty="0" smtClean="0">
                <a:latin typeface="+mn-lt"/>
              </a:rPr>
              <a:t> 3.   </a:t>
            </a:r>
            <a:endParaRPr lang="vi-VN" sz="2500" dirty="0">
              <a:latin typeface="+mn-lt"/>
            </a:endParaRPr>
          </a:p>
        </p:txBody>
      </p:sp>
      <p:sp>
        <p:nvSpPr>
          <p:cNvPr id="3" name="Google Shape;209;p31"/>
          <p:cNvSpPr txBox="1">
            <a:spLocks/>
          </p:cNvSpPr>
          <p:nvPr/>
        </p:nvSpPr>
        <p:spPr>
          <a:xfrm>
            <a:off x="437278" y="483517"/>
            <a:ext cx="8379236" cy="457907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vi-VN" sz="1500" b="1" dirty="0">
                <a:latin typeface="+mn-lt"/>
              </a:rPr>
              <a:t> </a:t>
            </a:r>
            <a:r>
              <a:rPr lang="vi-VN" sz="1500" b="1" dirty="0" smtClean="0">
                <a:latin typeface="+mn-lt"/>
              </a:rPr>
              <a:t>  </a:t>
            </a:r>
            <a:r>
              <a:rPr lang="vi-VN" sz="1500" b="1" dirty="0" smtClean="0">
                <a:latin typeface="+mn-lt"/>
              </a:rPr>
              <a:t> </a:t>
            </a:r>
            <a:r>
              <a:rPr lang="vi-VN" sz="1500" b="1" dirty="0" smtClean="0">
                <a:latin typeface="+mn-lt"/>
              </a:rPr>
              <a:t>Chi tiết tiện </a:t>
            </a:r>
            <a:r>
              <a:rPr lang="vi-VN" sz="1500" b="1" dirty="0" smtClean="0">
                <a:latin typeface="+mn-lt"/>
              </a:rPr>
              <a:t>ích</a:t>
            </a:r>
            <a:endParaRPr lang="vi-VN" sz="1500" b="1" dirty="0" smtClean="0">
              <a:latin typeface="+mn-lt"/>
            </a:endParaRPr>
          </a:p>
          <a:p>
            <a:pPr algn="just">
              <a:lnSpc>
                <a:spcPct val="150000"/>
              </a:lnSpc>
            </a:pPr>
            <a:endParaRPr lang="vi-VN" sz="1500" dirty="0">
              <a:latin typeface="+mn-lt"/>
            </a:endParaRPr>
          </a:p>
        </p:txBody>
      </p:sp>
      <p:sp>
        <p:nvSpPr>
          <p:cNvPr id="6" name="TextBox 5"/>
          <p:cNvSpPr txBox="1"/>
          <p:nvPr/>
        </p:nvSpPr>
        <p:spPr>
          <a:xfrm>
            <a:off x="4391980" y="4754820"/>
            <a:ext cx="396044" cy="307777"/>
          </a:xfrm>
          <a:prstGeom prst="rect">
            <a:avLst/>
          </a:prstGeom>
          <a:noFill/>
        </p:spPr>
        <p:txBody>
          <a:bodyPr wrap="square" rtlCol="0">
            <a:spAutoFit/>
          </a:bodyPr>
          <a:lstStyle/>
          <a:p>
            <a:pPr algn="ctr"/>
            <a:r>
              <a:rPr lang="vi-VN" dirty="0" smtClean="0"/>
              <a:t>25</a:t>
            </a:r>
            <a:endParaRPr lang="vi-VN" dirty="0"/>
          </a:p>
        </p:txBody>
      </p:sp>
      <p:graphicFrame>
        <p:nvGraphicFramePr>
          <p:cNvPr id="4" name="Table 3"/>
          <p:cNvGraphicFramePr>
            <a:graphicFrameLocks noGrp="1"/>
          </p:cNvGraphicFramePr>
          <p:nvPr>
            <p:extLst>
              <p:ext uri="{D42A27DB-BD31-4B8C-83A1-F6EECF244321}">
                <p14:modId xmlns:p14="http://schemas.microsoft.com/office/powerpoint/2010/main" val="2680955503"/>
              </p:ext>
            </p:extLst>
          </p:nvPr>
        </p:nvGraphicFramePr>
        <p:xfrm>
          <a:off x="755575" y="987576"/>
          <a:ext cx="7920881" cy="1617630"/>
        </p:xfrm>
        <a:graphic>
          <a:graphicData uri="http://schemas.openxmlformats.org/drawingml/2006/table">
            <a:tbl>
              <a:tblPr firstRow="1" firstCol="1" bandRow="1">
                <a:tableStyleId>{77840508-BF22-4399-9008-6CCBBABC473B}</a:tableStyleId>
              </a:tblPr>
              <a:tblGrid>
                <a:gridCol w="1377133"/>
                <a:gridCol w="1406855"/>
                <a:gridCol w="1052664"/>
                <a:gridCol w="1287966"/>
                <a:gridCol w="1169902"/>
                <a:gridCol w="834273"/>
                <a:gridCol w="792088"/>
              </a:tblGrid>
              <a:tr h="504054">
                <a:tc>
                  <a:txBody>
                    <a:bodyPr/>
                    <a:lstStyle/>
                    <a:p>
                      <a:pPr algn="ctr">
                        <a:lnSpc>
                          <a:spcPct val="150000"/>
                        </a:lnSpc>
                        <a:spcBef>
                          <a:spcPts val="1200"/>
                        </a:spcBef>
                        <a:spcAft>
                          <a:spcPts val="1000"/>
                        </a:spcAft>
                      </a:pPr>
                      <a:r>
                        <a:rPr lang="vi-VN" sz="1200" b="1" dirty="0">
                          <a:effectLst/>
                        </a:rPr>
                        <a:t>Thuộc tính</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Diễn giải</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Loại trị</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Kiểu dữ liệu</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smtClean="0">
                          <a:effectLst/>
                        </a:rPr>
                        <a:t>Miền giá trị</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Chiều dài</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Ghi chú</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7556">
                <a:tc>
                  <a:txBody>
                    <a:bodyPr/>
                    <a:lstStyle/>
                    <a:p>
                      <a:pPr algn="ctr">
                        <a:lnSpc>
                          <a:spcPct val="150000"/>
                        </a:lnSpc>
                        <a:spcBef>
                          <a:spcPts val="1200"/>
                        </a:spcBef>
                        <a:spcAft>
                          <a:spcPts val="0"/>
                        </a:spcAft>
                      </a:pPr>
                      <a:r>
                        <a:rPr lang="en-US" sz="1200" dirty="0" err="1">
                          <a:effectLst/>
                        </a:rPr>
                        <a:t>mapt</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0"/>
                        </a:spcAft>
                      </a:pPr>
                      <a:r>
                        <a:rPr lang="en-US" sz="1200" dirty="0" err="1">
                          <a:effectLst/>
                        </a:rPr>
                        <a:t>Mã</a:t>
                      </a:r>
                      <a:r>
                        <a:rPr lang="en-US" sz="1200" dirty="0">
                          <a:effectLst/>
                        </a:rPr>
                        <a:t> </a:t>
                      </a:r>
                      <a:r>
                        <a:rPr lang="en-US" sz="1200" dirty="0" err="1">
                          <a:effectLst/>
                        </a:rPr>
                        <a:t>phòng</a:t>
                      </a:r>
                      <a:r>
                        <a:rPr lang="en-US" sz="1200" dirty="0">
                          <a:effectLst/>
                        </a:rPr>
                        <a:t> </a:t>
                      </a:r>
                      <a:r>
                        <a:rPr lang="en-US" sz="1200" dirty="0" err="1">
                          <a:effectLst/>
                        </a:rPr>
                        <a:t>trọ</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0"/>
                        </a:spcAft>
                      </a:pPr>
                      <a:r>
                        <a:rPr lang="en-US" sz="1200" dirty="0" err="1">
                          <a:effectLst/>
                        </a:rPr>
                        <a:t>Bắt</a:t>
                      </a:r>
                      <a:r>
                        <a:rPr lang="en-US" sz="1200" dirty="0">
                          <a:effectLst/>
                        </a:rPr>
                        <a:t> </a:t>
                      </a:r>
                      <a:r>
                        <a:rPr lang="en-US" sz="1200" dirty="0" err="1">
                          <a:effectLst/>
                        </a:rPr>
                        <a:t>buộc</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0"/>
                        </a:spcAft>
                      </a:pPr>
                      <a:r>
                        <a:rPr lang="en-US" sz="1200" dirty="0" err="1">
                          <a:effectLst/>
                        </a:rPr>
                        <a:t>Khóa</a:t>
                      </a:r>
                      <a:r>
                        <a:rPr lang="en-US" sz="1200" dirty="0">
                          <a:effectLst/>
                        </a:rPr>
                        <a:t> </a:t>
                      </a:r>
                      <a:r>
                        <a:rPr lang="en-US" sz="1200" dirty="0" err="1">
                          <a:effectLst/>
                        </a:rPr>
                        <a:t>ngoại</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0"/>
                        </a:spcAft>
                      </a:pPr>
                      <a:r>
                        <a:rPr lang="en-US" sz="1200" dirty="0" err="1" smtClean="0">
                          <a:effectLst/>
                        </a:rPr>
                        <a:t>int</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0"/>
                        </a:spcAft>
                      </a:pPr>
                      <a:r>
                        <a:rPr lang="en-US" sz="1200">
                          <a:effectLst/>
                        </a:rPr>
                        <a:t> </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1200"/>
                        </a:spcBef>
                        <a:spcAft>
                          <a:spcPts val="0"/>
                        </a:spcAft>
                      </a:pPr>
                      <a:r>
                        <a:rPr lang="en-US" sz="1200">
                          <a:effectLst/>
                        </a:rPr>
                        <a:t> </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053">
                <a:tc>
                  <a:txBody>
                    <a:bodyPr/>
                    <a:lstStyle/>
                    <a:p>
                      <a:pPr algn="ctr">
                        <a:lnSpc>
                          <a:spcPct val="150000"/>
                        </a:lnSpc>
                        <a:spcAft>
                          <a:spcPts val="0"/>
                        </a:spcAft>
                      </a:pPr>
                      <a:r>
                        <a:rPr lang="en-US" sz="1200">
                          <a:effectLst/>
                        </a:rPr>
                        <a:t>mati</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Mã tiện ích</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a:effectLst/>
                        </a:rPr>
                        <a:t>Khóa</a:t>
                      </a:r>
                      <a:r>
                        <a:rPr lang="en-US" sz="1200" dirty="0">
                          <a:effectLst/>
                        </a:rPr>
                        <a:t> </a:t>
                      </a:r>
                      <a:r>
                        <a:rPr lang="en-US" sz="1200" dirty="0" err="1">
                          <a:effectLst/>
                        </a:rPr>
                        <a:t>ngoại</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smtClean="0">
                          <a:effectLst/>
                        </a:rPr>
                        <a:t>int</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 </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5967">
                <a:tc>
                  <a:txBody>
                    <a:bodyPr/>
                    <a:lstStyle/>
                    <a:p>
                      <a:pPr algn="ctr">
                        <a:lnSpc>
                          <a:spcPct val="150000"/>
                        </a:lnSpc>
                        <a:spcAft>
                          <a:spcPts val="0"/>
                        </a:spcAft>
                      </a:pPr>
                      <a:r>
                        <a:rPr lang="en-US" sz="1200">
                          <a:effectLst/>
                        </a:rPr>
                        <a:t>soluong</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Tên tiện ích</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a:effectLst/>
                        </a:rPr>
                        <a:t>Bắt buộc</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err="1" smtClean="0">
                          <a:effectLst/>
                        </a:rPr>
                        <a:t>int</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14898143"/>
              </p:ext>
            </p:extLst>
          </p:nvPr>
        </p:nvGraphicFramePr>
        <p:xfrm>
          <a:off x="755576" y="3075806"/>
          <a:ext cx="7862025" cy="1462990"/>
        </p:xfrm>
        <a:graphic>
          <a:graphicData uri="http://schemas.openxmlformats.org/drawingml/2006/table">
            <a:tbl>
              <a:tblPr firstRow="1" firstCol="1" bandRow="1">
                <a:tableStyleId>{77840508-BF22-4399-9008-6CCBBABC473B}</a:tableStyleId>
              </a:tblPr>
              <a:tblGrid>
                <a:gridCol w="1309297"/>
                <a:gridCol w="1440160"/>
                <a:gridCol w="1008112"/>
                <a:gridCol w="1296144"/>
                <a:gridCol w="1224136"/>
                <a:gridCol w="864096"/>
                <a:gridCol w="720080"/>
              </a:tblGrid>
              <a:tr h="415306">
                <a:tc>
                  <a:txBody>
                    <a:bodyPr/>
                    <a:lstStyle/>
                    <a:p>
                      <a:pPr algn="ctr">
                        <a:lnSpc>
                          <a:spcPct val="150000"/>
                        </a:lnSpc>
                        <a:spcBef>
                          <a:spcPts val="1200"/>
                        </a:spcBef>
                        <a:spcAft>
                          <a:spcPts val="1000"/>
                        </a:spcAft>
                      </a:pPr>
                      <a:r>
                        <a:rPr lang="vi-VN" sz="1200" b="1" dirty="0">
                          <a:effectLst/>
                        </a:rPr>
                        <a:t>Thuộc tính</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Diễn giải</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Loại trị</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Kiểu dữ liệu</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Miền giá trị</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Chiều dài</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lnSpc>
                          <a:spcPct val="150000"/>
                        </a:lnSpc>
                        <a:spcBef>
                          <a:spcPts val="1200"/>
                        </a:spcBef>
                        <a:spcAft>
                          <a:spcPts val="1000"/>
                        </a:spcAft>
                      </a:pPr>
                      <a:r>
                        <a:rPr lang="vi-VN" sz="1200" b="1" dirty="0">
                          <a:effectLst/>
                        </a:rPr>
                        <a:t>Ghi chú</a:t>
                      </a:r>
                      <a:endParaRPr lang="vi-VN" sz="1200" b="1"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261921">
                <a:tc>
                  <a:txBody>
                    <a:bodyPr/>
                    <a:lstStyle/>
                    <a:p>
                      <a:pPr algn="ctr">
                        <a:lnSpc>
                          <a:spcPct val="150000"/>
                        </a:lnSpc>
                        <a:spcAft>
                          <a:spcPts val="0"/>
                        </a:spcAft>
                      </a:pPr>
                      <a:r>
                        <a:rPr lang="en-US" sz="1200" dirty="0" err="1">
                          <a:effectLst/>
                        </a:rPr>
                        <a:t>mand</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Mã người dùng</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Bắt buộc</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Khóa ngoại</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Int</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en-US" sz="1200">
                          <a:effectLst/>
                        </a:rPr>
                        <a:t> </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1921">
                <a:tc>
                  <a:txBody>
                    <a:bodyPr/>
                    <a:lstStyle/>
                    <a:p>
                      <a:pPr algn="ctr">
                        <a:lnSpc>
                          <a:spcPct val="150000"/>
                        </a:lnSpc>
                        <a:spcAft>
                          <a:spcPts val="0"/>
                        </a:spcAft>
                      </a:pPr>
                      <a:r>
                        <a:rPr lang="en-US" sz="1200" dirty="0" err="1">
                          <a:effectLst/>
                        </a:rPr>
                        <a:t>mant</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Mã</a:t>
                      </a:r>
                      <a:r>
                        <a:rPr lang="en-US" sz="1200" dirty="0">
                          <a:effectLst/>
                        </a:rPr>
                        <a:t> </a:t>
                      </a:r>
                      <a:r>
                        <a:rPr lang="en-US" sz="1200" dirty="0" err="1">
                          <a:effectLst/>
                        </a:rPr>
                        <a:t>nhà</a:t>
                      </a:r>
                      <a:r>
                        <a:rPr lang="en-US" sz="1200" dirty="0">
                          <a:effectLst/>
                        </a:rPr>
                        <a:t> </a:t>
                      </a:r>
                      <a:r>
                        <a:rPr lang="en-US" sz="1200" dirty="0" err="1">
                          <a:effectLst/>
                        </a:rPr>
                        <a:t>trọ</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Bắt buộc</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Khóa ngoại</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Int</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en-US" sz="1200">
                          <a:effectLst/>
                        </a:rPr>
                        <a:t> </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en-US" sz="1200">
                          <a:effectLst/>
                        </a:rPr>
                        <a:t> </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1921">
                <a:tc>
                  <a:txBody>
                    <a:bodyPr/>
                    <a:lstStyle/>
                    <a:p>
                      <a:pPr algn="ctr">
                        <a:lnSpc>
                          <a:spcPct val="150000"/>
                        </a:lnSpc>
                        <a:spcAft>
                          <a:spcPts val="0"/>
                        </a:spcAft>
                      </a:pPr>
                      <a:r>
                        <a:rPr lang="en-US" sz="1200">
                          <a:effectLst/>
                        </a:rPr>
                        <a:t>masao</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Mã</a:t>
                      </a:r>
                      <a:r>
                        <a:rPr lang="en-US" sz="1200" dirty="0">
                          <a:effectLst/>
                        </a:rPr>
                        <a:t> </a:t>
                      </a:r>
                      <a:r>
                        <a:rPr lang="en-US" sz="1200" dirty="0" err="1">
                          <a:effectLst/>
                        </a:rPr>
                        <a:t>sao</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Khóa</a:t>
                      </a:r>
                      <a:r>
                        <a:rPr lang="en-US" sz="1200" dirty="0">
                          <a:effectLst/>
                        </a:rPr>
                        <a:t> </a:t>
                      </a:r>
                      <a:r>
                        <a:rPr lang="en-US" sz="1200" dirty="0" err="1">
                          <a:effectLst/>
                        </a:rPr>
                        <a:t>ngoại</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Int</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en-US" sz="1200">
                          <a:effectLst/>
                        </a:rPr>
                        <a:t> </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en-US" sz="1200">
                          <a:effectLst/>
                        </a:rPr>
                        <a:t> </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1921">
                <a:tc>
                  <a:txBody>
                    <a:bodyPr/>
                    <a:lstStyle/>
                    <a:p>
                      <a:pPr algn="ctr">
                        <a:lnSpc>
                          <a:spcPct val="150000"/>
                        </a:lnSpc>
                        <a:spcAft>
                          <a:spcPts val="0"/>
                        </a:spcAft>
                      </a:pPr>
                      <a:r>
                        <a:rPr lang="en-US" sz="1200">
                          <a:effectLst/>
                        </a:rPr>
                        <a:t>binhluan</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effectLst/>
                        </a:rPr>
                        <a:t>Bình luận</a:t>
                      </a:r>
                      <a:endParaRPr lang="vi-VN" sz="12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err="1">
                          <a:effectLst/>
                        </a:rPr>
                        <a:t>Bắt</a:t>
                      </a:r>
                      <a:r>
                        <a:rPr lang="en-US" sz="1200" dirty="0">
                          <a:effectLst/>
                        </a:rPr>
                        <a:t> </a:t>
                      </a:r>
                      <a:r>
                        <a:rPr lang="en-US" sz="1200" dirty="0" err="1">
                          <a:effectLst/>
                        </a:rPr>
                        <a:t>buộc</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effectLst/>
                        </a:rPr>
                        <a:t>Text</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en-US" sz="1200" dirty="0">
                          <a:effectLst/>
                        </a:rPr>
                        <a:t> </a:t>
                      </a:r>
                      <a:endParaRPr lang="vi-VN" sz="1200" dirty="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683567" y="2655152"/>
            <a:ext cx="989373" cy="375552"/>
          </a:xfrm>
          <a:prstGeom prst="rect">
            <a:avLst/>
          </a:prstGeom>
        </p:spPr>
        <p:txBody>
          <a:bodyPr wrap="none">
            <a:spAutoFit/>
          </a:bodyPr>
          <a:lstStyle/>
          <a:p>
            <a:pPr>
              <a:lnSpc>
                <a:spcPct val="150000"/>
              </a:lnSpc>
            </a:pPr>
            <a:r>
              <a:rPr lang="vi-VN" dirty="0" smtClean="0"/>
              <a:t> </a:t>
            </a:r>
            <a:r>
              <a:rPr lang="vi-VN" b="1" dirty="0"/>
              <a:t>Đánh giá</a:t>
            </a:r>
          </a:p>
        </p:txBody>
      </p:sp>
      <p:sp>
        <p:nvSpPr>
          <p:cNvPr id="8" name="Rectangle 7"/>
          <p:cNvSpPr/>
          <p:nvPr/>
        </p:nvSpPr>
        <p:spPr>
          <a:xfrm>
            <a:off x="2627784" y="123478"/>
            <a:ext cx="3297698" cy="415498"/>
          </a:xfrm>
          <a:prstGeom prst="rect">
            <a:avLst/>
          </a:prstGeom>
        </p:spPr>
        <p:txBody>
          <a:bodyPr wrap="none">
            <a:spAutoFit/>
          </a:bodyPr>
          <a:lstStyle/>
          <a:p>
            <a:pPr>
              <a:lnSpc>
                <a:spcPct val="150000"/>
              </a:lnSpc>
            </a:pPr>
            <a:r>
              <a:rPr lang="vi-VN" dirty="0"/>
              <a:t>Mối kết hợp Chi tiết tiện ích &amp; Đánh giá</a:t>
            </a:r>
          </a:p>
        </p:txBody>
      </p:sp>
    </p:spTree>
    <p:extLst>
      <p:ext uri="{BB962C8B-B14F-4D97-AF65-F5344CB8AC3E}">
        <p14:creationId xmlns:p14="http://schemas.microsoft.com/office/powerpoint/2010/main" val="65349463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963002" y="2643758"/>
            <a:ext cx="5153464"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latin typeface="+mn-lt"/>
              </a:rPr>
              <a:t>Kết quản nghiên cứu</a:t>
            </a:r>
            <a:endParaRPr dirty="0">
              <a:latin typeface="+mn-lt"/>
            </a:endParaRPr>
          </a:p>
        </p:txBody>
      </p:sp>
      <p:sp>
        <p:nvSpPr>
          <p:cNvPr id="217" name="Google Shape;217;p32"/>
          <p:cNvSpPr txBox="1">
            <a:spLocks noGrp="1"/>
          </p:cNvSpPr>
          <p:nvPr>
            <p:ph type="title" idx="2"/>
          </p:nvPr>
        </p:nvSpPr>
        <p:spPr>
          <a:xfrm>
            <a:off x="3131840" y="1779662"/>
            <a:ext cx="280831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latin typeface="+mn-lt"/>
              </a:rPr>
              <a:t>Phần </a:t>
            </a:r>
            <a:r>
              <a:rPr lang="vi-VN" dirty="0" smtClean="0">
                <a:latin typeface="+mn-lt"/>
              </a:rPr>
              <a:t>4</a:t>
            </a:r>
            <a:endParaRPr dirty="0">
              <a:latin typeface="+mn-lt"/>
            </a:endParaRPr>
          </a:p>
        </p:txBody>
      </p:sp>
      <p:sp>
        <p:nvSpPr>
          <p:cNvPr id="4" name="TextBox 3"/>
          <p:cNvSpPr txBox="1"/>
          <p:nvPr/>
        </p:nvSpPr>
        <p:spPr>
          <a:xfrm>
            <a:off x="4391980" y="4754820"/>
            <a:ext cx="396044" cy="307777"/>
          </a:xfrm>
          <a:prstGeom prst="rect">
            <a:avLst/>
          </a:prstGeom>
          <a:noFill/>
        </p:spPr>
        <p:txBody>
          <a:bodyPr wrap="square" rtlCol="0">
            <a:spAutoFit/>
          </a:bodyPr>
          <a:lstStyle/>
          <a:p>
            <a:pPr algn="ctr"/>
            <a:r>
              <a:rPr lang="vi-VN" dirty="0" smtClean="0"/>
              <a:t>26</a:t>
            </a:r>
            <a:endParaRPr lang="vi-VN" dirty="0"/>
          </a:p>
        </p:txBody>
      </p:sp>
    </p:spTree>
    <p:extLst>
      <p:ext uri="{BB962C8B-B14F-4D97-AF65-F5344CB8AC3E}">
        <p14:creationId xmlns:p14="http://schemas.microsoft.com/office/powerpoint/2010/main" val="243102781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2775505" cy="572700"/>
          </a:xfrm>
        </p:spPr>
        <p:txBody>
          <a:bodyPr/>
          <a:lstStyle/>
          <a:p>
            <a:r>
              <a:rPr lang="en-US" sz="2500" dirty="0" err="1" smtClean="0">
                <a:latin typeface="+mn-lt"/>
              </a:rPr>
              <a:t>Phần</a:t>
            </a:r>
            <a:r>
              <a:rPr lang="en-US" sz="2500" dirty="0" smtClean="0">
                <a:latin typeface="+mn-lt"/>
              </a:rPr>
              <a:t> </a:t>
            </a:r>
            <a:r>
              <a:rPr lang="en-US" sz="2500" dirty="0" smtClean="0">
                <a:latin typeface="+mn-lt"/>
              </a:rPr>
              <a:t>4.</a:t>
            </a:r>
            <a:r>
              <a:rPr lang="en-US" sz="2500" dirty="0" smtClean="0">
                <a:latin typeface="+mn-lt"/>
              </a:rPr>
              <a:t>  </a:t>
            </a:r>
            <a:endParaRPr lang="vi-VN" sz="2500" dirty="0">
              <a:latin typeface="+mn-lt"/>
            </a:endParaRPr>
          </a:p>
        </p:txBody>
      </p:sp>
      <p:sp>
        <p:nvSpPr>
          <p:cNvPr id="3" name="Google Shape;209;p31"/>
          <p:cNvSpPr txBox="1">
            <a:spLocks/>
          </p:cNvSpPr>
          <p:nvPr/>
        </p:nvSpPr>
        <p:spPr>
          <a:xfrm>
            <a:off x="380346" y="349014"/>
            <a:ext cx="8379236" cy="471358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vi-VN" sz="1500" b="1" dirty="0" smtClean="0">
                <a:latin typeface="+mn-lt"/>
              </a:rPr>
              <a:t> </a:t>
            </a:r>
          </a:p>
          <a:p>
            <a:pPr>
              <a:lnSpc>
                <a:spcPct val="150000"/>
              </a:lnSpc>
            </a:pPr>
            <a:r>
              <a:rPr lang="vi-VN" sz="1500" b="1" dirty="0" smtClean="0">
                <a:latin typeface="+mn-lt"/>
              </a:rPr>
              <a:t>G</a:t>
            </a:r>
            <a:r>
              <a:rPr lang="vi-VN" sz="1500" b="1" dirty="0" smtClean="0">
                <a:latin typeface="+mn-lt"/>
              </a:rPr>
              <a:t>iao diện  đăng kí và đăng nhập vào website</a:t>
            </a:r>
          </a:p>
          <a:p>
            <a:r>
              <a:rPr lang="vi-VN" sz="1600" dirty="0"/>
              <a:t>Vd: Tên người dùng Hiếu Hiếu</a:t>
            </a:r>
          </a:p>
          <a:p>
            <a:r>
              <a:rPr lang="vi-VN" sz="1600" dirty="0"/>
              <a:t>Số điện thoại 0768894554</a:t>
            </a:r>
          </a:p>
          <a:p>
            <a:r>
              <a:rPr lang="vi-VN" sz="1600" dirty="0"/>
              <a:t>Email </a:t>
            </a:r>
            <a:r>
              <a:rPr lang="vi-VN" sz="1600" u="sng" dirty="0">
                <a:hlinkClick r:id="rId2"/>
              </a:rPr>
              <a:t>trunghieu1985@gmail.com</a:t>
            </a:r>
            <a:endParaRPr lang="vi-VN" sz="1600" dirty="0"/>
          </a:p>
          <a:p>
            <a:r>
              <a:rPr lang="vi-VN" sz="1600" dirty="0"/>
              <a:t>Mật khẩu 123</a:t>
            </a:r>
          </a:p>
          <a:p>
            <a:pPr>
              <a:lnSpc>
                <a:spcPct val="150000"/>
              </a:lnSpc>
            </a:pPr>
            <a:endParaRPr lang="vi-VN" sz="1500" b="1" dirty="0" smtClean="0">
              <a:latin typeface="+mn-lt"/>
            </a:endParaRPr>
          </a:p>
          <a:p>
            <a:pPr>
              <a:lnSpc>
                <a:spcPct val="150000"/>
              </a:lnSpc>
            </a:pPr>
            <a:r>
              <a:rPr lang="vi-VN" sz="1500" b="1" dirty="0" smtClean="0">
                <a:latin typeface="+mn-lt"/>
              </a:rPr>
              <a:t> </a:t>
            </a:r>
            <a:endParaRPr lang="vi-VN" sz="1500" b="1" dirty="0" smtClean="0">
              <a:latin typeface="+mn-lt"/>
            </a:endParaRPr>
          </a:p>
          <a:p>
            <a:pPr algn="just">
              <a:lnSpc>
                <a:spcPct val="150000"/>
              </a:lnSpc>
            </a:pPr>
            <a:endParaRPr lang="vi-VN" sz="1500" dirty="0">
              <a:latin typeface="+mn-lt"/>
            </a:endParaRPr>
          </a:p>
        </p:txBody>
      </p:sp>
      <p:sp>
        <p:nvSpPr>
          <p:cNvPr id="5" name="TextBox 4"/>
          <p:cNvSpPr txBox="1"/>
          <p:nvPr/>
        </p:nvSpPr>
        <p:spPr>
          <a:xfrm>
            <a:off x="4391980" y="4754820"/>
            <a:ext cx="396044" cy="307777"/>
          </a:xfrm>
          <a:prstGeom prst="rect">
            <a:avLst/>
          </a:prstGeom>
          <a:noFill/>
        </p:spPr>
        <p:txBody>
          <a:bodyPr wrap="square" rtlCol="0">
            <a:spAutoFit/>
          </a:bodyPr>
          <a:lstStyle/>
          <a:p>
            <a:pPr algn="ctr"/>
            <a:r>
              <a:rPr lang="vi-VN" dirty="0" smtClean="0"/>
              <a:t>27</a:t>
            </a:r>
            <a:endParaRPr lang="vi-VN" dirty="0"/>
          </a:p>
        </p:txBody>
      </p:sp>
      <p:pic>
        <p:nvPicPr>
          <p:cNvPr id="3074" name="Picture 2" descr="dangk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699542"/>
            <a:ext cx="3404489"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dangnh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79" y="2160651"/>
            <a:ext cx="2664296" cy="292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Notched Right Arrow 7"/>
          <p:cNvSpPr/>
          <p:nvPr/>
        </p:nvSpPr>
        <p:spPr>
          <a:xfrm>
            <a:off x="3275856" y="3363838"/>
            <a:ext cx="1728192" cy="258686"/>
          </a:xfrm>
          <a:prstGeom prst="notch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77168077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1656184" cy="572700"/>
          </a:xfrm>
        </p:spPr>
        <p:txBody>
          <a:bodyPr/>
          <a:lstStyle/>
          <a:p>
            <a:r>
              <a:rPr lang="en-US" sz="2500" dirty="0" err="1" smtClean="0">
                <a:latin typeface="+mn-lt"/>
              </a:rPr>
              <a:t>Phần</a:t>
            </a:r>
            <a:r>
              <a:rPr lang="en-US" sz="2500" dirty="0" smtClean="0">
                <a:latin typeface="+mn-lt"/>
              </a:rPr>
              <a:t> </a:t>
            </a:r>
            <a:r>
              <a:rPr lang="en-US" sz="2500" dirty="0" smtClean="0">
                <a:latin typeface="+mn-lt"/>
              </a:rPr>
              <a:t>4.</a:t>
            </a:r>
            <a:endParaRPr lang="vi-VN" sz="2500" dirty="0">
              <a:latin typeface="+mn-lt"/>
            </a:endParaRPr>
          </a:p>
        </p:txBody>
      </p:sp>
      <p:sp>
        <p:nvSpPr>
          <p:cNvPr id="3" name="Google Shape;209;p31"/>
          <p:cNvSpPr txBox="1">
            <a:spLocks/>
          </p:cNvSpPr>
          <p:nvPr/>
        </p:nvSpPr>
        <p:spPr>
          <a:xfrm>
            <a:off x="467544" y="699542"/>
            <a:ext cx="8379236" cy="41044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0" indent="-285750">
              <a:buFont typeface="Wingdings" panose="05000000000000000000" pitchFamily="2" charset="2"/>
              <a:buChar char="ü"/>
            </a:pPr>
            <a:endParaRPr lang="vi-VN" sz="1600" dirty="0"/>
          </a:p>
          <a:p>
            <a:pPr>
              <a:lnSpc>
                <a:spcPct val="150000"/>
              </a:lnSpc>
            </a:pPr>
            <a:endParaRPr lang="vi-VN" sz="1500" dirty="0" smtClean="0">
              <a:latin typeface="+mn-lt"/>
            </a:endParaRPr>
          </a:p>
          <a:p>
            <a:pPr algn="just">
              <a:lnSpc>
                <a:spcPct val="150000"/>
              </a:lnSpc>
            </a:pPr>
            <a:endParaRPr lang="vi-VN" sz="1500" dirty="0">
              <a:latin typeface="+mn-lt"/>
            </a:endParaRPr>
          </a:p>
        </p:txBody>
      </p:sp>
      <p:sp>
        <p:nvSpPr>
          <p:cNvPr id="4" name="Google Shape;209;p31"/>
          <p:cNvSpPr txBox="1">
            <a:spLocks/>
          </p:cNvSpPr>
          <p:nvPr/>
        </p:nvSpPr>
        <p:spPr>
          <a:xfrm>
            <a:off x="251520" y="1779662"/>
            <a:ext cx="2880320" cy="14401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endParaRPr lang="vi-VN" sz="1600" dirty="0" smtClean="0">
              <a:latin typeface="+mn-lt"/>
            </a:endParaRPr>
          </a:p>
          <a:p>
            <a:pPr lvl="0"/>
            <a:r>
              <a:rPr lang="vi-VN" sz="1600" b="1" dirty="0" smtClean="0"/>
              <a:t>Trang giao diện chính khi người dùng đăng nhập vào</a:t>
            </a:r>
            <a:endParaRPr lang="vi-VN" sz="1600" dirty="0" smtClean="0">
              <a:latin typeface="+mn-lt"/>
            </a:endParaRPr>
          </a:p>
          <a:p>
            <a:pPr lvl="0">
              <a:lnSpc>
                <a:spcPct val="150000"/>
              </a:lnSpc>
            </a:pPr>
            <a:endParaRPr lang="vi-VN" sz="1600" dirty="0"/>
          </a:p>
          <a:p>
            <a:pPr>
              <a:lnSpc>
                <a:spcPct val="150000"/>
              </a:lnSpc>
            </a:pPr>
            <a:endParaRPr lang="vi-VN" sz="1500" dirty="0" smtClean="0">
              <a:latin typeface="+mn-lt"/>
            </a:endParaRPr>
          </a:p>
          <a:p>
            <a:pPr algn="just">
              <a:lnSpc>
                <a:spcPct val="150000"/>
              </a:lnSpc>
            </a:pPr>
            <a:endParaRPr lang="vi-VN" sz="1500" dirty="0">
              <a:latin typeface="+mn-lt"/>
            </a:endParaRPr>
          </a:p>
        </p:txBody>
      </p:sp>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50079"/>
            <a:ext cx="4530898" cy="422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391980" y="4754820"/>
            <a:ext cx="396044" cy="307777"/>
          </a:xfrm>
          <a:prstGeom prst="rect">
            <a:avLst/>
          </a:prstGeom>
          <a:noFill/>
        </p:spPr>
        <p:txBody>
          <a:bodyPr wrap="square" rtlCol="0">
            <a:spAutoFit/>
          </a:bodyPr>
          <a:lstStyle/>
          <a:p>
            <a:pPr algn="ctr"/>
            <a:r>
              <a:rPr lang="vi-VN" dirty="0" smtClean="0"/>
              <a:t>28</a:t>
            </a:r>
            <a:endParaRPr lang="vi-VN" dirty="0"/>
          </a:p>
        </p:txBody>
      </p:sp>
    </p:spTree>
    <p:extLst>
      <p:ext uri="{BB962C8B-B14F-4D97-AF65-F5344CB8AC3E}">
        <p14:creationId xmlns:p14="http://schemas.microsoft.com/office/powerpoint/2010/main" val="198944926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611560" y="267494"/>
            <a:ext cx="77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latin typeface="+mn-lt"/>
              </a:rPr>
              <a:t>Nội dung </a:t>
            </a:r>
            <a:endParaRPr b="0" dirty="0">
              <a:latin typeface="+mn-lt"/>
            </a:endParaRPr>
          </a:p>
        </p:txBody>
      </p:sp>
      <p:sp>
        <p:nvSpPr>
          <p:cNvPr id="192" name="Google Shape;192;p30"/>
          <p:cNvSpPr txBox="1">
            <a:spLocks noGrp="1"/>
          </p:cNvSpPr>
          <p:nvPr>
            <p:ph type="title" idx="2"/>
          </p:nvPr>
        </p:nvSpPr>
        <p:spPr>
          <a:xfrm>
            <a:off x="971600" y="1416950"/>
            <a:ext cx="1728192" cy="5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000" b="1" dirty="0" smtClean="0">
                <a:latin typeface="+mn-lt"/>
              </a:rPr>
              <a:t>Phần 1</a:t>
            </a:r>
            <a:endParaRPr sz="3000" b="1" dirty="0">
              <a:latin typeface="+mn-lt"/>
            </a:endParaRPr>
          </a:p>
        </p:txBody>
      </p:sp>
      <p:sp>
        <p:nvSpPr>
          <p:cNvPr id="193" name="Google Shape;193;p30"/>
          <p:cNvSpPr txBox="1">
            <a:spLocks noGrp="1"/>
          </p:cNvSpPr>
          <p:nvPr>
            <p:ph type="subTitle" idx="1"/>
          </p:nvPr>
        </p:nvSpPr>
        <p:spPr>
          <a:xfrm>
            <a:off x="899592" y="1923678"/>
            <a:ext cx="2088232" cy="51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latin typeface="+mn-lt"/>
              </a:rPr>
              <a:t>Tổng quan</a:t>
            </a:r>
            <a:endParaRPr dirty="0">
              <a:latin typeface="+mn-lt"/>
            </a:endParaRPr>
          </a:p>
        </p:txBody>
      </p:sp>
      <p:sp>
        <p:nvSpPr>
          <p:cNvPr id="194" name="Google Shape;194;p30"/>
          <p:cNvSpPr txBox="1">
            <a:spLocks noGrp="1"/>
          </p:cNvSpPr>
          <p:nvPr>
            <p:ph type="title" idx="3"/>
          </p:nvPr>
        </p:nvSpPr>
        <p:spPr>
          <a:xfrm>
            <a:off x="3563888" y="1419622"/>
            <a:ext cx="1653578" cy="5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000" b="1" dirty="0" smtClean="0">
                <a:latin typeface="+mn-lt"/>
              </a:rPr>
              <a:t>Phần 2</a:t>
            </a:r>
            <a:endParaRPr sz="3000" b="1" dirty="0">
              <a:latin typeface="+mn-lt"/>
            </a:endParaRPr>
          </a:p>
        </p:txBody>
      </p:sp>
      <p:sp>
        <p:nvSpPr>
          <p:cNvPr id="195" name="Google Shape;195;p30"/>
          <p:cNvSpPr txBox="1">
            <a:spLocks noGrp="1"/>
          </p:cNvSpPr>
          <p:nvPr>
            <p:ph type="subTitle" idx="4"/>
          </p:nvPr>
        </p:nvSpPr>
        <p:spPr>
          <a:xfrm>
            <a:off x="3635896" y="1923678"/>
            <a:ext cx="1656184" cy="51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latin typeface="+mn-lt"/>
              </a:rPr>
              <a:t>Lý thuyết</a:t>
            </a:r>
            <a:endParaRPr dirty="0">
              <a:latin typeface="+mn-lt"/>
            </a:endParaRPr>
          </a:p>
        </p:txBody>
      </p:sp>
      <p:sp>
        <p:nvSpPr>
          <p:cNvPr id="196" name="Google Shape;196;p30"/>
          <p:cNvSpPr txBox="1">
            <a:spLocks noGrp="1"/>
          </p:cNvSpPr>
          <p:nvPr>
            <p:ph type="title" idx="5"/>
          </p:nvPr>
        </p:nvSpPr>
        <p:spPr>
          <a:xfrm>
            <a:off x="6228184" y="1416950"/>
            <a:ext cx="1656184" cy="5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000" b="1" dirty="0" smtClean="0">
                <a:latin typeface="+mn-lt"/>
              </a:rPr>
              <a:t>Phần 3</a:t>
            </a:r>
            <a:endParaRPr sz="3000" b="1" dirty="0">
              <a:latin typeface="+mn-lt"/>
            </a:endParaRPr>
          </a:p>
        </p:txBody>
      </p:sp>
      <p:sp>
        <p:nvSpPr>
          <p:cNvPr id="197" name="Google Shape;197;p30"/>
          <p:cNvSpPr txBox="1">
            <a:spLocks noGrp="1"/>
          </p:cNvSpPr>
          <p:nvPr>
            <p:ph type="subTitle" idx="6"/>
          </p:nvPr>
        </p:nvSpPr>
        <p:spPr>
          <a:xfrm>
            <a:off x="5868144" y="1923678"/>
            <a:ext cx="2918822" cy="792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latin typeface="+mn-lt"/>
              </a:rPr>
              <a:t>Hiện thực hóa nghiên cứu</a:t>
            </a:r>
            <a:endParaRPr dirty="0">
              <a:latin typeface="+mn-lt"/>
            </a:endParaRPr>
          </a:p>
        </p:txBody>
      </p:sp>
      <p:sp>
        <p:nvSpPr>
          <p:cNvPr id="198" name="Google Shape;198;p30"/>
          <p:cNvSpPr txBox="1">
            <a:spLocks noGrp="1"/>
          </p:cNvSpPr>
          <p:nvPr>
            <p:ph type="title" idx="7"/>
          </p:nvPr>
        </p:nvSpPr>
        <p:spPr>
          <a:xfrm>
            <a:off x="2536662" y="3347994"/>
            <a:ext cx="1521348" cy="5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000" b="1" dirty="0" smtClean="0">
                <a:latin typeface="+mn-lt"/>
              </a:rPr>
              <a:t>Phần 4</a:t>
            </a:r>
            <a:endParaRPr sz="3000" b="1" dirty="0">
              <a:latin typeface="+mn-lt"/>
            </a:endParaRPr>
          </a:p>
        </p:txBody>
      </p:sp>
      <p:sp>
        <p:nvSpPr>
          <p:cNvPr id="199" name="Google Shape;199;p30"/>
          <p:cNvSpPr txBox="1">
            <a:spLocks noGrp="1"/>
          </p:cNvSpPr>
          <p:nvPr>
            <p:ph type="subTitle" idx="8"/>
          </p:nvPr>
        </p:nvSpPr>
        <p:spPr>
          <a:xfrm>
            <a:off x="2483768" y="3867893"/>
            <a:ext cx="1800200" cy="11947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latin typeface="+mn-lt"/>
              </a:rPr>
              <a:t>Kết quả nghiên cứu</a:t>
            </a:r>
            <a:endParaRPr dirty="0">
              <a:latin typeface="+mn-lt"/>
            </a:endParaRPr>
          </a:p>
        </p:txBody>
      </p:sp>
      <p:sp>
        <p:nvSpPr>
          <p:cNvPr id="200" name="Google Shape;200;p30"/>
          <p:cNvSpPr txBox="1">
            <a:spLocks noGrp="1"/>
          </p:cNvSpPr>
          <p:nvPr>
            <p:ph type="title" idx="9"/>
          </p:nvPr>
        </p:nvSpPr>
        <p:spPr>
          <a:xfrm>
            <a:off x="5508104" y="3363838"/>
            <a:ext cx="1656184" cy="5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000" b="1" dirty="0" smtClean="0">
                <a:latin typeface="+mn-lt"/>
              </a:rPr>
              <a:t>Phần 5</a:t>
            </a:r>
            <a:endParaRPr sz="3000" b="1" dirty="0">
              <a:latin typeface="+mn-lt"/>
            </a:endParaRPr>
          </a:p>
        </p:txBody>
      </p:sp>
      <p:sp>
        <p:nvSpPr>
          <p:cNvPr id="201" name="Google Shape;201;p30"/>
          <p:cNvSpPr txBox="1">
            <a:spLocks noGrp="1"/>
          </p:cNvSpPr>
          <p:nvPr>
            <p:ph type="subTitle" idx="13"/>
          </p:nvPr>
        </p:nvSpPr>
        <p:spPr>
          <a:xfrm>
            <a:off x="5004048" y="3837782"/>
            <a:ext cx="3168352" cy="9361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latin typeface="+mn-lt"/>
              </a:rPr>
              <a:t>Kết luận &amp; Hướng phát triển</a:t>
            </a:r>
            <a:endParaRPr dirty="0">
              <a:latin typeface="+mn-lt"/>
            </a:endParaRPr>
          </a:p>
        </p:txBody>
      </p:sp>
      <p:sp>
        <p:nvSpPr>
          <p:cNvPr id="13" name="TextBox 12"/>
          <p:cNvSpPr txBox="1"/>
          <p:nvPr/>
        </p:nvSpPr>
        <p:spPr>
          <a:xfrm>
            <a:off x="4391980" y="4754820"/>
            <a:ext cx="396044" cy="307777"/>
          </a:xfrm>
          <a:prstGeom prst="rect">
            <a:avLst/>
          </a:prstGeom>
          <a:noFill/>
        </p:spPr>
        <p:txBody>
          <a:bodyPr wrap="square" rtlCol="0">
            <a:spAutoFit/>
          </a:bodyPr>
          <a:lstStyle/>
          <a:p>
            <a:pPr algn="ctr"/>
            <a:r>
              <a:rPr lang="vi-VN" dirty="0"/>
              <a:t>2</a:t>
            </a: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0"/>
            <a:ext cx="2775505" cy="572700"/>
          </a:xfrm>
        </p:spPr>
        <p:txBody>
          <a:bodyPr/>
          <a:lstStyle/>
          <a:p>
            <a:r>
              <a:rPr lang="en-US" sz="2500" dirty="0" err="1" smtClean="0">
                <a:latin typeface="+mn-lt"/>
              </a:rPr>
              <a:t>Phần</a:t>
            </a:r>
            <a:r>
              <a:rPr lang="en-US" sz="2500" dirty="0" smtClean="0">
                <a:latin typeface="+mn-lt"/>
              </a:rPr>
              <a:t> </a:t>
            </a:r>
            <a:r>
              <a:rPr lang="en-US" sz="2500" dirty="0" smtClean="0">
                <a:latin typeface="+mn-lt"/>
              </a:rPr>
              <a:t>4.</a:t>
            </a:r>
            <a:r>
              <a:rPr lang="en-US" sz="2500" dirty="0" smtClean="0">
                <a:latin typeface="+mn-lt"/>
              </a:rPr>
              <a:t> </a:t>
            </a:r>
            <a:endParaRPr lang="vi-VN" sz="2500" dirty="0">
              <a:latin typeface="+mn-lt"/>
            </a:endParaRPr>
          </a:p>
        </p:txBody>
      </p:sp>
      <p:sp>
        <p:nvSpPr>
          <p:cNvPr id="3" name="Google Shape;209;p31"/>
          <p:cNvSpPr txBox="1">
            <a:spLocks/>
          </p:cNvSpPr>
          <p:nvPr/>
        </p:nvSpPr>
        <p:spPr>
          <a:xfrm>
            <a:off x="395536" y="1152522"/>
            <a:ext cx="1800200" cy="25202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vi-VN" sz="1500" b="1" dirty="0" smtClean="0">
                <a:latin typeface="+mn-lt"/>
              </a:rPr>
              <a:t>Người dùng xem thông tin cá nhân và có thể thay đổi thông tin</a:t>
            </a:r>
            <a:r>
              <a:rPr lang="vi-VN" sz="1500" b="1" dirty="0" smtClean="0">
                <a:latin typeface="+mn-lt"/>
              </a:rPr>
              <a:t>  </a:t>
            </a:r>
            <a:endParaRPr lang="vi-VN" sz="1500" b="1" dirty="0" smtClean="0">
              <a:latin typeface="+mn-lt"/>
            </a:endParaRPr>
          </a:p>
          <a:p>
            <a:pPr algn="just">
              <a:lnSpc>
                <a:spcPct val="150000"/>
              </a:lnSpc>
            </a:pPr>
            <a:endParaRPr lang="vi-VN" sz="1500" dirty="0">
              <a:latin typeface="+mn-lt"/>
            </a:endParaRPr>
          </a:p>
        </p:txBody>
      </p:sp>
      <p:sp>
        <p:nvSpPr>
          <p:cNvPr id="6" name="TextBox 5"/>
          <p:cNvSpPr txBox="1"/>
          <p:nvPr/>
        </p:nvSpPr>
        <p:spPr>
          <a:xfrm>
            <a:off x="4391980" y="4754820"/>
            <a:ext cx="396044" cy="307777"/>
          </a:xfrm>
          <a:prstGeom prst="rect">
            <a:avLst/>
          </a:prstGeom>
          <a:noFill/>
        </p:spPr>
        <p:txBody>
          <a:bodyPr wrap="square" rtlCol="0">
            <a:spAutoFit/>
          </a:bodyPr>
          <a:lstStyle/>
          <a:p>
            <a:pPr algn="ctr"/>
            <a:r>
              <a:rPr lang="vi-VN" dirty="0" smtClean="0"/>
              <a:t>29</a:t>
            </a:r>
            <a:endParaRPr lang="vi-VN" dirty="0"/>
          </a:p>
        </p:txBody>
      </p:sp>
      <p:pic>
        <p:nvPicPr>
          <p:cNvPr id="5122" name="Picture 2" descr="thongtin"/>
          <p:cNvPicPr>
            <a:picLocks noChangeAspect="1" noChangeArrowheads="1"/>
          </p:cNvPicPr>
          <p:nvPr/>
        </p:nvPicPr>
        <p:blipFill>
          <a:blip r:embed="rId2">
            <a:extLst>
              <a:ext uri="{28A0092B-C50C-407E-A947-70E740481C1C}">
                <a14:useLocalDpi xmlns:a14="http://schemas.microsoft.com/office/drawing/2010/main" val="0"/>
              </a:ext>
            </a:extLst>
          </a:blip>
          <a:srcRect t="1112"/>
          <a:stretch>
            <a:fillRect/>
          </a:stretch>
        </p:blipFill>
        <p:spPr bwMode="auto">
          <a:xfrm>
            <a:off x="2456300" y="123478"/>
            <a:ext cx="4968552" cy="208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734" y="2281508"/>
            <a:ext cx="4968552" cy="240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349463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4032448" cy="572700"/>
          </a:xfrm>
        </p:spPr>
        <p:txBody>
          <a:bodyPr/>
          <a:lstStyle/>
          <a:p>
            <a:r>
              <a:rPr lang="en-US" sz="2500" dirty="0" err="1" smtClean="0">
                <a:latin typeface="+mn-lt"/>
              </a:rPr>
              <a:t>Phần</a:t>
            </a:r>
            <a:r>
              <a:rPr lang="en-US" sz="2500" dirty="0" smtClean="0">
                <a:latin typeface="+mn-lt"/>
              </a:rPr>
              <a:t> </a:t>
            </a:r>
            <a:r>
              <a:rPr lang="en-US" sz="2500" dirty="0" smtClean="0">
                <a:latin typeface="+mn-lt"/>
              </a:rPr>
              <a:t>4.</a:t>
            </a:r>
            <a:endParaRPr lang="vi-VN" sz="2500" dirty="0">
              <a:latin typeface="+mn-lt"/>
            </a:endParaRPr>
          </a:p>
        </p:txBody>
      </p:sp>
      <p:sp>
        <p:nvSpPr>
          <p:cNvPr id="3" name="Google Shape;209;p31"/>
          <p:cNvSpPr txBox="1">
            <a:spLocks/>
          </p:cNvSpPr>
          <p:nvPr/>
        </p:nvSpPr>
        <p:spPr>
          <a:xfrm>
            <a:off x="467544" y="699542"/>
            <a:ext cx="8379236" cy="41044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0" indent="-285750">
              <a:buFont typeface="Wingdings" panose="05000000000000000000" pitchFamily="2" charset="2"/>
              <a:buChar char="ü"/>
            </a:pPr>
            <a:endParaRPr lang="vi-VN" sz="1600" dirty="0"/>
          </a:p>
          <a:p>
            <a:pPr>
              <a:lnSpc>
                <a:spcPct val="150000"/>
              </a:lnSpc>
            </a:pPr>
            <a:endParaRPr lang="vi-VN" sz="1500" dirty="0" smtClean="0">
              <a:latin typeface="+mn-lt"/>
            </a:endParaRPr>
          </a:p>
          <a:p>
            <a:pPr algn="just">
              <a:lnSpc>
                <a:spcPct val="150000"/>
              </a:lnSpc>
            </a:pPr>
            <a:endParaRPr lang="vi-VN" sz="1500" dirty="0">
              <a:latin typeface="+mn-lt"/>
            </a:endParaRPr>
          </a:p>
        </p:txBody>
      </p:sp>
      <p:pic>
        <p:nvPicPr>
          <p:cNvPr id="6146" name="Picture 2" descr="nhat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83518"/>
            <a:ext cx="6442210"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oogle Shape;209;p31"/>
          <p:cNvSpPr txBox="1">
            <a:spLocks/>
          </p:cNvSpPr>
          <p:nvPr/>
        </p:nvSpPr>
        <p:spPr>
          <a:xfrm>
            <a:off x="2194560" y="3844508"/>
            <a:ext cx="5544616" cy="9361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dirty="0"/>
              <a:t>Tên admin Cẩm Xuyên </a:t>
            </a:r>
          </a:p>
          <a:p>
            <a:r>
              <a:rPr lang="vi-VN" sz="1600" dirty="0"/>
              <a:t>Email </a:t>
            </a:r>
            <a:r>
              <a:rPr lang="vi-VN" sz="1600" u="sng" dirty="0">
                <a:hlinkClick r:id="rId3"/>
              </a:rPr>
              <a:t>xuyennguyen21012001@gmail.com</a:t>
            </a:r>
            <a:endParaRPr lang="vi-VN" sz="1600" dirty="0"/>
          </a:p>
          <a:p>
            <a:r>
              <a:rPr lang="vi-VN" sz="1600" dirty="0"/>
              <a:t>Mật khẩu 12345</a:t>
            </a:r>
          </a:p>
          <a:p>
            <a:pPr algn="just">
              <a:lnSpc>
                <a:spcPct val="150000"/>
              </a:lnSpc>
            </a:pPr>
            <a:endParaRPr lang="vi-VN" sz="1500" dirty="0">
              <a:latin typeface="+mn-lt"/>
            </a:endParaRPr>
          </a:p>
        </p:txBody>
      </p:sp>
      <p:sp>
        <p:nvSpPr>
          <p:cNvPr id="8" name="TextBox 7"/>
          <p:cNvSpPr txBox="1"/>
          <p:nvPr/>
        </p:nvSpPr>
        <p:spPr>
          <a:xfrm>
            <a:off x="4391980" y="4754820"/>
            <a:ext cx="396044" cy="307777"/>
          </a:xfrm>
          <a:prstGeom prst="rect">
            <a:avLst/>
          </a:prstGeom>
          <a:noFill/>
        </p:spPr>
        <p:txBody>
          <a:bodyPr wrap="square" rtlCol="0">
            <a:spAutoFit/>
          </a:bodyPr>
          <a:lstStyle/>
          <a:p>
            <a:pPr algn="ctr"/>
            <a:r>
              <a:rPr lang="vi-VN" dirty="0" smtClean="0"/>
              <a:t>30</a:t>
            </a:r>
            <a:endParaRPr lang="vi-VN" dirty="0"/>
          </a:p>
        </p:txBody>
      </p:sp>
    </p:spTree>
    <p:extLst>
      <p:ext uri="{BB962C8B-B14F-4D97-AF65-F5344CB8AC3E}">
        <p14:creationId xmlns:p14="http://schemas.microsoft.com/office/powerpoint/2010/main" val="200676140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1512168" cy="572700"/>
          </a:xfrm>
        </p:spPr>
        <p:txBody>
          <a:bodyPr/>
          <a:lstStyle/>
          <a:p>
            <a:r>
              <a:rPr lang="en-US" sz="2500" dirty="0" err="1" smtClean="0">
                <a:latin typeface="+mn-lt"/>
              </a:rPr>
              <a:t>Phần</a:t>
            </a:r>
            <a:r>
              <a:rPr lang="en-US" sz="2500" dirty="0" smtClean="0">
                <a:latin typeface="+mn-lt"/>
              </a:rPr>
              <a:t> </a:t>
            </a:r>
            <a:r>
              <a:rPr lang="en-US" sz="2500" dirty="0" smtClean="0">
                <a:latin typeface="+mn-lt"/>
              </a:rPr>
              <a:t>4.</a:t>
            </a:r>
            <a:endParaRPr lang="vi-VN" sz="2500" dirty="0">
              <a:latin typeface="+mn-lt"/>
            </a:endParaRPr>
          </a:p>
        </p:txBody>
      </p:sp>
      <p:sp>
        <p:nvSpPr>
          <p:cNvPr id="3" name="Google Shape;209;p31"/>
          <p:cNvSpPr txBox="1">
            <a:spLocks/>
          </p:cNvSpPr>
          <p:nvPr/>
        </p:nvSpPr>
        <p:spPr>
          <a:xfrm>
            <a:off x="467544" y="699542"/>
            <a:ext cx="8379236" cy="41044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0" indent="-285750">
              <a:buFont typeface="Wingdings" panose="05000000000000000000" pitchFamily="2" charset="2"/>
              <a:buChar char="ü"/>
            </a:pPr>
            <a:endParaRPr lang="vi-VN" sz="1600" dirty="0"/>
          </a:p>
          <a:p>
            <a:pPr>
              <a:lnSpc>
                <a:spcPct val="150000"/>
              </a:lnSpc>
            </a:pPr>
            <a:endParaRPr lang="vi-VN" sz="1500" dirty="0" smtClean="0">
              <a:latin typeface="+mn-lt"/>
            </a:endParaRPr>
          </a:p>
          <a:p>
            <a:pPr algn="just">
              <a:lnSpc>
                <a:spcPct val="150000"/>
              </a:lnSpc>
            </a:pPr>
            <a:endParaRPr lang="vi-VN" sz="1500" dirty="0">
              <a:latin typeface="+mn-lt"/>
            </a:endParaRPr>
          </a:p>
        </p:txBody>
      </p:sp>
      <p:pic>
        <p:nvPicPr>
          <p:cNvPr id="7170" name="Picture 2" descr="nguoidu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691523"/>
            <a:ext cx="6552728" cy="371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391980" y="4754820"/>
            <a:ext cx="396044" cy="307777"/>
          </a:xfrm>
          <a:prstGeom prst="rect">
            <a:avLst/>
          </a:prstGeom>
          <a:noFill/>
        </p:spPr>
        <p:txBody>
          <a:bodyPr wrap="square" rtlCol="0">
            <a:spAutoFit/>
          </a:bodyPr>
          <a:lstStyle/>
          <a:p>
            <a:pPr algn="ctr"/>
            <a:r>
              <a:rPr lang="vi-VN" dirty="0" smtClean="0"/>
              <a:t>31</a:t>
            </a:r>
            <a:endParaRPr lang="vi-VN" dirty="0"/>
          </a:p>
        </p:txBody>
      </p:sp>
    </p:spTree>
    <p:extLst>
      <p:ext uri="{BB962C8B-B14F-4D97-AF65-F5344CB8AC3E}">
        <p14:creationId xmlns:p14="http://schemas.microsoft.com/office/powerpoint/2010/main" val="342512334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1368152" cy="572700"/>
          </a:xfrm>
        </p:spPr>
        <p:txBody>
          <a:bodyPr/>
          <a:lstStyle/>
          <a:p>
            <a:r>
              <a:rPr lang="en-US" sz="2500" dirty="0" err="1" smtClean="0">
                <a:latin typeface="+mn-lt"/>
              </a:rPr>
              <a:t>Phần</a:t>
            </a:r>
            <a:r>
              <a:rPr lang="en-US" sz="2500" dirty="0" smtClean="0">
                <a:latin typeface="+mn-lt"/>
              </a:rPr>
              <a:t> </a:t>
            </a:r>
            <a:r>
              <a:rPr lang="en-US" sz="2500" dirty="0" smtClean="0">
                <a:latin typeface="+mn-lt"/>
              </a:rPr>
              <a:t>4.</a:t>
            </a:r>
            <a:endParaRPr lang="vi-VN" sz="2500" dirty="0">
              <a:latin typeface="+mn-lt"/>
            </a:endParaRPr>
          </a:p>
        </p:txBody>
      </p:sp>
      <p:sp>
        <p:nvSpPr>
          <p:cNvPr id="3" name="Google Shape;209;p31"/>
          <p:cNvSpPr txBox="1">
            <a:spLocks/>
          </p:cNvSpPr>
          <p:nvPr/>
        </p:nvSpPr>
        <p:spPr>
          <a:xfrm>
            <a:off x="467544" y="699542"/>
            <a:ext cx="8379236" cy="41044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0" indent="-285750">
              <a:buFont typeface="Wingdings" panose="05000000000000000000" pitchFamily="2" charset="2"/>
              <a:buChar char="ü"/>
            </a:pPr>
            <a:endParaRPr lang="vi-VN" sz="1600" dirty="0"/>
          </a:p>
          <a:p>
            <a:pPr>
              <a:lnSpc>
                <a:spcPct val="150000"/>
              </a:lnSpc>
            </a:pPr>
            <a:endParaRPr lang="vi-VN" sz="1500" dirty="0" smtClean="0">
              <a:latin typeface="+mn-lt"/>
            </a:endParaRPr>
          </a:p>
          <a:p>
            <a:pPr algn="just">
              <a:lnSpc>
                <a:spcPct val="150000"/>
              </a:lnSpc>
            </a:pPr>
            <a:endParaRPr lang="vi-VN" sz="1500" dirty="0">
              <a:latin typeface="+mn-lt"/>
            </a:endParaRPr>
          </a:p>
        </p:txBody>
      </p:sp>
      <p:pic>
        <p:nvPicPr>
          <p:cNvPr id="8194" name="Picture 2" descr="phongt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699542"/>
            <a:ext cx="6760743"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391980" y="4754820"/>
            <a:ext cx="396044" cy="307777"/>
          </a:xfrm>
          <a:prstGeom prst="rect">
            <a:avLst/>
          </a:prstGeom>
          <a:noFill/>
        </p:spPr>
        <p:txBody>
          <a:bodyPr wrap="square" rtlCol="0">
            <a:spAutoFit/>
          </a:bodyPr>
          <a:lstStyle/>
          <a:p>
            <a:pPr algn="ctr"/>
            <a:r>
              <a:rPr lang="vi-VN" dirty="0" smtClean="0"/>
              <a:t>32</a:t>
            </a:r>
            <a:endParaRPr lang="vi-VN" dirty="0"/>
          </a:p>
        </p:txBody>
      </p:sp>
    </p:spTree>
    <p:extLst>
      <p:ext uri="{BB962C8B-B14F-4D97-AF65-F5344CB8AC3E}">
        <p14:creationId xmlns:p14="http://schemas.microsoft.com/office/powerpoint/2010/main" val="342512334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1368152" cy="572700"/>
          </a:xfrm>
        </p:spPr>
        <p:txBody>
          <a:bodyPr/>
          <a:lstStyle/>
          <a:p>
            <a:r>
              <a:rPr lang="en-US" sz="2500" dirty="0" err="1" smtClean="0">
                <a:latin typeface="+mn-lt"/>
              </a:rPr>
              <a:t>Phần</a:t>
            </a:r>
            <a:r>
              <a:rPr lang="en-US" sz="2500" dirty="0" smtClean="0">
                <a:latin typeface="+mn-lt"/>
              </a:rPr>
              <a:t> </a:t>
            </a:r>
            <a:r>
              <a:rPr lang="en-US" sz="2500" dirty="0" smtClean="0">
                <a:latin typeface="+mn-lt"/>
              </a:rPr>
              <a:t>4.</a:t>
            </a:r>
            <a:endParaRPr lang="vi-VN" sz="2500" dirty="0">
              <a:latin typeface="+mn-lt"/>
            </a:endParaRPr>
          </a:p>
        </p:txBody>
      </p:sp>
      <p:sp>
        <p:nvSpPr>
          <p:cNvPr id="3" name="Google Shape;209;p31"/>
          <p:cNvSpPr txBox="1">
            <a:spLocks/>
          </p:cNvSpPr>
          <p:nvPr/>
        </p:nvSpPr>
        <p:spPr>
          <a:xfrm>
            <a:off x="467544" y="699542"/>
            <a:ext cx="8379236" cy="41044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0" indent="-285750">
              <a:buFont typeface="Wingdings" panose="05000000000000000000" pitchFamily="2" charset="2"/>
              <a:buChar char="ü"/>
            </a:pPr>
            <a:endParaRPr lang="vi-VN" sz="1600" dirty="0"/>
          </a:p>
          <a:p>
            <a:pPr>
              <a:lnSpc>
                <a:spcPct val="150000"/>
              </a:lnSpc>
            </a:pPr>
            <a:endParaRPr lang="vi-VN" sz="1500" dirty="0" smtClean="0">
              <a:latin typeface="+mn-lt"/>
            </a:endParaRPr>
          </a:p>
          <a:p>
            <a:pPr algn="just">
              <a:lnSpc>
                <a:spcPct val="150000"/>
              </a:lnSpc>
            </a:pPr>
            <a:endParaRPr lang="vi-VN" sz="1500" dirty="0">
              <a:latin typeface="+mn-lt"/>
            </a:endParaRPr>
          </a:p>
        </p:txBody>
      </p:sp>
      <p:sp>
        <p:nvSpPr>
          <p:cNvPr id="7" name="TextBox 6"/>
          <p:cNvSpPr txBox="1"/>
          <p:nvPr/>
        </p:nvSpPr>
        <p:spPr>
          <a:xfrm>
            <a:off x="4391980" y="4754820"/>
            <a:ext cx="396044" cy="307777"/>
          </a:xfrm>
          <a:prstGeom prst="rect">
            <a:avLst/>
          </a:prstGeom>
          <a:noFill/>
        </p:spPr>
        <p:txBody>
          <a:bodyPr wrap="square" rtlCol="0">
            <a:spAutoFit/>
          </a:bodyPr>
          <a:lstStyle/>
          <a:p>
            <a:pPr algn="ctr"/>
            <a:r>
              <a:rPr lang="vi-VN" dirty="0" smtClean="0"/>
              <a:t>33</a:t>
            </a:r>
            <a:endParaRPr lang="vi-VN" dirty="0"/>
          </a:p>
        </p:txBody>
      </p:sp>
      <p:pic>
        <p:nvPicPr>
          <p:cNvPr id="9218" name="Picture 2" descr="baid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38" y="731838"/>
            <a:ext cx="6724150" cy="378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171622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1368152" cy="572700"/>
          </a:xfrm>
        </p:spPr>
        <p:txBody>
          <a:bodyPr/>
          <a:lstStyle/>
          <a:p>
            <a:r>
              <a:rPr lang="en-US" sz="2500" dirty="0" err="1" smtClean="0">
                <a:latin typeface="+mn-lt"/>
              </a:rPr>
              <a:t>Phần</a:t>
            </a:r>
            <a:r>
              <a:rPr lang="en-US" sz="2500" dirty="0" smtClean="0">
                <a:latin typeface="+mn-lt"/>
              </a:rPr>
              <a:t> </a:t>
            </a:r>
            <a:r>
              <a:rPr lang="en-US" sz="2500" dirty="0" smtClean="0">
                <a:latin typeface="+mn-lt"/>
              </a:rPr>
              <a:t>4.</a:t>
            </a:r>
            <a:endParaRPr lang="vi-VN" sz="2500" dirty="0">
              <a:latin typeface="+mn-lt"/>
            </a:endParaRPr>
          </a:p>
        </p:txBody>
      </p:sp>
      <p:sp>
        <p:nvSpPr>
          <p:cNvPr id="3" name="Google Shape;209;p31"/>
          <p:cNvSpPr txBox="1">
            <a:spLocks/>
          </p:cNvSpPr>
          <p:nvPr/>
        </p:nvSpPr>
        <p:spPr>
          <a:xfrm>
            <a:off x="467544" y="699542"/>
            <a:ext cx="8379236" cy="41044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0" indent="-285750">
              <a:buFont typeface="Wingdings" panose="05000000000000000000" pitchFamily="2" charset="2"/>
              <a:buChar char="ü"/>
            </a:pPr>
            <a:endParaRPr lang="vi-VN" sz="1600" dirty="0"/>
          </a:p>
          <a:p>
            <a:pPr>
              <a:lnSpc>
                <a:spcPct val="150000"/>
              </a:lnSpc>
            </a:pPr>
            <a:endParaRPr lang="vi-VN" sz="1500" dirty="0" smtClean="0">
              <a:latin typeface="+mn-lt"/>
            </a:endParaRPr>
          </a:p>
          <a:p>
            <a:pPr algn="just">
              <a:lnSpc>
                <a:spcPct val="150000"/>
              </a:lnSpc>
            </a:pPr>
            <a:endParaRPr lang="vi-VN" sz="1500" dirty="0">
              <a:latin typeface="+mn-lt"/>
            </a:endParaRPr>
          </a:p>
        </p:txBody>
      </p:sp>
      <p:sp>
        <p:nvSpPr>
          <p:cNvPr id="7" name="TextBox 6"/>
          <p:cNvSpPr txBox="1"/>
          <p:nvPr/>
        </p:nvSpPr>
        <p:spPr>
          <a:xfrm>
            <a:off x="4391980" y="4754820"/>
            <a:ext cx="396044" cy="307777"/>
          </a:xfrm>
          <a:prstGeom prst="rect">
            <a:avLst/>
          </a:prstGeom>
          <a:noFill/>
        </p:spPr>
        <p:txBody>
          <a:bodyPr wrap="square" rtlCol="0">
            <a:spAutoFit/>
          </a:bodyPr>
          <a:lstStyle/>
          <a:p>
            <a:pPr algn="ctr"/>
            <a:r>
              <a:rPr lang="vi-VN" dirty="0" smtClean="0"/>
              <a:t>34</a:t>
            </a:r>
            <a:endParaRPr lang="vi-VN" dirty="0"/>
          </a:p>
        </p:txBody>
      </p:sp>
      <p:pic>
        <p:nvPicPr>
          <p:cNvPr id="10242" name="Picture 2" descr="them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736" y="670588"/>
            <a:ext cx="6355892" cy="362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050911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1368152" cy="572700"/>
          </a:xfrm>
        </p:spPr>
        <p:txBody>
          <a:bodyPr/>
          <a:lstStyle/>
          <a:p>
            <a:r>
              <a:rPr lang="en-US" sz="2500" dirty="0" err="1" smtClean="0">
                <a:latin typeface="+mn-lt"/>
              </a:rPr>
              <a:t>Phần</a:t>
            </a:r>
            <a:r>
              <a:rPr lang="en-US" sz="2500" dirty="0" smtClean="0">
                <a:latin typeface="+mn-lt"/>
              </a:rPr>
              <a:t> </a:t>
            </a:r>
            <a:r>
              <a:rPr lang="en-US" sz="2500" dirty="0" smtClean="0">
                <a:latin typeface="+mn-lt"/>
              </a:rPr>
              <a:t>4.</a:t>
            </a:r>
            <a:endParaRPr lang="vi-VN" sz="2500" dirty="0">
              <a:latin typeface="+mn-lt"/>
            </a:endParaRPr>
          </a:p>
        </p:txBody>
      </p:sp>
      <p:sp>
        <p:nvSpPr>
          <p:cNvPr id="3" name="Google Shape;209;p31"/>
          <p:cNvSpPr txBox="1">
            <a:spLocks/>
          </p:cNvSpPr>
          <p:nvPr/>
        </p:nvSpPr>
        <p:spPr>
          <a:xfrm>
            <a:off x="467544" y="699542"/>
            <a:ext cx="8379236" cy="41044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0" indent="-285750">
              <a:buFont typeface="Wingdings" panose="05000000000000000000" pitchFamily="2" charset="2"/>
              <a:buChar char="ü"/>
            </a:pPr>
            <a:endParaRPr lang="vi-VN" sz="1600" dirty="0"/>
          </a:p>
          <a:p>
            <a:pPr>
              <a:lnSpc>
                <a:spcPct val="150000"/>
              </a:lnSpc>
            </a:pPr>
            <a:endParaRPr lang="vi-VN" sz="1500" dirty="0" smtClean="0">
              <a:latin typeface="+mn-lt"/>
            </a:endParaRPr>
          </a:p>
          <a:p>
            <a:pPr algn="just">
              <a:lnSpc>
                <a:spcPct val="150000"/>
              </a:lnSpc>
            </a:pPr>
            <a:endParaRPr lang="vi-VN" sz="1500" dirty="0">
              <a:latin typeface="+mn-lt"/>
            </a:endParaRPr>
          </a:p>
        </p:txBody>
      </p:sp>
      <p:sp>
        <p:nvSpPr>
          <p:cNvPr id="7" name="TextBox 6"/>
          <p:cNvSpPr txBox="1"/>
          <p:nvPr/>
        </p:nvSpPr>
        <p:spPr>
          <a:xfrm>
            <a:off x="4391980" y="4754820"/>
            <a:ext cx="396044" cy="307777"/>
          </a:xfrm>
          <a:prstGeom prst="rect">
            <a:avLst/>
          </a:prstGeom>
          <a:noFill/>
        </p:spPr>
        <p:txBody>
          <a:bodyPr wrap="square" rtlCol="0">
            <a:spAutoFit/>
          </a:bodyPr>
          <a:lstStyle/>
          <a:p>
            <a:pPr algn="ctr"/>
            <a:r>
              <a:rPr lang="vi-VN" dirty="0" smtClean="0"/>
              <a:t>35</a:t>
            </a:r>
            <a:endParaRPr lang="vi-VN" dirty="0"/>
          </a:p>
        </p:txBody>
      </p:sp>
      <p:pic>
        <p:nvPicPr>
          <p:cNvPr id="1126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9" y="627534"/>
            <a:ext cx="7350285"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050911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963002" y="2283718"/>
            <a:ext cx="5153464" cy="15841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latin typeface="+mn-lt"/>
              </a:rPr>
              <a:t>Kế </a:t>
            </a:r>
            <a:r>
              <a:rPr lang="vi-VN" dirty="0" smtClean="0">
                <a:latin typeface="+mn-lt"/>
              </a:rPr>
              <a:t>luận &amp; Hướng phát triển</a:t>
            </a:r>
            <a:endParaRPr dirty="0">
              <a:latin typeface="+mn-lt"/>
            </a:endParaRPr>
          </a:p>
        </p:txBody>
      </p:sp>
      <p:sp>
        <p:nvSpPr>
          <p:cNvPr id="217" name="Google Shape;217;p32"/>
          <p:cNvSpPr txBox="1">
            <a:spLocks noGrp="1"/>
          </p:cNvSpPr>
          <p:nvPr>
            <p:ph type="title" idx="2"/>
          </p:nvPr>
        </p:nvSpPr>
        <p:spPr>
          <a:xfrm>
            <a:off x="3131840" y="1419622"/>
            <a:ext cx="280831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latin typeface="+mn-lt"/>
              </a:rPr>
              <a:t>Phần </a:t>
            </a:r>
            <a:r>
              <a:rPr lang="vi-VN" dirty="0" smtClean="0">
                <a:latin typeface="+mn-lt"/>
              </a:rPr>
              <a:t>5 </a:t>
            </a:r>
            <a:endParaRPr dirty="0">
              <a:latin typeface="+mn-lt"/>
            </a:endParaRPr>
          </a:p>
        </p:txBody>
      </p:sp>
      <p:sp>
        <p:nvSpPr>
          <p:cNvPr id="4" name="TextBox 3"/>
          <p:cNvSpPr txBox="1"/>
          <p:nvPr/>
        </p:nvSpPr>
        <p:spPr>
          <a:xfrm>
            <a:off x="4391980" y="4754820"/>
            <a:ext cx="396044" cy="307777"/>
          </a:xfrm>
          <a:prstGeom prst="rect">
            <a:avLst/>
          </a:prstGeom>
          <a:noFill/>
        </p:spPr>
        <p:txBody>
          <a:bodyPr wrap="square" rtlCol="0">
            <a:spAutoFit/>
          </a:bodyPr>
          <a:lstStyle/>
          <a:p>
            <a:pPr algn="ctr"/>
            <a:r>
              <a:rPr lang="vi-VN" dirty="0" smtClean="0"/>
              <a:t>36</a:t>
            </a:r>
            <a:endParaRPr lang="vi-VN" dirty="0"/>
          </a:p>
        </p:txBody>
      </p:sp>
    </p:spTree>
    <p:extLst>
      <p:ext uri="{BB962C8B-B14F-4D97-AF65-F5344CB8AC3E}">
        <p14:creationId xmlns:p14="http://schemas.microsoft.com/office/powerpoint/2010/main" val="243102781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123478"/>
            <a:ext cx="1440160" cy="572700"/>
          </a:xfrm>
        </p:spPr>
        <p:txBody>
          <a:bodyPr/>
          <a:lstStyle/>
          <a:p>
            <a:r>
              <a:rPr lang="en-US" sz="2500" dirty="0" err="1" smtClean="0">
                <a:latin typeface="+mn-lt"/>
              </a:rPr>
              <a:t>Phần</a:t>
            </a:r>
            <a:r>
              <a:rPr lang="en-US" sz="2500" dirty="0" smtClean="0">
                <a:latin typeface="+mn-lt"/>
              </a:rPr>
              <a:t> 4. </a:t>
            </a:r>
            <a:r>
              <a:rPr lang="en-US" sz="2500" dirty="0" smtClean="0">
                <a:latin typeface="+mn-lt"/>
              </a:rPr>
              <a:t> </a:t>
            </a:r>
            <a:endParaRPr lang="vi-VN" sz="2500" dirty="0">
              <a:latin typeface="+mn-lt"/>
            </a:endParaRPr>
          </a:p>
        </p:txBody>
      </p:sp>
      <p:sp>
        <p:nvSpPr>
          <p:cNvPr id="3" name="Google Shape;209;p31"/>
          <p:cNvSpPr txBox="1">
            <a:spLocks/>
          </p:cNvSpPr>
          <p:nvPr/>
        </p:nvSpPr>
        <p:spPr>
          <a:xfrm>
            <a:off x="395536" y="843558"/>
            <a:ext cx="8676456" cy="41044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vi-VN" sz="1600" dirty="0" smtClean="0">
                <a:latin typeface="+mn-lt"/>
              </a:rPr>
              <a:t>Kết quả đạt được </a:t>
            </a:r>
          </a:p>
          <a:p>
            <a:pPr marL="285750" lvl="0" indent="-285750">
              <a:lnSpc>
                <a:spcPct val="150000"/>
              </a:lnSpc>
              <a:buFont typeface="Wingdings" panose="05000000000000000000" pitchFamily="2" charset="2"/>
              <a:buChar char="ü"/>
            </a:pPr>
            <a:r>
              <a:rPr lang="vi-VN" sz="1600" dirty="0"/>
              <a:t>Giao diện người dùng dễ sử dụng.</a:t>
            </a:r>
          </a:p>
          <a:p>
            <a:pPr marL="285750" lvl="0" indent="-285750">
              <a:lnSpc>
                <a:spcPct val="150000"/>
              </a:lnSpc>
              <a:buFont typeface="Wingdings" panose="05000000000000000000" pitchFamily="2" charset="2"/>
              <a:buChar char="ü"/>
            </a:pPr>
            <a:r>
              <a:rPr lang="vi-VN" sz="1600" dirty="0"/>
              <a:t>Xây dựng thành công website quản lý, thống kê nhà trọ ở Trà Vinh</a:t>
            </a:r>
          </a:p>
          <a:p>
            <a:pPr marL="285750" lvl="0" indent="-285750">
              <a:lnSpc>
                <a:spcPct val="150000"/>
              </a:lnSpc>
              <a:buFont typeface="Wingdings" panose="05000000000000000000" pitchFamily="2" charset="2"/>
              <a:buChar char="ü"/>
            </a:pPr>
            <a:r>
              <a:rPr lang="vi-VN" sz="1600" dirty="0"/>
              <a:t>Hiển thị giao diện, hình ảnh, thông tin các nhà trọ.</a:t>
            </a:r>
          </a:p>
          <a:p>
            <a:pPr marL="285750" lvl="0" indent="-285750">
              <a:lnSpc>
                <a:spcPct val="150000"/>
              </a:lnSpc>
              <a:buFont typeface="Wingdings" panose="05000000000000000000" pitchFamily="2" charset="2"/>
              <a:buChar char="ü"/>
            </a:pPr>
            <a:r>
              <a:rPr lang="vi-VN" sz="1600" dirty="0"/>
              <a:t>Xây dựng người dùng các chức năng tìm kiếm, lọc thông tin, thay đổi thông tin, thay đổi mật khẩu  người dùng.</a:t>
            </a:r>
          </a:p>
          <a:p>
            <a:pPr marL="285750" lvl="0" indent="-285750">
              <a:lnSpc>
                <a:spcPct val="150000"/>
              </a:lnSpc>
              <a:buFont typeface="Wingdings" panose="05000000000000000000" pitchFamily="2" charset="2"/>
              <a:buChar char="ü"/>
            </a:pPr>
            <a:r>
              <a:rPr lang="vi-VN" sz="1600" dirty="0"/>
              <a:t>Admin quản lý được tất cả các thông tin về nhà trọ, thêm, sữa, xóa các thông tin quản lý.</a:t>
            </a:r>
          </a:p>
          <a:p>
            <a:pPr marL="285750" lvl="0" indent="-285750">
              <a:lnSpc>
                <a:spcPct val="150000"/>
              </a:lnSpc>
              <a:buFont typeface="Wingdings" panose="05000000000000000000" pitchFamily="2" charset="2"/>
              <a:buChar char="ü"/>
            </a:pPr>
            <a:r>
              <a:rPr lang="vi-VN" sz="1600" dirty="0"/>
              <a:t>Sử dụng email để đăng nhập và không hiện mật khẩu.</a:t>
            </a:r>
          </a:p>
          <a:p>
            <a:pPr marL="285750" lvl="0" indent="-285750">
              <a:lnSpc>
                <a:spcPct val="150000"/>
              </a:lnSpc>
              <a:buFont typeface="Wingdings" panose="05000000000000000000" pitchFamily="2" charset="2"/>
              <a:buChar char="ü"/>
            </a:pPr>
            <a:endParaRPr lang="vi-VN" sz="1600" dirty="0"/>
          </a:p>
          <a:p>
            <a:pPr marL="285750" indent="-285750">
              <a:lnSpc>
                <a:spcPct val="150000"/>
              </a:lnSpc>
              <a:buFont typeface="Wingdings" panose="05000000000000000000" pitchFamily="2" charset="2"/>
              <a:buChar char="ü"/>
            </a:pPr>
            <a:endParaRPr lang="vi-VN" sz="1500" dirty="0" smtClean="0">
              <a:latin typeface="+mn-lt"/>
            </a:endParaRPr>
          </a:p>
          <a:p>
            <a:pPr marL="285750" indent="-285750" algn="just">
              <a:lnSpc>
                <a:spcPct val="150000"/>
              </a:lnSpc>
              <a:buFont typeface="Wingdings" panose="05000000000000000000" pitchFamily="2" charset="2"/>
              <a:buChar char="ü"/>
            </a:pPr>
            <a:endParaRPr lang="vi-VN" sz="1500" dirty="0">
              <a:latin typeface="+mn-lt"/>
            </a:endParaRPr>
          </a:p>
        </p:txBody>
      </p:sp>
      <p:sp>
        <p:nvSpPr>
          <p:cNvPr id="4" name="TextBox 3"/>
          <p:cNvSpPr txBox="1"/>
          <p:nvPr/>
        </p:nvSpPr>
        <p:spPr>
          <a:xfrm>
            <a:off x="4391980" y="4754820"/>
            <a:ext cx="396044" cy="307777"/>
          </a:xfrm>
          <a:prstGeom prst="rect">
            <a:avLst/>
          </a:prstGeom>
          <a:noFill/>
        </p:spPr>
        <p:txBody>
          <a:bodyPr wrap="square" rtlCol="0">
            <a:spAutoFit/>
          </a:bodyPr>
          <a:lstStyle/>
          <a:p>
            <a:pPr algn="ctr"/>
            <a:r>
              <a:rPr lang="vi-VN" dirty="0" smtClean="0"/>
              <a:t>37</a:t>
            </a:r>
            <a:endParaRPr lang="vi-VN" dirty="0"/>
          </a:p>
        </p:txBody>
      </p:sp>
    </p:spTree>
    <p:extLst>
      <p:ext uri="{BB962C8B-B14F-4D97-AF65-F5344CB8AC3E}">
        <p14:creationId xmlns:p14="http://schemas.microsoft.com/office/powerpoint/2010/main" val="169515735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3888432" cy="572700"/>
          </a:xfrm>
        </p:spPr>
        <p:txBody>
          <a:bodyPr/>
          <a:lstStyle/>
          <a:p>
            <a:r>
              <a:rPr lang="en-US" sz="2500" dirty="0" err="1" smtClean="0">
                <a:latin typeface="+mn-lt"/>
              </a:rPr>
              <a:t>Phần</a:t>
            </a:r>
            <a:r>
              <a:rPr lang="en-US" sz="2500" dirty="0" smtClean="0">
                <a:latin typeface="+mn-lt"/>
              </a:rPr>
              <a:t> 4</a:t>
            </a:r>
            <a:r>
              <a:rPr lang="en-US" sz="2500" dirty="0" smtClean="0">
                <a:latin typeface="+mn-lt"/>
              </a:rPr>
              <a:t>. </a:t>
            </a:r>
            <a:endParaRPr lang="vi-VN" sz="2500" dirty="0">
              <a:latin typeface="+mn-lt"/>
            </a:endParaRPr>
          </a:p>
        </p:txBody>
      </p:sp>
      <p:sp>
        <p:nvSpPr>
          <p:cNvPr id="3" name="Google Shape;209;p31"/>
          <p:cNvSpPr txBox="1">
            <a:spLocks/>
          </p:cNvSpPr>
          <p:nvPr/>
        </p:nvSpPr>
        <p:spPr>
          <a:xfrm>
            <a:off x="395536" y="843558"/>
            <a:ext cx="8379236" cy="33843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pPr>
            <a:r>
              <a:rPr lang="vi-VN" sz="1800" dirty="0" smtClean="0"/>
              <a:t>Hướng phát triển</a:t>
            </a:r>
          </a:p>
          <a:p>
            <a:pPr marL="285750" lvl="0" indent="-285750">
              <a:lnSpc>
                <a:spcPct val="150000"/>
              </a:lnSpc>
              <a:buFont typeface="Wingdings" panose="05000000000000000000" pitchFamily="2" charset="2"/>
              <a:buChar char="Ø"/>
            </a:pPr>
            <a:r>
              <a:rPr lang="vi-VN" sz="1800" dirty="0" smtClean="0"/>
              <a:t>Nâng </a:t>
            </a:r>
            <a:r>
              <a:rPr lang="vi-VN" sz="1800" dirty="0"/>
              <a:t>cao tính bảo mật cho tài khoản khách hàng, đổi mật khẩu thông qua Email </a:t>
            </a:r>
            <a:r>
              <a:rPr lang="vi-VN" sz="1800" dirty="0" smtClean="0"/>
              <a:t>nhân.</a:t>
            </a:r>
            <a:endParaRPr lang="vi-VN" sz="1800" b="1" dirty="0"/>
          </a:p>
          <a:p>
            <a:pPr marL="285750" lvl="0" indent="-285750">
              <a:lnSpc>
                <a:spcPct val="150000"/>
              </a:lnSpc>
              <a:buFont typeface="Wingdings" panose="05000000000000000000" pitchFamily="2" charset="2"/>
              <a:buChar char="Ø"/>
            </a:pPr>
            <a:r>
              <a:rPr lang="vi-VN" sz="1800" dirty="0"/>
              <a:t>Đảm bảo an toàn thông tin cá nhân của khách hàng thông qua các biện pháp bảo mật mạnh mẽ.</a:t>
            </a:r>
            <a:endParaRPr lang="vi-VN" sz="1800" b="1" dirty="0"/>
          </a:p>
          <a:p>
            <a:pPr marL="285750" lvl="0" indent="-285750">
              <a:lnSpc>
                <a:spcPct val="150000"/>
              </a:lnSpc>
              <a:buFont typeface="Wingdings" panose="05000000000000000000" pitchFamily="2" charset="2"/>
              <a:buChar char="Ø"/>
            </a:pPr>
            <a:r>
              <a:rPr lang="vi-VN" sz="1800" dirty="0"/>
              <a:t>Xây dựng thêm tính năng hiển thị bản đồ chỉ đường đến nhà </a:t>
            </a:r>
            <a:r>
              <a:rPr lang="vi-VN" sz="1800" dirty="0" smtClean="0"/>
              <a:t>trọ.</a:t>
            </a:r>
            <a:endParaRPr lang="vi-VN" sz="1800" dirty="0"/>
          </a:p>
          <a:p>
            <a:pPr marL="285750" lvl="0" indent="-285750">
              <a:lnSpc>
                <a:spcPct val="150000"/>
              </a:lnSpc>
              <a:buFont typeface="Wingdings" panose="05000000000000000000" pitchFamily="2" charset="2"/>
              <a:buChar char="Ø"/>
            </a:pPr>
            <a:r>
              <a:rPr lang="vi-VN" sz="1800" dirty="0"/>
              <a:t>Thêm chức năng thanh toán, quản lý các hợp đồng thuê trọ.</a:t>
            </a:r>
          </a:p>
          <a:p>
            <a:pPr marL="285750" lvl="0" indent="-285750">
              <a:lnSpc>
                <a:spcPct val="150000"/>
              </a:lnSpc>
              <a:buFont typeface="Wingdings" panose="05000000000000000000" pitchFamily="2" charset="2"/>
              <a:buChar char="Ø"/>
            </a:pPr>
            <a:endParaRPr lang="vi-VN" sz="1800" dirty="0"/>
          </a:p>
          <a:p>
            <a:pPr>
              <a:lnSpc>
                <a:spcPct val="150000"/>
              </a:lnSpc>
            </a:pPr>
            <a:endParaRPr lang="vi-VN" sz="1500" dirty="0" smtClean="0">
              <a:latin typeface="+mn-lt"/>
            </a:endParaRPr>
          </a:p>
          <a:p>
            <a:pPr>
              <a:lnSpc>
                <a:spcPct val="150000"/>
              </a:lnSpc>
            </a:pPr>
            <a:endParaRPr lang="vi-VN" sz="1500" dirty="0" smtClean="0">
              <a:latin typeface="+mn-lt"/>
            </a:endParaRPr>
          </a:p>
          <a:p>
            <a:pPr algn="just">
              <a:lnSpc>
                <a:spcPct val="150000"/>
              </a:lnSpc>
            </a:pPr>
            <a:endParaRPr lang="vi-VN" sz="1500" dirty="0">
              <a:latin typeface="+mn-lt"/>
            </a:endParaRPr>
          </a:p>
        </p:txBody>
      </p:sp>
      <p:sp>
        <p:nvSpPr>
          <p:cNvPr id="4" name="TextBox 3"/>
          <p:cNvSpPr txBox="1"/>
          <p:nvPr/>
        </p:nvSpPr>
        <p:spPr>
          <a:xfrm>
            <a:off x="4391980" y="4754820"/>
            <a:ext cx="396044" cy="307777"/>
          </a:xfrm>
          <a:prstGeom prst="rect">
            <a:avLst/>
          </a:prstGeom>
          <a:noFill/>
        </p:spPr>
        <p:txBody>
          <a:bodyPr wrap="square" rtlCol="0">
            <a:spAutoFit/>
          </a:bodyPr>
          <a:lstStyle/>
          <a:p>
            <a:pPr algn="ctr"/>
            <a:r>
              <a:rPr lang="vi-VN" dirty="0" smtClean="0"/>
              <a:t>38</a:t>
            </a:r>
            <a:endParaRPr lang="vi-VN" dirty="0"/>
          </a:p>
        </p:txBody>
      </p:sp>
    </p:spTree>
    <p:extLst>
      <p:ext uri="{BB962C8B-B14F-4D97-AF65-F5344CB8AC3E}">
        <p14:creationId xmlns:p14="http://schemas.microsoft.com/office/powerpoint/2010/main" val="176015058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963002" y="2643758"/>
            <a:ext cx="5153464"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latin typeface="+mn-lt"/>
              </a:rPr>
              <a:t>Tổng quan </a:t>
            </a:r>
            <a:endParaRPr dirty="0">
              <a:latin typeface="+mn-lt"/>
            </a:endParaRPr>
          </a:p>
        </p:txBody>
      </p:sp>
      <p:sp>
        <p:nvSpPr>
          <p:cNvPr id="217" name="Google Shape;217;p32"/>
          <p:cNvSpPr txBox="1">
            <a:spLocks noGrp="1"/>
          </p:cNvSpPr>
          <p:nvPr>
            <p:ph type="title" idx="2"/>
          </p:nvPr>
        </p:nvSpPr>
        <p:spPr>
          <a:xfrm>
            <a:off x="3131840" y="1779662"/>
            <a:ext cx="280831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latin typeface="+mn-lt"/>
              </a:rPr>
              <a:t>Phần 1</a:t>
            </a:r>
            <a:endParaRPr dirty="0">
              <a:latin typeface="+mn-lt"/>
            </a:endParaRPr>
          </a:p>
        </p:txBody>
      </p:sp>
      <p:sp>
        <p:nvSpPr>
          <p:cNvPr id="4" name="TextBox 3"/>
          <p:cNvSpPr txBox="1"/>
          <p:nvPr/>
        </p:nvSpPr>
        <p:spPr>
          <a:xfrm>
            <a:off x="4391980" y="4754820"/>
            <a:ext cx="396044" cy="307777"/>
          </a:xfrm>
          <a:prstGeom prst="rect">
            <a:avLst/>
          </a:prstGeom>
          <a:noFill/>
        </p:spPr>
        <p:txBody>
          <a:bodyPr wrap="square" rtlCol="0">
            <a:spAutoFit/>
          </a:bodyPr>
          <a:lstStyle/>
          <a:p>
            <a:pPr algn="ctr"/>
            <a:r>
              <a:rPr lang="vi-VN" dirty="0"/>
              <a:t>3</a:t>
            </a: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3888432" cy="572700"/>
          </a:xfrm>
        </p:spPr>
        <p:txBody>
          <a:bodyPr/>
          <a:lstStyle/>
          <a:p>
            <a:r>
              <a:rPr lang="en-US" sz="2500" dirty="0" err="1" smtClean="0">
                <a:latin typeface="+mn-lt"/>
              </a:rPr>
              <a:t>Phần</a:t>
            </a:r>
            <a:r>
              <a:rPr lang="en-US" sz="2500" dirty="0" smtClean="0">
                <a:latin typeface="+mn-lt"/>
              </a:rPr>
              <a:t> 4</a:t>
            </a:r>
            <a:r>
              <a:rPr lang="en-US" sz="2500" dirty="0" smtClean="0">
                <a:latin typeface="+mn-lt"/>
              </a:rPr>
              <a:t>. </a:t>
            </a:r>
            <a:endParaRPr lang="vi-VN" sz="2500" dirty="0">
              <a:latin typeface="+mn-lt"/>
            </a:endParaRPr>
          </a:p>
        </p:txBody>
      </p:sp>
      <p:sp>
        <p:nvSpPr>
          <p:cNvPr id="3" name="Google Shape;209;p31"/>
          <p:cNvSpPr txBox="1">
            <a:spLocks/>
          </p:cNvSpPr>
          <p:nvPr/>
        </p:nvSpPr>
        <p:spPr>
          <a:xfrm>
            <a:off x="394000" y="987574"/>
            <a:ext cx="8379236" cy="33843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pPr>
            <a:r>
              <a:rPr lang="vi-VN" sz="1800" dirty="0" smtClean="0"/>
              <a:t>Hạn chế</a:t>
            </a:r>
          </a:p>
          <a:p>
            <a:pPr marL="285750" lvl="0" indent="-285750">
              <a:lnSpc>
                <a:spcPct val="150000"/>
              </a:lnSpc>
              <a:buFont typeface="Arial" panose="020B0604020202020204" pitchFamily="34" charset="0"/>
              <a:buChar char="•"/>
            </a:pPr>
            <a:r>
              <a:rPr lang="vi-VN" sz="1800" dirty="0"/>
              <a:t>Giao diện còn đơn giản.</a:t>
            </a:r>
          </a:p>
          <a:p>
            <a:pPr marL="285750" lvl="0" indent="-285750">
              <a:lnSpc>
                <a:spcPct val="150000"/>
              </a:lnSpc>
              <a:buFont typeface="Arial" panose="020B0604020202020204" pitchFamily="34" charset="0"/>
              <a:buChar char="•"/>
            </a:pPr>
            <a:r>
              <a:rPr lang="vi-VN" sz="1800" dirty="0"/>
              <a:t>Chỉ mới thêm được các chức năng cơ </a:t>
            </a:r>
            <a:r>
              <a:rPr lang="vi-VN" sz="1800" dirty="0" smtClean="0"/>
              <a:t>bản.</a:t>
            </a:r>
            <a:endParaRPr lang="vi-VN" sz="1800" dirty="0"/>
          </a:p>
          <a:p>
            <a:pPr marL="285750" lvl="0" indent="-285750">
              <a:lnSpc>
                <a:spcPct val="150000"/>
              </a:lnSpc>
              <a:buFont typeface="Arial" panose="020B0604020202020204" pitchFamily="34" charset="0"/>
              <a:buChar char="•"/>
            </a:pPr>
            <a:r>
              <a:rPr lang="vi-VN" sz="1800" dirty="0"/>
              <a:t>Phần đánh giá người dùng chưa xử lý </a:t>
            </a:r>
            <a:r>
              <a:rPr lang="vi-VN" sz="1800" dirty="0" smtClean="0"/>
              <a:t>được.</a:t>
            </a:r>
            <a:endParaRPr lang="vi-VN" sz="1800" dirty="0"/>
          </a:p>
          <a:p>
            <a:pPr marL="285750" lvl="0" indent="-285750">
              <a:lnSpc>
                <a:spcPct val="150000"/>
              </a:lnSpc>
              <a:buFont typeface="Arial" panose="020B0604020202020204" pitchFamily="34" charset="0"/>
              <a:buChar char="•"/>
            </a:pPr>
            <a:r>
              <a:rPr lang="vi-VN" sz="1800" dirty="0"/>
              <a:t>Chưa phân quyền chủ nhà trọ, mọi công việc quản lý đều do admin thực </a:t>
            </a:r>
            <a:r>
              <a:rPr lang="vi-VN" sz="1800" dirty="0" smtClean="0"/>
              <a:t>hiện. </a:t>
            </a:r>
            <a:endParaRPr lang="vi-VN" sz="1800" dirty="0"/>
          </a:p>
          <a:p>
            <a:pPr marL="285750" indent="-285750">
              <a:lnSpc>
                <a:spcPct val="150000"/>
              </a:lnSpc>
              <a:buFont typeface="Arial" panose="020B0604020202020204" pitchFamily="34" charset="0"/>
              <a:buChar char="•"/>
            </a:pPr>
            <a:endParaRPr lang="vi-VN" sz="1800" dirty="0"/>
          </a:p>
          <a:p>
            <a:pPr marL="285750" lvl="0" indent="-285750">
              <a:lnSpc>
                <a:spcPct val="150000"/>
              </a:lnSpc>
              <a:buFont typeface="Wingdings" panose="05000000000000000000" pitchFamily="2" charset="2"/>
              <a:buChar char="Ø"/>
            </a:pPr>
            <a:endParaRPr lang="vi-VN" sz="1800" dirty="0"/>
          </a:p>
          <a:p>
            <a:pPr>
              <a:lnSpc>
                <a:spcPct val="150000"/>
              </a:lnSpc>
            </a:pPr>
            <a:endParaRPr lang="vi-VN" sz="1500" dirty="0" smtClean="0">
              <a:latin typeface="+mn-lt"/>
            </a:endParaRPr>
          </a:p>
          <a:p>
            <a:pPr>
              <a:lnSpc>
                <a:spcPct val="150000"/>
              </a:lnSpc>
            </a:pPr>
            <a:endParaRPr lang="vi-VN" sz="1500" dirty="0" smtClean="0">
              <a:latin typeface="+mn-lt"/>
            </a:endParaRPr>
          </a:p>
          <a:p>
            <a:pPr algn="just">
              <a:lnSpc>
                <a:spcPct val="150000"/>
              </a:lnSpc>
            </a:pPr>
            <a:endParaRPr lang="vi-VN" sz="1500" dirty="0">
              <a:latin typeface="+mn-lt"/>
            </a:endParaRPr>
          </a:p>
        </p:txBody>
      </p:sp>
      <p:sp>
        <p:nvSpPr>
          <p:cNvPr id="4" name="TextBox 3"/>
          <p:cNvSpPr txBox="1"/>
          <p:nvPr/>
        </p:nvSpPr>
        <p:spPr>
          <a:xfrm>
            <a:off x="4391980" y="4754820"/>
            <a:ext cx="396044" cy="307777"/>
          </a:xfrm>
          <a:prstGeom prst="rect">
            <a:avLst/>
          </a:prstGeom>
          <a:noFill/>
        </p:spPr>
        <p:txBody>
          <a:bodyPr wrap="square" rtlCol="0">
            <a:spAutoFit/>
          </a:bodyPr>
          <a:lstStyle/>
          <a:p>
            <a:pPr algn="ctr"/>
            <a:r>
              <a:rPr lang="vi-VN" dirty="0" smtClean="0"/>
              <a:t>39</a:t>
            </a:r>
            <a:endParaRPr lang="vi-VN" dirty="0"/>
          </a:p>
        </p:txBody>
      </p:sp>
    </p:spTree>
    <p:extLst>
      <p:ext uri="{BB962C8B-B14F-4D97-AF65-F5344CB8AC3E}">
        <p14:creationId xmlns:p14="http://schemas.microsoft.com/office/powerpoint/2010/main" val="373617724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15566"/>
            <a:ext cx="8424936" cy="2232248"/>
          </a:xfrm>
        </p:spPr>
        <p:txBody>
          <a:bodyPr/>
          <a:lstStyle/>
          <a:p>
            <a:r>
              <a:rPr lang="vi-VN" sz="5000" dirty="0" smtClean="0">
                <a:latin typeface="+mn-lt"/>
              </a:rPr>
              <a:t>Cảm ơn thầy cô </a:t>
            </a:r>
            <a:r>
              <a:rPr lang="vi-VN" sz="5000" dirty="0" smtClean="0">
                <a:latin typeface="+mn-lt"/>
              </a:rPr>
              <a:t>đã </a:t>
            </a:r>
            <a:br>
              <a:rPr lang="vi-VN" sz="5000" dirty="0" smtClean="0">
                <a:latin typeface="+mn-lt"/>
              </a:rPr>
            </a:br>
            <a:r>
              <a:rPr lang="vi-VN" sz="5000" dirty="0" smtClean="0">
                <a:latin typeface="+mn-lt"/>
              </a:rPr>
              <a:t>lắng </a:t>
            </a:r>
            <a:r>
              <a:rPr lang="vi-VN" sz="5000" dirty="0" smtClean="0">
                <a:latin typeface="+mn-lt"/>
              </a:rPr>
              <a:t>nghe!!!</a:t>
            </a:r>
            <a:endParaRPr lang="vi-VN" sz="5000" dirty="0">
              <a:latin typeface="+mn-lt"/>
            </a:endParaRPr>
          </a:p>
        </p:txBody>
      </p:sp>
    </p:spTree>
    <p:extLst>
      <p:ext uri="{BB962C8B-B14F-4D97-AF65-F5344CB8AC3E}">
        <p14:creationId xmlns:p14="http://schemas.microsoft.com/office/powerpoint/2010/main" val="421479997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69"/>
            <a:ext cx="1475656" cy="572700"/>
          </a:xfrm>
        </p:spPr>
        <p:txBody>
          <a:bodyPr/>
          <a:lstStyle/>
          <a:p>
            <a:r>
              <a:rPr lang="en-US" sz="2500" dirty="0" err="1" smtClean="0">
                <a:latin typeface="+mn-lt"/>
              </a:rPr>
              <a:t>Phần</a:t>
            </a:r>
            <a:r>
              <a:rPr lang="en-US" sz="2500" dirty="0" smtClean="0">
                <a:latin typeface="+mn-lt"/>
              </a:rPr>
              <a:t> 1. </a:t>
            </a:r>
            <a:endParaRPr lang="vi-VN" sz="2500" dirty="0">
              <a:latin typeface="+mn-lt"/>
            </a:endParaRPr>
          </a:p>
        </p:txBody>
      </p:sp>
      <p:sp>
        <p:nvSpPr>
          <p:cNvPr id="3" name="Google Shape;209;p31"/>
          <p:cNvSpPr txBox="1">
            <a:spLocks/>
          </p:cNvSpPr>
          <p:nvPr/>
        </p:nvSpPr>
        <p:spPr>
          <a:xfrm>
            <a:off x="611560" y="771550"/>
            <a:ext cx="8208912" cy="42484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vi-VN" dirty="0" smtClean="0">
                <a:latin typeface="Arial (Body)"/>
              </a:rPr>
              <a:t>	</a:t>
            </a:r>
            <a:r>
              <a:rPr lang="vi-VN" sz="1600" dirty="0"/>
              <a:t>Website quản lý, thông kê nhà trọ Trà Vinh cung cấp các trang thông tin liên quan đến nhà trọ. Nhà trọ sẽ có các thông tin như: mã nhà trọ, tên nhà trọ, tên chủ trọ, số điện thoại nhà trọ, địa chỉ nhà trọ. Nhà trọ sẽ nằm trong phường quản lý, phường: mã phường, tên phường. Nhà trọ thì có nhiều phòng trọ: Mã phòng trọ, mô tả, giá phòng trọ, diện tích phòng trọ, ghi chú, ảnh phòng trọ. Mỗi phòng trọ có loại phòng trọ: Mã loại, tên loại. Phòng trọ gồm có trạng thái: Mã trạng thái, tên trạng thái. Có các tiện ích: Mã tiện ích, tên tiện ích. Người dùng gồm: Mã người dùng, tên người dùng, số điện thoại người dùng, email người dùng, anh đại diện. Bài đăng: Mã bài đăng, tên bài đăng, nội dung bài đăng, ảnh bài đăng, ngày đăng, đăng những thông tin về phòng trọ đó.</a:t>
            </a:r>
            <a:endParaRPr lang="vi-VN" dirty="0">
              <a:latin typeface="+mn-lt"/>
            </a:endParaRPr>
          </a:p>
        </p:txBody>
      </p:sp>
      <p:sp>
        <p:nvSpPr>
          <p:cNvPr id="4" name="TextBox 3"/>
          <p:cNvSpPr txBox="1"/>
          <p:nvPr/>
        </p:nvSpPr>
        <p:spPr>
          <a:xfrm>
            <a:off x="4391980" y="4754820"/>
            <a:ext cx="396044" cy="307777"/>
          </a:xfrm>
          <a:prstGeom prst="rect">
            <a:avLst/>
          </a:prstGeom>
          <a:noFill/>
        </p:spPr>
        <p:txBody>
          <a:bodyPr wrap="square" rtlCol="0">
            <a:spAutoFit/>
          </a:bodyPr>
          <a:lstStyle/>
          <a:p>
            <a:pPr algn="ctr"/>
            <a:r>
              <a:rPr lang="vi-VN" dirty="0"/>
              <a:t>3</a:t>
            </a:r>
            <a:endParaRPr lang="vi-VN" dirty="0"/>
          </a:p>
        </p:txBody>
      </p:sp>
    </p:spTree>
    <p:extLst>
      <p:ext uri="{BB962C8B-B14F-4D97-AF65-F5344CB8AC3E}">
        <p14:creationId xmlns:p14="http://schemas.microsoft.com/office/powerpoint/2010/main" val="145958242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0"/>
            <a:ext cx="1656184" cy="572700"/>
          </a:xfrm>
        </p:spPr>
        <p:txBody>
          <a:bodyPr/>
          <a:lstStyle/>
          <a:p>
            <a:r>
              <a:rPr lang="en-US" sz="2500" dirty="0" err="1" smtClean="0">
                <a:latin typeface="+mn-lt"/>
              </a:rPr>
              <a:t>Phần</a:t>
            </a:r>
            <a:r>
              <a:rPr lang="en-US" sz="2500" dirty="0" smtClean="0">
                <a:latin typeface="+mn-lt"/>
              </a:rPr>
              <a:t> 1</a:t>
            </a:r>
            <a:r>
              <a:rPr lang="en-US" sz="2500" dirty="0" smtClean="0">
                <a:latin typeface="+mn-lt"/>
              </a:rPr>
              <a:t>.</a:t>
            </a:r>
            <a:endParaRPr lang="vi-VN" sz="2500" dirty="0">
              <a:latin typeface="+mn-lt"/>
            </a:endParaRPr>
          </a:p>
        </p:txBody>
      </p:sp>
      <p:sp>
        <p:nvSpPr>
          <p:cNvPr id="3" name="Google Shape;209;p31"/>
          <p:cNvSpPr txBox="1">
            <a:spLocks/>
          </p:cNvSpPr>
          <p:nvPr/>
        </p:nvSpPr>
        <p:spPr>
          <a:xfrm>
            <a:off x="395536" y="1059582"/>
            <a:ext cx="8208912" cy="24482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vi-VN" dirty="0" smtClean="0">
                <a:latin typeface="Arial (Body)"/>
              </a:rPr>
              <a:t>	</a:t>
            </a:r>
            <a:r>
              <a:rPr lang="vi-VN" sz="1600" dirty="0"/>
              <a:t>Nghiên cứu sẽ tập trung vào xây dựng một website quản lý nhà trọ, nơi mà người quản lý có thể dễ dàng cập nhật và theo dõi thông tin về phòng trống và các thông tin khác liên quan đến quản lý nhà trọ. Đồng thời, người thuê cũng sẽ được cung cấp một giao diện có hình ảnh cũng như các thông tin cần thiết về nhà trọ tạo sự thuận tiện cũng như phương thức liên hệ đến nhà trọ mà mình muốn thuê</a:t>
            </a:r>
            <a:endParaRPr lang="vi-VN" sz="1600" dirty="0">
              <a:latin typeface="+mn-lt"/>
            </a:endParaRPr>
          </a:p>
        </p:txBody>
      </p:sp>
      <p:sp>
        <p:nvSpPr>
          <p:cNvPr id="4" name="TextBox 3"/>
          <p:cNvSpPr txBox="1"/>
          <p:nvPr/>
        </p:nvSpPr>
        <p:spPr>
          <a:xfrm>
            <a:off x="4391980" y="4754820"/>
            <a:ext cx="396044" cy="307777"/>
          </a:xfrm>
          <a:prstGeom prst="rect">
            <a:avLst/>
          </a:prstGeom>
          <a:noFill/>
        </p:spPr>
        <p:txBody>
          <a:bodyPr wrap="square" rtlCol="0">
            <a:spAutoFit/>
          </a:bodyPr>
          <a:lstStyle/>
          <a:p>
            <a:pPr algn="ctr"/>
            <a:r>
              <a:rPr lang="vi-VN" dirty="0"/>
              <a:t>4</a:t>
            </a:r>
          </a:p>
        </p:txBody>
      </p:sp>
    </p:spTree>
    <p:extLst>
      <p:ext uri="{BB962C8B-B14F-4D97-AF65-F5344CB8AC3E}">
        <p14:creationId xmlns:p14="http://schemas.microsoft.com/office/powerpoint/2010/main" val="192950266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1907704" y="2211710"/>
            <a:ext cx="5153464"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latin typeface="+mn-lt"/>
              </a:rPr>
              <a:t>Lý thuyết </a:t>
            </a:r>
            <a:endParaRPr dirty="0">
              <a:latin typeface="+mn-lt"/>
            </a:endParaRPr>
          </a:p>
        </p:txBody>
      </p:sp>
      <p:sp>
        <p:nvSpPr>
          <p:cNvPr id="217" name="Google Shape;217;p32"/>
          <p:cNvSpPr txBox="1">
            <a:spLocks noGrp="1"/>
          </p:cNvSpPr>
          <p:nvPr>
            <p:ph type="title" idx="2"/>
          </p:nvPr>
        </p:nvSpPr>
        <p:spPr>
          <a:xfrm>
            <a:off x="3076542" y="1347614"/>
            <a:ext cx="280831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latin typeface="+mn-lt"/>
              </a:rPr>
              <a:t>Phần </a:t>
            </a:r>
            <a:r>
              <a:rPr lang="vi-VN" dirty="0" smtClean="0">
                <a:latin typeface="+mn-lt"/>
              </a:rPr>
              <a:t>2</a:t>
            </a:r>
            <a:endParaRPr dirty="0">
              <a:latin typeface="+mn-lt"/>
            </a:endParaRPr>
          </a:p>
        </p:txBody>
      </p:sp>
      <p:sp>
        <p:nvSpPr>
          <p:cNvPr id="4" name="TextBox 3"/>
          <p:cNvSpPr txBox="1"/>
          <p:nvPr/>
        </p:nvSpPr>
        <p:spPr>
          <a:xfrm>
            <a:off x="4391980" y="4754820"/>
            <a:ext cx="396044" cy="307777"/>
          </a:xfrm>
          <a:prstGeom prst="rect">
            <a:avLst/>
          </a:prstGeom>
          <a:noFill/>
        </p:spPr>
        <p:txBody>
          <a:bodyPr wrap="square" rtlCol="0">
            <a:spAutoFit/>
          </a:bodyPr>
          <a:lstStyle/>
          <a:p>
            <a:pPr algn="ctr"/>
            <a:r>
              <a:rPr lang="vi-VN" dirty="0"/>
              <a:t>5</a:t>
            </a:r>
            <a:endParaRPr lang="vi-VN" dirty="0"/>
          </a:p>
        </p:txBody>
      </p:sp>
    </p:spTree>
    <p:extLst>
      <p:ext uri="{BB962C8B-B14F-4D97-AF65-F5344CB8AC3E}">
        <p14:creationId xmlns:p14="http://schemas.microsoft.com/office/powerpoint/2010/main" val="40501729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57" y="2979"/>
            <a:ext cx="2775505" cy="572700"/>
          </a:xfrm>
        </p:spPr>
        <p:txBody>
          <a:bodyPr/>
          <a:lstStyle/>
          <a:p>
            <a:r>
              <a:rPr lang="en-US" sz="2500" dirty="0" err="1" smtClean="0">
                <a:latin typeface="+mn-lt"/>
              </a:rPr>
              <a:t>Phần</a:t>
            </a:r>
            <a:r>
              <a:rPr lang="en-US" sz="2500" dirty="0" smtClean="0">
                <a:latin typeface="+mn-lt"/>
              </a:rPr>
              <a:t> 2</a:t>
            </a:r>
            <a:r>
              <a:rPr lang="en-US" sz="2500" dirty="0" smtClean="0">
                <a:latin typeface="+mn-lt"/>
              </a:rPr>
              <a:t>. </a:t>
            </a:r>
            <a:endParaRPr lang="vi-VN" sz="2500" dirty="0">
              <a:latin typeface="+mn-lt"/>
            </a:endParaRPr>
          </a:p>
        </p:txBody>
      </p:sp>
      <p:sp>
        <p:nvSpPr>
          <p:cNvPr id="3" name="Google Shape;209;p31"/>
          <p:cNvSpPr txBox="1">
            <a:spLocks/>
          </p:cNvSpPr>
          <p:nvPr/>
        </p:nvSpPr>
        <p:spPr>
          <a:xfrm>
            <a:off x="611560" y="771550"/>
            <a:ext cx="8208912" cy="42484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vi-VN" dirty="0" smtClean="0">
                <a:latin typeface="Arial (Body)"/>
              </a:rPr>
              <a:t>	</a:t>
            </a:r>
            <a:r>
              <a:rPr lang="en-US" sz="1600" dirty="0" smtClean="0">
                <a:latin typeface="Arial (Body)"/>
              </a:rPr>
              <a:t>PHP </a:t>
            </a:r>
            <a:r>
              <a:rPr lang="en-US" sz="1600" dirty="0" err="1">
                <a:latin typeface="Arial (Body)"/>
              </a:rPr>
              <a:t>có</a:t>
            </a:r>
            <a:r>
              <a:rPr lang="en-US" sz="1600" dirty="0">
                <a:latin typeface="Arial (Body)"/>
              </a:rPr>
              <a:t> </a:t>
            </a:r>
            <a:r>
              <a:rPr lang="en-US" sz="1600" dirty="0" err="1">
                <a:latin typeface="Arial (Body)"/>
              </a:rPr>
              <a:t>tên</a:t>
            </a:r>
            <a:r>
              <a:rPr lang="en-US" sz="1600" dirty="0">
                <a:latin typeface="Arial (Body)"/>
              </a:rPr>
              <a:t> </a:t>
            </a:r>
            <a:r>
              <a:rPr lang="en-US" sz="1600" dirty="0" err="1">
                <a:latin typeface="Arial (Body)"/>
              </a:rPr>
              <a:t>gọi</a:t>
            </a:r>
            <a:r>
              <a:rPr lang="en-US" sz="1600" dirty="0">
                <a:latin typeface="Arial (Body)"/>
              </a:rPr>
              <a:t> </a:t>
            </a:r>
            <a:r>
              <a:rPr lang="en-US" sz="1600" dirty="0" err="1">
                <a:latin typeface="Arial (Body)"/>
              </a:rPr>
              <a:t>đầy</a:t>
            </a:r>
            <a:r>
              <a:rPr lang="en-US" sz="1600" dirty="0">
                <a:latin typeface="Arial (Body)"/>
              </a:rPr>
              <a:t> </a:t>
            </a:r>
            <a:r>
              <a:rPr lang="en-US" sz="1600" dirty="0" err="1">
                <a:latin typeface="Arial (Body)"/>
              </a:rPr>
              <a:t>đủ</a:t>
            </a:r>
            <a:r>
              <a:rPr lang="en-US" sz="1600" dirty="0">
                <a:latin typeface="Arial (Body)"/>
              </a:rPr>
              <a:t> </a:t>
            </a:r>
            <a:r>
              <a:rPr lang="en-US" sz="1600" dirty="0" err="1">
                <a:latin typeface="Arial (Body)"/>
              </a:rPr>
              <a:t>là</a:t>
            </a:r>
            <a:r>
              <a:rPr lang="en-US" sz="1600" dirty="0">
                <a:latin typeface="Arial (Body)"/>
              </a:rPr>
              <a:t> Personal Home Page hay Hypertext Preprocessor </a:t>
            </a:r>
            <a:r>
              <a:rPr lang="en-US" sz="1600" dirty="0" err="1">
                <a:latin typeface="Arial (Body)"/>
              </a:rPr>
              <a:t>là</a:t>
            </a:r>
            <a:r>
              <a:rPr lang="en-US" sz="1600" dirty="0">
                <a:latin typeface="Arial (Body)"/>
              </a:rPr>
              <a:t> </a:t>
            </a:r>
            <a:r>
              <a:rPr lang="en-US" sz="1600" dirty="0" err="1">
                <a:latin typeface="Arial (Body)"/>
              </a:rPr>
              <a:t>ngôn</a:t>
            </a:r>
            <a:r>
              <a:rPr lang="en-US" sz="1600" dirty="0">
                <a:latin typeface="Arial (Body)"/>
              </a:rPr>
              <a:t> </a:t>
            </a:r>
            <a:r>
              <a:rPr lang="en-US" sz="1600" dirty="0" err="1">
                <a:latin typeface="Arial (Body)"/>
              </a:rPr>
              <a:t>ngữ</a:t>
            </a:r>
            <a:r>
              <a:rPr lang="en-US" sz="1600" dirty="0">
                <a:latin typeface="Arial (Body)"/>
              </a:rPr>
              <a:t> </a:t>
            </a:r>
            <a:r>
              <a:rPr lang="en-US" sz="1600" dirty="0" err="1">
                <a:latin typeface="Arial (Body)"/>
              </a:rPr>
              <a:t>kịch</a:t>
            </a:r>
            <a:r>
              <a:rPr lang="en-US" sz="1600" dirty="0">
                <a:latin typeface="Arial (Body)"/>
              </a:rPr>
              <a:t> </a:t>
            </a:r>
            <a:r>
              <a:rPr lang="en-US" sz="1600" dirty="0" err="1">
                <a:latin typeface="Arial (Body)"/>
              </a:rPr>
              <a:t>bản</a:t>
            </a:r>
            <a:r>
              <a:rPr lang="en-US" sz="1600" dirty="0">
                <a:latin typeface="Arial (Body)"/>
              </a:rPr>
              <a:t> hay </a:t>
            </a:r>
            <a:r>
              <a:rPr lang="en-US" sz="1600" dirty="0" err="1">
                <a:latin typeface="Arial (Body)"/>
              </a:rPr>
              <a:t>một</a:t>
            </a:r>
            <a:r>
              <a:rPr lang="en-US" sz="1600" dirty="0">
                <a:latin typeface="Arial (Body)"/>
              </a:rPr>
              <a:t> </a:t>
            </a:r>
            <a:r>
              <a:rPr lang="en-US" sz="1600" dirty="0" err="1">
                <a:latin typeface="Arial (Body)"/>
              </a:rPr>
              <a:t>loại</a:t>
            </a:r>
            <a:r>
              <a:rPr lang="en-US" sz="1600" dirty="0">
                <a:latin typeface="Arial (Body)"/>
              </a:rPr>
              <a:t> </a:t>
            </a:r>
            <a:r>
              <a:rPr lang="en-US" sz="1600" dirty="0" err="1">
                <a:latin typeface="Arial (Body)"/>
              </a:rPr>
              <a:t>mã</a:t>
            </a:r>
            <a:r>
              <a:rPr lang="en-US" sz="1600" dirty="0">
                <a:latin typeface="Arial (Body)"/>
              </a:rPr>
              <a:t> </a:t>
            </a:r>
            <a:r>
              <a:rPr lang="en-US" sz="1600" dirty="0" err="1">
                <a:latin typeface="Arial (Body)"/>
              </a:rPr>
              <a:t>lệnh</a:t>
            </a:r>
            <a:r>
              <a:rPr lang="en-US" sz="1600" dirty="0">
                <a:latin typeface="Arial (Body)"/>
              </a:rPr>
              <a:t> </a:t>
            </a:r>
            <a:r>
              <a:rPr lang="en-US" sz="1600" dirty="0" err="1">
                <a:latin typeface="Arial (Body)"/>
              </a:rPr>
              <a:t>trên</a:t>
            </a:r>
            <a:r>
              <a:rPr lang="en-US" sz="1600" dirty="0">
                <a:latin typeface="Arial (Body)"/>
              </a:rPr>
              <a:t> Server (Sever Side Script) </a:t>
            </a:r>
            <a:r>
              <a:rPr lang="en-US" sz="1600" dirty="0" err="1">
                <a:latin typeface="Arial (Body)"/>
              </a:rPr>
              <a:t>chủ</a:t>
            </a:r>
            <a:r>
              <a:rPr lang="en-US" sz="1600" dirty="0">
                <a:latin typeface="Arial (Body)"/>
              </a:rPr>
              <a:t> </a:t>
            </a:r>
            <a:r>
              <a:rPr lang="en-US" sz="1600" dirty="0" err="1">
                <a:latin typeface="Arial (Body)"/>
              </a:rPr>
              <a:t>yếu</a:t>
            </a:r>
            <a:r>
              <a:rPr lang="en-US" sz="1600" dirty="0">
                <a:latin typeface="Arial (Body)"/>
              </a:rPr>
              <a:t> </a:t>
            </a:r>
            <a:r>
              <a:rPr lang="en-US" sz="1600" dirty="0" err="1">
                <a:latin typeface="Arial (Body)"/>
              </a:rPr>
              <a:t>được</a:t>
            </a:r>
            <a:r>
              <a:rPr lang="en-US" sz="1600" dirty="0">
                <a:latin typeface="Arial (Body)"/>
              </a:rPr>
              <a:t> </a:t>
            </a:r>
            <a:r>
              <a:rPr lang="en-US" sz="1600" dirty="0" err="1">
                <a:latin typeface="Arial (Body)"/>
              </a:rPr>
              <a:t>dùng</a:t>
            </a:r>
            <a:r>
              <a:rPr lang="en-US" sz="1600" dirty="0">
                <a:latin typeface="Arial (Body)"/>
              </a:rPr>
              <a:t> </a:t>
            </a:r>
            <a:r>
              <a:rPr lang="en-US" sz="1600" dirty="0" err="1">
                <a:latin typeface="Arial (Body)"/>
              </a:rPr>
              <a:t>để</a:t>
            </a:r>
            <a:r>
              <a:rPr lang="en-US" sz="1600" dirty="0">
                <a:latin typeface="Arial (Body)"/>
              </a:rPr>
              <a:t> </a:t>
            </a:r>
            <a:r>
              <a:rPr lang="en-US" sz="1600" dirty="0" err="1">
                <a:latin typeface="Arial (Body)"/>
              </a:rPr>
              <a:t>phát</a:t>
            </a:r>
            <a:r>
              <a:rPr lang="en-US" sz="1600" dirty="0">
                <a:latin typeface="Arial (Body)"/>
              </a:rPr>
              <a:t> </a:t>
            </a:r>
            <a:r>
              <a:rPr lang="en-US" sz="1600" dirty="0" err="1">
                <a:latin typeface="Arial (Body)"/>
              </a:rPr>
              <a:t>triển</a:t>
            </a:r>
            <a:r>
              <a:rPr lang="en-US" sz="1600" dirty="0">
                <a:latin typeface="Arial (Body)"/>
              </a:rPr>
              <a:t> </a:t>
            </a:r>
            <a:r>
              <a:rPr lang="en-US" sz="1600" dirty="0" err="1">
                <a:latin typeface="Arial (Body)"/>
              </a:rPr>
              <a:t>các</a:t>
            </a:r>
            <a:r>
              <a:rPr lang="en-US" sz="1600" dirty="0">
                <a:latin typeface="Arial (Body)"/>
              </a:rPr>
              <a:t> </a:t>
            </a:r>
            <a:r>
              <a:rPr lang="en-US" sz="1600" dirty="0" err="1">
                <a:latin typeface="Arial (Body)"/>
              </a:rPr>
              <a:t>ứng</a:t>
            </a:r>
            <a:r>
              <a:rPr lang="en-US" sz="1600" dirty="0">
                <a:latin typeface="Arial (Body)"/>
              </a:rPr>
              <a:t> </a:t>
            </a:r>
            <a:r>
              <a:rPr lang="en-US" sz="1600" dirty="0" err="1">
                <a:latin typeface="Arial (Body)"/>
              </a:rPr>
              <a:t>dụng</a:t>
            </a:r>
            <a:r>
              <a:rPr lang="en-US" sz="1600" dirty="0">
                <a:latin typeface="Arial (Body)"/>
              </a:rPr>
              <a:t> </a:t>
            </a:r>
            <a:r>
              <a:rPr lang="en-US" sz="1600" dirty="0" err="1">
                <a:latin typeface="Arial (Body)"/>
              </a:rPr>
              <a:t>viết</a:t>
            </a:r>
            <a:r>
              <a:rPr lang="en-US" sz="1600" dirty="0">
                <a:latin typeface="Arial (Body)"/>
              </a:rPr>
              <a:t> </a:t>
            </a:r>
            <a:r>
              <a:rPr lang="en-US" sz="1600" dirty="0" err="1">
                <a:latin typeface="Arial (Body)"/>
              </a:rPr>
              <a:t>cho</a:t>
            </a:r>
            <a:r>
              <a:rPr lang="en-US" sz="1600" dirty="0">
                <a:latin typeface="Arial (Body)"/>
              </a:rPr>
              <a:t> </a:t>
            </a:r>
            <a:r>
              <a:rPr lang="en-US" sz="1600" dirty="0" err="1">
                <a:latin typeface="Arial (Body)"/>
              </a:rPr>
              <a:t>máy</a:t>
            </a:r>
            <a:r>
              <a:rPr lang="en-US" sz="1600" dirty="0">
                <a:latin typeface="Arial (Body)"/>
              </a:rPr>
              <a:t> </a:t>
            </a:r>
            <a:r>
              <a:rPr lang="en-US" sz="1600" dirty="0" err="1">
                <a:latin typeface="Arial (Body)"/>
              </a:rPr>
              <a:t>chủ</a:t>
            </a:r>
            <a:r>
              <a:rPr lang="en-US" sz="1600" dirty="0">
                <a:latin typeface="Arial (Body)"/>
              </a:rPr>
              <a:t>, </a:t>
            </a:r>
            <a:r>
              <a:rPr lang="en-US" sz="1600" dirty="0" err="1">
                <a:latin typeface="Arial (Body)"/>
              </a:rPr>
              <a:t>mã</a:t>
            </a:r>
            <a:r>
              <a:rPr lang="en-US" sz="1600" dirty="0">
                <a:latin typeface="Arial (Body)"/>
              </a:rPr>
              <a:t> </a:t>
            </a:r>
            <a:r>
              <a:rPr lang="en-US" sz="1600" dirty="0" err="1">
                <a:latin typeface="Arial (Body)"/>
              </a:rPr>
              <a:t>nguồn</a:t>
            </a:r>
            <a:r>
              <a:rPr lang="en-US" sz="1600" dirty="0">
                <a:latin typeface="Arial (Body)"/>
              </a:rPr>
              <a:t> </a:t>
            </a:r>
            <a:r>
              <a:rPr lang="en-US" sz="1600" dirty="0" err="1">
                <a:latin typeface="Arial (Body)"/>
              </a:rPr>
              <a:t>mở</a:t>
            </a:r>
            <a:r>
              <a:rPr lang="en-US" sz="1600" dirty="0">
                <a:latin typeface="Arial (Body)"/>
              </a:rPr>
              <a:t>, </a:t>
            </a:r>
            <a:r>
              <a:rPr lang="en-US" sz="1600" dirty="0" err="1">
                <a:latin typeface="Arial (Body)"/>
              </a:rPr>
              <a:t>dùng</a:t>
            </a:r>
            <a:r>
              <a:rPr lang="en-US" sz="1600" dirty="0">
                <a:latin typeface="Arial (Body)"/>
              </a:rPr>
              <a:t> </a:t>
            </a:r>
            <a:r>
              <a:rPr lang="en-US" sz="1600" dirty="0" err="1">
                <a:latin typeface="Arial (Body)"/>
              </a:rPr>
              <a:t>cho</a:t>
            </a:r>
            <a:r>
              <a:rPr lang="en-US" sz="1600" dirty="0">
                <a:latin typeface="Arial (Body)"/>
              </a:rPr>
              <a:t> </a:t>
            </a:r>
            <a:r>
              <a:rPr lang="en-US" sz="1600" dirty="0" err="1">
                <a:latin typeface="Arial (Body)"/>
              </a:rPr>
              <a:t>mục</a:t>
            </a:r>
            <a:r>
              <a:rPr lang="en-US" sz="1600" dirty="0">
                <a:latin typeface="Arial (Body)"/>
              </a:rPr>
              <a:t> </a:t>
            </a:r>
            <a:r>
              <a:rPr lang="en-US" sz="1600" dirty="0" err="1">
                <a:latin typeface="Arial (Body)"/>
              </a:rPr>
              <a:t>đích</a:t>
            </a:r>
            <a:r>
              <a:rPr lang="en-US" sz="1600" dirty="0">
                <a:latin typeface="Arial (Body)"/>
              </a:rPr>
              <a:t> </a:t>
            </a:r>
            <a:r>
              <a:rPr lang="en-US" sz="1600" dirty="0" err="1">
                <a:latin typeface="Arial (Body)"/>
              </a:rPr>
              <a:t>tổng</a:t>
            </a:r>
            <a:r>
              <a:rPr lang="en-US" sz="1600" dirty="0">
                <a:latin typeface="Arial (Body)"/>
              </a:rPr>
              <a:t> </a:t>
            </a:r>
            <a:r>
              <a:rPr lang="en-US" sz="1600" dirty="0" err="1">
                <a:latin typeface="Arial (Body)"/>
              </a:rPr>
              <a:t>quát</a:t>
            </a:r>
            <a:r>
              <a:rPr lang="en-US" sz="1600" dirty="0">
                <a:latin typeface="Arial (Body)"/>
              </a:rPr>
              <a:t>, </a:t>
            </a:r>
            <a:r>
              <a:rPr lang="en-US" sz="1600" dirty="0" err="1">
                <a:latin typeface="Arial (Body)"/>
              </a:rPr>
              <a:t>được</a:t>
            </a:r>
            <a:r>
              <a:rPr lang="en-US" sz="1600" dirty="0">
                <a:latin typeface="Arial (Body)"/>
              </a:rPr>
              <a:t> </a:t>
            </a:r>
            <a:r>
              <a:rPr lang="en-US" sz="1600" dirty="0" err="1">
                <a:latin typeface="Arial (Body)"/>
              </a:rPr>
              <a:t>thực</a:t>
            </a:r>
            <a:r>
              <a:rPr lang="en-US" sz="1600" dirty="0">
                <a:latin typeface="Arial (Body)"/>
              </a:rPr>
              <a:t> </a:t>
            </a:r>
            <a:r>
              <a:rPr lang="en-US" sz="1600" dirty="0" err="1">
                <a:latin typeface="Arial (Body)"/>
              </a:rPr>
              <a:t>thi</a:t>
            </a:r>
            <a:r>
              <a:rPr lang="en-US" sz="1600" dirty="0">
                <a:latin typeface="Arial (Body)"/>
              </a:rPr>
              <a:t> </a:t>
            </a:r>
            <a:r>
              <a:rPr lang="en-US" sz="1600" dirty="0" err="1">
                <a:latin typeface="Arial (Body)"/>
              </a:rPr>
              <a:t>trên</a:t>
            </a:r>
            <a:r>
              <a:rPr lang="en-US" sz="1600" dirty="0">
                <a:latin typeface="Arial (Body)"/>
              </a:rPr>
              <a:t> </a:t>
            </a:r>
            <a:r>
              <a:rPr lang="en-US" sz="1600" dirty="0" err="1">
                <a:latin typeface="Arial (Body)"/>
              </a:rPr>
              <a:t>WebServer</a:t>
            </a:r>
            <a:r>
              <a:rPr lang="en-US" sz="1600" dirty="0">
                <a:latin typeface="Arial (Body)"/>
              </a:rPr>
              <a:t> </a:t>
            </a:r>
            <a:r>
              <a:rPr lang="en-US" sz="1600" dirty="0" err="1">
                <a:latin typeface="Arial (Body)"/>
              </a:rPr>
              <a:t>và</a:t>
            </a:r>
            <a:r>
              <a:rPr lang="en-US" sz="1600" dirty="0">
                <a:latin typeface="Arial (Body)"/>
              </a:rPr>
              <a:t> </a:t>
            </a:r>
            <a:r>
              <a:rPr lang="en-US" sz="1600" dirty="0" err="1">
                <a:latin typeface="Arial (Body)"/>
              </a:rPr>
              <a:t>kết</a:t>
            </a:r>
            <a:r>
              <a:rPr lang="en-US" sz="1600" dirty="0">
                <a:latin typeface="Arial (Body)"/>
              </a:rPr>
              <a:t> </a:t>
            </a:r>
            <a:r>
              <a:rPr lang="en-US" sz="1600" dirty="0" err="1">
                <a:latin typeface="Arial (Body)"/>
              </a:rPr>
              <a:t>quả</a:t>
            </a:r>
            <a:r>
              <a:rPr lang="en-US" sz="1600" dirty="0">
                <a:latin typeface="Arial (Body)"/>
              </a:rPr>
              <a:t> </a:t>
            </a:r>
            <a:r>
              <a:rPr lang="en-US" sz="1600" dirty="0" err="1">
                <a:latin typeface="Arial (Body)"/>
              </a:rPr>
              <a:t>đạt</a:t>
            </a:r>
            <a:r>
              <a:rPr lang="en-US" sz="1600" dirty="0">
                <a:latin typeface="Arial (Body)"/>
              </a:rPr>
              <a:t> </a:t>
            </a:r>
            <a:r>
              <a:rPr lang="en-US" sz="1600" dirty="0" err="1">
                <a:latin typeface="Arial (Body)"/>
              </a:rPr>
              <a:t>được</a:t>
            </a:r>
            <a:r>
              <a:rPr lang="en-US" sz="1600" dirty="0">
                <a:latin typeface="Arial (Body)"/>
              </a:rPr>
              <a:t> </a:t>
            </a:r>
            <a:r>
              <a:rPr lang="en-US" sz="1600" dirty="0" err="1">
                <a:latin typeface="Arial (Body)"/>
              </a:rPr>
              <a:t>gửi</a:t>
            </a:r>
            <a:r>
              <a:rPr lang="en-US" sz="1600" dirty="0">
                <a:latin typeface="Arial (Body)"/>
              </a:rPr>
              <a:t> </a:t>
            </a:r>
            <a:r>
              <a:rPr lang="en-US" sz="1600" dirty="0" err="1">
                <a:latin typeface="Arial (Body)"/>
              </a:rPr>
              <a:t>trả</a:t>
            </a:r>
            <a:r>
              <a:rPr lang="en-US" sz="1600" dirty="0">
                <a:latin typeface="Arial (Body)"/>
              </a:rPr>
              <a:t> </a:t>
            </a:r>
            <a:r>
              <a:rPr lang="en-US" sz="1600" dirty="0" err="1">
                <a:latin typeface="Arial (Body)"/>
              </a:rPr>
              <a:t>về</a:t>
            </a:r>
            <a:r>
              <a:rPr lang="en-US" sz="1600" dirty="0">
                <a:latin typeface="Arial (Body)"/>
              </a:rPr>
              <a:t> </a:t>
            </a:r>
            <a:r>
              <a:rPr lang="en-US" sz="1600" dirty="0" err="1">
                <a:latin typeface="Arial (Body)"/>
              </a:rPr>
              <a:t>trình</a:t>
            </a:r>
            <a:r>
              <a:rPr lang="en-US" sz="1600" dirty="0">
                <a:latin typeface="Arial (Body)"/>
              </a:rPr>
              <a:t> </a:t>
            </a:r>
            <a:r>
              <a:rPr lang="en-US" sz="1600" dirty="0" err="1">
                <a:latin typeface="Arial (Body)"/>
              </a:rPr>
              <a:t>duyệt</a:t>
            </a:r>
            <a:r>
              <a:rPr lang="en-US" sz="1600" dirty="0">
                <a:latin typeface="Arial (Body)"/>
              </a:rPr>
              <a:t> web </a:t>
            </a:r>
            <a:r>
              <a:rPr lang="en-US" sz="1600" dirty="0" err="1">
                <a:latin typeface="Arial (Body)"/>
              </a:rPr>
              <a:t>theo</a:t>
            </a:r>
            <a:r>
              <a:rPr lang="en-US" sz="1600" dirty="0">
                <a:latin typeface="Arial (Body)"/>
              </a:rPr>
              <a:t> </a:t>
            </a:r>
            <a:r>
              <a:rPr lang="en-US" sz="1600" dirty="0" err="1">
                <a:latin typeface="Arial (Body)"/>
              </a:rPr>
              <a:t>yêu</a:t>
            </a:r>
            <a:r>
              <a:rPr lang="en-US" sz="1600" dirty="0">
                <a:latin typeface="Arial (Body)"/>
              </a:rPr>
              <a:t> </a:t>
            </a:r>
            <a:r>
              <a:rPr lang="en-US" sz="1600" dirty="0" err="1">
                <a:latin typeface="Arial (Body)"/>
              </a:rPr>
              <a:t>cầu</a:t>
            </a:r>
            <a:r>
              <a:rPr lang="en-US" sz="1600" dirty="0">
                <a:latin typeface="Arial (Body)"/>
              </a:rPr>
              <a:t> </a:t>
            </a:r>
            <a:r>
              <a:rPr lang="en-US" sz="1600" dirty="0" err="1">
                <a:latin typeface="Arial (Body)"/>
              </a:rPr>
              <a:t>của</a:t>
            </a:r>
            <a:r>
              <a:rPr lang="en-US" sz="1600" dirty="0">
                <a:latin typeface="Arial (Body)"/>
              </a:rPr>
              <a:t> </a:t>
            </a:r>
            <a:r>
              <a:rPr lang="en-US" sz="1600" dirty="0" err="1">
                <a:latin typeface="Arial (Body)"/>
              </a:rPr>
              <a:t>người</a:t>
            </a:r>
            <a:r>
              <a:rPr lang="en-US" sz="1600" dirty="0">
                <a:latin typeface="Arial (Body)"/>
              </a:rPr>
              <a:t> </a:t>
            </a:r>
            <a:r>
              <a:rPr lang="en-US" sz="1600" dirty="0" err="1">
                <a:latin typeface="Arial (Body)"/>
              </a:rPr>
              <a:t>dùng</a:t>
            </a:r>
            <a:r>
              <a:rPr lang="en-US" sz="1600" dirty="0">
                <a:latin typeface="Arial (Body)"/>
              </a:rPr>
              <a:t>.</a:t>
            </a:r>
            <a:endParaRPr lang="vi-VN" sz="1600" dirty="0">
              <a:latin typeface="Arial (Body)"/>
            </a:endParaRPr>
          </a:p>
          <a:p>
            <a:pPr algn="just">
              <a:lnSpc>
                <a:spcPct val="150000"/>
              </a:lnSpc>
            </a:pPr>
            <a:r>
              <a:rPr lang="en-US" sz="1600" dirty="0">
                <a:latin typeface="Arial (Body)"/>
              </a:rPr>
              <a:t>	</a:t>
            </a:r>
            <a:r>
              <a:rPr lang="en-US" sz="1600" dirty="0" smtClean="0">
                <a:latin typeface="Arial (Body)"/>
              </a:rPr>
              <a:t> </a:t>
            </a:r>
            <a:r>
              <a:rPr lang="en-US" sz="1600" dirty="0">
                <a:latin typeface="Arial (Body)"/>
              </a:rPr>
              <a:t>PHP </a:t>
            </a:r>
            <a:r>
              <a:rPr lang="en-US" sz="1600" dirty="0" err="1">
                <a:latin typeface="Arial (Body)"/>
              </a:rPr>
              <a:t>là</a:t>
            </a:r>
            <a:r>
              <a:rPr lang="en-US" sz="1600" dirty="0">
                <a:latin typeface="Arial (Body)"/>
              </a:rPr>
              <a:t> </a:t>
            </a:r>
            <a:r>
              <a:rPr lang="en-US" sz="1600" dirty="0" err="1">
                <a:latin typeface="Arial (Body)"/>
              </a:rPr>
              <a:t>một</a:t>
            </a:r>
            <a:r>
              <a:rPr lang="en-US" sz="1600" dirty="0">
                <a:latin typeface="Arial (Body)"/>
              </a:rPr>
              <a:t> </a:t>
            </a:r>
            <a:r>
              <a:rPr lang="en-US" sz="1600" dirty="0" err="1">
                <a:latin typeface="Arial (Body)"/>
              </a:rPr>
              <a:t>ngôn</a:t>
            </a:r>
            <a:r>
              <a:rPr lang="en-US" sz="1600" dirty="0">
                <a:latin typeface="Arial (Body)"/>
              </a:rPr>
              <a:t> </a:t>
            </a:r>
            <a:r>
              <a:rPr lang="en-US" sz="1600" dirty="0" err="1">
                <a:latin typeface="Arial (Body)"/>
              </a:rPr>
              <a:t>ngữ</a:t>
            </a:r>
            <a:r>
              <a:rPr lang="en-US" sz="1600" dirty="0">
                <a:latin typeface="Arial (Body)"/>
              </a:rPr>
              <a:t> </a:t>
            </a:r>
            <a:r>
              <a:rPr lang="en-US" sz="1600" dirty="0" err="1">
                <a:latin typeface="Arial (Body)"/>
              </a:rPr>
              <a:t>lập</a:t>
            </a:r>
            <a:r>
              <a:rPr lang="en-US" sz="1600" dirty="0">
                <a:latin typeface="Arial (Body)"/>
              </a:rPr>
              <a:t> </a:t>
            </a:r>
            <a:r>
              <a:rPr lang="en-US" sz="1600" dirty="0" err="1">
                <a:latin typeface="Arial (Body)"/>
              </a:rPr>
              <a:t>trình</a:t>
            </a:r>
            <a:r>
              <a:rPr lang="en-US" sz="1600" dirty="0">
                <a:latin typeface="Arial (Body)"/>
              </a:rPr>
              <a:t> web </a:t>
            </a:r>
            <a:r>
              <a:rPr lang="en-US" sz="1600" dirty="0" err="1">
                <a:latin typeface="Arial (Body)"/>
              </a:rPr>
              <a:t>động</a:t>
            </a:r>
            <a:r>
              <a:rPr lang="en-US" sz="1600" dirty="0">
                <a:latin typeface="Arial (Body)"/>
              </a:rPr>
              <a:t> </a:t>
            </a:r>
            <a:r>
              <a:rPr lang="en-US" sz="1600" dirty="0" err="1">
                <a:latin typeface="Arial (Body)"/>
              </a:rPr>
              <a:t>mã</a:t>
            </a:r>
            <a:r>
              <a:rPr lang="en-US" sz="1600" dirty="0">
                <a:latin typeface="Arial (Body)"/>
              </a:rPr>
              <a:t> </a:t>
            </a:r>
            <a:r>
              <a:rPr lang="en-US" sz="1600" dirty="0" err="1">
                <a:latin typeface="Arial (Body)"/>
              </a:rPr>
              <a:t>nguồn</a:t>
            </a:r>
            <a:r>
              <a:rPr lang="en-US" sz="1600" dirty="0">
                <a:latin typeface="Arial (Body)"/>
              </a:rPr>
              <a:t> </a:t>
            </a:r>
            <a:r>
              <a:rPr lang="en-US" sz="1600" dirty="0" err="1">
                <a:latin typeface="Arial (Body)"/>
              </a:rPr>
              <a:t>mở</a:t>
            </a:r>
            <a:r>
              <a:rPr lang="en-US" sz="1600" dirty="0">
                <a:latin typeface="Arial (Body)"/>
              </a:rPr>
              <a:t>. </a:t>
            </a:r>
            <a:r>
              <a:rPr lang="en-US" sz="1600" dirty="0" err="1">
                <a:latin typeface="Arial (Body)"/>
              </a:rPr>
              <a:t>Tập</a:t>
            </a:r>
            <a:r>
              <a:rPr lang="en-US" sz="1600" dirty="0">
                <a:latin typeface="Arial (Body)"/>
              </a:rPr>
              <a:t> tin PHP </a:t>
            </a:r>
            <a:r>
              <a:rPr lang="en-US" sz="1600" dirty="0" err="1">
                <a:latin typeface="Arial (Body)"/>
              </a:rPr>
              <a:t>có</a:t>
            </a:r>
            <a:r>
              <a:rPr lang="en-US" sz="1600" dirty="0">
                <a:latin typeface="Arial (Body)"/>
              </a:rPr>
              <a:t> </a:t>
            </a:r>
            <a:r>
              <a:rPr lang="en-US" sz="1600" dirty="0" err="1">
                <a:latin typeface="Arial (Body)"/>
              </a:rPr>
              <a:t>phần</a:t>
            </a:r>
            <a:r>
              <a:rPr lang="en-US" sz="1600" dirty="0">
                <a:latin typeface="Arial (Body)"/>
              </a:rPr>
              <a:t> </a:t>
            </a:r>
            <a:r>
              <a:rPr lang="en-US" sz="1600" dirty="0" err="1">
                <a:latin typeface="Arial (Body)"/>
              </a:rPr>
              <a:t>mở</a:t>
            </a:r>
            <a:r>
              <a:rPr lang="en-US" sz="1600" dirty="0">
                <a:latin typeface="Arial (Body)"/>
              </a:rPr>
              <a:t> </a:t>
            </a:r>
            <a:r>
              <a:rPr lang="en-US" sz="1600" dirty="0" err="1">
                <a:latin typeface="Arial (Body)"/>
              </a:rPr>
              <a:t>rộng</a:t>
            </a:r>
            <a:r>
              <a:rPr lang="en-US" sz="1600" dirty="0">
                <a:latin typeface="Arial (Body)"/>
              </a:rPr>
              <a:t> </a:t>
            </a:r>
            <a:r>
              <a:rPr lang="en-US" sz="1600" dirty="0" err="1">
                <a:latin typeface="Arial (Body)"/>
              </a:rPr>
              <a:t>là</a:t>
            </a:r>
            <a:r>
              <a:rPr lang="en-US" sz="1600" dirty="0">
                <a:latin typeface="Arial (Body)"/>
              </a:rPr>
              <a:t> .</a:t>
            </a:r>
            <a:r>
              <a:rPr lang="en-US" sz="1600" dirty="0" err="1">
                <a:latin typeface="Arial (Body)"/>
              </a:rPr>
              <a:t>php</a:t>
            </a:r>
            <a:r>
              <a:rPr lang="en-US" sz="1600" dirty="0">
                <a:latin typeface="Arial (Body)"/>
              </a:rPr>
              <a:t>. </a:t>
            </a:r>
            <a:r>
              <a:rPr lang="en-US" sz="1600" dirty="0" err="1">
                <a:latin typeface="Arial (Body)"/>
              </a:rPr>
              <a:t>Về</a:t>
            </a:r>
            <a:r>
              <a:rPr lang="en-US" sz="1600" dirty="0">
                <a:latin typeface="Arial (Body)"/>
              </a:rPr>
              <a:t> </a:t>
            </a:r>
            <a:r>
              <a:rPr lang="en-US" sz="1600" dirty="0" err="1">
                <a:latin typeface="Arial (Body)"/>
              </a:rPr>
              <a:t>tổng</a:t>
            </a:r>
            <a:r>
              <a:rPr lang="en-US" sz="1600" dirty="0">
                <a:latin typeface="Arial (Body)"/>
              </a:rPr>
              <a:t> </a:t>
            </a:r>
            <a:r>
              <a:rPr lang="en-US" sz="1600" dirty="0" err="1">
                <a:latin typeface="Arial (Body)"/>
              </a:rPr>
              <a:t>quan</a:t>
            </a:r>
            <a:r>
              <a:rPr lang="en-US" sz="1600" dirty="0">
                <a:latin typeface="Arial (Body)"/>
              </a:rPr>
              <a:t> PHP </a:t>
            </a:r>
            <a:r>
              <a:rPr lang="en-US" sz="1600" dirty="0" err="1">
                <a:latin typeface="Arial (Body)"/>
              </a:rPr>
              <a:t>có</a:t>
            </a:r>
            <a:r>
              <a:rPr lang="en-US" sz="1600" dirty="0">
                <a:latin typeface="Arial (Body)"/>
              </a:rPr>
              <a:t> </a:t>
            </a:r>
            <a:r>
              <a:rPr lang="en-US" sz="1600" dirty="0" err="1">
                <a:latin typeface="Arial (Body)"/>
              </a:rPr>
              <a:t>cú</a:t>
            </a:r>
            <a:r>
              <a:rPr lang="en-US" sz="1600" dirty="0">
                <a:latin typeface="Arial (Body)"/>
              </a:rPr>
              <a:t> </a:t>
            </a:r>
            <a:r>
              <a:rPr lang="en-US" sz="1600" dirty="0" err="1">
                <a:latin typeface="Arial (Body)"/>
              </a:rPr>
              <a:t>pháp</a:t>
            </a:r>
            <a:r>
              <a:rPr lang="en-US" sz="1600" dirty="0">
                <a:latin typeface="Arial (Body)"/>
              </a:rPr>
              <a:t> </a:t>
            </a:r>
            <a:r>
              <a:rPr lang="en-US" sz="1600" dirty="0" err="1">
                <a:latin typeface="Arial (Body)"/>
              </a:rPr>
              <a:t>khá</a:t>
            </a:r>
            <a:r>
              <a:rPr lang="en-US" sz="1600" dirty="0">
                <a:latin typeface="Arial (Body)"/>
              </a:rPr>
              <a:t> </a:t>
            </a:r>
            <a:r>
              <a:rPr lang="en-US" sz="1600" dirty="0" err="1">
                <a:latin typeface="Arial (Body)"/>
              </a:rPr>
              <a:t>tương</a:t>
            </a:r>
            <a:r>
              <a:rPr lang="en-US" sz="1600" dirty="0">
                <a:latin typeface="Arial (Body)"/>
              </a:rPr>
              <a:t> </a:t>
            </a:r>
            <a:r>
              <a:rPr lang="en-US" sz="1600" dirty="0" err="1">
                <a:latin typeface="Arial (Body)"/>
              </a:rPr>
              <a:t>đồng</a:t>
            </a:r>
            <a:r>
              <a:rPr lang="en-US" sz="1600" dirty="0">
                <a:latin typeface="Arial (Body)"/>
              </a:rPr>
              <a:t> </a:t>
            </a:r>
            <a:r>
              <a:rPr lang="en-US" sz="1600" dirty="0" err="1">
                <a:latin typeface="Arial (Body)"/>
              </a:rPr>
              <a:t>với</a:t>
            </a:r>
            <a:r>
              <a:rPr lang="en-US" sz="1600" dirty="0">
                <a:latin typeface="Arial (Body)"/>
              </a:rPr>
              <a:t> </a:t>
            </a:r>
            <a:r>
              <a:rPr lang="en-US" sz="1600" dirty="0" err="1">
                <a:latin typeface="Arial (Body)"/>
              </a:rPr>
              <a:t>một</a:t>
            </a:r>
            <a:r>
              <a:rPr lang="en-US" sz="1600" dirty="0">
                <a:latin typeface="Arial (Body)"/>
              </a:rPr>
              <a:t> </a:t>
            </a:r>
            <a:r>
              <a:rPr lang="en-US" sz="1600" dirty="0" err="1">
                <a:latin typeface="Arial (Body)"/>
              </a:rPr>
              <a:t>số</a:t>
            </a:r>
            <a:r>
              <a:rPr lang="en-US" sz="1600" dirty="0">
                <a:latin typeface="Arial (Body)"/>
              </a:rPr>
              <a:t> </a:t>
            </a:r>
            <a:r>
              <a:rPr lang="en-US" sz="1600" dirty="0" err="1">
                <a:latin typeface="Arial (Body)"/>
              </a:rPr>
              <a:t>ngôn</a:t>
            </a:r>
            <a:r>
              <a:rPr lang="en-US" sz="1600" dirty="0">
                <a:latin typeface="Arial (Body)"/>
              </a:rPr>
              <a:t> </a:t>
            </a:r>
            <a:r>
              <a:rPr lang="en-US" sz="1600" dirty="0" err="1">
                <a:latin typeface="Arial (Body)"/>
              </a:rPr>
              <a:t>ngữ</a:t>
            </a:r>
            <a:r>
              <a:rPr lang="en-US" sz="1600" dirty="0">
                <a:latin typeface="Arial (Body)"/>
              </a:rPr>
              <a:t> </a:t>
            </a:r>
            <a:r>
              <a:rPr lang="en-US" sz="1600" dirty="0" err="1">
                <a:latin typeface="Arial (Body)"/>
              </a:rPr>
              <a:t>như</a:t>
            </a:r>
            <a:r>
              <a:rPr lang="en-US" sz="1600" dirty="0">
                <a:latin typeface="Arial (Body)"/>
              </a:rPr>
              <a:t> C, java </a:t>
            </a:r>
            <a:r>
              <a:rPr lang="en-US" sz="1600" dirty="0" err="1">
                <a:latin typeface="Arial (Body)"/>
              </a:rPr>
              <a:t>và</a:t>
            </a:r>
            <a:r>
              <a:rPr lang="en-US" sz="1600" dirty="0">
                <a:latin typeface="Arial (Body)"/>
              </a:rPr>
              <a:t> </a:t>
            </a:r>
            <a:r>
              <a:rPr lang="en-US" sz="1600" dirty="0" err="1">
                <a:latin typeface="Arial (Body)"/>
              </a:rPr>
              <a:t>là</a:t>
            </a:r>
            <a:r>
              <a:rPr lang="en-US" sz="1600" dirty="0">
                <a:latin typeface="Arial (Body)"/>
              </a:rPr>
              <a:t> </a:t>
            </a:r>
            <a:r>
              <a:rPr lang="en-US" sz="1600" dirty="0" err="1">
                <a:latin typeface="Arial (Body)"/>
              </a:rPr>
              <a:t>ngôn</a:t>
            </a:r>
            <a:r>
              <a:rPr lang="en-US" sz="1600" dirty="0">
                <a:latin typeface="Arial (Body)"/>
              </a:rPr>
              <a:t> </a:t>
            </a:r>
            <a:r>
              <a:rPr lang="en-US" sz="1600" dirty="0" err="1">
                <a:latin typeface="Arial (Body)"/>
              </a:rPr>
              <a:t>ngữ</a:t>
            </a:r>
            <a:r>
              <a:rPr lang="en-US" sz="1600" dirty="0">
                <a:latin typeface="Arial (Body)"/>
              </a:rPr>
              <a:t> </a:t>
            </a:r>
            <a:r>
              <a:rPr lang="en-US" sz="1600" dirty="0" err="1">
                <a:latin typeface="Arial (Body)"/>
              </a:rPr>
              <a:t>dễ</a:t>
            </a:r>
            <a:r>
              <a:rPr lang="en-US" sz="1600" dirty="0">
                <a:latin typeface="Arial (Body)"/>
              </a:rPr>
              <a:t> </a:t>
            </a:r>
            <a:r>
              <a:rPr lang="en-US" sz="1600" dirty="0" err="1">
                <a:latin typeface="Arial (Body)"/>
              </a:rPr>
              <a:t>học</a:t>
            </a:r>
            <a:r>
              <a:rPr lang="en-US" sz="1600" dirty="0">
                <a:latin typeface="Arial (Body)"/>
              </a:rPr>
              <a:t> </a:t>
            </a:r>
            <a:r>
              <a:rPr lang="en-US" sz="1600" dirty="0" err="1">
                <a:latin typeface="Arial (Body)"/>
              </a:rPr>
              <a:t>và</a:t>
            </a:r>
            <a:r>
              <a:rPr lang="en-US" sz="1600" dirty="0">
                <a:latin typeface="Arial (Body)"/>
              </a:rPr>
              <a:t> </a:t>
            </a:r>
            <a:r>
              <a:rPr lang="en-US" sz="1600" dirty="0" err="1">
                <a:latin typeface="Arial (Body)"/>
              </a:rPr>
              <a:t>thời</a:t>
            </a:r>
            <a:r>
              <a:rPr lang="en-US" sz="1600" dirty="0">
                <a:latin typeface="Arial (Body)"/>
              </a:rPr>
              <a:t> </a:t>
            </a:r>
            <a:r>
              <a:rPr lang="en-US" sz="1600" dirty="0" err="1">
                <a:latin typeface="Arial (Body)"/>
              </a:rPr>
              <a:t>gian</a:t>
            </a:r>
            <a:r>
              <a:rPr lang="en-US" sz="1600" dirty="0">
                <a:latin typeface="Arial (Body)"/>
              </a:rPr>
              <a:t> </a:t>
            </a:r>
            <a:r>
              <a:rPr lang="en-US" sz="1600" dirty="0" err="1">
                <a:latin typeface="Arial (Body)"/>
              </a:rPr>
              <a:t>xây</a:t>
            </a:r>
            <a:r>
              <a:rPr lang="en-US" sz="1600" dirty="0">
                <a:latin typeface="Arial (Body)"/>
              </a:rPr>
              <a:t> </a:t>
            </a:r>
            <a:r>
              <a:rPr lang="en-US" sz="1600" dirty="0" err="1">
                <a:latin typeface="Arial (Body)"/>
              </a:rPr>
              <a:t>dựng</a:t>
            </a:r>
            <a:r>
              <a:rPr lang="en-US" sz="1600" dirty="0">
                <a:latin typeface="Arial (Body)"/>
              </a:rPr>
              <a:t> </a:t>
            </a:r>
            <a:r>
              <a:rPr lang="en-US" sz="1600" dirty="0" err="1">
                <a:latin typeface="Arial (Body)"/>
              </a:rPr>
              <a:t>sản</a:t>
            </a:r>
            <a:r>
              <a:rPr lang="en-US" sz="1600" dirty="0">
                <a:latin typeface="Arial (Body)"/>
              </a:rPr>
              <a:t> </a:t>
            </a:r>
            <a:r>
              <a:rPr lang="en-US" sz="1600" dirty="0" err="1">
                <a:latin typeface="Arial (Body)"/>
              </a:rPr>
              <a:t>phẩm</a:t>
            </a:r>
            <a:r>
              <a:rPr lang="en-US" sz="1600" dirty="0">
                <a:latin typeface="Arial (Body)"/>
              </a:rPr>
              <a:t> </a:t>
            </a:r>
            <a:r>
              <a:rPr lang="en-US" sz="1600" dirty="0" err="1">
                <a:latin typeface="Arial (Body)"/>
              </a:rPr>
              <a:t>tương</a:t>
            </a:r>
            <a:r>
              <a:rPr lang="en-US" sz="1600" dirty="0">
                <a:latin typeface="Arial (Body)"/>
              </a:rPr>
              <a:t> </a:t>
            </a:r>
            <a:r>
              <a:rPr lang="en-US" sz="1600" dirty="0" err="1">
                <a:latin typeface="Arial (Body)"/>
              </a:rPr>
              <a:t>đối</a:t>
            </a:r>
            <a:r>
              <a:rPr lang="en-US" sz="1600" dirty="0">
                <a:latin typeface="Arial (Body)"/>
              </a:rPr>
              <a:t> </a:t>
            </a:r>
            <a:r>
              <a:rPr lang="en-US" sz="1600" dirty="0" err="1">
                <a:latin typeface="Arial (Body)"/>
              </a:rPr>
              <a:t>ngắn</a:t>
            </a:r>
            <a:r>
              <a:rPr lang="en-US" sz="1600" dirty="0">
                <a:latin typeface="Arial (Body)"/>
              </a:rPr>
              <a:t> </a:t>
            </a:r>
            <a:r>
              <a:rPr lang="en-US" sz="1600" dirty="0" err="1">
                <a:latin typeface="Arial (Body)"/>
              </a:rPr>
              <a:t>hơn</a:t>
            </a:r>
            <a:r>
              <a:rPr lang="en-US" sz="1600" dirty="0">
                <a:latin typeface="Arial (Body)"/>
              </a:rPr>
              <a:t> so </a:t>
            </a:r>
            <a:r>
              <a:rPr lang="en-US" sz="1600" dirty="0" err="1">
                <a:latin typeface="Arial (Body)"/>
              </a:rPr>
              <a:t>với</a:t>
            </a:r>
            <a:r>
              <a:rPr lang="en-US" sz="1600" dirty="0">
                <a:latin typeface="Arial (Body)"/>
              </a:rPr>
              <a:t> </a:t>
            </a:r>
            <a:r>
              <a:rPr lang="en-US" sz="1600" dirty="0" err="1">
                <a:latin typeface="Arial (Body)"/>
              </a:rPr>
              <a:t>các</a:t>
            </a:r>
            <a:r>
              <a:rPr lang="en-US" sz="1600" dirty="0">
                <a:latin typeface="Arial (Body)"/>
              </a:rPr>
              <a:t> </a:t>
            </a:r>
            <a:r>
              <a:rPr lang="en-US" sz="1600" dirty="0" err="1">
                <a:latin typeface="Arial (Body)"/>
              </a:rPr>
              <a:t>ngôn</a:t>
            </a:r>
            <a:r>
              <a:rPr lang="en-US" sz="1600" dirty="0">
                <a:latin typeface="Arial (Body)"/>
              </a:rPr>
              <a:t> </a:t>
            </a:r>
            <a:r>
              <a:rPr lang="en-US" sz="1600" dirty="0" err="1">
                <a:latin typeface="Arial (Body)"/>
              </a:rPr>
              <a:t>ngữ</a:t>
            </a:r>
            <a:r>
              <a:rPr lang="en-US" sz="1600" dirty="0">
                <a:latin typeface="Arial (Body)"/>
              </a:rPr>
              <a:t> </a:t>
            </a:r>
            <a:r>
              <a:rPr lang="en-US" sz="1600" dirty="0" err="1">
                <a:latin typeface="Arial (Body)"/>
              </a:rPr>
              <a:t>khác</a:t>
            </a:r>
            <a:r>
              <a:rPr lang="en-US" sz="1600" dirty="0">
                <a:latin typeface="Arial (Body)"/>
              </a:rPr>
              <a:t> </a:t>
            </a:r>
            <a:r>
              <a:rPr lang="en-US" sz="1600" dirty="0" err="1">
                <a:latin typeface="Arial (Body)"/>
              </a:rPr>
              <a:t>nên</a:t>
            </a:r>
            <a:r>
              <a:rPr lang="en-US" sz="1600" dirty="0">
                <a:latin typeface="Arial (Body)"/>
              </a:rPr>
              <a:t> PHP </a:t>
            </a:r>
            <a:r>
              <a:rPr lang="en-US" sz="1600" dirty="0" err="1">
                <a:latin typeface="Arial (Body)"/>
              </a:rPr>
              <a:t>đã</a:t>
            </a:r>
            <a:r>
              <a:rPr lang="en-US" sz="1600" dirty="0">
                <a:latin typeface="Arial (Body)"/>
              </a:rPr>
              <a:t> </a:t>
            </a:r>
            <a:r>
              <a:rPr lang="en-US" sz="1600" dirty="0" err="1">
                <a:latin typeface="Arial (Body)"/>
              </a:rPr>
              <a:t>trở</a:t>
            </a:r>
            <a:r>
              <a:rPr lang="en-US" sz="1600" dirty="0">
                <a:latin typeface="Arial (Body)"/>
              </a:rPr>
              <a:t> </a:t>
            </a:r>
            <a:r>
              <a:rPr lang="en-US" sz="1600" dirty="0" err="1">
                <a:latin typeface="Arial (Body)"/>
              </a:rPr>
              <a:t>thành</a:t>
            </a:r>
            <a:r>
              <a:rPr lang="en-US" sz="1600" dirty="0">
                <a:latin typeface="Arial (Body)"/>
              </a:rPr>
              <a:t> </a:t>
            </a:r>
            <a:r>
              <a:rPr lang="en-US" sz="1600" dirty="0" err="1">
                <a:latin typeface="Arial (Body)"/>
              </a:rPr>
              <a:t>một</a:t>
            </a:r>
            <a:r>
              <a:rPr lang="en-US" sz="1600" dirty="0">
                <a:latin typeface="Arial (Body)"/>
              </a:rPr>
              <a:t> </a:t>
            </a:r>
            <a:r>
              <a:rPr lang="en-US" sz="1600" dirty="0" err="1">
                <a:latin typeface="Arial (Body)"/>
              </a:rPr>
              <a:t>ngôn</a:t>
            </a:r>
            <a:r>
              <a:rPr lang="en-US" sz="1600" dirty="0">
                <a:latin typeface="Arial (Body)"/>
              </a:rPr>
              <a:t> </a:t>
            </a:r>
            <a:r>
              <a:rPr lang="en-US" sz="1600" dirty="0" err="1">
                <a:latin typeface="Arial (Body)"/>
              </a:rPr>
              <a:t>ngữ</a:t>
            </a:r>
            <a:r>
              <a:rPr lang="en-US" sz="1600" dirty="0">
                <a:latin typeface="Arial (Body)"/>
              </a:rPr>
              <a:t> </a:t>
            </a:r>
            <a:r>
              <a:rPr lang="en-US" sz="1600" dirty="0" err="1">
                <a:latin typeface="Arial (Body)"/>
              </a:rPr>
              <a:t>lập</a:t>
            </a:r>
            <a:r>
              <a:rPr lang="en-US" sz="1600" dirty="0">
                <a:latin typeface="Arial (Body)"/>
              </a:rPr>
              <a:t> </a:t>
            </a:r>
            <a:r>
              <a:rPr lang="en-US" sz="1600" dirty="0" err="1">
                <a:latin typeface="Arial (Body)"/>
              </a:rPr>
              <a:t>trình</a:t>
            </a:r>
            <a:r>
              <a:rPr lang="en-US" sz="1600" dirty="0">
                <a:latin typeface="Arial (Body)"/>
              </a:rPr>
              <a:t> website </a:t>
            </a:r>
            <a:r>
              <a:rPr lang="en-US" sz="1600" dirty="0" err="1">
                <a:latin typeface="Arial (Body)"/>
              </a:rPr>
              <a:t>phổ</a:t>
            </a:r>
            <a:r>
              <a:rPr lang="en-US" sz="1600" dirty="0">
                <a:latin typeface="Arial (Body)"/>
              </a:rPr>
              <a:t> </a:t>
            </a:r>
            <a:r>
              <a:rPr lang="en-US" sz="1600" dirty="0" err="1">
                <a:latin typeface="Arial (Body)"/>
              </a:rPr>
              <a:t>biến</a:t>
            </a:r>
            <a:r>
              <a:rPr lang="en-US" sz="1600" dirty="0">
                <a:latin typeface="Arial (Body)"/>
              </a:rPr>
              <a:t> </a:t>
            </a:r>
            <a:r>
              <a:rPr lang="en-US" sz="1600" dirty="0" err="1">
                <a:latin typeface="Arial (Body)"/>
              </a:rPr>
              <a:t>trên</a:t>
            </a:r>
            <a:r>
              <a:rPr lang="en-US" sz="1600" dirty="0">
                <a:latin typeface="Arial (Body)"/>
              </a:rPr>
              <a:t> </a:t>
            </a:r>
            <a:r>
              <a:rPr lang="en-US" sz="1600" dirty="0" err="1">
                <a:latin typeface="Arial (Body)"/>
              </a:rPr>
              <a:t>thế</a:t>
            </a:r>
            <a:r>
              <a:rPr lang="en-US" sz="1600" dirty="0">
                <a:latin typeface="Arial (Body)"/>
              </a:rPr>
              <a:t> </a:t>
            </a:r>
            <a:r>
              <a:rPr lang="en-US" sz="1600" dirty="0" err="1">
                <a:latin typeface="Arial (Body)"/>
              </a:rPr>
              <a:t>giới</a:t>
            </a:r>
            <a:r>
              <a:rPr lang="en-US" sz="1600" dirty="0">
                <a:latin typeface="Arial (Body)"/>
              </a:rPr>
              <a:t>.</a:t>
            </a:r>
            <a:endParaRPr lang="vi-VN" sz="1600" dirty="0">
              <a:latin typeface="Arial (Body)"/>
            </a:endParaRPr>
          </a:p>
          <a:p>
            <a:endParaRPr lang="vi-VN" dirty="0">
              <a:latin typeface="+mn-lt"/>
            </a:endParaRPr>
          </a:p>
        </p:txBody>
      </p:sp>
      <p:sp>
        <p:nvSpPr>
          <p:cNvPr id="4" name="TextBox 3"/>
          <p:cNvSpPr txBox="1"/>
          <p:nvPr/>
        </p:nvSpPr>
        <p:spPr>
          <a:xfrm>
            <a:off x="4391980" y="4754820"/>
            <a:ext cx="396044" cy="307777"/>
          </a:xfrm>
          <a:prstGeom prst="rect">
            <a:avLst/>
          </a:prstGeom>
          <a:noFill/>
        </p:spPr>
        <p:txBody>
          <a:bodyPr wrap="square" rtlCol="0">
            <a:spAutoFit/>
          </a:bodyPr>
          <a:lstStyle/>
          <a:p>
            <a:pPr algn="ctr"/>
            <a:r>
              <a:rPr lang="vi-VN" dirty="0"/>
              <a:t>6</a:t>
            </a:r>
            <a:endParaRPr lang="vi-VN" dirty="0"/>
          </a:p>
        </p:txBody>
      </p:sp>
    </p:spTree>
    <p:extLst>
      <p:ext uri="{BB962C8B-B14F-4D97-AF65-F5344CB8AC3E}">
        <p14:creationId xmlns:p14="http://schemas.microsoft.com/office/powerpoint/2010/main" val="204531756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123478"/>
            <a:ext cx="1368152" cy="572700"/>
          </a:xfrm>
        </p:spPr>
        <p:txBody>
          <a:bodyPr/>
          <a:lstStyle/>
          <a:p>
            <a:r>
              <a:rPr lang="en-US" sz="2500" dirty="0" err="1" smtClean="0">
                <a:latin typeface="+mn-lt"/>
              </a:rPr>
              <a:t>Phần</a:t>
            </a:r>
            <a:r>
              <a:rPr lang="en-US" sz="2500" dirty="0" smtClean="0">
                <a:latin typeface="+mn-lt"/>
              </a:rPr>
              <a:t> 2. </a:t>
            </a:r>
            <a:endParaRPr lang="vi-VN" sz="2500" dirty="0">
              <a:latin typeface="+mn-lt"/>
            </a:endParaRPr>
          </a:p>
        </p:txBody>
      </p:sp>
      <p:sp>
        <p:nvSpPr>
          <p:cNvPr id="3" name="Google Shape;209;p31"/>
          <p:cNvSpPr txBox="1">
            <a:spLocks/>
          </p:cNvSpPr>
          <p:nvPr/>
        </p:nvSpPr>
        <p:spPr>
          <a:xfrm>
            <a:off x="383940" y="1116140"/>
            <a:ext cx="4032448" cy="288032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sz="2000" dirty="0" err="1">
                <a:latin typeface="Arial(body)"/>
              </a:rPr>
              <a:t>Ưu</a:t>
            </a:r>
            <a:r>
              <a:rPr lang="en-US" sz="2000" dirty="0">
                <a:latin typeface="Arial(body)"/>
              </a:rPr>
              <a:t> </a:t>
            </a:r>
            <a:r>
              <a:rPr lang="en-US" sz="2000" dirty="0" err="1">
                <a:latin typeface="Arial(body)"/>
              </a:rPr>
              <a:t>điểm</a:t>
            </a:r>
            <a:r>
              <a:rPr lang="en-US" sz="2000" dirty="0">
                <a:latin typeface="Arial(body)"/>
              </a:rPr>
              <a:t> </a:t>
            </a:r>
          </a:p>
          <a:p>
            <a:pPr marL="482600" lvl="0" indent="-342900">
              <a:lnSpc>
                <a:spcPct val="150000"/>
              </a:lnSpc>
              <a:buFont typeface="Arial" panose="020B0604020202020204" pitchFamily="34" charset="0"/>
              <a:buChar char="•"/>
            </a:pPr>
            <a:r>
              <a:rPr lang="en-US" sz="2000" dirty="0" err="1">
                <a:latin typeface="Arial(body)"/>
              </a:rPr>
              <a:t>Mã</a:t>
            </a:r>
            <a:r>
              <a:rPr lang="en-US" sz="2000" dirty="0">
                <a:latin typeface="Arial(body)"/>
              </a:rPr>
              <a:t> </a:t>
            </a:r>
            <a:r>
              <a:rPr lang="en-US" sz="2000" dirty="0" err="1">
                <a:latin typeface="Arial(body)"/>
              </a:rPr>
              <a:t>nguồn</a:t>
            </a:r>
            <a:r>
              <a:rPr lang="en-US" sz="2000" dirty="0">
                <a:latin typeface="Arial(body)"/>
              </a:rPr>
              <a:t> </a:t>
            </a:r>
            <a:r>
              <a:rPr lang="en-US" sz="2000" dirty="0" err="1">
                <a:latin typeface="Arial(body)"/>
              </a:rPr>
              <a:t>mở</a:t>
            </a:r>
            <a:r>
              <a:rPr lang="en-US" sz="2000" dirty="0">
                <a:latin typeface="Arial(body)"/>
              </a:rPr>
              <a:t> </a:t>
            </a:r>
            <a:r>
              <a:rPr lang="en-US" sz="2000" dirty="0" err="1">
                <a:latin typeface="Arial(body)"/>
              </a:rPr>
              <a:t>và</a:t>
            </a:r>
            <a:r>
              <a:rPr lang="en-US" sz="2000" dirty="0">
                <a:latin typeface="Arial(body)"/>
              </a:rPr>
              <a:t> </a:t>
            </a:r>
            <a:r>
              <a:rPr lang="en-US" sz="2000" dirty="0" err="1">
                <a:latin typeface="Arial(body)"/>
              </a:rPr>
              <a:t>miễn</a:t>
            </a:r>
            <a:r>
              <a:rPr lang="en-US" sz="2000" dirty="0">
                <a:latin typeface="Arial(body)"/>
              </a:rPr>
              <a:t> </a:t>
            </a:r>
            <a:r>
              <a:rPr lang="en-US" sz="2000" dirty="0" err="1">
                <a:latin typeface="Arial(body)"/>
              </a:rPr>
              <a:t>phí</a:t>
            </a:r>
            <a:endParaRPr lang="en-US" sz="2000" dirty="0">
              <a:latin typeface="Arial(body)"/>
            </a:endParaRPr>
          </a:p>
          <a:p>
            <a:pPr marL="482600" lvl="0" indent="-342900">
              <a:lnSpc>
                <a:spcPct val="150000"/>
              </a:lnSpc>
              <a:buFont typeface="Arial" panose="020B0604020202020204" pitchFamily="34" charset="0"/>
              <a:buChar char="•"/>
            </a:pPr>
            <a:r>
              <a:rPr lang="en-US" sz="2000" dirty="0" err="1">
                <a:latin typeface="Arial(body)"/>
              </a:rPr>
              <a:t>Tính</a:t>
            </a:r>
            <a:r>
              <a:rPr lang="en-US" sz="2000" dirty="0">
                <a:latin typeface="Arial(body)"/>
              </a:rPr>
              <a:t> </a:t>
            </a:r>
            <a:r>
              <a:rPr lang="en-US" sz="2000" dirty="0" err="1">
                <a:latin typeface="Arial(body)"/>
              </a:rPr>
              <a:t>linh</a:t>
            </a:r>
            <a:r>
              <a:rPr lang="en-US" sz="2000" dirty="0">
                <a:latin typeface="Arial(body)"/>
              </a:rPr>
              <a:t> </a:t>
            </a:r>
            <a:r>
              <a:rPr lang="en-US" sz="2000" dirty="0" err="1">
                <a:latin typeface="Arial(body)"/>
              </a:rPr>
              <a:t>hoạt</a:t>
            </a:r>
            <a:endParaRPr lang="en-US" sz="2000" dirty="0">
              <a:latin typeface="Arial(body)"/>
            </a:endParaRPr>
          </a:p>
          <a:p>
            <a:pPr marL="482600" lvl="0" indent="-342900">
              <a:lnSpc>
                <a:spcPct val="150000"/>
              </a:lnSpc>
              <a:buFont typeface="Arial" panose="020B0604020202020204" pitchFamily="34" charset="0"/>
              <a:buChar char="•"/>
            </a:pPr>
            <a:r>
              <a:rPr lang="en-US" sz="2000" dirty="0" err="1">
                <a:latin typeface="Arial(body)"/>
              </a:rPr>
              <a:t>Hệ</a:t>
            </a:r>
            <a:r>
              <a:rPr lang="en-US" sz="2000" dirty="0">
                <a:latin typeface="Arial(body)"/>
              </a:rPr>
              <a:t> </a:t>
            </a:r>
            <a:r>
              <a:rPr lang="en-US" sz="2000" dirty="0" err="1">
                <a:latin typeface="Arial(body)"/>
              </a:rPr>
              <a:t>thống</a:t>
            </a:r>
            <a:r>
              <a:rPr lang="en-US" sz="2000" dirty="0">
                <a:latin typeface="Arial(body)"/>
              </a:rPr>
              <a:t> </a:t>
            </a:r>
            <a:r>
              <a:rPr lang="en-US" sz="2000" dirty="0" err="1">
                <a:latin typeface="Arial(body)"/>
              </a:rPr>
              <a:t>thư</a:t>
            </a:r>
            <a:r>
              <a:rPr lang="en-US" sz="2000" dirty="0">
                <a:latin typeface="Arial(body)"/>
              </a:rPr>
              <a:t> </a:t>
            </a:r>
            <a:r>
              <a:rPr lang="en-US" sz="2000" dirty="0" err="1">
                <a:latin typeface="Arial(body)"/>
              </a:rPr>
              <a:t>viện</a:t>
            </a:r>
            <a:r>
              <a:rPr lang="en-US" sz="2000" dirty="0">
                <a:latin typeface="Arial(body)"/>
              </a:rPr>
              <a:t> </a:t>
            </a:r>
            <a:r>
              <a:rPr lang="en-US" sz="2000" dirty="0" err="1">
                <a:latin typeface="Arial(body)"/>
              </a:rPr>
              <a:t>phong</a:t>
            </a:r>
            <a:r>
              <a:rPr lang="en-US" sz="2000" dirty="0">
                <a:latin typeface="Arial(body)"/>
              </a:rPr>
              <a:t> </a:t>
            </a:r>
            <a:r>
              <a:rPr lang="en-US" sz="2000" dirty="0" err="1">
                <a:latin typeface="Arial(body)"/>
              </a:rPr>
              <a:t>phú</a:t>
            </a:r>
            <a:endParaRPr lang="en-US" sz="2000" dirty="0">
              <a:latin typeface="Arial(body)"/>
            </a:endParaRPr>
          </a:p>
          <a:p>
            <a:pPr marL="482600" lvl="0" indent="-342900">
              <a:lnSpc>
                <a:spcPct val="150000"/>
              </a:lnSpc>
              <a:buFont typeface="Arial" panose="020B0604020202020204" pitchFamily="34" charset="0"/>
              <a:buChar char="•"/>
            </a:pPr>
            <a:r>
              <a:rPr lang="en-US" sz="2000" dirty="0" err="1">
                <a:latin typeface="Arial(body)"/>
              </a:rPr>
              <a:t>Tính</a:t>
            </a:r>
            <a:r>
              <a:rPr lang="en-US" sz="2000" dirty="0">
                <a:latin typeface="Arial(body)"/>
              </a:rPr>
              <a:t> </a:t>
            </a:r>
            <a:r>
              <a:rPr lang="en-US" sz="2000" dirty="0" err="1">
                <a:latin typeface="Arial(body)"/>
              </a:rPr>
              <a:t>cộng</a:t>
            </a:r>
            <a:r>
              <a:rPr lang="en-US" sz="2000" dirty="0">
                <a:latin typeface="Arial(body)"/>
              </a:rPr>
              <a:t> </a:t>
            </a:r>
            <a:r>
              <a:rPr lang="en-US" sz="2000" dirty="0" err="1">
                <a:latin typeface="Arial(body)"/>
              </a:rPr>
              <a:t>đồng</a:t>
            </a:r>
            <a:r>
              <a:rPr lang="en-US" sz="2000" dirty="0">
                <a:latin typeface="Arial(body)"/>
              </a:rPr>
              <a:t> </a:t>
            </a:r>
            <a:r>
              <a:rPr lang="en-US" sz="2000" dirty="0" err="1">
                <a:latin typeface="Arial(body)"/>
              </a:rPr>
              <a:t>cao</a:t>
            </a:r>
            <a:endParaRPr lang="en-US" sz="2000" dirty="0">
              <a:latin typeface="Arial(body)"/>
            </a:endParaRPr>
          </a:p>
          <a:p>
            <a:pPr marL="482600" lvl="0" indent="-342900">
              <a:lnSpc>
                <a:spcPct val="150000"/>
              </a:lnSpc>
              <a:buFont typeface="Arial" panose="020B0604020202020204" pitchFamily="34" charset="0"/>
              <a:buChar char="•"/>
            </a:pPr>
            <a:r>
              <a:rPr lang="en-US" sz="2000" dirty="0" err="1">
                <a:latin typeface="Arial(body)"/>
              </a:rPr>
              <a:t>Cơ</a:t>
            </a:r>
            <a:r>
              <a:rPr lang="en-US" sz="2000" dirty="0">
                <a:latin typeface="Arial(body)"/>
              </a:rPr>
              <a:t> </a:t>
            </a:r>
            <a:r>
              <a:rPr lang="en-US" sz="2000" dirty="0" err="1">
                <a:latin typeface="Arial(body)"/>
              </a:rPr>
              <a:t>sở</a:t>
            </a:r>
            <a:r>
              <a:rPr lang="en-US" sz="2000" dirty="0">
                <a:latin typeface="Arial(body)"/>
              </a:rPr>
              <a:t> </a:t>
            </a:r>
            <a:r>
              <a:rPr lang="en-US" sz="2000" dirty="0" err="1">
                <a:latin typeface="Arial(body)"/>
              </a:rPr>
              <a:t>dữ</a:t>
            </a:r>
            <a:r>
              <a:rPr lang="en-US" sz="2000" dirty="0">
                <a:latin typeface="Arial(body)"/>
              </a:rPr>
              <a:t> </a:t>
            </a:r>
            <a:r>
              <a:rPr lang="en-US" sz="2000" dirty="0" err="1">
                <a:latin typeface="Arial(body)"/>
              </a:rPr>
              <a:t>liệu</a:t>
            </a:r>
            <a:r>
              <a:rPr lang="en-US" sz="2000" dirty="0">
                <a:latin typeface="Arial(body)"/>
              </a:rPr>
              <a:t> </a:t>
            </a:r>
            <a:r>
              <a:rPr lang="en-US" sz="2000" dirty="0" err="1">
                <a:latin typeface="Arial(body)"/>
              </a:rPr>
              <a:t>đa</a:t>
            </a:r>
            <a:r>
              <a:rPr lang="en-US" sz="2000" dirty="0">
                <a:latin typeface="Arial(body)"/>
              </a:rPr>
              <a:t> </a:t>
            </a:r>
            <a:r>
              <a:rPr lang="en-US" sz="2000" dirty="0" err="1">
                <a:latin typeface="Arial(body)"/>
              </a:rPr>
              <a:t>dạng</a:t>
            </a:r>
            <a:r>
              <a:rPr lang="en-US" sz="2000" dirty="0">
                <a:latin typeface="Arial(body)"/>
              </a:rPr>
              <a:t> </a:t>
            </a:r>
            <a:endParaRPr lang="vi-VN" sz="2000" dirty="0">
              <a:latin typeface="Arial(body)"/>
            </a:endParaRPr>
          </a:p>
          <a:p>
            <a:pPr>
              <a:lnSpc>
                <a:spcPct val="150000"/>
              </a:lnSpc>
            </a:pPr>
            <a:endParaRPr lang="vi-VN" dirty="0">
              <a:latin typeface="+mn-lt"/>
            </a:endParaRPr>
          </a:p>
        </p:txBody>
      </p:sp>
      <p:sp>
        <p:nvSpPr>
          <p:cNvPr id="5" name="TextBox 4"/>
          <p:cNvSpPr txBox="1"/>
          <p:nvPr/>
        </p:nvSpPr>
        <p:spPr>
          <a:xfrm>
            <a:off x="4391980" y="4754820"/>
            <a:ext cx="396044" cy="307777"/>
          </a:xfrm>
          <a:prstGeom prst="rect">
            <a:avLst/>
          </a:prstGeom>
          <a:noFill/>
        </p:spPr>
        <p:txBody>
          <a:bodyPr wrap="square" rtlCol="0">
            <a:spAutoFit/>
          </a:bodyPr>
          <a:lstStyle/>
          <a:p>
            <a:pPr algn="ctr"/>
            <a:r>
              <a:rPr lang="vi-VN" dirty="0"/>
              <a:t>7</a:t>
            </a:r>
            <a:endParaRPr lang="vi-VN" dirty="0"/>
          </a:p>
        </p:txBody>
      </p:sp>
      <p:pic>
        <p:nvPicPr>
          <p:cNvPr id="3074" name="Picture 2" descr="Outsource PHP Development Services | Blog - Baires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275606"/>
            <a:ext cx="3294366" cy="272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78576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theme/theme1.xml><?xml version="1.0" encoding="utf-8"?>
<a:theme xmlns:a="http://schemas.openxmlformats.org/drawingml/2006/main" name="Geometric Papercut Style Marketing Plan by Slidesgo">
  <a:themeElements>
    <a:clrScheme name="Simple Light">
      <a:dk1>
        <a:srgbClr val="000000"/>
      </a:dk1>
      <a:lt1>
        <a:srgbClr val="F3E9E8"/>
      </a:lt1>
      <a:dk2>
        <a:srgbClr val="D7D2CC"/>
      </a:dk2>
      <a:lt2>
        <a:srgbClr val="F5E2E1"/>
      </a:lt2>
      <a:accent1>
        <a:srgbClr val="EADCD9"/>
      </a:accent1>
      <a:accent2>
        <a:srgbClr val="E3D0C9"/>
      </a:accent2>
      <a:accent3>
        <a:srgbClr val="D5D2CB"/>
      </a:accent3>
      <a:accent4>
        <a:srgbClr val="CCD1CA"/>
      </a:accent4>
      <a:accent5>
        <a:srgbClr val="B1CCC3"/>
      </a:accent5>
      <a:accent6>
        <a:srgbClr val="9CC5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1342</TotalTime>
  <Words>1445</Words>
  <Application>Microsoft Office PowerPoint</Application>
  <PresentationFormat>On-screen Show (16:9)</PresentationFormat>
  <Paragraphs>654</Paragraphs>
  <Slides>41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Advent Pro</vt:lpstr>
      <vt:lpstr>Arial (Body)</vt:lpstr>
      <vt:lpstr>Wingdings</vt:lpstr>
      <vt:lpstr>Albert Sans</vt:lpstr>
      <vt:lpstr>Advent Pro Medium</vt:lpstr>
      <vt:lpstr>Times New Roman</vt:lpstr>
      <vt:lpstr>Arial </vt:lpstr>
      <vt:lpstr>Arial(body)</vt:lpstr>
      <vt:lpstr>Geometric Papercut Style Marketing Plan by Slidesgo</vt:lpstr>
      <vt:lpstr>KHOA KĨ THUẬT VÀ CÔNG NGHỆ BỘ MÔN CÔNG NGHỆ THÔNG TIN  BÁO CÁO CHUYÊN NGÀNH  ĐỀ TÀI XÂY DỰNG WEBSITE QUẢN LÝ, THỐNG KÊ  NHÀ TRỌ THÀNH PHỐ TRÀ VINH </vt:lpstr>
      <vt:lpstr>Giới thiệu</vt:lpstr>
      <vt:lpstr>Nội dung </vt:lpstr>
      <vt:lpstr>Tổng quan </vt:lpstr>
      <vt:lpstr>Phần 1. </vt:lpstr>
      <vt:lpstr>Phần 1.</vt:lpstr>
      <vt:lpstr>Lý thuyết </vt:lpstr>
      <vt:lpstr>Phần 2. </vt:lpstr>
      <vt:lpstr>Phần 2. </vt:lpstr>
      <vt:lpstr>Phần 2.  </vt:lpstr>
      <vt:lpstr>Phần 2. </vt:lpstr>
      <vt:lpstr>Phần 2.  </vt:lpstr>
      <vt:lpstr>Phần 2.  </vt:lpstr>
      <vt:lpstr>Phần 2.  </vt:lpstr>
      <vt:lpstr>Hiện thực hóa nghiên cứu </vt:lpstr>
      <vt:lpstr>Phần 3.   </vt:lpstr>
      <vt:lpstr>Phần 3.   </vt:lpstr>
      <vt:lpstr>Phần 3.   </vt:lpstr>
      <vt:lpstr>Phần 3.   </vt:lpstr>
      <vt:lpstr>Phần 3.  </vt:lpstr>
      <vt:lpstr>Phần 2.  </vt:lpstr>
      <vt:lpstr>Phần 3.  </vt:lpstr>
      <vt:lpstr>Phần 3.  </vt:lpstr>
      <vt:lpstr>Phần 3.   </vt:lpstr>
      <vt:lpstr>Phần 3.  </vt:lpstr>
      <vt:lpstr>Phần 3.   </vt:lpstr>
      <vt:lpstr>Kết quản nghiên cứu</vt:lpstr>
      <vt:lpstr>Phần 4.  </vt:lpstr>
      <vt:lpstr>Phần 4.</vt:lpstr>
      <vt:lpstr>Phần 4. </vt:lpstr>
      <vt:lpstr>Phần 4.</vt:lpstr>
      <vt:lpstr>Phần 4.</vt:lpstr>
      <vt:lpstr>Phần 4.</vt:lpstr>
      <vt:lpstr>Phần 4.</vt:lpstr>
      <vt:lpstr>Phần 4.</vt:lpstr>
      <vt:lpstr>Phần 4.</vt:lpstr>
      <vt:lpstr>Kế luận &amp; Hướng phát triển</vt:lpstr>
      <vt:lpstr>Phần 4.  </vt:lpstr>
      <vt:lpstr>Phần 4. </vt:lpstr>
      <vt:lpstr>Phần 4. </vt:lpstr>
      <vt:lpstr>Cảm ơn thầy cô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Geometric Papercut Style MK Plan</dc:title>
  <dc:creator>JOKER</dc:creator>
  <cp:lastModifiedBy>ismail - [2010]</cp:lastModifiedBy>
  <cp:revision>57</cp:revision>
  <dcterms:modified xsi:type="dcterms:W3CDTF">2024-01-10T08:14:08Z</dcterms:modified>
</cp:coreProperties>
</file>