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  <p:sldId id="554" r:id="rId5"/>
    <p:sldId id="576" r:id="rId6"/>
    <p:sldId id="584" r:id="rId7"/>
    <p:sldId id="585" r:id="rId8"/>
    <p:sldId id="579" r:id="rId9"/>
    <p:sldId id="596" r:id="rId10"/>
    <p:sldId id="60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jia xu" initials="y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1" autoAdjust="0"/>
    <p:restoredTop sz="57179" autoAdjust="0"/>
  </p:normalViewPr>
  <p:slideViewPr>
    <p:cSldViewPr snapToGrid="0">
      <p:cViewPr varScale="1">
        <p:scale>
          <a:sx n="41" d="100"/>
          <a:sy n="41" d="100"/>
        </p:scale>
        <p:origin x="1416" y="40"/>
      </p:cViewPr>
      <p:guideLst>
        <p:guide orient="horz" pos="2061"/>
        <p:guide pos="3896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272A7-F9A6-4ADB-B661-7DBAAAFB85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6389C-7C41-4606-B462-BCFADBC7B3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 </a:t>
            </a:r>
            <a:r>
              <a:rPr lang="en-US" altLang="zh-CN" baseline="0" dirty="0"/>
              <a:t>afternoon, everyone. I am glad to be here to introduce our work about deep learning tools,</a:t>
            </a:r>
            <a:endParaRPr lang="en-US" altLang="zh-CN" baseline="0" dirty="0"/>
          </a:p>
          <a:p>
            <a:r>
              <a:rPr lang="en-US" altLang="zh-CN" baseline="0" dirty="0"/>
              <a:t>This work is supported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institution of software, Chinese academy of Sciences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university of Chinese academy of sciences.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paper, we want to use a flow-based method to meet the device placement requirements of deep learning operations. Here is the paper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titile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Talos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Deep learning are widely used in many application domains, Such as NLP, recommendation and speech recognition. In different domains, we will get a lot of different deep learning models.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think there are two most important metrics should be considered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placing operations in different dl models.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is TOCT , which is short for …, it means how long it takes for a deep learning model running for one “forward-backward” pass.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minimize TOCT, we need to make sure that each operation can get its maximum speedup.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Deep learning models consist of many operations. Here, an operation means a mathematical computation process, such as matrix multiplication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 two D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sigmoid and so on. An operation has its own input and output dependencies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all operations in a deep learning model can construe a computation graph. Operations will execute according its dependencies and each of them can be placed in heterogeneous devices (such CPU, GPU and FPGA).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will illuminate one example to show why existing efforts are inefficient. In this example, There six operations in two deep learning models.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CMMI10"/>
              </a:rPr>
              <a:t> op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7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, 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CMMI10"/>
              </a:rPr>
              <a:t>op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7"/>
              </a:rPr>
              <a:t>2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and 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CMMI10"/>
              </a:rPr>
              <a:t>op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7"/>
              </a:rPr>
              <a:t>3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in the first DL model can run sequentially, while 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CMMI10"/>
              </a:rPr>
              <a:t>op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7"/>
              </a:rPr>
              <a:t>6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cannot run before both 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CMMI10"/>
              </a:rPr>
              <a:t>op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7"/>
              </a:rPr>
              <a:t>4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and </a:t>
            </a:r>
            <a:r>
              <a:rPr lang="en-GB" sz="1800" b="0" i="1" dirty="0">
                <a:solidFill>
                  <a:srgbClr val="000000"/>
                </a:solidFill>
                <a:effectLst/>
                <a:latin typeface="CMMI10"/>
              </a:rPr>
              <a:t>op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MR7"/>
              </a:rPr>
              <a:t>5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have completed in the second DL model.</a:t>
            </a:r>
            <a:r>
              <a:rPr lang="en-GB" dirty="0"/>
              <a:t>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NimbusRomNo9L-Regu"/>
              </a:rPr>
              <a:t>Here speedup means CPU/GPU ratio. Average speedup based approaches will put op1-op3 to GPU since they have a higher speedup through the whole model. Transient speedup based approaches will put each operation on available devices with the highest speedup. But one of them can get the optimal result.</a:t>
            </a:r>
            <a:br>
              <a:rPr lang="en-GB" dirty="0"/>
            </a:br>
            <a:br>
              <a:rPr lang="en-GB" dirty="0"/>
            </a:br>
            <a:endParaRPr lang="en-US" altLang="zh-CN" sz="1200" b="1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we proposal Talos, a weighted speedup up based approach, it can consider more factors that affect TOCT and reduces more deep learning completion time. Talos first, second, third.. 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leave dynamic dependencies , input data for further research.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leave dynamic dependencies , input data for further research.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6389C-7C41-4606-B462-BCFADBC7B3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E6CF-13F7-4B5A-A653-432FA71A77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3CA-7A0A-4BA0-BD87-135408AC57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E6CF-13F7-4B5A-A653-432FA71A77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E3CA-7A0A-4BA0-BD87-135408AC57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8628" y="1136333"/>
            <a:ext cx="11277601" cy="2387600"/>
          </a:xfrm>
        </p:spPr>
        <p:txBody>
          <a:bodyPr>
            <a:normAutofit/>
          </a:bodyPr>
          <a:lstStyle/>
          <a:p>
            <a:r>
              <a:rPr lang="en-US" alt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SPartition</a:t>
            </a:r>
            <a:r>
              <a:rPr lang="en-GB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Training</a:t>
            </a:r>
            <a:r>
              <a:rPr lang="en-GB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Deep Learning Models</a:t>
            </a:r>
            <a:r>
              <a:rPr lang="en-US" alt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Heterogeneous CPUs and GPUs</a:t>
            </a: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4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742" y="2674583"/>
            <a:ext cx="9810515" cy="2716231"/>
          </a:xfrm>
        </p:spPr>
        <p:txBody>
          <a:bodyPr>
            <a:normAutofit/>
          </a:bodyPr>
          <a:lstStyle/>
          <a:p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Yuanjia XU</a:t>
            </a:r>
            <a:endParaRPr lang="en-US" altLang="zh-CN" sz="3200" b="1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fld id="{D6380553-6CDF-4DCD-A8B6-921D4D37CEB6}" type="datetime1">
              <a:rPr lang="en-US" altLang="zh-CN" sz="3200" b="1" smtClean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</a:fld>
            <a:endParaRPr lang="en-US" altLang="zh-CN" sz="3200" b="1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339" y="5390814"/>
            <a:ext cx="3679272" cy="1089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735" y="5354290"/>
            <a:ext cx="986465" cy="10449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35" y="5313362"/>
            <a:ext cx="316230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Background: Deep learning (DL) are widely used in many application domains</a:t>
            </a:r>
            <a:endParaRPr lang="zh-CN" altLang="en-US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4" descr="http://img0.imgtn.bdimg.com/it/u=714598629,387224026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1732574"/>
            <a:ext cx="2412416" cy="1353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443" y="1710069"/>
            <a:ext cx="2333765" cy="13533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07860" y="1732574"/>
            <a:ext cx="2659775" cy="1349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1" name="文本框 50"/>
          <p:cNvSpPr txBox="1"/>
          <p:nvPr/>
        </p:nvSpPr>
        <p:spPr>
          <a:xfrm>
            <a:off x="909348" y="3085632"/>
            <a:ext cx="175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 Driving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287" y="1732574"/>
            <a:ext cx="2358360" cy="1349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4" name="文本框 53"/>
          <p:cNvSpPr txBox="1"/>
          <p:nvPr/>
        </p:nvSpPr>
        <p:spPr>
          <a:xfrm>
            <a:off x="4430244" y="3082238"/>
            <a:ext cx="1409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NLP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993042" y="3082238"/>
            <a:ext cx="161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Human Brain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800967" y="3063376"/>
            <a:ext cx="1858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Search Engine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4361809"/>
            <a:ext cx="2404821" cy="1372076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1251260" y="5828990"/>
            <a:ext cx="1409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Art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276" y="4041024"/>
            <a:ext cx="2662656" cy="1787967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3962781" y="5828990"/>
            <a:ext cx="2087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Recommendation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012" y="4471973"/>
            <a:ext cx="1958581" cy="1357017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7475977" y="5828990"/>
            <a:ext cx="1409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Siri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4672" y="4608874"/>
            <a:ext cx="2611204" cy="1106224"/>
          </a:xfrm>
          <a:prstGeom prst="rect">
            <a:avLst/>
          </a:prstGeom>
        </p:spPr>
      </p:pic>
      <p:sp>
        <p:nvSpPr>
          <p:cNvPr id="76" name="文本框 75"/>
          <p:cNvSpPr txBox="1"/>
          <p:nvPr/>
        </p:nvSpPr>
        <p:spPr>
          <a:xfrm>
            <a:off x="9447657" y="5828990"/>
            <a:ext cx="2539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Speech Recognition</a:t>
            </a:r>
            <a:endParaRPr lang="en-US" altLang="zh-CN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Background: </a:t>
            </a: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Hetergeneous CPUs/GPUs have diverse speedups</a:t>
            </a:r>
            <a:endParaRPr lang="zh-CN" altLang="en-US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4" descr="http://img0.imgtn.bdimg.com/it/u=714598629,387224026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18052" y="1095298"/>
            <a:ext cx="11555895" cy="10876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Speedups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(CPU time)/(GPU time)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30728" y="2944389"/>
            <a:ext cx="0" cy="34967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814207" y="2915541"/>
            <a:ext cx="0" cy="34967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圆角矩形 74"/>
          <p:cNvSpPr/>
          <p:nvPr/>
        </p:nvSpPr>
        <p:spPr>
          <a:xfrm>
            <a:off x="1104329" y="5872604"/>
            <a:ext cx="3663773" cy="5685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CPU/GPU time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930910" y="6156960"/>
            <a:ext cx="457200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4412615" y="6156325"/>
            <a:ext cx="355600" cy="6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/>
          <p:cNvSpPr/>
          <p:nvPr/>
        </p:nvSpPr>
        <p:spPr>
          <a:xfrm>
            <a:off x="5570992" y="3416352"/>
            <a:ext cx="1228773" cy="224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圆角矩形 74"/>
          <p:cNvSpPr/>
          <p:nvPr/>
        </p:nvSpPr>
        <p:spPr>
          <a:xfrm>
            <a:off x="1058225" y="2356703"/>
            <a:ext cx="3663773" cy="5685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Minimize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7874596" y="4159797"/>
            <a:ext cx="290104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7874596" y="3094689"/>
            <a:ext cx="0" cy="10651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7874595" y="5945054"/>
            <a:ext cx="290104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7874595" y="4879946"/>
            <a:ext cx="0" cy="10651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圆角矩形 73"/>
          <p:cNvSpPr/>
          <p:nvPr/>
        </p:nvSpPr>
        <p:spPr>
          <a:xfrm>
            <a:off x="10475916" y="5913033"/>
            <a:ext cx="476616" cy="5685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t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圆角矩形 73"/>
          <p:cNvSpPr/>
          <p:nvPr/>
        </p:nvSpPr>
        <p:spPr>
          <a:xfrm>
            <a:off x="6813726" y="2774406"/>
            <a:ext cx="1128637" cy="5685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GPU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圆角矩形 73"/>
          <p:cNvSpPr/>
          <p:nvPr/>
        </p:nvSpPr>
        <p:spPr>
          <a:xfrm>
            <a:off x="6813726" y="4653987"/>
            <a:ext cx="1128637" cy="5685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CPU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87240" y="3236951"/>
            <a:ext cx="9512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sz="3200" dirty="0"/>
              <a:t>Model</a:t>
            </a:r>
            <a:r>
              <a:rPr lang="en-GB" sz="3200" dirty="0"/>
              <a:t>1</a:t>
            </a:r>
            <a:endParaRPr lang="en-GB" sz="3200" dirty="0"/>
          </a:p>
        </p:txBody>
      </p:sp>
      <p:sp>
        <p:nvSpPr>
          <p:cNvPr id="83" name="圆角矩形 73"/>
          <p:cNvSpPr/>
          <p:nvPr/>
        </p:nvSpPr>
        <p:spPr>
          <a:xfrm>
            <a:off x="10475916" y="4059628"/>
            <a:ext cx="476616" cy="5685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t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88557" y="5022207"/>
            <a:ext cx="26551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sz="3200" dirty="0"/>
              <a:t>Model1</a:t>
            </a:r>
            <a:endParaRPr lang="en-US" altLang="en-GB" sz="3200" dirty="0"/>
          </a:p>
        </p:txBody>
      </p:sp>
      <p:sp>
        <p:nvSpPr>
          <p:cNvPr id="85" name="圆角矩形 74"/>
          <p:cNvSpPr/>
          <p:nvPr/>
        </p:nvSpPr>
        <p:spPr>
          <a:xfrm>
            <a:off x="7288759" y="2351446"/>
            <a:ext cx="3663773" cy="5685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Maximize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7749" y="2921734"/>
            <a:ext cx="1158262" cy="118043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850" y="4791724"/>
            <a:ext cx="1142134" cy="1153331"/>
          </a:xfrm>
          <a:prstGeom prst="rect">
            <a:avLst/>
          </a:prstGeom>
        </p:spPr>
      </p:pic>
      <p:sp>
        <p:nvSpPr>
          <p:cNvPr id="53" name="椭圆 52"/>
          <p:cNvSpPr/>
          <p:nvPr/>
        </p:nvSpPr>
        <p:spPr>
          <a:xfrm>
            <a:off x="1921718" y="4650625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308611" y="3940627"/>
            <a:ext cx="373532" cy="3230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921146" y="3917535"/>
            <a:ext cx="373532" cy="323074"/>
          </a:xfrm>
          <a:prstGeom prst="ellipse">
            <a:avLst/>
          </a:prstGeom>
          <a:pattFill prst="zigZ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185279" y="3937376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921146" y="3311069"/>
            <a:ext cx="373532" cy="3230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33144" y="3917535"/>
            <a:ext cx="373532" cy="3230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3177565" y="3324745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stCxn id="61" idx="6"/>
            <a:endCxn id="60" idx="2"/>
          </p:cNvCxnSpPr>
          <p:nvPr/>
        </p:nvCxnSpPr>
        <p:spPr>
          <a:xfrm flipV="1">
            <a:off x="1506676" y="3472606"/>
            <a:ext cx="414470" cy="606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1" idx="6"/>
            <a:endCxn id="55" idx="2"/>
          </p:cNvCxnSpPr>
          <p:nvPr/>
        </p:nvCxnSpPr>
        <p:spPr>
          <a:xfrm>
            <a:off x="1506676" y="4079072"/>
            <a:ext cx="4144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0" idx="6"/>
            <a:endCxn id="67" idx="2"/>
          </p:cNvCxnSpPr>
          <p:nvPr/>
        </p:nvCxnSpPr>
        <p:spPr>
          <a:xfrm>
            <a:off x="2294678" y="3472606"/>
            <a:ext cx="882887" cy="13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5" idx="6"/>
            <a:endCxn id="57" idx="2"/>
          </p:cNvCxnSpPr>
          <p:nvPr/>
        </p:nvCxnSpPr>
        <p:spPr>
          <a:xfrm>
            <a:off x="2294678" y="4079072"/>
            <a:ext cx="890601" cy="19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0" idx="6"/>
            <a:endCxn id="57" idx="2"/>
          </p:cNvCxnSpPr>
          <p:nvPr/>
        </p:nvCxnSpPr>
        <p:spPr>
          <a:xfrm>
            <a:off x="2294678" y="3472606"/>
            <a:ext cx="890601" cy="6263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55" idx="6"/>
            <a:endCxn id="67" idx="2"/>
          </p:cNvCxnSpPr>
          <p:nvPr/>
        </p:nvCxnSpPr>
        <p:spPr>
          <a:xfrm flipV="1">
            <a:off x="2294678" y="3486282"/>
            <a:ext cx="882887" cy="5927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3" idx="6"/>
            <a:endCxn id="95" idx="2"/>
          </p:cNvCxnSpPr>
          <p:nvPr/>
        </p:nvCxnSpPr>
        <p:spPr>
          <a:xfrm>
            <a:off x="2295250" y="4812162"/>
            <a:ext cx="853500" cy="6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1" idx="6"/>
            <a:endCxn id="53" idx="1"/>
          </p:cNvCxnSpPr>
          <p:nvPr/>
        </p:nvCxnSpPr>
        <p:spPr>
          <a:xfrm>
            <a:off x="1506676" y="4079072"/>
            <a:ext cx="469744" cy="618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95" idx="6"/>
            <a:endCxn id="54" idx="2"/>
          </p:cNvCxnSpPr>
          <p:nvPr/>
        </p:nvCxnSpPr>
        <p:spPr>
          <a:xfrm flipV="1">
            <a:off x="3522282" y="4102164"/>
            <a:ext cx="786329" cy="716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7" idx="6"/>
            <a:endCxn id="54" idx="2"/>
          </p:cNvCxnSpPr>
          <p:nvPr/>
        </p:nvCxnSpPr>
        <p:spPr>
          <a:xfrm>
            <a:off x="3551097" y="3486282"/>
            <a:ext cx="757514" cy="6158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57" idx="6"/>
            <a:endCxn id="54" idx="2"/>
          </p:cNvCxnSpPr>
          <p:nvPr/>
        </p:nvCxnSpPr>
        <p:spPr>
          <a:xfrm>
            <a:off x="3558811" y="4098913"/>
            <a:ext cx="749800" cy="3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3148750" y="4656775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>
            <a:stCxn id="55" idx="6"/>
            <a:endCxn id="95" idx="2"/>
          </p:cNvCxnSpPr>
          <p:nvPr/>
        </p:nvCxnSpPr>
        <p:spPr>
          <a:xfrm>
            <a:off x="2294678" y="4079072"/>
            <a:ext cx="854072" cy="739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53" idx="6"/>
            <a:endCxn id="57" idx="2"/>
          </p:cNvCxnSpPr>
          <p:nvPr/>
        </p:nvCxnSpPr>
        <p:spPr>
          <a:xfrm flipV="1">
            <a:off x="2295250" y="4098913"/>
            <a:ext cx="890029" cy="713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53" idx="6"/>
            <a:endCxn id="67" idx="2"/>
          </p:cNvCxnSpPr>
          <p:nvPr/>
        </p:nvCxnSpPr>
        <p:spPr>
          <a:xfrm flipV="1">
            <a:off x="2295250" y="3486282"/>
            <a:ext cx="882315" cy="1325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0" idx="6"/>
            <a:endCxn id="95" idx="2"/>
          </p:cNvCxnSpPr>
          <p:nvPr/>
        </p:nvCxnSpPr>
        <p:spPr>
          <a:xfrm>
            <a:off x="2294678" y="3472606"/>
            <a:ext cx="854072" cy="1345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152"/>
          <p:cNvSpPr/>
          <p:nvPr/>
        </p:nvSpPr>
        <p:spPr>
          <a:xfrm>
            <a:off x="545465" y="1062990"/>
            <a:ext cx="3316605" cy="3739515"/>
          </a:xfrm>
          <a:prstGeom prst="roundRect">
            <a:avLst>
              <a:gd name="adj" fmla="val 3878"/>
            </a:avLst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Motivation: CPUs and GPUs are shared by many DLs </a:t>
            </a:r>
            <a:endParaRPr lang="zh-CN" altLang="en-US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4" descr="http://img0.imgtn.bdimg.com/it/u=714598629,387224026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8759329" y="3801161"/>
            <a:ext cx="3663773" cy="108371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Heterogeneous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CPUs, GPUs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6" idx="0"/>
          </p:cNvCxnSpPr>
          <p:nvPr/>
        </p:nvCxnSpPr>
        <p:spPr>
          <a:xfrm flipV="1">
            <a:off x="8383989" y="2390712"/>
            <a:ext cx="1013504" cy="473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0"/>
          </p:cNvCxnSpPr>
          <p:nvPr/>
        </p:nvCxnSpPr>
        <p:spPr>
          <a:xfrm>
            <a:off x="8383989" y="2863743"/>
            <a:ext cx="1013504" cy="781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云形 5"/>
          <p:cNvSpPr/>
          <p:nvPr/>
        </p:nvSpPr>
        <p:spPr>
          <a:xfrm>
            <a:off x="4711700" y="2156460"/>
            <a:ext cx="3675380" cy="14147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</a:rPr>
              <a:t>placement decisions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525492" y="2620628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9" name="椭圆 48"/>
          <p:cNvSpPr/>
          <p:nvPr/>
        </p:nvSpPr>
        <p:spPr>
          <a:xfrm>
            <a:off x="3331242" y="1910630"/>
            <a:ext cx="373532" cy="3230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椭圆 55"/>
          <p:cNvSpPr/>
          <p:nvPr/>
        </p:nvSpPr>
        <p:spPr>
          <a:xfrm>
            <a:off x="1524920" y="1887538"/>
            <a:ext cx="373532" cy="323074"/>
          </a:xfrm>
          <a:prstGeom prst="ellipse">
            <a:avLst/>
          </a:prstGeom>
          <a:pattFill prst="zigZ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2" name="椭圆 61"/>
          <p:cNvSpPr/>
          <p:nvPr/>
        </p:nvSpPr>
        <p:spPr>
          <a:xfrm>
            <a:off x="2490473" y="1907379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3" name="椭圆 62"/>
          <p:cNvSpPr/>
          <p:nvPr/>
        </p:nvSpPr>
        <p:spPr>
          <a:xfrm>
            <a:off x="1524920" y="1281072"/>
            <a:ext cx="373532" cy="3230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5" name="椭圆 64"/>
          <p:cNvSpPr/>
          <p:nvPr/>
        </p:nvSpPr>
        <p:spPr>
          <a:xfrm>
            <a:off x="736918" y="1887538"/>
            <a:ext cx="373532" cy="3230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6" name="椭圆 65"/>
          <p:cNvSpPr/>
          <p:nvPr/>
        </p:nvSpPr>
        <p:spPr>
          <a:xfrm>
            <a:off x="2482759" y="1294748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0" name="直接箭头连接符 39"/>
          <p:cNvCxnSpPr>
            <a:stCxn id="6" idx="0"/>
            <a:endCxn id="41" idx="1"/>
          </p:cNvCxnSpPr>
          <p:nvPr/>
        </p:nvCxnSpPr>
        <p:spPr>
          <a:xfrm>
            <a:off x="8383989" y="2863743"/>
            <a:ext cx="991235" cy="127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5" idx="6"/>
            <a:endCxn id="63" idx="2"/>
          </p:cNvCxnSpPr>
          <p:nvPr/>
        </p:nvCxnSpPr>
        <p:spPr>
          <a:xfrm flipV="1">
            <a:off x="1110450" y="1442650"/>
            <a:ext cx="414020" cy="607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5" idx="6"/>
            <a:endCxn id="56" idx="2"/>
          </p:cNvCxnSpPr>
          <p:nvPr/>
        </p:nvCxnSpPr>
        <p:spPr>
          <a:xfrm>
            <a:off x="1110450" y="2049710"/>
            <a:ext cx="4140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63" idx="6"/>
            <a:endCxn id="66" idx="2"/>
          </p:cNvCxnSpPr>
          <p:nvPr/>
        </p:nvCxnSpPr>
        <p:spPr>
          <a:xfrm>
            <a:off x="1897817" y="1442609"/>
            <a:ext cx="584835" cy="139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6" idx="6"/>
            <a:endCxn id="62" idx="2"/>
          </p:cNvCxnSpPr>
          <p:nvPr/>
        </p:nvCxnSpPr>
        <p:spPr>
          <a:xfrm>
            <a:off x="1897817" y="2049710"/>
            <a:ext cx="592455" cy="19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3" idx="6"/>
            <a:endCxn id="62" idx="2"/>
          </p:cNvCxnSpPr>
          <p:nvPr/>
        </p:nvCxnSpPr>
        <p:spPr>
          <a:xfrm>
            <a:off x="1897817" y="1442609"/>
            <a:ext cx="592455" cy="626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6"/>
            <a:endCxn id="66" idx="2"/>
          </p:cNvCxnSpPr>
          <p:nvPr/>
        </p:nvCxnSpPr>
        <p:spPr>
          <a:xfrm flipV="1">
            <a:off x="1897817" y="1456620"/>
            <a:ext cx="584835" cy="593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7" idx="6"/>
            <a:endCxn id="50" idx="2"/>
          </p:cNvCxnSpPr>
          <p:nvPr/>
        </p:nvCxnSpPr>
        <p:spPr>
          <a:xfrm>
            <a:off x="1898389" y="2782800"/>
            <a:ext cx="554990" cy="6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5" idx="6"/>
            <a:endCxn id="47" idx="1"/>
          </p:cNvCxnSpPr>
          <p:nvPr/>
        </p:nvCxnSpPr>
        <p:spPr>
          <a:xfrm>
            <a:off x="1110450" y="2049710"/>
            <a:ext cx="469265" cy="618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0" idx="6"/>
            <a:endCxn id="49" idx="2"/>
          </p:cNvCxnSpPr>
          <p:nvPr/>
        </p:nvCxnSpPr>
        <p:spPr>
          <a:xfrm flipV="1">
            <a:off x="2826841" y="2072670"/>
            <a:ext cx="504190" cy="716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6" idx="6"/>
            <a:endCxn id="49" idx="2"/>
          </p:cNvCxnSpPr>
          <p:nvPr/>
        </p:nvCxnSpPr>
        <p:spPr>
          <a:xfrm>
            <a:off x="2856291" y="1456920"/>
            <a:ext cx="474980" cy="615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2" idx="6"/>
            <a:endCxn id="49" idx="2"/>
          </p:cNvCxnSpPr>
          <p:nvPr/>
        </p:nvCxnSpPr>
        <p:spPr>
          <a:xfrm>
            <a:off x="2864005" y="2069551"/>
            <a:ext cx="467360" cy="3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圆角矩形 152"/>
          <p:cNvSpPr/>
          <p:nvPr/>
        </p:nvSpPr>
        <p:spPr>
          <a:xfrm>
            <a:off x="9375212" y="1993702"/>
            <a:ext cx="2431953" cy="1995466"/>
          </a:xfrm>
          <a:prstGeom prst="roundRect">
            <a:avLst>
              <a:gd name="adj" fmla="val 3878"/>
            </a:avLst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453944" y="2626778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52" name="直接箭头连接符 51"/>
          <p:cNvCxnSpPr>
            <a:stCxn id="56" idx="6"/>
            <a:endCxn id="50" idx="2"/>
          </p:cNvCxnSpPr>
          <p:nvPr/>
        </p:nvCxnSpPr>
        <p:spPr>
          <a:xfrm>
            <a:off x="1897817" y="2049710"/>
            <a:ext cx="555625" cy="7391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7" idx="6"/>
            <a:endCxn id="62" idx="2"/>
          </p:cNvCxnSpPr>
          <p:nvPr/>
        </p:nvCxnSpPr>
        <p:spPr>
          <a:xfrm flipV="1">
            <a:off x="1898389" y="2069695"/>
            <a:ext cx="591820" cy="7131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6"/>
            <a:endCxn id="66" idx="2"/>
          </p:cNvCxnSpPr>
          <p:nvPr/>
        </p:nvCxnSpPr>
        <p:spPr>
          <a:xfrm flipV="1">
            <a:off x="1898389" y="1456920"/>
            <a:ext cx="584200" cy="1325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3" idx="6"/>
            <a:endCxn id="50" idx="2"/>
          </p:cNvCxnSpPr>
          <p:nvPr/>
        </p:nvCxnSpPr>
        <p:spPr>
          <a:xfrm>
            <a:off x="1897817" y="1442609"/>
            <a:ext cx="555625" cy="1346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" name="图片 8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360" y="2013581"/>
            <a:ext cx="777119" cy="1084892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442" y="3160843"/>
            <a:ext cx="557576" cy="576223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32" y="3157272"/>
            <a:ext cx="557575" cy="586976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639" y="2157367"/>
            <a:ext cx="687183" cy="715794"/>
          </a:xfrm>
          <a:prstGeom prst="rect">
            <a:avLst/>
          </a:prstGeom>
        </p:spPr>
      </p:pic>
      <p:sp>
        <p:nvSpPr>
          <p:cNvPr id="43" name="圆角矩形 74"/>
          <p:cNvSpPr/>
          <p:nvPr/>
        </p:nvSpPr>
        <p:spPr>
          <a:xfrm>
            <a:off x="87483" y="4633031"/>
            <a:ext cx="4216851" cy="56855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……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42977" y="3543215"/>
            <a:ext cx="373532" cy="3230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1436655" y="3826828"/>
            <a:ext cx="373532" cy="323074"/>
          </a:xfrm>
          <a:prstGeom prst="ellipse">
            <a:avLst/>
          </a:prstGeom>
          <a:pattFill prst="zigZ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2402208" y="3846669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1436655" y="3220362"/>
            <a:ext cx="373532" cy="3230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3" name="椭圆 12"/>
          <p:cNvSpPr/>
          <p:nvPr/>
        </p:nvSpPr>
        <p:spPr>
          <a:xfrm>
            <a:off x="648653" y="3483293"/>
            <a:ext cx="373532" cy="3230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2394494" y="3234038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cxnSp>
        <p:nvCxnSpPr>
          <p:cNvPr id="15" name="直接箭头连接符 14"/>
          <p:cNvCxnSpPr>
            <a:stCxn id="13" idx="6"/>
            <a:endCxn id="12" idx="2"/>
          </p:cNvCxnSpPr>
          <p:nvPr/>
        </p:nvCxnSpPr>
        <p:spPr>
          <a:xfrm flipV="1">
            <a:off x="1022185" y="3381940"/>
            <a:ext cx="414020" cy="263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6"/>
            <a:endCxn id="9" idx="2"/>
          </p:cNvCxnSpPr>
          <p:nvPr/>
        </p:nvCxnSpPr>
        <p:spPr>
          <a:xfrm>
            <a:off x="1022185" y="3645465"/>
            <a:ext cx="414020" cy="343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6"/>
            <a:endCxn id="14" idx="2"/>
          </p:cNvCxnSpPr>
          <p:nvPr/>
        </p:nvCxnSpPr>
        <p:spPr>
          <a:xfrm>
            <a:off x="1809552" y="3381899"/>
            <a:ext cx="584835" cy="139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10" idx="2"/>
          </p:cNvCxnSpPr>
          <p:nvPr/>
        </p:nvCxnSpPr>
        <p:spPr>
          <a:xfrm>
            <a:off x="1809552" y="3989000"/>
            <a:ext cx="592455" cy="19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6"/>
            <a:endCxn id="10" idx="2"/>
          </p:cNvCxnSpPr>
          <p:nvPr/>
        </p:nvCxnSpPr>
        <p:spPr>
          <a:xfrm>
            <a:off x="1809552" y="3381899"/>
            <a:ext cx="592455" cy="626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6"/>
            <a:endCxn id="14" idx="2"/>
          </p:cNvCxnSpPr>
          <p:nvPr/>
        </p:nvCxnSpPr>
        <p:spPr>
          <a:xfrm flipV="1">
            <a:off x="1809552" y="3395910"/>
            <a:ext cx="584835" cy="593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6"/>
            <a:endCxn id="7" idx="2"/>
          </p:cNvCxnSpPr>
          <p:nvPr/>
        </p:nvCxnSpPr>
        <p:spPr>
          <a:xfrm>
            <a:off x="2768026" y="3396210"/>
            <a:ext cx="474980" cy="309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6"/>
            <a:endCxn id="7" idx="2"/>
          </p:cNvCxnSpPr>
          <p:nvPr/>
        </p:nvCxnSpPr>
        <p:spPr>
          <a:xfrm flipV="1">
            <a:off x="2775740" y="3705311"/>
            <a:ext cx="467360" cy="3035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6" idx="2"/>
          </p:cNvCxnSpPr>
          <p:nvPr/>
        </p:nvCxnSpPr>
        <p:spPr>
          <a:xfrm>
            <a:off x="3862070" y="1401445"/>
            <a:ext cx="861060" cy="146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3"/>
          </p:cNvCxnSpPr>
          <p:nvPr/>
        </p:nvCxnSpPr>
        <p:spPr>
          <a:xfrm flipV="1">
            <a:off x="3862070" y="2849880"/>
            <a:ext cx="871855" cy="83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6" idx="2"/>
          </p:cNvCxnSpPr>
          <p:nvPr/>
        </p:nvCxnSpPr>
        <p:spPr>
          <a:xfrm flipV="1">
            <a:off x="3875405" y="2863850"/>
            <a:ext cx="847725" cy="1642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460514" y="4802556"/>
            <a:ext cx="3663773" cy="108371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DL Models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5465" y="5517515"/>
            <a:ext cx="942276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constanly use either CPU or GPU[1,2]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45623" y="6326261"/>
            <a:ext cx="6171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GB" sz="12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Joint Optimization of DNN Partition and Scheduling for Mobile Cloud Computing</a:t>
            </a:r>
            <a:r>
              <a:rPr lang="en-US" altLang="en-GB" sz="12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@ ICPP 21</a:t>
            </a:r>
            <a:endParaRPr lang="en-US" altLang="en-GB" sz="12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2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Talos: A Weighted Speedup-Aware Device Placement of Deep Learning Models @ ASAP 21</a:t>
            </a:r>
            <a:endParaRPr lang="en-US" altLang="zh-CN" sz="12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CPUs or GPUs may encounter </a:t>
            </a:r>
            <a:endParaRPr lang="zh-CN" altLang="en-US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4" descr="http://img0.imgtn.bdimg.com/it/u=714598629,387224026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2" descr="http://img0.imgtn.bdimg.com/it/u=3068641168,1597342446&amp;fm=1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4833" y="6460246"/>
            <a:ext cx="51600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GB" sz="12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Training of Deep Learning Models over Multiple GPUs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 </a:t>
            </a:r>
            <a:r>
              <a:rPr lang="en-US" altLang="en-GB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873500" y="1471930"/>
            <a:ext cx="410464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764915" y="897255"/>
            <a:ext cx="1009015" cy="82677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Time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873500" y="1528445"/>
            <a:ext cx="135509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ym typeface="+mn-ea"/>
              </a:rPr>
              <a:t>1</a:t>
            </a:r>
            <a:endParaRPr lang="en-US" altLang="zh-CN" sz="2400"/>
          </a:p>
        </p:txBody>
      </p:sp>
      <p:sp>
        <p:nvSpPr>
          <p:cNvPr id="59" name="圆角矩形 58"/>
          <p:cNvSpPr/>
          <p:nvPr/>
        </p:nvSpPr>
        <p:spPr>
          <a:xfrm>
            <a:off x="5318760" y="1944370"/>
            <a:ext cx="53721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68" name="圆角矩形 67"/>
          <p:cNvSpPr/>
          <p:nvPr/>
        </p:nvSpPr>
        <p:spPr>
          <a:xfrm>
            <a:off x="6555105" y="1513840"/>
            <a:ext cx="1158875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69" name="圆角矩形 68"/>
          <p:cNvSpPr/>
          <p:nvPr/>
        </p:nvSpPr>
        <p:spPr>
          <a:xfrm>
            <a:off x="3873500" y="1968500"/>
            <a:ext cx="394335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70" name="圆角矩形 69"/>
          <p:cNvSpPr/>
          <p:nvPr/>
        </p:nvSpPr>
        <p:spPr>
          <a:xfrm>
            <a:off x="5318760" y="1515745"/>
            <a:ext cx="1159510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71" name="圆角矩形 70"/>
          <p:cNvSpPr/>
          <p:nvPr/>
        </p:nvSpPr>
        <p:spPr>
          <a:xfrm>
            <a:off x="6555105" y="1968500"/>
            <a:ext cx="648970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8500745" y="1265555"/>
            <a:ext cx="823595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/>
          </a:p>
        </p:txBody>
      </p:sp>
      <p:sp>
        <p:nvSpPr>
          <p:cNvPr id="10" name="圆角矩形 9"/>
          <p:cNvSpPr/>
          <p:nvPr/>
        </p:nvSpPr>
        <p:spPr>
          <a:xfrm>
            <a:off x="9122410" y="1102995"/>
            <a:ext cx="2594610" cy="82677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Model 1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923655" y="1623060"/>
            <a:ext cx="2907665" cy="82677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Model 2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500745" y="1808480"/>
            <a:ext cx="824230" cy="455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2633980" y="1519555"/>
            <a:ext cx="12433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GPU: 1,5,3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635250" y="1985645"/>
            <a:ext cx="1242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CPU: 4,2,6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536305" y="2455545"/>
            <a:ext cx="788035" cy="4552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/>
          </a:p>
        </p:txBody>
      </p:sp>
      <p:sp>
        <p:nvSpPr>
          <p:cNvPr id="20" name="圆角矩形 19"/>
          <p:cNvSpPr/>
          <p:nvPr/>
        </p:nvSpPr>
        <p:spPr>
          <a:xfrm>
            <a:off x="9185910" y="2270125"/>
            <a:ext cx="2729230" cy="82677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Data Size or resource capacity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71315" y="1577975"/>
            <a:ext cx="853440" cy="325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22" name="圆角矩形 21"/>
          <p:cNvSpPr/>
          <p:nvPr/>
        </p:nvSpPr>
        <p:spPr>
          <a:xfrm>
            <a:off x="5635625" y="1560195"/>
            <a:ext cx="763905" cy="325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26" name="圆角矩形 25"/>
          <p:cNvSpPr/>
          <p:nvPr/>
        </p:nvSpPr>
        <p:spPr>
          <a:xfrm>
            <a:off x="6958965" y="1558925"/>
            <a:ext cx="699135" cy="325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1</a:t>
            </a:r>
            <a:endParaRPr lang="en-US" altLang="zh-CN" sz="240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1329690" y="4717415"/>
            <a:ext cx="410464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1221105" y="4142740"/>
            <a:ext cx="1009015" cy="82677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Time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329690" y="4773930"/>
            <a:ext cx="1273175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ym typeface="+mn-ea"/>
              </a:rPr>
              <a:t>1</a:t>
            </a:r>
            <a:endParaRPr lang="en-US" altLang="zh-CN" sz="2400"/>
          </a:p>
        </p:txBody>
      </p:sp>
      <p:sp>
        <p:nvSpPr>
          <p:cNvPr id="63" name="圆角矩形 62"/>
          <p:cNvSpPr/>
          <p:nvPr/>
        </p:nvSpPr>
        <p:spPr>
          <a:xfrm>
            <a:off x="2691765" y="5204460"/>
            <a:ext cx="53721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64" name="圆角矩形 63"/>
          <p:cNvSpPr/>
          <p:nvPr/>
        </p:nvSpPr>
        <p:spPr>
          <a:xfrm>
            <a:off x="3928110" y="4773930"/>
            <a:ext cx="1158875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65" name="圆角矩形 64"/>
          <p:cNvSpPr/>
          <p:nvPr/>
        </p:nvSpPr>
        <p:spPr>
          <a:xfrm>
            <a:off x="1329690" y="5233035"/>
            <a:ext cx="394335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66" name="圆角矩形 65"/>
          <p:cNvSpPr/>
          <p:nvPr/>
        </p:nvSpPr>
        <p:spPr>
          <a:xfrm>
            <a:off x="2691765" y="4775835"/>
            <a:ext cx="1159510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67" name="圆角矩形 66"/>
          <p:cNvSpPr/>
          <p:nvPr/>
        </p:nvSpPr>
        <p:spPr>
          <a:xfrm>
            <a:off x="3928110" y="5228590"/>
            <a:ext cx="648970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72" name="文本框 71"/>
          <p:cNvSpPr txBox="1"/>
          <p:nvPr/>
        </p:nvSpPr>
        <p:spPr>
          <a:xfrm>
            <a:off x="90170" y="4765040"/>
            <a:ext cx="12433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GPU: 1,5,3</a:t>
            </a:r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1440" y="5211445"/>
            <a:ext cx="1242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CPU: 1,4,2,6</a:t>
            </a:r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1678940" y="4859655"/>
            <a:ext cx="853440" cy="2311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0.5</a:t>
            </a:r>
            <a:endParaRPr lang="en-US" altLang="zh-CN" sz="1600"/>
          </a:p>
        </p:txBody>
      </p:sp>
      <p:sp>
        <p:nvSpPr>
          <p:cNvPr id="75" name="圆角矩形 74"/>
          <p:cNvSpPr/>
          <p:nvPr/>
        </p:nvSpPr>
        <p:spPr>
          <a:xfrm>
            <a:off x="3008630" y="4820285"/>
            <a:ext cx="763905" cy="325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76" name="圆角矩形 75"/>
          <p:cNvSpPr/>
          <p:nvPr/>
        </p:nvSpPr>
        <p:spPr>
          <a:xfrm>
            <a:off x="4331970" y="4819015"/>
            <a:ext cx="699135" cy="325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77" name="圆角矩形 76"/>
          <p:cNvSpPr/>
          <p:nvPr/>
        </p:nvSpPr>
        <p:spPr>
          <a:xfrm>
            <a:off x="1750060" y="5229225"/>
            <a:ext cx="832485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ym typeface="+mn-ea"/>
              </a:rPr>
              <a:t>1</a:t>
            </a:r>
            <a:endParaRPr lang="en-US" altLang="zh-CN" sz="2400"/>
          </a:p>
        </p:txBody>
      </p:sp>
      <p:sp>
        <p:nvSpPr>
          <p:cNvPr id="79" name="圆角矩形 78"/>
          <p:cNvSpPr/>
          <p:nvPr/>
        </p:nvSpPr>
        <p:spPr>
          <a:xfrm>
            <a:off x="2040890" y="5321935"/>
            <a:ext cx="491490" cy="2311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0.5</a:t>
            </a:r>
            <a:endParaRPr lang="en-US" altLang="zh-CN" sz="1600"/>
          </a:p>
        </p:txBody>
      </p:sp>
      <p:sp>
        <p:nvSpPr>
          <p:cNvPr id="80" name="圆角矩形 79"/>
          <p:cNvSpPr/>
          <p:nvPr/>
        </p:nvSpPr>
        <p:spPr>
          <a:xfrm>
            <a:off x="155575" y="3266440"/>
            <a:ext cx="6614160" cy="108394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Speedup oblivious approach[1]: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155575" y="5687060"/>
            <a:ext cx="5326380" cy="6858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can not partition op5 and op3 on CPU since it may has longer time 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7506970" y="4925060"/>
            <a:ext cx="410464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7398385" y="4350385"/>
            <a:ext cx="1009015" cy="82677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Time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7506970" y="4972685"/>
            <a:ext cx="90043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ym typeface="+mn-ea"/>
              </a:rPr>
              <a:t>1</a:t>
            </a:r>
            <a:endParaRPr lang="en-US" altLang="zh-CN" sz="2400"/>
          </a:p>
        </p:txBody>
      </p:sp>
      <p:sp>
        <p:nvSpPr>
          <p:cNvPr id="85" name="圆角矩形 84"/>
          <p:cNvSpPr/>
          <p:nvPr/>
        </p:nvSpPr>
        <p:spPr>
          <a:xfrm>
            <a:off x="8473440" y="5400040"/>
            <a:ext cx="53721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86" name="圆角矩形 85"/>
          <p:cNvSpPr/>
          <p:nvPr/>
        </p:nvSpPr>
        <p:spPr>
          <a:xfrm>
            <a:off x="9487535" y="4963160"/>
            <a:ext cx="104521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87" name="圆角矩形 86"/>
          <p:cNvSpPr/>
          <p:nvPr/>
        </p:nvSpPr>
        <p:spPr>
          <a:xfrm>
            <a:off x="7506970" y="5440680"/>
            <a:ext cx="394335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88" name="圆角矩形 87"/>
          <p:cNvSpPr/>
          <p:nvPr/>
        </p:nvSpPr>
        <p:spPr>
          <a:xfrm>
            <a:off x="8473440" y="4949190"/>
            <a:ext cx="979170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89" name="圆角矩形 88"/>
          <p:cNvSpPr/>
          <p:nvPr/>
        </p:nvSpPr>
        <p:spPr>
          <a:xfrm>
            <a:off x="9487535" y="5424170"/>
            <a:ext cx="648970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90" name="文本框 89"/>
          <p:cNvSpPr txBox="1"/>
          <p:nvPr/>
        </p:nvSpPr>
        <p:spPr>
          <a:xfrm>
            <a:off x="6267450" y="4972685"/>
            <a:ext cx="12433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GPU: 1,5,3</a:t>
            </a:r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6268720" y="5424170"/>
            <a:ext cx="1242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CPU: 4,1,2,5,6</a:t>
            </a:r>
            <a:endParaRPr lang="zh-CN" altLang="en-US"/>
          </a:p>
        </p:txBody>
      </p:sp>
      <p:sp>
        <p:nvSpPr>
          <p:cNvPr id="92" name="圆角矩形 91"/>
          <p:cNvSpPr/>
          <p:nvPr/>
        </p:nvSpPr>
        <p:spPr>
          <a:xfrm>
            <a:off x="7848600" y="5008880"/>
            <a:ext cx="492125" cy="278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0.8</a:t>
            </a:r>
            <a:endParaRPr lang="en-US" altLang="zh-CN" sz="1600"/>
          </a:p>
        </p:txBody>
      </p:sp>
      <p:sp>
        <p:nvSpPr>
          <p:cNvPr id="93" name="圆角矩形 92"/>
          <p:cNvSpPr/>
          <p:nvPr/>
        </p:nvSpPr>
        <p:spPr>
          <a:xfrm>
            <a:off x="8790305" y="5008880"/>
            <a:ext cx="474980" cy="168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0.3</a:t>
            </a:r>
            <a:endParaRPr lang="en-US" altLang="zh-CN" sz="1400"/>
          </a:p>
        </p:txBody>
      </p:sp>
      <p:sp>
        <p:nvSpPr>
          <p:cNvPr id="94" name="圆角矩形 93"/>
          <p:cNvSpPr/>
          <p:nvPr/>
        </p:nvSpPr>
        <p:spPr>
          <a:xfrm>
            <a:off x="9770745" y="5008880"/>
            <a:ext cx="699135" cy="325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0.9</a:t>
            </a:r>
            <a:endParaRPr lang="en-US" altLang="zh-CN" sz="2400"/>
          </a:p>
        </p:txBody>
      </p:sp>
      <p:sp>
        <p:nvSpPr>
          <p:cNvPr id="95" name="圆角矩形 94"/>
          <p:cNvSpPr/>
          <p:nvPr/>
        </p:nvSpPr>
        <p:spPr>
          <a:xfrm>
            <a:off x="7927340" y="5435600"/>
            <a:ext cx="48006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ym typeface="+mn-ea"/>
              </a:rPr>
              <a:t>1</a:t>
            </a:r>
            <a:endParaRPr lang="en-US" altLang="zh-CN" sz="2400"/>
          </a:p>
        </p:txBody>
      </p:sp>
      <p:sp>
        <p:nvSpPr>
          <p:cNvPr id="96" name="圆角矩形 95"/>
          <p:cNvSpPr/>
          <p:nvPr/>
        </p:nvSpPr>
        <p:spPr>
          <a:xfrm>
            <a:off x="7959725" y="5643245"/>
            <a:ext cx="415925" cy="163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0.2</a:t>
            </a:r>
            <a:endParaRPr lang="en-US" altLang="zh-CN" sz="1000"/>
          </a:p>
        </p:txBody>
      </p:sp>
      <p:sp>
        <p:nvSpPr>
          <p:cNvPr id="97" name="圆角矩形 96"/>
          <p:cNvSpPr/>
          <p:nvPr/>
        </p:nvSpPr>
        <p:spPr>
          <a:xfrm>
            <a:off x="6268720" y="3298190"/>
            <a:ext cx="5326380" cy="108394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Joint Speedup aware approach: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-313055" y="1412875"/>
            <a:ext cx="3261360" cy="108394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Existing scheduling result: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9063355" y="5414645"/>
            <a:ext cx="389255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100" name="圆角矩形 99"/>
          <p:cNvSpPr/>
          <p:nvPr/>
        </p:nvSpPr>
        <p:spPr>
          <a:xfrm>
            <a:off x="9100820" y="5460365"/>
            <a:ext cx="314325" cy="325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0.7</a:t>
            </a:r>
            <a:endParaRPr lang="en-US" altLang="zh-CN" sz="1000"/>
          </a:p>
        </p:txBody>
      </p:sp>
      <p:sp>
        <p:nvSpPr>
          <p:cNvPr id="101" name="圆角矩形 100"/>
          <p:cNvSpPr/>
          <p:nvPr/>
        </p:nvSpPr>
        <p:spPr>
          <a:xfrm>
            <a:off x="10178415" y="5435600"/>
            <a:ext cx="469265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102" name="圆角矩形 101"/>
          <p:cNvSpPr/>
          <p:nvPr/>
        </p:nvSpPr>
        <p:spPr>
          <a:xfrm>
            <a:off x="10212070" y="5686425"/>
            <a:ext cx="415925" cy="129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0.1</a:t>
            </a:r>
            <a:endParaRPr lang="en-US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892" y="164983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Design objectives</a:t>
            </a:r>
            <a:endParaRPr lang="zh-CN" altLang="en-US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4" descr="http://img0.imgtn.bdimg.com/it/u=714598629,387224026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5576" y="2923540"/>
            <a:ext cx="11500848" cy="403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speedup variation with different input or thread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worload to produce scheduling result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u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optimization model to get optimized op partition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u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(1)resource efficiency;(2)execution time;(3) overhead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u"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673860" y="1706245"/>
            <a:ext cx="410464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565275" y="1131570"/>
            <a:ext cx="1009015" cy="82677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Time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673860" y="1762760"/>
            <a:ext cx="135509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ym typeface="+mn-ea"/>
              </a:rPr>
              <a:t>1</a:t>
            </a:r>
            <a:endParaRPr lang="en-US" altLang="zh-CN" sz="2400"/>
          </a:p>
        </p:txBody>
      </p:sp>
      <p:sp>
        <p:nvSpPr>
          <p:cNvPr id="59" name="圆角矩形 58"/>
          <p:cNvSpPr/>
          <p:nvPr/>
        </p:nvSpPr>
        <p:spPr>
          <a:xfrm>
            <a:off x="3119120" y="2178685"/>
            <a:ext cx="53721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68" name="圆角矩形 67"/>
          <p:cNvSpPr/>
          <p:nvPr/>
        </p:nvSpPr>
        <p:spPr>
          <a:xfrm>
            <a:off x="4355465" y="1748155"/>
            <a:ext cx="1158875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69" name="圆角矩形 68"/>
          <p:cNvSpPr/>
          <p:nvPr/>
        </p:nvSpPr>
        <p:spPr>
          <a:xfrm>
            <a:off x="1673860" y="2202815"/>
            <a:ext cx="394335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70" name="圆角矩形 69"/>
          <p:cNvSpPr/>
          <p:nvPr/>
        </p:nvSpPr>
        <p:spPr>
          <a:xfrm>
            <a:off x="3119120" y="1750060"/>
            <a:ext cx="1159510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71" name="圆角矩形 70"/>
          <p:cNvSpPr/>
          <p:nvPr/>
        </p:nvSpPr>
        <p:spPr>
          <a:xfrm>
            <a:off x="4355465" y="2202815"/>
            <a:ext cx="648970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16" name="文本框 15"/>
          <p:cNvSpPr txBox="1"/>
          <p:nvPr/>
        </p:nvSpPr>
        <p:spPr>
          <a:xfrm>
            <a:off x="434340" y="1753870"/>
            <a:ext cx="12433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GPU: 1,5,3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35610" y="2219960"/>
            <a:ext cx="1242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CPU: 4,2,6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971675" y="1812290"/>
            <a:ext cx="853440" cy="325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22" name="圆角矩形 21"/>
          <p:cNvSpPr/>
          <p:nvPr/>
        </p:nvSpPr>
        <p:spPr>
          <a:xfrm>
            <a:off x="3435985" y="1794510"/>
            <a:ext cx="763905" cy="325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26" name="圆角矩形 25"/>
          <p:cNvSpPr/>
          <p:nvPr/>
        </p:nvSpPr>
        <p:spPr>
          <a:xfrm>
            <a:off x="4759325" y="1793240"/>
            <a:ext cx="699135" cy="325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1</a:t>
            </a:r>
            <a:endParaRPr lang="en-US" altLang="zh-CN" sz="240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7922895" y="1624965"/>
            <a:ext cx="410464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7814310" y="1050290"/>
            <a:ext cx="1009015" cy="82677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Time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7922895" y="1672590"/>
            <a:ext cx="90043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ym typeface="+mn-ea"/>
              </a:rPr>
              <a:t>1</a:t>
            </a:r>
            <a:endParaRPr lang="en-US" altLang="zh-CN" sz="2400"/>
          </a:p>
        </p:txBody>
      </p:sp>
      <p:sp>
        <p:nvSpPr>
          <p:cNvPr id="85" name="圆角矩形 84"/>
          <p:cNvSpPr/>
          <p:nvPr/>
        </p:nvSpPr>
        <p:spPr>
          <a:xfrm>
            <a:off x="8889365" y="2099945"/>
            <a:ext cx="53721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86" name="圆角矩形 85"/>
          <p:cNvSpPr/>
          <p:nvPr/>
        </p:nvSpPr>
        <p:spPr>
          <a:xfrm>
            <a:off x="9903460" y="1663065"/>
            <a:ext cx="104521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87" name="圆角矩形 86"/>
          <p:cNvSpPr/>
          <p:nvPr/>
        </p:nvSpPr>
        <p:spPr>
          <a:xfrm>
            <a:off x="7922895" y="2140585"/>
            <a:ext cx="394335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88" name="圆角矩形 87"/>
          <p:cNvSpPr/>
          <p:nvPr/>
        </p:nvSpPr>
        <p:spPr>
          <a:xfrm>
            <a:off x="8889365" y="1649095"/>
            <a:ext cx="979170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89" name="圆角矩形 88"/>
          <p:cNvSpPr/>
          <p:nvPr/>
        </p:nvSpPr>
        <p:spPr>
          <a:xfrm>
            <a:off x="9903460" y="2124075"/>
            <a:ext cx="648970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90" name="文本框 89"/>
          <p:cNvSpPr txBox="1"/>
          <p:nvPr/>
        </p:nvSpPr>
        <p:spPr>
          <a:xfrm>
            <a:off x="6683375" y="1672590"/>
            <a:ext cx="12433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GPU: 1,5,3</a:t>
            </a:r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6684645" y="2124075"/>
            <a:ext cx="1242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CPU: 4,1,2,5,6</a:t>
            </a:r>
            <a:endParaRPr lang="zh-CN" altLang="en-US"/>
          </a:p>
        </p:txBody>
      </p:sp>
      <p:sp>
        <p:nvSpPr>
          <p:cNvPr id="92" name="圆角矩形 91"/>
          <p:cNvSpPr/>
          <p:nvPr/>
        </p:nvSpPr>
        <p:spPr>
          <a:xfrm>
            <a:off x="8264525" y="1708785"/>
            <a:ext cx="492125" cy="278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0.8</a:t>
            </a:r>
            <a:endParaRPr lang="en-US" altLang="zh-CN" sz="1600"/>
          </a:p>
        </p:txBody>
      </p:sp>
      <p:sp>
        <p:nvSpPr>
          <p:cNvPr id="93" name="圆角矩形 92"/>
          <p:cNvSpPr/>
          <p:nvPr/>
        </p:nvSpPr>
        <p:spPr>
          <a:xfrm>
            <a:off x="9206230" y="1708785"/>
            <a:ext cx="474980" cy="168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0.3</a:t>
            </a:r>
            <a:endParaRPr lang="en-US" altLang="zh-CN" sz="1400"/>
          </a:p>
        </p:txBody>
      </p:sp>
      <p:sp>
        <p:nvSpPr>
          <p:cNvPr id="94" name="圆角矩形 93"/>
          <p:cNvSpPr/>
          <p:nvPr/>
        </p:nvSpPr>
        <p:spPr>
          <a:xfrm>
            <a:off x="10186670" y="1708785"/>
            <a:ext cx="699135" cy="325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0.9</a:t>
            </a:r>
            <a:endParaRPr lang="en-US" altLang="zh-CN" sz="2400"/>
          </a:p>
        </p:txBody>
      </p:sp>
      <p:sp>
        <p:nvSpPr>
          <p:cNvPr id="95" name="圆角矩形 94"/>
          <p:cNvSpPr/>
          <p:nvPr/>
        </p:nvSpPr>
        <p:spPr>
          <a:xfrm>
            <a:off x="8343265" y="2135505"/>
            <a:ext cx="480060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>
                <a:sym typeface="+mn-ea"/>
              </a:rPr>
              <a:t>1</a:t>
            </a:r>
            <a:endParaRPr lang="en-US" altLang="zh-CN" sz="2400"/>
          </a:p>
        </p:txBody>
      </p:sp>
      <p:sp>
        <p:nvSpPr>
          <p:cNvPr id="96" name="圆角矩形 95"/>
          <p:cNvSpPr/>
          <p:nvPr/>
        </p:nvSpPr>
        <p:spPr>
          <a:xfrm>
            <a:off x="8375650" y="2343150"/>
            <a:ext cx="415925" cy="163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0.2</a:t>
            </a:r>
            <a:endParaRPr lang="en-US" altLang="zh-CN" sz="1000"/>
          </a:p>
        </p:txBody>
      </p:sp>
      <p:sp>
        <p:nvSpPr>
          <p:cNvPr id="99" name="圆角矩形 98"/>
          <p:cNvSpPr/>
          <p:nvPr/>
        </p:nvSpPr>
        <p:spPr>
          <a:xfrm>
            <a:off x="9479280" y="2114550"/>
            <a:ext cx="389255" cy="4159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5</a:t>
            </a:r>
            <a:endParaRPr lang="en-US" altLang="zh-CN" sz="2400"/>
          </a:p>
        </p:txBody>
      </p:sp>
      <p:sp>
        <p:nvSpPr>
          <p:cNvPr id="100" name="圆角矩形 99"/>
          <p:cNvSpPr/>
          <p:nvPr/>
        </p:nvSpPr>
        <p:spPr>
          <a:xfrm>
            <a:off x="9516745" y="2219960"/>
            <a:ext cx="314325" cy="265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0.7</a:t>
            </a:r>
            <a:endParaRPr lang="en-US" altLang="zh-CN" sz="1000"/>
          </a:p>
        </p:txBody>
      </p:sp>
      <p:sp>
        <p:nvSpPr>
          <p:cNvPr id="101" name="圆角矩形 100"/>
          <p:cNvSpPr/>
          <p:nvPr/>
        </p:nvSpPr>
        <p:spPr>
          <a:xfrm>
            <a:off x="10594340" y="2135505"/>
            <a:ext cx="469265" cy="41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102" name="圆角矩形 101"/>
          <p:cNvSpPr/>
          <p:nvPr/>
        </p:nvSpPr>
        <p:spPr>
          <a:xfrm>
            <a:off x="10627995" y="2386330"/>
            <a:ext cx="415925" cy="1295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/>
              <a:t>0.1</a:t>
            </a:r>
            <a:endParaRPr lang="en-US" altLang="zh-CN" sz="1000"/>
          </a:p>
        </p:txBody>
      </p:sp>
      <p:sp>
        <p:nvSpPr>
          <p:cNvPr id="13" name="右箭头 12"/>
          <p:cNvSpPr/>
          <p:nvPr/>
        </p:nvSpPr>
        <p:spPr>
          <a:xfrm>
            <a:off x="5935345" y="1381760"/>
            <a:ext cx="751205" cy="146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992" y="13292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 speedup variance profiler</a:t>
            </a:r>
            <a:endParaRPr lang="zh-CN" altLang="en-US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4" descr="http://img0.imgtn.bdimg.com/it/u=714598629,387224026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圆角矩形 152"/>
          <p:cNvSpPr/>
          <p:nvPr/>
        </p:nvSpPr>
        <p:spPr>
          <a:xfrm>
            <a:off x="612775" y="2042795"/>
            <a:ext cx="3316605" cy="3155315"/>
          </a:xfrm>
          <a:prstGeom prst="roundRect">
            <a:avLst>
              <a:gd name="adj" fmla="val 3878"/>
            </a:avLst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592802" y="3519153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49" name="椭圆 48"/>
          <p:cNvSpPr/>
          <p:nvPr/>
        </p:nvSpPr>
        <p:spPr>
          <a:xfrm>
            <a:off x="3398552" y="2809155"/>
            <a:ext cx="373532" cy="3230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56" name="椭圆 55"/>
          <p:cNvSpPr/>
          <p:nvPr/>
        </p:nvSpPr>
        <p:spPr>
          <a:xfrm>
            <a:off x="1592230" y="2786063"/>
            <a:ext cx="373532" cy="323074"/>
          </a:xfrm>
          <a:prstGeom prst="ellipse">
            <a:avLst/>
          </a:prstGeom>
          <a:pattFill prst="zigZ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2" name="椭圆 61"/>
          <p:cNvSpPr/>
          <p:nvPr/>
        </p:nvSpPr>
        <p:spPr>
          <a:xfrm>
            <a:off x="2557783" y="2805904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3" name="椭圆 62"/>
          <p:cNvSpPr/>
          <p:nvPr/>
        </p:nvSpPr>
        <p:spPr>
          <a:xfrm>
            <a:off x="1592230" y="2179597"/>
            <a:ext cx="373532" cy="3230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5" name="椭圆 64"/>
          <p:cNvSpPr/>
          <p:nvPr/>
        </p:nvSpPr>
        <p:spPr>
          <a:xfrm>
            <a:off x="804228" y="2786063"/>
            <a:ext cx="373532" cy="3230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6" name="椭圆 65"/>
          <p:cNvSpPr/>
          <p:nvPr/>
        </p:nvSpPr>
        <p:spPr>
          <a:xfrm>
            <a:off x="2550069" y="2193273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cxnSp>
        <p:nvCxnSpPr>
          <p:cNvPr id="8" name="直接箭头连接符 7"/>
          <p:cNvCxnSpPr>
            <a:stCxn id="65" idx="6"/>
            <a:endCxn id="63" idx="2"/>
          </p:cNvCxnSpPr>
          <p:nvPr/>
        </p:nvCxnSpPr>
        <p:spPr>
          <a:xfrm flipV="1">
            <a:off x="1177760" y="2347525"/>
            <a:ext cx="414020" cy="607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5" idx="6"/>
            <a:endCxn id="56" idx="2"/>
          </p:cNvCxnSpPr>
          <p:nvPr/>
        </p:nvCxnSpPr>
        <p:spPr>
          <a:xfrm>
            <a:off x="1177760" y="2954585"/>
            <a:ext cx="4140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63" idx="6"/>
            <a:endCxn id="66" idx="2"/>
          </p:cNvCxnSpPr>
          <p:nvPr/>
        </p:nvCxnSpPr>
        <p:spPr>
          <a:xfrm>
            <a:off x="1965127" y="2347484"/>
            <a:ext cx="584835" cy="139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6" idx="6"/>
            <a:endCxn id="62" idx="2"/>
          </p:cNvCxnSpPr>
          <p:nvPr/>
        </p:nvCxnSpPr>
        <p:spPr>
          <a:xfrm>
            <a:off x="1965127" y="2954585"/>
            <a:ext cx="592455" cy="19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3" idx="6"/>
            <a:endCxn id="62" idx="2"/>
          </p:cNvCxnSpPr>
          <p:nvPr/>
        </p:nvCxnSpPr>
        <p:spPr>
          <a:xfrm>
            <a:off x="1965127" y="2347484"/>
            <a:ext cx="592455" cy="626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6"/>
            <a:endCxn id="66" idx="2"/>
          </p:cNvCxnSpPr>
          <p:nvPr/>
        </p:nvCxnSpPr>
        <p:spPr>
          <a:xfrm flipV="1">
            <a:off x="1965127" y="2361495"/>
            <a:ext cx="584835" cy="593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7" idx="6"/>
            <a:endCxn id="50" idx="2"/>
          </p:cNvCxnSpPr>
          <p:nvPr/>
        </p:nvCxnSpPr>
        <p:spPr>
          <a:xfrm>
            <a:off x="1965699" y="3681325"/>
            <a:ext cx="554990" cy="6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5" idx="6"/>
            <a:endCxn id="47" idx="1"/>
          </p:cNvCxnSpPr>
          <p:nvPr/>
        </p:nvCxnSpPr>
        <p:spPr>
          <a:xfrm>
            <a:off x="1177760" y="2954585"/>
            <a:ext cx="469265" cy="618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0" idx="6"/>
            <a:endCxn id="49" idx="2"/>
          </p:cNvCxnSpPr>
          <p:nvPr/>
        </p:nvCxnSpPr>
        <p:spPr>
          <a:xfrm flipV="1">
            <a:off x="2894151" y="2971195"/>
            <a:ext cx="504190" cy="716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6" idx="6"/>
            <a:endCxn id="49" idx="2"/>
          </p:cNvCxnSpPr>
          <p:nvPr/>
        </p:nvCxnSpPr>
        <p:spPr>
          <a:xfrm>
            <a:off x="2923601" y="2361795"/>
            <a:ext cx="474980" cy="615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2" idx="6"/>
            <a:endCxn id="49" idx="2"/>
          </p:cNvCxnSpPr>
          <p:nvPr/>
        </p:nvCxnSpPr>
        <p:spPr>
          <a:xfrm>
            <a:off x="2931315" y="2974426"/>
            <a:ext cx="467360" cy="3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2521254" y="3525303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cxnSp>
        <p:nvCxnSpPr>
          <p:cNvPr id="52" name="直接箭头连接符 51"/>
          <p:cNvCxnSpPr>
            <a:stCxn id="56" idx="6"/>
            <a:endCxn id="50" idx="2"/>
          </p:cNvCxnSpPr>
          <p:nvPr/>
        </p:nvCxnSpPr>
        <p:spPr>
          <a:xfrm>
            <a:off x="1965127" y="2954585"/>
            <a:ext cx="555625" cy="7391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7" idx="6"/>
            <a:endCxn id="62" idx="2"/>
          </p:cNvCxnSpPr>
          <p:nvPr/>
        </p:nvCxnSpPr>
        <p:spPr>
          <a:xfrm flipV="1">
            <a:off x="1965699" y="2974570"/>
            <a:ext cx="591820" cy="7131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6"/>
            <a:endCxn id="66" idx="2"/>
          </p:cNvCxnSpPr>
          <p:nvPr/>
        </p:nvCxnSpPr>
        <p:spPr>
          <a:xfrm flipV="1">
            <a:off x="1965699" y="2361795"/>
            <a:ext cx="584200" cy="1325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3" idx="6"/>
            <a:endCxn id="50" idx="2"/>
          </p:cNvCxnSpPr>
          <p:nvPr/>
        </p:nvCxnSpPr>
        <p:spPr>
          <a:xfrm>
            <a:off x="1965127" y="2347484"/>
            <a:ext cx="555625" cy="1346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310287" y="4441740"/>
            <a:ext cx="373532" cy="3230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1503965" y="4725353"/>
            <a:ext cx="373532" cy="323074"/>
          </a:xfrm>
          <a:prstGeom prst="ellipse">
            <a:avLst/>
          </a:prstGeom>
          <a:pattFill prst="zigZ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2469518" y="4745194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2" name="椭圆 11"/>
          <p:cNvSpPr/>
          <p:nvPr/>
        </p:nvSpPr>
        <p:spPr>
          <a:xfrm>
            <a:off x="1503965" y="4118887"/>
            <a:ext cx="373532" cy="3230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3" name="椭圆 12"/>
          <p:cNvSpPr/>
          <p:nvPr/>
        </p:nvSpPr>
        <p:spPr>
          <a:xfrm>
            <a:off x="715963" y="4381818"/>
            <a:ext cx="373532" cy="3230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椭圆 13"/>
          <p:cNvSpPr/>
          <p:nvPr/>
        </p:nvSpPr>
        <p:spPr>
          <a:xfrm>
            <a:off x="2461804" y="4132563"/>
            <a:ext cx="373532" cy="323074"/>
          </a:xfrm>
          <a:prstGeom prst="ellipse">
            <a:avLst/>
          </a:prstGeom>
          <a:pattFill prst="dkVert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cxnSp>
        <p:nvCxnSpPr>
          <p:cNvPr id="15" name="直接箭头连接符 14"/>
          <p:cNvCxnSpPr>
            <a:stCxn id="13" idx="6"/>
            <a:endCxn id="12" idx="2"/>
          </p:cNvCxnSpPr>
          <p:nvPr/>
        </p:nvCxnSpPr>
        <p:spPr>
          <a:xfrm flipV="1">
            <a:off x="1089495" y="4286815"/>
            <a:ext cx="414020" cy="263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6"/>
            <a:endCxn id="9" idx="2"/>
          </p:cNvCxnSpPr>
          <p:nvPr/>
        </p:nvCxnSpPr>
        <p:spPr>
          <a:xfrm>
            <a:off x="1089495" y="4550340"/>
            <a:ext cx="414020" cy="343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6"/>
            <a:endCxn id="14" idx="2"/>
          </p:cNvCxnSpPr>
          <p:nvPr/>
        </p:nvCxnSpPr>
        <p:spPr>
          <a:xfrm>
            <a:off x="1876862" y="4286774"/>
            <a:ext cx="584835" cy="139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10" idx="2"/>
          </p:cNvCxnSpPr>
          <p:nvPr/>
        </p:nvCxnSpPr>
        <p:spPr>
          <a:xfrm>
            <a:off x="1876862" y="4893875"/>
            <a:ext cx="592455" cy="19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6"/>
            <a:endCxn id="10" idx="2"/>
          </p:cNvCxnSpPr>
          <p:nvPr/>
        </p:nvCxnSpPr>
        <p:spPr>
          <a:xfrm>
            <a:off x="1876862" y="4286774"/>
            <a:ext cx="592455" cy="626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6"/>
            <a:endCxn id="14" idx="2"/>
          </p:cNvCxnSpPr>
          <p:nvPr/>
        </p:nvCxnSpPr>
        <p:spPr>
          <a:xfrm flipV="1">
            <a:off x="1876862" y="4300785"/>
            <a:ext cx="584835" cy="593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6"/>
            <a:endCxn id="7" idx="2"/>
          </p:cNvCxnSpPr>
          <p:nvPr/>
        </p:nvCxnSpPr>
        <p:spPr>
          <a:xfrm>
            <a:off x="2835336" y="4301085"/>
            <a:ext cx="474980" cy="309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6"/>
            <a:endCxn id="7" idx="2"/>
          </p:cNvCxnSpPr>
          <p:nvPr/>
        </p:nvCxnSpPr>
        <p:spPr>
          <a:xfrm flipV="1">
            <a:off x="2843050" y="4610186"/>
            <a:ext cx="467360" cy="3035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922395" y="3500120"/>
            <a:ext cx="2943860" cy="635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3929380" y="2663825"/>
            <a:ext cx="2759075" cy="108394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Extract/Pinch: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25977" y="3341285"/>
            <a:ext cx="373532" cy="3230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1" name="左大括号 10"/>
          <p:cNvSpPr/>
          <p:nvPr/>
        </p:nvSpPr>
        <p:spPr>
          <a:xfrm>
            <a:off x="8837930" y="2653665"/>
            <a:ext cx="455930" cy="16979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299325" y="3499485"/>
            <a:ext cx="1485265" cy="63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6662420" y="2758440"/>
            <a:ext cx="2759075" cy="108394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Compile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666230" y="3157855"/>
            <a:ext cx="2759075" cy="108394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Run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083040" y="2597150"/>
            <a:ext cx="2759075" cy="184404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CPU Time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GPU time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Memory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Cuda Memory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endCxn id="6" idx="4"/>
          </p:cNvCxnSpPr>
          <p:nvPr/>
        </p:nvCxnSpPr>
        <p:spPr>
          <a:xfrm flipH="1" flipV="1">
            <a:off x="7112635" y="3670935"/>
            <a:ext cx="1905" cy="248412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9187180" y="4394835"/>
            <a:ext cx="11430" cy="17399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108190" y="6142355"/>
            <a:ext cx="2092325" cy="635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774815" y="5396865"/>
            <a:ext cx="2759075" cy="108394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Reconfigure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-517525" y="768985"/>
            <a:ext cx="7512050" cy="108394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https://github.com/dos-lab/TVMProfiler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992" y="13292"/>
            <a:ext cx="11579008" cy="930315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 workload generator</a:t>
            </a:r>
            <a:endParaRPr lang="zh-CN" altLang="en-US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4" descr="http://img0.imgtn.bdimg.com/it/u=714598629,387224026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圆角矩形 152"/>
          <p:cNvSpPr/>
          <p:nvPr/>
        </p:nvSpPr>
        <p:spPr>
          <a:xfrm>
            <a:off x="637540" y="2304415"/>
            <a:ext cx="2867660" cy="1036955"/>
          </a:xfrm>
          <a:prstGeom prst="roundRect">
            <a:avLst>
              <a:gd name="adj" fmla="val 3878"/>
            </a:avLst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deep learning model pool</a:t>
            </a:r>
            <a:endParaRPr lang="en-US" altLang="zh-CN" sz="24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-168910" y="782955"/>
            <a:ext cx="7860665" cy="1083945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https://github.com/dos-lab/TVMAnalyzer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(5 machines, 2 kinds of CPUs, 2 kinds of GPUs)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152"/>
          <p:cNvSpPr/>
          <p:nvPr/>
        </p:nvSpPr>
        <p:spPr>
          <a:xfrm>
            <a:off x="637540" y="4361180"/>
            <a:ext cx="2868295" cy="1036955"/>
          </a:xfrm>
          <a:prstGeom prst="roundRect">
            <a:avLst>
              <a:gd name="adj" fmla="val 3878"/>
            </a:avLst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Alibaba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/Microsoft</a:t>
            </a:r>
            <a:endParaRPr lang="en-US" altLang="zh-CN" sz="24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workload</a:t>
            </a:r>
            <a:endParaRPr lang="en-US" altLang="zh-CN" sz="24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505835" y="2775585"/>
            <a:ext cx="2072640" cy="78549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3"/>
          </p:cNvCxnSpPr>
          <p:nvPr/>
        </p:nvCxnSpPr>
        <p:spPr>
          <a:xfrm flipV="1">
            <a:off x="3505835" y="3561080"/>
            <a:ext cx="2045970" cy="131889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152"/>
          <p:cNvSpPr/>
          <p:nvPr/>
        </p:nvSpPr>
        <p:spPr>
          <a:xfrm>
            <a:off x="5551805" y="3073400"/>
            <a:ext cx="2687955" cy="1036955"/>
          </a:xfrm>
          <a:prstGeom prst="roundRect">
            <a:avLst>
              <a:gd name="adj" fmla="val 3878"/>
            </a:avLst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Talos 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Scheduler</a:t>
            </a:r>
            <a:endParaRPr lang="en-US" altLang="zh-CN" sz="24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6" name="圆角矩形 152"/>
          <p:cNvSpPr/>
          <p:nvPr/>
        </p:nvSpPr>
        <p:spPr>
          <a:xfrm>
            <a:off x="9092565" y="3073400"/>
            <a:ext cx="2687955" cy="1036955"/>
          </a:xfrm>
          <a:prstGeom prst="roundRect">
            <a:avLst>
              <a:gd name="adj" fmla="val 3878"/>
            </a:avLst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partition potential</a:t>
            </a:r>
            <a:endParaRPr lang="en-US" altLang="zh-CN" sz="24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8239760" y="3574415"/>
            <a:ext cx="792480" cy="12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演示</Application>
  <PresentationFormat>宽屏</PresentationFormat>
  <Paragraphs>271</Paragraphs>
  <Slides>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楷体</vt:lpstr>
      <vt:lpstr>华文新魏</vt:lpstr>
      <vt:lpstr>微软雅黑</vt:lpstr>
      <vt:lpstr>华文楷体</vt:lpstr>
      <vt:lpstr>CMMI10</vt:lpstr>
      <vt:lpstr>Segoe Print</vt:lpstr>
      <vt:lpstr>CMR7</vt:lpstr>
      <vt:lpstr>NimbusRomNo9L-Regu</vt:lpstr>
      <vt:lpstr>Arial Unicode MS</vt:lpstr>
      <vt:lpstr>Calibri Light</vt:lpstr>
      <vt:lpstr>Calibri</vt:lpstr>
      <vt:lpstr>Cambria Math</vt:lpstr>
      <vt:lpstr>华文行楷</vt:lpstr>
      <vt:lpstr>Office 主题</vt:lpstr>
      <vt:lpstr>Talos: A Weighted Speedup-Aware Device Placement of Deep Learning Models </vt:lpstr>
      <vt:lpstr>Deep learning models are widely used in many application domains</vt:lpstr>
      <vt:lpstr>Two most important metrics in device placement</vt:lpstr>
      <vt:lpstr>Deep learning models consist of many operations</vt:lpstr>
      <vt:lpstr>Existing efforts based on TOCT and speedups</vt:lpstr>
      <vt:lpstr>Design objectives</vt:lpstr>
      <vt:lpstr>Discussions</vt:lpstr>
      <vt:lpstr>Op speedup variance profiler</vt:lpstr>
    </vt:vector>
  </TitlesOfParts>
  <Company>TCSE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基于SaaS的服务应用集成——背景与动机</dc:title>
  <dc:creator>chushu gao</dc:creator>
  <cp:lastModifiedBy>许源佳</cp:lastModifiedBy>
  <cp:revision>3508</cp:revision>
  <dcterms:created xsi:type="dcterms:W3CDTF">2015-12-18T00:36:00Z</dcterms:created>
  <dcterms:modified xsi:type="dcterms:W3CDTF">2021-08-16T09:13:32Z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5EC4DBC901C54957BC716EF407476C7B</vt:lpwstr>
  </property>
  <property fmtid="{D5CDD505-2E9C-101B-9397-08002B2CF9AE}" pid="3" name="KSOProductBuildVer">
    <vt:lpwstr>2052-11.1.0.10700</vt:lpwstr>
  </property>
</Properties>
</file>