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1" r:id="rId1"/>
  </p:sldMasterIdLst>
  <p:notesMasterIdLst>
    <p:notesMasterId r:id="rId26"/>
  </p:notesMasterIdLst>
  <p:sldIdLst>
    <p:sldId id="439" r:id="rId2"/>
    <p:sldId id="457" r:id="rId3"/>
    <p:sldId id="450" r:id="rId4"/>
    <p:sldId id="451" r:id="rId5"/>
    <p:sldId id="452" r:id="rId6"/>
    <p:sldId id="456" r:id="rId7"/>
    <p:sldId id="453" r:id="rId8"/>
    <p:sldId id="454" r:id="rId9"/>
    <p:sldId id="455" r:id="rId10"/>
    <p:sldId id="440" r:id="rId11"/>
    <p:sldId id="462" r:id="rId12"/>
    <p:sldId id="463" r:id="rId13"/>
    <p:sldId id="470" r:id="rId14"/>
    <p:sldId id="458" r:id="rId15"/>
    <p:sldId id="459" r:id="rId16"/>
    <p:sldId id="471" r:id="rId17"/>
    <p:sldId id="467" r:id="rId18"/>
    <p:sldId id="468" r:id="rId19"/>
    <p:sldId id="472" r:id="rId20"/>
    <p:sldId id="473" r:id="rId21"/>
    <p:sldId id="464" r:id="rId22"/>
    <p:sldId id="465" r:id="rId23"/>
    <p:sldId id="466" r:id="rId24"/>
    <p:sldId id="474" r:id="rId25"/>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os="57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91A"/>
    <a:srgbClr val="BCBCBC"/>
    <a:srgbClr val="FED409"/>
    <a:srgbClr val="FF6670"/>
    <a:srgbClr val="FFBFDE"/>
    <a:srgbClr val="FFB9A1"/>
    <a:srgbClr val="935E17"/>
    <a:srgbClr val="EA57B7"/>
    <a:srgbClr val="C9E31D"/>
    <a:srgbClr val="D03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p:restoredTop sz="94694"/>
  </p:normalViewPr>
  <p:slideViewPr>
    <p:cSldViewPr snapToGrid="0" snapToObjects="1">
      <p:cViewPr varScale="1">
        <p:scale>
          <a:sx n="81" d="100"/>
          <a:sy n="81" d="100"/>
        </p:scale>
        <p:origin x="-653" y="-67"/>
      </p:cViewPr>
      <p:guideLst>
        <p:guide orient="horz"/>
        <p:guide pos="5759"/>
      </p:guideLst>
    </p:cSldViewPr>
  </p:slideViewPr>
  <p:notesTextViewPr>
    <p:cViewPr>
      <p:scale>
        <a:sx n="1" d="1"/>
        <a:sy n="1" d="1"/>
      </p:scale>
      <p:origin x="0" y="0"/>
    </p:cViewPr>
  </p:notesTextViewPr>
  <p:notesViewPr>
    <p:cSldViewPr snapToGrid="0" snapToObjects="1" showGuides="1">
      <p:cViewPr varScale="1">
        <p:scale>
          <a:sx n="66" d="100"/>
          <a:sy n="66" d="100"/>
        </p:scale>
        <p:origin x="-318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4F602-2071-CF48-B4AC-F22B25350CC9}"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0EFAF-6B04-4540-9C3D-8C451F62AE68}" type="slidenum">
              <a:rPr lang="en-US" smtClean="0"/>
              <a:t>‹#›</a:t>
            </a:fld>
            <a:endParaRPr lang="en-US"/>
          </a:p>
        </p:txBody>
      </p:sp>
    </p:spTree>
    <p:extLst>
      <p:ext uri="{BB962C8B-B14F-4D97-AF65-F5344CB8AC3E}">
        <p14:creationId xmlns:p14="http://schemas.microsoft.com/office/powerpoint/2010/main" val="16688181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0C12345-3D16-4182-A335-9AE20B562882}" type="slidenum">
              <a:rPr lang="en-US" altLang="zh-CN" smtClean="0"/>
              <a:pPr/>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12E5D99-384C-4946-AD7E-8E4CA0F68208}" type="datetime1">
              <a:rPr lang="en-US" altLang="zh-CN" smtClean="0"/>
              <a:t>4/15/2020</a:t>
            </a:fld>
            <a:endParaRPr lang="en-US"/>
          </a:p>
        </p:txBody>
      </p:sp>
      <p:sp>
        <p:nvSpPr>
          <p:cNvPr id="5" name="页脚占位符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9395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4E964F-F665-459B-A0F6-C783E7522392}" type="datetime1">
              <a:rPr lang="en-US" altLang="zh-CN" smtClean="0"/>
              <a:t>4/15/2020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188438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5981"/>
            <a:ext cx="27432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5981"/>
            <a:ext cx="80772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2C6F72-B00B-441C-BE40-589DD37A7112}" type="datetime1">
              <a:rPr lang="en-US" altLang="zh-CN" smtClean="0"/>
              <a:t>4/15/2020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367168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94D9C2-5D5E-43D4-903F-9E3921597F97}" type="datetime1">
              <a:rPr lang="en-US" altLang="zh-CN" smtClean="0"/>
              <a:t>4/15/2020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408679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8"/>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2F5AB6B-60B8-49CC-865F-424EF9E284B6}" type="datetime1">
              <a:rPr lang="en-US" altLang="zh-CN" smtClean="0"/>
              <a:t>4/15/2020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371756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3"/>
            <a:ext cx="54102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200153"/>
            <a:ext cx="54102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867EDF8-CF94-4D8E-9A83-C554D9E7C20A}" type="datetime1">
              <a:rPr lang="en-US" altLang="zh-CN" smtClean="0"/>
              <a:t>4/15/2020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11841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B9CF716-8A90-4B36-8A3C-88EE25CF7355}" type="datetime1">
              <a:rPr lang="en-US" altLang="zh-CN" smtClean="0"/>
              <a:t>4/15/2020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125626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2F35EE2-2FAB-4503-828E-78B612CDD478}" type="datetime1">
              <a:rPr lang="en-US" altLang="zh-CN" smtClean="0"/>
              <a:t>4/15/2020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147593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E63940-34D5-4BE8-838B-374188708C29}" type="datetime1">
              <a:rPr lang="en-US" altLang="zh-CN" smtClean="0"/>
              <a:t>4/15/2020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199994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90"/>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5AAB62F-0B19-43CB-BB60-E9C011CC572A}" type="datetime1">
              <a:rPr lang="en-US" altLang="zh-CN" smtClean="0"/>
              <a:t>4/15/2020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246415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A6D5C5-313C-475D-8B56-A65A1A633A36}" type="datetime1">
              <a:rPr lang="en-US" altLang="zh-CN" smtClean="0"/>
              <a:t>4/15/2020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4C2EFDF-D86A-2C49-AE65-32CE3452374C}" type="slidenum">
              <a:rPr lang="en-US" smtClean="0"/>
              <a:t>‹#›</a:t>
            </a:fld>
            <a:endParaRPr lang="en-US"/>
          </a:p>
        </p:txBody>
      </p:sp>
    </p:spTree>
    <p:extLst>
      <p:ext uri="{BB962C8B-B14F-4D97-AF65-F5344CB8AC3E}">
        <p14:creationId xmlns:p14="http://schemas.microsoft.com/office/powerpoint/2010/main" val="7401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3"/>
            <a:ext cx="8229600" cy="3394472"/>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5"/>
            <a:ext cx="21336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EFDBC286-0C97-4E5F-B2AA-B0B89748C8B2}" type="datetime1">
              <a:rPr lang="en-US" altLang="zh-CN" smtClean="0"/>
              <a:t>4/15/2020</a:t>
            </a:fld>
            <a:endParaRPr lang="en-US"/>
          </a:p>
        </p:txBody>
      </p:sp>
      <p:sp>
        <p:nvSpPr>
          <p:cNvPr id="5" name="页脚占位符 4"/>
          <p:cNvSpPr>
            <a:spLocks noGrp="1"/>
          </p:cNvSpPr>
          <p:nvPr>
            <p:ph type="ftr" sz="quarter" idx="3"/>
          </p:nvPr>
        </p:nvSpPr>
        <p:spPr>
          <a:xfrm>
            <a:off x="3124200" y="4767265"/>
            <a:ext cx="28956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139545" y="62130"/>
            <a:ext cx="277091"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54C2EFDF-D86A-2C49-AE65-32CE3452374C}" type="slidenum">
              <a:rPr lang="en-US" smtClean="0"/>
              <a:t>‹#›</a:t>
            </a:fld>
            <a:endParaRPr lang="en-US"/>
          </a:p>
        </p:txBody>
      </p:sp>
    </p:spTree>
    <p:extLst>
      <p:ext uri="{BB962C8B-B14F-4D97-AF65-F5344CB8AC3E}">
        <p14:creationId xmlns:p14="http://schemas.microsoft.com/office/powerpoint/2010/main" val="1003657941"/>
      </p:ext>
    </p:extLst>
  </p:cSld>
  <p:clrMap bg1="lt1" tx1="dk1" bg2="lt2" tx2="dk2" accent1="accent1" accent2="accent2" accent3="accent3" accent4="accent4" accent5="accent5" accent6="accent6" hlink="hlink" folHlink="folHlink"/>
  <p:sldLayoutIdLst>
    <p:sldLayoutId id="2147484372" r:id="rId1"/>
    <p:sldLayoutId id="2147484373" r:id="rId2"/>
    <p:sldLayoutId id="2147484374" r:id="rId3"/>
    <p:sldLayoutId id="2147484375" r:id="rId4"/>
    <p:sldLayoutId id="2147484376" r:id="rId5"/>
    <p:sldLayoutId id="2147484377" r:id="rId6"/>
    <p:sldLayoutId id="2147484378" r:id="rId7"/>
    <p:sldLayoutId id="2147484379" r:id="rId8"/>
    <p:sldLayoutId id="2147484380" r:id="rId9"/>
    <p:sldLayoutId id="2147484381" r:id="rId10"/>
    <p:sldLayoutId id="2147484382" r:id="rId11"/>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ast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3950" y="-998538"/>
            <a:ext cx="9398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051" name="Shape 121"/>
          <p:cNvSpPr>
            <a:spLocks noChangeArrowheads="1"/>
          </p:cNvSpPr>
          <p:nvPr/>
        </p:nvSpPr>
        <p:spPr bwMode="auto">
          <a:xfrm>
            <a:off x="3237200" y="2485344"/>
            <a:ext cx="2731516" cy="96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49" tIns="19049" rIns="19049" bIns="19049" anchor="ctr">
            <a:spAutoFit/>
          </a:bodyPr>
          <a:lstStyle/>
          <a:p>
            <a:pPr algn="ctr"/>
            <a:r>
              <a:rPr lang="en-US" altLang="zh-CN" sz="3000" dirty="0">
                <a:latin typeface="Times New Roman" pitchFamily="18" charset="0"/>
                <a:ea typeface="Heiti SC Light"/>
                <a:cs typeface="Times New Roman" pitchFamily="18" charset="0"/>
              </a:rPr>
              <a:t>L2 </a:t>
            </a:r>
            <a:r>
              <a:rPr lang="zh-CN" altLang="en-US" sz="3000" dirty="0">
                <a:latin typeface="Times New Roman" pitchFamily="18" charset="0"/>
                <a:ea typeface="Heiti SC Light"/>
                <a:cs typeface="Times New Roman" pitchFamily="18" charset="0"/>
              </a:rPr>
              <a:t>刷题课</a:t>
            </a:r>
            <a:endParaRPr lang="en-US" altLang="zh-CN" sz="3000" dirty="0">
              <a:latin typeface="Times New Roman" pitchFamily="18" charset="0"/>
              <a:ea typeface="Heiti SC Light"/>
              <a:cs typeface="Times New Roman" pitchFamily="18" charset="0"/>
            </a:endParaRPr>
          </a:p>
          <a:p>
            <a:pPr algn="ctr"/>
            <a:r>
              <a:rPr lang="zh-CN" altLang="en-US" sz="3000" dirty="0" smtClean="0">
                <a:latin typeface="Times New Roman" pitchFamily="18" charset="0"/>
                <a:ea typeface="Heiti SC Light"/>
                <a:cs typeface="Times New Roman" pitchFamily="18" charset="0"/>
              </a:rPr>
              <a:t>文章结构和结尾</a:t>
            </a:r>
            <a:endParaRPr lang="zh-CN" altLang="zh-CN" sz="3000" dirty="0">
              <a:latin typeface="Times New Roman" pitchFamily="18" charset="0"/>
              <a:ea typeface="Heiti SC Light"/>
              <a:cs typeface="Times New Roman" pitchFamily="18" charset="0"/>
            </a:endParaRPr>
          </a:p>
        </p:txBody>
      </p:sp>
      <p:pic>
        <p:nvPicPr>
          <p:cNvPr id="2052" name="Picture 21" descr="核桃英语logov9v-h.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30625" y="1851025"/>
            <a:ext cx="16033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p:cNvCxnSpPr/>
          <p:nvPr/>
        </p:nvCxnSpPr>
        <p:spPr>
          <a:xfrm flipV="1">
            <a:off x="0" y="1838325"/>
            <a:ext cx="4702175" cy="26988"/>
          </a:xfrm>
          <a:prstGeom prst="line">
            <a:avLst/>
          </a:prstGeom>
          <a:ln>
            <a:solidFill>
              <a:srgbClr val="FBE328"/>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4702175" y="2333625"/>
            <a:ext cx="4441825" cy="26988"/>
          </a:xfrm>
          <a:prstGeom prst="line">
            <a:avLst/>
          </a:prstGeom>
          <a:ln>
            <a:solidFill>
              <a:srgbClr val="FBE328"/>
            </a:solidFill>
          </a:ln>
        </p:spPr>
        <p:style>
          <a:lnRef idx="2">
            <a:schemeClr val="accent1"/>
          </a:lnRef>
          <a:fillRef idx="0">
            <a:schemeClr val="accent1"/>
          </a:fillRef>
          <a:effectRef idx="1">
            <a:schemeClr val="accent1"/>
          </a:effectRef>
          <a:fontRef idx="minor">
            <a:schemeClr val="tx1"/>
          </a:fontRef>
        </p:style>
      </p:cxnSp>
      <p:pic>
        <p:nvPicPr>
          <p:cNvPr id="2055" name="Picture 20" descr="核桃英语logov9v-h-w.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50800"/>
            <a:ext cx="17303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00333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295400"/>
            <a:ext cx="7543800" cy="3520440"/>
          </a:xfrm>
        </p:spPr>
        <p:txBody>
          <a:bodyPr>
            <a:normAutofit/>
          </a:bodyPr>
          <a:lstStyle/>
          <a:p>
            <a:pPr lvl="0"/>
            <a:r>
              <a:rPr lang="zh-CN" altLang="zh-CN" sz="1600" dirty="0"/>
              <a:t>开头：烟草确实引起了社会问题但是不应该被禁止</a:t>
            </a:r>
          </a:p>
          <a:p>
            <a:pPr lvl="0"/>
            <a:r>
              <a:rPr lang="zh-CN" altLang="zh-CN" sz="1600" dirty="0"/>
              <a:t>中心句：烟草最大的问题是危害健康</a:t>
            </a:r>
          </a:p>
          <a:p>
            <a:pPr lvl="1"/>
            <a:r>
              <a:rPr lang="zh-CN" altLang="zh-CN" sz="1600" dirty="0"/>
              <a:t>烟草燃烧产生有害物质，被吸入体内。吸烟者患病率高，尤其是肺病。</a:t>
            </a:r>
          </a:p>
          <a:p>
            <a:pPr lvl="1"/>
            <a:r>
              <a:rPr lang="zh-CN" altLang="zh-CN" sz="1600" dirty="0"/>
              <a:t>吸烟还会影响他人健康：二手烟。</a:t>
            </a:r>
          </a:p>
          <a:p>
            <a:pPr lvl="0"/>
            <a:r>
              <a:rPr lang="zh-CN" altLang="zh-CN" sz="1600" dirty="0"/>
              <a:t>中心句：即使这样也不应该被禁止，烟草行业有自己的价值</a:t>
            </a:r>
          </a:p>
          <a:p>
            <a:pPr lvl="1"/>
            <a:r>
              <a:rPr lang="zh-CN" altLang="zh-CN" sz="1600" dirty="0"/>
              <a:t>给政府带来税收</a:t>
            </a:r>
          </a:p>
          <a:p>
            <a:pPr lvl="1"/>
            <a:r>
              <a:rPr lang="zh-CN" altLang="zh-CN" sz="1600" dirty="0"/>
              <a:t>提供就业岗位</a:t>
            </a:r>
          </a:p>
          <a:p>
            <a:pPr lvl="1"/>
            <a:r>
              <a:rPr lang="zh-CN" altLang="zh-CN" sz="1600" dirty="0"/>
              <a:t>吸烟是个人的自由：有些事确实对健康不利，但是人们还是愿意做，从中得到快乐，满足或者慰借。可以类比喝酒。</a:t>
            </a:r>
          </a:p>
          <a:p>
            <a:pPr lvl="0"/>
            <a:r>
              <a:rPr lang="zh-CN" altLang="zh-CN" sz="1600" dirty="0"/>
              <a:t>结尾：由于烟草行业带来的好处，所以它需要继续存在，但也可以设立一些规则，比如公共场合不能吸烟，来减少烟草的危害。</a:t>
            </a: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altLang="zh-CN" sz="2400" dirty="0">
                <a:latin typeface="黑体" panose="02010609060101010101" pitchFamily="49" charset="-122"/>
                <a:ea typeface="黑体" panose="02010609060101010101" pitchFamily="49" charset="-122"/>
                <a:cs typeface="Times New Roman" panose="02020603050405020304" pitchFamily="18" charset="0"/>
              </a:rPr>
              <a:t>Tobacco Use</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7493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620" y="1388215"/>
            <a:ext cx="7597140" cy="3097676"/>
          </a:xfrm>
        </p:spPr>
        <p:txBody>
          <a:bodyPr>
            <a:normAutofit/>
          </a:bodyPr>
          <a:lstStyle/>
          <a:p>
            <a:pPr marL="0" indent="0">
              <a:buNone/>
            </a:pPr>
            <a:r>
              <a:rPr lang="en-US" altLang="zh-CN" sz="1800" dirty="0">
                <a:latin typeface="Times" panose="02020603050405020304" pitchFamily="18" charset="0"/>
                <a:cs typeface="Times" panose="02020603050405020304" pitchFamily="18" charset="0"/>
              </a:rPr>
              <a:t>Machines have replaced physical work in many industries.</a:t>
            </a:r>
          </a:p>
          <a:p>
            <a:pPr marL="0" indent="0">
              <a:buNone/>
            </a:pPr>
            <a:r>
              <a:rPr lang="en-US" altLang="zh-CN" sz="1800" dirty="0">
                <a:latin typeface="Times" panose="02020603050405020304" pitchFamily="18" charset="0"/>
                <a:cs typeface="Times" panose="02020603050405020304" pitchFamily="18" charset="0"/>
              </a:rPr>
              <a:t>Do you think the advantages outweigh the disadvantages?</a:t>
            </a:r>
          </a:p>
          <a:p>
            <a:pPr marL="0" indent="0">
              <a:buNone/>
            </a:pPr>
            <a:r>
              <a:rPr lang="en-US" altLang="zh-CN" sz="1800" dirty="0">
                <a:latin typeface="Times" panose="02020603050405020304" pitchFamily="18" charset="0"/>
                <a:cs typeface="Times" panose="02020603050405020304" pitchFamily="18" charset="0"/>
              </a:rPr>
              <a:t>Analyze the advantages and disadvantages of this phenomenon.</a:t>
            </a:r>
            <a:endParaRPr lang="zh-CN" altLang="zh-CN" sz="1800" dirty="0">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M</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achines Replacing Manual Work</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9586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3960"/>
            <a:ext cx="7932420" cy="3489960"/>
          </a:xfrm>
        </p:spPr>
        <p:txBody>
          <a:bodyPr>
            <a:noAutofit/>
          </a:bodyPr>
          <a:lstStyle/>
          <a:p>
            <a:pPr marL="0" lvl="0" indent="0">
              <a:buNone/>
            </a:pPr>
            <a:r>
              <a:rPr lang="zh-CN" altLang="zh-CN" sz="1500" dirty="0">
                <a:latin typeface="Times" panose="02020603050405020304" pitchFamily="18" charset="0"/>
                <a:cs typeface="Times" panose="02020603050405020304" pitchFamily="18" charset="0"/>
              </a:rPr>
              <a:t>开头：机械在很多方面代替人工 带来许多便利的同时存在的问题也不容忽视</a:t>
            </a:r>
            <a:endParaRPr lang="en-US" altLang="zh-CN" sz="1500" dirty="0">
              <a:latin typeface="Times" panose="02020603050405020304" pitchFamily="18" charset="0"/>
              <a:cs typeface="Times" panose="02020603050405020304" pitchFamily="18" charset="0"/>
            </a:endParaRPr>
          </a:p>
          <a:p>
            <a:pPr marL="0" lvl="0" indent="0">
              <a:buNone/>
            </a:pPr>
            <a:endParaRPr lang="zh-CN" altLang="zh-CN" sz="1500" dirty="0">
              <a:latin typeface="Times" panose="02020603050405020304" pitchFamily="18" charset="0"/>
              <a:cs typeface="Times" panose="02020603050405020304" pitchFamily="18" charset="0"/>
            </a:endParaRPr>
          </a:p>
          <a:p>
            <a:pPr marL="0" lvl="0" indent="0">
              <a:buNone/>
            </a:pPr>
            <a:r>
              <a:rPr lang="zh-CN" altLang="zh-CN" sz="1500" dirty="0">
                <a:latin typeface="Times" panose="02020603050405020304" pitchFamily="18" charset="0"/>
                <a:cs typeface="Times" panose="02020603050405020304" pitchFamily="18" charset="0"/>
              </a:rPr>
              <a:t>中心句：</a:t>
            </a:r>
            <a:r>
              <a:rPr lang="zh-CN" altLang="en-US" sz="1500" dirty="0">
                <a:latin typeface="Times" panose="02020603050405020304" pitchFamily="18" charset="0"/>
                <a:cs typeface="Times" panose="02020603050405020304" pitchFamily="18" charset="0"/>
              </a:rPr>
              <a:t>机械取代人力有很多好处</a:t>
            </a:r>
            <a:endParaRPr lang="zh-CN" altLang="zh-CN" sz="1500" dirty="0">
              <a:latin typeface="Times" panose="02020603050405020304" pitchFamily="18" charset="0"/>
              <a:cs typeface="Times" panose="02020603050405020304" pitchFamily="18" charset="0"/>
            </a:endParaRPr>
          </a:p>
          <a:p>
            <a:pPr marL="342900" lvl="1" indent="0">
              <a:buNone/>
            </a:pPr>
            <a:r>
              <a:rPr lang="zh-CN" altLang="zh-CN" sz="1500" dirty="0">
                <a:latin typeface="Times" panose="02020603050405020304" pitchFamily="18" charset="0"/>
                <a:cs typeface="Times" panose="02020603050405020304" pitchFamily="18" charset="0"/>
              </a:rPr>
              <a:t>重复性工作可由机械</a:t>
            </a:r>
            <a:r>
              <a:rPr lang="zh-CN" altLang="en-US" sz="1500" dirty="0">
                <a:latin typeface="Times" panose="02020603050405020304" pitchFamily="18" charset="0"/>
                <a:cs typeface="Times" panose="02020603050405020304" pitchFamily="18" charset="0"/>
              </a:rPr>
              <a:t>高效</a:t>
            </a:r>
            <a:r>
              <a:rPr lang="zh-CN" altLang="zh-CN" sz="1500" dirty="0">
                <a:latin typeface="Times" panose="02020603050405020304" pitchFamily="18" charset="0"/>
                <a:cs typeface="Times" panose="02020603050405020304" pitchFamily="18" charset="0"/>
              </a:rPr>
              <a:t>完成（比如工厂大批量生产，整理文件， 分发资料。。。）</a:t>
            </a:r>
            <a:endParaRPr lang="en-US" altLang="zh-CN" sz="1500" dirty="0">
              <a:latin typeface="Times" panose="02020603050405020304" pitchFamily="18" charset="0"/>
              <a:cs typeface="Times" panose="02020603050405020304" pitchFamily="18" charset="0"/>
            </a:endParaRPr>
          </a:p>
          <a:p>
            <a:pPr marL="342900" lvl="1" indent="0">
              <a:buNone/>
            </a:pPr>
            <a:r>
              <a:rPr lang="zh-CN" altLang="en-US" sz="1500" dirty="0">
                <a:latin typeface="Times" panose="02020603050405020304" pitchFamily="18" charset="0"/>
                <a:cs typeface="Times" panose="02020603050405020304" pitchFamily="18" charset="0"/>
              </a:rPr>
              <a:t>机械化生产不容易产生次品。相反，工人更容易犯错</a:t>
            </a:r>
            <a:endParaRPr lang="zh-CN" altLang="zh-CN" sz="1500" dirty="0">
              <a:latin typeface="Times" panose="02020603050405020304" pitchFamily="18" charset="0"/>
              <a:cs typeface="Times" panose="02020603050405020304" pitchFamily="18" charset="0"/>
            </a:endParaRPr>
          </a:p>
          <a:p>
            <a:pPr marL="342900" lvl="1" indent="0">
              <a:buNone/>
            </a:pPr>
            <a:r>
              <a:rPr lang="zh-CN" altLang="zh-CN" sz="1500" dirty="0">
                <a:latin typeface="Times" panose="02020603050405020304" pitchFamily="18" charset="0"/>
                <a:cs typeface="Times" panose="02020603050405020304" pitchFamily="18" charset="0"/>
              </a:rPr>
              <a:t>高危环境下的工作可以由机械完成，保障人身安全（比如石油开发，化学药品厂</a:t>
            </a:r>
            <a:r>
              <a:rPr lang="zh-CN" altLang="en-US" sz="1500" dirty="0">
                <a:latin typeface="Times" panose="02020603050405020304" pitchFamily="18" charset="0"/>
                <a:cs typeface="Times" panose="02020603050405020304" pitchFamily="18" charset="0"/>
              </a:rPr>
              <a:t>）</a:t>
            </a:r>
            <a:endParaRPr lang="zh-CN" altLang="zh-CN" sz="1500" dirty="0">
              <a:latin typeface="Times" panose="02020603050405020304" pitchFamily="18" charset="0"/>
              <a:cs typeface="Times" panose="02020603050405020304" pitchFamily="18" charset="0"/>
            </a:endParaRPr>
          </a:p>
          <a:p>
            <a:pPr marL="0" lvl="0" indent="0">
              <a:buNone/>
            </a:pPr>
            <a:r>
              <a:rPr lang="zh-CN" altLang="zh-CN" sz="1500" dirty="0">
                <a:latin typeface="Times" panose="02020603050405020304" pitchFamily="18" charset="0"/>
                <a:cs typeface="Times" panose="02020603050405020304" pitchFamily="18" charset="0"/>
              </a:rPr>
              <a:t>中心句：</a:t>
            </a:r>
            <a:r>
              <a:rPr lang="zh-CN" altLang="en-US" sz="1500" dirty="0">
                <a:latin typeface="Times" panose="02020603050405020304" pitchFamily="18" charset="0"/>
                <a:cs typeface="Times" panose="02020603050405020304" pitchFamily="18" charset="0"/>
              </a:rPr>
              <a:t>同时，这个现象又带来一些问题</a:t>
            </a:r>
            <a:endParaRPr lang="zh-CN" altLang="zh-CN" sz="1500" dirty="0">
              <a:latin typeface="Times" panose="02020603050405020304" pitchFamily="18" charset="0"/>
              <a:cs typeface="Times" panose="02020603050405020304" pitchFamily="18" charset="0"/>
            </a:endParaRPr>
          </a:p>
          <a:p>
            <a:pPr marL="342900" lvl="1" indent="0">
              <a:buNone/>
            </a:pPr>
            <a:r>
              <a:rPr lang="zh-CN" altLang="zh-CN" sz="1500" dirty="0">
                <a:latin typeface="Times" panose="02020603050405020304" pitchFamily="18" charset="0"/>
                <a:cs typeface="Times" panose="02020603050405020304" pitchFamily="18" charset="0"/>
              </a:rPr>
              <a:t>工人的就业机会流失（比如接线员由人工变为</a:t>
            </a:r>
            <a:r>
              <a:rPr lang="en-US" altLang="zh-CN" sz="1500" dirty="0">
                <a:latin typeface="Times" panose="02020603050405020304" pitchFamily="18" charset="0"/>
                <a:cs typeface="Times" panose="02020603050405020304" pitchFamily="18" charset="0"/>
              </a:rPr>
              <a:t>robots </a:t>
            </a:r>
            <a:r>
              <a:rPr lang="zh-CN" altLang="zh-CN" sz="1500" dirty="0">
                <a:latin typeface="Times" panose="02020603050405020304" pitchFamily="18" charset="0"/>
                <a:cs typeface="Times" panose="02020603050405020304" pitchFamily="18" charset="0"/>
              </a:rPr>
              <a:t>）</a:t>
            </a:r>
          </a:p>
          <a:p>
            <a:pPr marL="342900" lvl="1" indent="0">
              <a:buNone/>
            </a:pPr>
            <a:r>
              <a:rPr lang="zh-CN" altLang="zh-CN" sz="1500" dirty="0">
                <a:latin typeface="Times" panose="02020603050405020304" pitchFamily="18" charset="0"/>
                <a:cs typeface="Times" panose="02020603050405020304" pitchFamily="18" charset="0"/>
              </a:rPr>
              <a:t>机器出现问题</a:t>
            </a:r>
            <a:r>
              <a:rPr lang="zh-CN" altLang="en-US" sz="1500" dirty="0">
                <a:latin typeface="Times" panose="02020603050405020304" pitchFamily="18" charset="0"/>
                <a:cs typeface="Times" panose="02020603050405020304" pitchFamily="18" charset="0"/>
              </a:rPr>
              <a:t>会</a:t>
            </a:r>
            <a:r>
              <a:rPr lang="zh-CN" altLang="zh-CN" sz="1500" dirty="0">
                <a:latin typeface="Times" panose="02020603050405020304" pitchFamily="18" charset="0"/>
                <a:cs typeface="Times" panose="02020603050405020304" pitchFamily="18" charset="0"/>
              </a:rPr>
              <a:t>严重拖延生产进程，可以造成很大混乱</a:t>
            </a:r>
          </a:p>
          <a:p>
            <a:pPr marL="342900" lvl="1" indent="0">
              <a:buNone/>
            </a:pPr>
            <a:endParaRPr lang="zh-CN" altLang="zh-CN" sz="1500" dirty="0">
              <a:latin typeface="Times" panose="02020603050405020304" pitchFamily="18" charset="0"/>
              <a:cs typeface="Times" panose="02020603050405020304" pitchFamily="18" charset="0"/>
            </a:endParaRPr>
          </a:p>
          <a:p>
            <a:pPr marL="0" lvl="0" indent="0">
              <a:buNone/>
            </a:pPr>
            <a:r>
              <a:rPr lang="zh-CN" altLang="zh-CN" sz="1500" dirty="0">
                <a:latin typeface="Times" panose="02020603050405020304" pitchFamily="18" charset="0"/>
                <a:cs typeface="Times" panose="02020603050405020304" pitchFamily="18" charset="0"/>
              </a:rPr>
              <a:t>结尾：</a:t>
            </a:r>
            <a:r>
              <a:rPr lang="zh-CN" altLang="en-US" sz="1500" dirty="0">
                <a:latin typeface="Times" panose="02020603050405020304" pitchFamily="18" charset="0"/>
                <a:cs typeface="Times" panose="02020603050405020304" pitchFamily="18" charset="0"/>
              </a:rPr>
              <a:t>尽管机械取代人力会带来一些弊端，但我认为它的优点不容忽视。</a:t>
            </a:r>
            <a:endParaRPr lang="zh-CN" altLang="zh-CN" sz="1500" dirty="0">
              <a:latin typeface="Times" panose="02020603050405020304" pitchFamily="18" charset="0"/>
              <a:cs typeface="Times" panose="02020603050405020304" pitchFamily="18" charset="0"/>
            </a:endParaRPr>
          </a:p>
        </p:txBody>
      </p:sp>
      <p:sp>
        <p:nvSpPr>
          <p:cNvPr id="6"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M</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achines Replacing Manual Work</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0095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3960"/>
            <a:ext cx="7932420" cy="3489960"/>
          </a:xfrm>
        </p:spPr>
        <p:txBody>
          <a:bodyPr>
            <a:noAutofit/>
          </a:bodyPr>
          <a:lstStyle/>
          <a:p>
            <a:pPr marL="0" indent="0">
              <a:buNone/>
            </a:pPr>
            <a:r>
              <a:rPr lang="en-US" altLang="zh-CN" sz="1600" dirty="0">
                <a:latin typeface="Times" panose="02020603050405020304" pitchFamily="18" charset="0"/>
                <a:cs typeface="Times" panose="02020603050405020304" pitchFamily="18" charset="0"/>
              </a:rPr>
              <a:t>Do you think the advantages outweigh the disadvantages?</a:t>
            </a:r>
          </a:p>
          <a:p>
            <a:pPr marL="0" lvl="0" indent="0">
              <a:buNone/>
            </a:pPr>
            <a:r>
              <a:rPr lang="zh-CN" altLang="en-US" sz="1600" dirty="0">
                <a:latin typeface="Times" panose="02020603050405020304" pitchFamily="18" charset="0"/>
                <a:cs typeface="Times" panose="02020603050405020304" pitchFamily="18" charset="0"/>
              </a:rPr>
              <a:t>第一句让步，承认好处</a:t>
            </a:r>
            <a:r>
              <a:rPr lang="en-US" altLang="zh-CN" sz="1600" dirty="0">
                <a:latin typeface="Times" panose="02020603050405020304" pitchFamily="18" charset="0"/>
                <a:cs typeface="Times" panose="02020603050405020304" pitchFamily="18" charset="0"/>
              </a:rPr>
              <a:t>/</a:t>
            </a:r>
            <a:r>
              <a:rPr lang="zh-CN" altLang="en-US" sz="1600" dirty="0">
                <a:latin typeface="Times" panose="02020603050405020304" pitchFamily="18" charset="0"/>
                <a:cs typeface="Times" panose="02020603050405020304" pitchFamily="18" charset="0"/>
              </a:rPr>
              <a:t>坏处；第二句话给出立场（如有</a:t>
            </a:r>
            <a:r>
              <a:rPr lang="zh-CN" altLang="en-US" sz="1600" dirty="0">
                <a:solidFill>
                  <a:srgbClr val="0070C0"/>
                </a:solidFill>
                <a:latin typeface="Times" panose="02020603050405020304" pitchFamily="18" charset="0"/>
                <a:cs typeface="Times" panose="02020603050405020304" pitchFamily="18" charset="0"/>
              </a:rPr>
              <a:t>概括</a:t>
            </a:r>
            <a:r>
              <a:rPr lang="zh-CN" altLang="en-US" sz="1600" dirty="0">
                <a:latin typeface="Times" panose="02020603050405020304" pitchFamily="18" charset="0"/>
                <a:cs typeface="Times" panose="02020603050405020304" pitchFamily="18" charset="0"/>
              </a:rPr>
              <a:t>更佳）</a:t>
            </a:r>
            <a:endParaRPr lang="en-US" altLang="zh-CN" sz="1600" dirty="0">
              <a:latin typeface="Times" panose="02020603050405020304" pitchFamily="18" charset="0"/>
              <a:cs typeface="Times" panose="02020603050405020304" pitchFamily="18" charset="0"/>
            </a:endParaRPr>
          </a:p>
          <a:p>
            <a:pPr marL="0" lvl="0" indent="0">
              <a:buNone/>
            </a:pPr>
            <a:r>
              <a:rPr lang="en-US" altLang="zh-CN" sz="1600" dirty="0">
                <a:latin typeface="Times" panose="02020603050405020304" pitchFamily="18" charset="0"/>
                <a:cs typeface="Times" panose="02020603050405020304" pitchFamily="18" charset="0"/>
              </a:rPr>
              <a:t>In conclusion, (1) </a:t>
            </a:r>
            <a:r>
              <a:rPr lang="en-US" altLang="zh-CN" sz="1600" u="sng" dirty="0">
                <a:latin typeface="Times" panose="02020603050405020304" pitchFamily="18" charset="0"/>
                <a:cs typeface="Times" panose="02020603050405020304" pitchFamily="18" charset="0"/>
              </a:rPr>
              <a:t>while the fact that machines </a:t>
            </a:r>
            <a:r>
              <a:rPr lang="en-US" altLang="zh-CN" sz="1600" u="sng" dirty="0" smtClean="0">
                <a:latin typeface="Times" panose="02020603050405020304" pitchFamily="18" charset="0"/>
                <a:cs typeface="Times" panose="02020603050405020304" pitchFamily="18" charset="0"/>
              </a:rPr>
              <a:t>have </a:t>
            </a:r>
            <a:r>
              <a:rPr lang="en-US" altLang="zh-CN" sz="1600" u="sng" dirty="0">
                <a:latin typeface="Times" panose="02020603050405020304" pitchFamily="18" charset="0"/>
                <a:cs typeface="Times" panose="02020603050405020304" pitchFamily="18" charset="0"/>
              </a:rPr>
              <a:t>replaced manual labor does have several shortcomings</a:t>
            </a:r>
            <a:r>
              <a:rPr lang="en-US" altLang="zh-CN" sz="1600" dirty="0">
                <a:latin typeface="Times" panose="02020603050405020304" pitchFamily="18" charset="0"/>
                <a:cs typeface="Times" panose="02020603050405020304" pitchFamily="18" charset="0"/>
              </a:rPr>
              <a:t>, (2) </a:t>
            </a:r>
            <a:r>
              <a:rPr lang="en-US" altLang="zh-CN" sz="1600" u="sng" dirty="0">
                <a:latin typeface="Times" panose="02020603050405020304" pitchFamily="18" charset="0"/>
                <a:cs typeface="Times" panose="02020603050405020304" pitchFamily="18" charset="0"/>
              </a:rPr>
              <a:t>I believe it is in general a good thing for machines to replace physical work</a:t>
            </a:r>
            <a:r>
              <a:rPr lang="en-US" altLang="zh-CN" sz="1600" dirty="0">
                <a:latin typeface="Times" panose="02020603050405020304" pitchFamily="18" charset="0"/>
                <a:cs typeface="Times" panose="02020603050405020304" pitchFamily="18" charset="0"/>
              </a:rPr>
              <a:t> because of </a:t>
            </a:r>
            <a:r>
              <a:rPr lang="en-US" altLang="zh-CN" sz="1600" dirty="0">
                <a:solidFill>
                  <a:srgbClr val="0070C0"/>
                </a:solidFill>
                <a:latin typeface="Times" panose="02020603050405020304" pitchFamily="18" charset="0"/>
                <a:cs typeface="Times" panose="02020603050405020304" pitchFamily="18" charset="0"/>
              </a:rPr>
              <a:t>their efficiency, accuracy, and guarantee for safety</a:t>
            </a:r>
            <a:r>
              <a:rPr lang="en-US" altLang="zh-CN" sz="1600" dirty="0">
                <a:latin typeface="Times" panose="02020603050405020304" pitchFamily="18" charset="0"/>
                <a:cs typeface="Times" panose="02020603050405020304" pitchFamily="18" charset="0"/>
              </a:rPr>
              <a:t>.</a:t>
            </a:r>
          </a:p>
          <a:p>
            <a:pPr marL="0" lvl="0" indent="0">
              <a:buNone/>
            </a:pPr>
            <a:endParaRPr lang="en-US" altLang="zh-CN" sz="1600" dirty="0">
              <a:latin typeface="Times" panose="02020603050405020304" pitchFamily="18" charset="0"/>
              <a:cs typeface="Times" panose="02020603050405020304" pitchFamily="18" charset="0"/>
            </a:endParaRPr>
          </a:p>
          <a:p>
            <a:pPr marL="0" indent="0">
              <a:buNone/>
            </a:pPr>
            <a:r>
              <a:rPr lang="en-US" altLang="zh-CN" sz="1600" dirty="0">
                <a:latin typeface="Times" panose="02020603050405020304" pitchFamily="18" charset="0"/>
                <a:cs typeface="Times" panose="02020603050405020304" pitchFamily="18" charset="0"/>
              </a:rPr>
              <a:t>Analyze the advantages and disadvantages of this phenomenon.</a:t>
            </a:r>
          </a:p>
          <a:p>
            <a:pPr marL="0" indent="0">
              <a:buNone/>
            </a:pPr>
            <a:r>
              <a:rPr lang="zh-CN" altLang="en-US" sz="1600" dirty="0">
                <a:solidFill>
                  <a:srgbClr val="0070C0"/>
                </a:solidFill>
                <a:latin typeface="Times" panose="02020603050405020304" pitchFamily="18" charset="0"/>
                <a:cs typeface="Times" panose="02020603050405020304" pitchFamily="18" charset="0"/>
              </a:rPr>
              <a:t>也可以用上面的方法</a:t>
            </a:r>
            <a:r>
              <a:rPr lang="zh-CN" altLang="en-US" sz="1600" dirty="0">
                <a:latin typeface="Times" panose="02020603050405020304" pitchFamily="18" charset="0"/>
                <a:cs typeface="Times" panose="02020603050405020304" pitchFamily="18" charset="0"/>
              </a:rPr>
              <a:t>，或者：</a:t>
            </a:r>
            <a:endParaRPr lang="zh-CN" altLang="zh-CN" sz="1600" dirty="0">
              <a:latin typeface="Times" panose="02020603050405020304" pitchFamily="18" charset="0"/>
              <a:cs typeface="Times" panose="02020603050405020304" pitchFamily="18" charset="0"/>
            </a:endParaRPr>
          </a:p>
          <a:p>
            <a:pPr marL="0" lvl="0" indent="0">
              <a:buNone/>
            </a:pPr>
            <a:r>
              <a:rPr lang="zh-CN" altLang="en-US" sz="1600" dirty="0">
                <a:latin typeface="Times" panose="02020603050405020304" pitchFamily="18" charset="0"/>
                <a:cs typeface="Times" panose="02020603050405020304" pitchFamily="18" charset="0"/>
              </a:rPr>
              <a:t>第一句客观说出极有好处又有坏处；第二句话说规避坏处</a:t>
            </a:r>
            <a:endParaRPr lang="en-US" altLang="zh-CN" sz="1600" dirty="0">
              <a:latin typeface="Times" panose="02020603050405020304" pitchFamily="18" charset="0"/>
              <a:cs typeface="Times" panose="02020603050405020304" pitchFamily="18" charset="0"/>
            </a:endParaRPr>
          </a:p>
          <a:p>
            <a:pPr marL="0" lvl="0" indent="0">
              <a:buNone/>
            </a:pPr>
            <a:r>
              <a:rPr lang="en-US" altLang="zh-CN" sz="1600" dirty="0">
                <a:latin typeface="Times" panose="02020603050405020304" pitchFamily="18" charset="0"/>
                <a:cs typeface="Times" panose="02020603050405020304" pitchFamily="18" charset="0"/>
              </a:rPr>
              <a:t>In conclusion, (1) </a:t>
            </a:r>
            <a:r>
              <a:rPr lang="en-US" altLang="zh-CN" sz="1600" u="sng" dirty="0">
                <a:latin typeface="Times" panose="02020603050405020304" pitchFamily="18" charset="0"/>
                <a:cs typeface="Times" panose="02020603050405020304" pitchFamily="18" charset="0"/>
              </a:rPr>
              <a:t>the fact that machines have replaced manual labor has both upsides and downsides.</a:t>
            </a:r>
            <a:r>
              <a:rPr lang="en-US" altLang="zh-CN" sz="1600" dirty="0">
                <a:latin typeface="Times" panose="02020603050405020304" pitchFamily="18" charset="0"/>
                <a:cs typeface="Times" panose="02020603050405020304" pitchFamily="18" charset="0"/>
              </a:rPr>
              <a:t> (2) </a:t>
            </a:r>
            <a:r>
              <a:rPr lang="en-US" altLang="zh-CN" sz="1600" u="sng" dirty="0">
                <a:latin typeface="Times" panose="02020603050405020304" pitchFamily="18" charset="0"/>
                <a:cs typeface="Times" panose="02020603050405020304" pitchFamily="18" charset="0"/>
              </a:rPr>
              <a:t>Companies should evaluate their situation, and try to exploit the upsides and avoid the downsides.</a:t>
            </a:r>
            <a:endParaRPr lang="zh-CN" altLang="zh-CN" sz="1600" u="sng" dirty="0">
              <a:latin typeface="Times" panose="02020603050405020304" pitchFamily="18" charset="0"/>
              <a:cs typeface="Times" panose="02020603050405020304" pitchFamily="18" charset="0"/>
            </a:endParaRPr>
          </a:p>
        </p:txBody>
      </p:sp>
      <p:sp>
        <p:nvSpPr>
          <p:cNvPr id="6"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zh-CN" altLang="en-US" sz="2400" dirty="0">
                <a:latin typeface="黑体" panose="02010609060101010101" pitchFamily="49" charset="-122"/>
                <a:ea typeface="黑体" panose="02010609060101010101" pitchFamily="49" charset="-122"/>
                <a:cs typeface="Times New Roman" panose="02020603050405020304" pitchFamily="18" charset="0"/>
              </a:rPr>
              <a:t>优劣类结尾</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4818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620" y="1388215"/>
            <a:ext cx="7597140" cy="3097676"/>
          </a:xfrm>
        </p:spPr>
        <p:txBody>
          <a:bodyPr>
            <a:normAutofit/>
          </a:bodyPr>
          <a:lstStyle/>
          <a:p>
            <a:pPr marL="0" indent="0" algn="just">
              <a:buNone/>
            </a:pPr>
            <a:r>
              <a:rPr lang="en-US" altLang="zh-CN" sz="1800" dirty="0">
                <a:latin typeface="Times" panose="02020603050405020304" pitchFamily="18" charset="0"/>
                <a:cs typeface="Times" panose="02020603050405020304" pitchFamily="18" charset="0"/>
              </a:rPr>
              <a:t>Some people think that cultural traditions will be destroyed as they are used as money-making attractions, while others think it is the only way so save them. </a:t>
            </a:r>
          </a:p>
          <a:p>
            <a:pPr marL="0" indent="0" algn="just">
              <a:buNone/>
            </a:pPr>
            <a:r>
              <a:rPr lang="en-US" altLang="zh-CN" sz="1800" dirty="0">
                <a:latin typeface="Times" panose="02020603050405020304" pitchFamily="18" charset="0"/>
                <a:cs typeface="Times" panose="02020603050405020304" pitchFamily="18" charset="0"/>
              </a:rPr>
              <a:t>Discuss both views and give your opinion.</a:t>
            </a:r>
            <a:endParaRPr lang="zh-CN" altLang="zh-CN" sz="1800" dirty="0">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C</a:t>
            </a:r>
            <a:r>
              <a:rPr lang="en-US" altLang="zh-CN" sz="2400" dirty="0">
                <a:latin typeface="黑体" panose="02010609060101010101" pitchFamily="49" charset="-122"/>
                <a:ea typeface="黑体" panose="02010609060101010101" pitchFamily="49" charset="-122"/>
                <a:cs typeface="Times New Roman" panose="02020603050405020304" pitchFamily="18" charset="0"/>
              </a:rPr>
              <a:t>ulture Preservation</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8755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160"/>
            <a:ext cx="7932420" cy="3489960"/>
          </a:xfrm>
        </p:spPr>
        <p:txBody>
          <a:bodyPr>
            <a:normAutofit/>
          </a:bodyPr>
          <a:lstStyle/>
          <a:p>
            <a:pPr marL="0" indent="0">
              <a:buNone/>
            </a:pPr>
            <a:r>
              <a:rPr lang="zh-CN" altLang="en-US" sz="1500" dirty="0"/>
              <a:t>开头</a:t>
            </a:r>
            <a:endParaRPr lang="zh-CN" altLang="zh-CN" sz="1500" dirty="0"/>
          </a:p>
          <a:p>
            <a:pPr marL="0" indent="0">
              <a:buNone/>
            </a:pPr>
            <a:r>
              <a:rPr lang="zh-CN" altLang="en-US" sz="1500" dirty="0"/>
              <a:t>中心句：</a:t>
            </a:r>
            <a:r>
              <a:rPr lang="zh-CN" altLang="zh-CN" sz="1500" dirty="0"/>
              <a:t>某种意义上，文化传统在商业化进程中会被破坏。</a:t>
            </a:r>
          </a:p>
          <a:p>
            <a:r>
              <a:rPr lang="zh-CN" altLang="zh-CN" sz="1500" dirty="0"/>
              <a:t>景点对外开放，游客们随意图画等不文明行为对景点造成破坏。</a:t>
            </a:r>
          </a:p>
          <a:p>
            <a:r>
              <a:rPr lang="zh-CN" altLang="zh-CN" sz="1500" dirty="0"/>
              <a:t>商家</a:t>
            </a:r>
            <a:r>
              <a:rPr lang="zh-CN" altLang="en-US" sz="1500" dirty="0"/>
              <a:t>为了</a:t>
            </a:r>
            <a:r>
              <a:rPr lang="zh-CN" altLang="zh-CN" sz="1500" dirty="0"/>
              <a:t>赚取利润</a:t>
            </a:r>
            <a:r>
              <a:rPr lang="zh-CN" altLang="en-US" sz="1500" dirty="0"/>
              <a:t>，可能扭曲文化本质（寺庙拜佛投钱，但不知道这些佛的含义）</a:t>
            </a:r>
            <a:r>
              <a:rPr lang="zh-CN" altLang="zh-CN" sz="1500" dirty="0"/>
              <a:t>。</a:t>
            </a:r>
          </a:p>
          <a:p>
            <a:r>
              <a:rPr lang="zh-CN" altLang="en-US" sz="1500" dirty="0"/>
              <a:t>无法</a:t>
            </a:r>
            <a:r>
              <a:rPr lang="zh-CN" altLang="zh-CN" sz="1500" dirty="0"/>
              <a:t>商业</a:t>
            </a:r>
            <a:r>
              <a:rPr lang="zh-CN" altLang="en-US" sz="1500" dirty="0"/>
              <a:t>化</a:t>
            </a:r>
            <a:r>
              <a:rPr lang="zh-CN" altLang="zh-CN" sz="1500" dirty="0"/>
              <a:t>的文化被淘汰，</a:t>
            </a:r>
            <a:r>
              <a:rPr lang="zh-CN" altLang="en-US" sz="1500" dirty="0"/>
              <a:t>这些</a:t>
            </a:r>
            <a:r>
              <a:rPr lang="zh-CN" altLang="zh-CN" sz="1500" dirty="0"/>
              <a:t>文化的保护陷入困境。</a:t>
            </a:r>
          </a:p>
          <a:p>
            <a:pPr marL="0" indent="0">
              <a:buNone/>
            </a:pPr>
            <a:r>
              <a:rPr lang="zh-CN" altLang="en-US" sz="1500" dirty="0"/>
              <a:t>中心句：</a:t>
            </a:r>
            <a:r>
              <a:rPr lang="zh-CN" altLang="zh-CN" sz="1500" dirty="0"/>
              <a:t>在另外一种意义上，传统文化也会被商业化</a:t>
            </a:r>
            <a:r>
              <a:rPr lang="zh-CN" altLang="en-US" sz="1500" dirty="0"/>
              <a:t>保护</a:t>
            </a:r>
            <a:r>
              <a:rPr lang="zh-CN" altLang="zh-CN" sz="1500" dirty="0"/>
              <a:t>。</a:t>
            </a:r>
          </a:p>
          <a:p>
            <a:r>
              <a:rPr lang="zh-CN" altLang="en-US" sz="1500" dirty="0"/>
              <a:t>商业化</a:t>
            </a:r>
            <a:r>
              <a:rPr lang="zh-CN" altLang="zh-CN" sz="1500" dirty="0"/>
              <a:t>带来的收入可以用来支付</a:t>
            </a:r>
            <a:r>
              <a:rPr lang="zh-CN" altLang="en-US" sz="1500" dirty="0"/>
              <a:t>保护，发扬文化</a:t>
            </a:r>
            <a:r>
              <a:rPr lang="zh-CN" altLang="zh-CN" sz="1500" dirty="0"/>
              <a:t>的开支。</a:t>
            </a:r>
          </a:p>
          <a:p>
            <a:r>
              <a:rPr lang="zh-CN" altLang="zh-CN" sz="1500" dirty="0"/>
              <a:t>传统文化在被商家展示销售的过程中，增加了人们对它的理解认识与关注</a:t>
            </a:r>
            <a:r>
              <a:rPr lang="zh-CN" altLang="en-US" sz="1500" dirty="0"/>
              <a:t>；比如各景点导游的讲解会让游客更感兴趣</a:t>
            </a:r>
            <a:r>
              <a:rPr lang="zh-CN" altLang="zh-CN" sz="1500" dirty="0"/>
              <a:t>。</a:t>
            </a:r>
            <a:endParaRPr lang="en-US" altLang="zh-CN" sz="1500" dirty="0"/>
          </a:p>
          <a:p>
            <a:r>
              <a:rPr lang="zh-CN" altLang="en-US" sz="1500" dirty="0"/>
              <a:t>只有商业化带来利润，才有更多的人愿意从事相关行业</a:t>
            </a:r>
            <a:r>
              <a:rPr lang="zh-CN" altLang="zh-CN" sz="1500" dirty="0"/>
              <a:t>。</a:t>
            </a:r>
          </a:p>
          <a:p>
            <a:pPr marL="0" indent="0">
              <a:buNone/>
            </a:pPr>
            <a:r>
              <a:rPr lang="zh-CN" altLang="en-US" sz="1500" dirty="0"/>
              <a:t>结尾：尽管文化商业化会带来一些问题，但是为了文化的传承，我还是认为文化商业化是必要的。</a:t>
            </a:r>
            <a:endParaRPr lang="zh-CN" altLang="zh-CN" sz="1500" dirty="0"/>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altLang="zh-CN" sz="2400" dirty="0">
                <a:latin typeface="黑体" panose="02010609060101010101" pitchFamily="49" charset="-122"/>
                <a:ea typeface="黑体" panose="02010609060101010101" pitchFamily="49" charset="-122"/>
                <a:cs typeface="Times New Roman" panose="02020603050405020304" pitchFamily="18" charset="0"/>
              </a:rPr>
              <a:t>Culture Preservation</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3722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3960"/>
            <a:ext cx="7932420" cy="3489960"/>
          </a:xfrm>
        </p:spPr>
        <p:txBody>
          <a:bodyPr>
            <a:noAutofit/>
          </a:bodyPr>
          <a:lstStyle/>
          <a:p>
            <a:pPr marL="0" indent="0">
              <a:buNone/>
            </a:pPr>
            <a:r>
              <a:rPr lang="zh-CN" altLang="en-US" sz="1600" dirty="0">
                <a:latin typeface="Times" panose="02020603050405020304" pitchFamily="18" charset="0"/>
                <a:cs typeface="Times" panose="02020603050405020304" pitchFamily="18" charset="0"/>
              </a:rPr>
              <a:t>讨论类结尾和优劣类一样</a:t>
            </a:r>
            <a:endParaRPr lang="en-US" altLang="zh-CN" sz="1600" dirty="0">
              <a:latin typeface="Times" panose="02020603050405020304" pitchFamily="18" charset="0"/>
              <a:cs typeface="Times" panose="02020603050405020304" pitchFamily="18" charset="0"/>
            </a:endParaRPr>
          </a:p>
          <a:p>
            <a:pPr marL="0" indent="0">
              <a:buNone/>
            </a:pPr>
            <a:r>
              <a:rPr lang="en-US" altLang="zh-CN" sz="1600" dirty="0">
                <a:latin typeface="Times" panose="02020603050405020304" pitchFamily="18" charset="0"/>
                <a:cs typeface="Times" panose="02020603050405020304" pitchFamily="18" charset="0"/>
              </a:rPr>
              <a:t>Do you think the advantages outweigh the disadvantages?</a:t>
            </a:r>
          </a:p>
          <a:p>
            <a:pPr marL="0" lvl="0" indent="0">
              <a:buNone/>
            </a:pPr>
            <a:r>
              <a:rPr lang="en-US" altLang="zh-CN" sz="1600" dirty="0">
                <a:latin typeface="Times" panose="02020603050405020304" pitchFamily="18" charset="0"/>
                <a:cs typeface="Times" panose="02020603050405020304" pitchFamily="18" charset="0"/>
              </a:rPr>
              <a:t>In conclusion, (1) </a:t>
            </a:r>
            <a:r>
              <a:rPr lang="en-US" altLang="zh-CN" sz="1600" u="sng" dirty="0">
                <a:latin typeface="Times" panose="02020603050405020304" pitchFamily="18" charset="0"/>
                <a:cs typeface="Times" panose="02020603050405020304" pitchFamily="18" charset="0"/>
              </a:rPr>
              <a:t>while the fact that machines </a:t>
            </a:r>
            <a:r>
              <a:rPr lang="en-US" altLang="zh-CN" sz="1600" u="sng" dirty="0" smtClean="0">
                <a:latin typeface="Times" panose="02020603050405020304" pitchFamily="18" charset="0"/>
                <a:cs typeface="Times" panose="02020603050405020304" pitchFamily="18" charset="0"/>
              </a:rPr>
              <a:t>have </a:t>
            </a:r>
            <a:r>
              <a:rPr lang="en-US" altLang="zh-CN" sz="1600" u="sng" dirty="0">
                <a:latin typeface="Times" panose="02020603050405020304" pitchFamily="18" charset="0"/>
                <a:cs typeface="Times" panose="02020603050405020304" pitchFamily="18" charset="0"/>
              </a:rPr>
              <a:t>replaced manual labor does have several shortcomings</a:t>
            </a:r>
            <a:r>
              <a:rPr lang="en-US" altLang="zh-CN" sz="1600" dirty="0">
                <a:latin typeface="Times" panose="02020603050405020304" pitchFamily="18" charset="0"/>
                <a:cs typeface="Times" panose="02020603050405020304" pitchFamily="18" charset="0"/>
              </a:rPr>
              <a:t>, (2) </a:t>
            </a:r>
            <a:r>
              <a:rPr lang="en-US" altLang="zh-CN" sz="1600" u="sng" dirty="0">
                <a:latin typeface="Times" panose="02020603050405020304" pitchFamily="18" charset="0"/>
                <a:cs typeface="Times" panose="02020603050405020304" pitchFamily="18" charset="0"/>
              </a:rPr>
              <a:t>I believe it is in general a good thing for machines to replace physical work</a:t>
            </a:r>
            <a:r>
              <a:rPr lang="en-US" altLang="zh-CN" sz="1600" dirty="0">
                <a:latin typeface="Times" panose="02020603050405020304" pitchFamily="18" charset="0"/>
                <a:cs typeface="Times" panose="02020603050405020304" pitchFamily="18" charset="0"/>
              </a:rPr>
              <a:t> because of </a:t>
            </a:r>
            <a:r>
              <a:rPr lang="en-US" altLang="zh-CN" sz="1600" dirty="0">
                <a:solidFill>
                  <a:srgbClr val="0070C0"/>
                </a:solidFill>
                <a:latin typeface="Times" panose="02020603050405020304" pitchFamily="18" charset="0"/>
                <a:cs typeface="Times" panose="02020603050405020304" pitchFamily="18" charset="0"/>
              </a:rPr>
              <a:t>their efficiency, accuracy, and guarantee for safety</a:t>
            </a:r>
            <a:r>
              <a:rPr lang="en-US" altLang="zh-CN" sz="1600" dirty="0">
                <a:latin typeface="Times" panose="02020603050405020304" pitchFamily="18" charset="0"/>
                <a:cs typeface="Times" panose="02020603050405020304" pitchFamily="18" charset="0"/>
              </a:rPr>
              <a:t>.</a:t>
            </a:r>
          </a:p>
          <a:p>
            <a:pPr marL="0" lvl="0" indent="0">
              <a:buNone/>
            </a:pPr>
            <a:endParaRPr lang="en-US" altLang="zh-CN" sz="1600" dirty="0">
              <a:latin typeface="Times" panose="02020603050405020304" pitchFamily="18" charset="0"/>
              <a:cs typeface="Times" panose="02020603050405020304" pitchFamily="18" charset="0"/>
            </a:endParaRPr>
          </a:p>
          <a:p>
            <a:pPr marL="0" lvl="0" indent="0">
              <a:buNone/>
            </a:pPr>
            <a:r>
              <a:rPr lang="zh-CN" altLang="en-US" sz="1600" dirty="0">
                <a:latin typeface="Times" panose="02020603050405020304" pitchFamily="18" charset="0"/>
                <a:cs typeface="Times" panose="02020603050405020304" pitchFamily="18" charset="0"/>
              </a:rPr>
              <a:t>第一句话让步，第二句话给出立场，同样，有</a:t>
            </a:r>
            <a:r>
              <a:rPr lang="zh-CN" altLang="en-US" sz="1600" dirty="0">
                <a:solidFill>
                  <a:srgbClr val="0070C0"/>
                </a:solidFill>
                <a:latin typeface="Times" panose="02020603050405020304" pitchFamily="18" charset="0"/>
                <a:cs typeface="Times" panose="02020603050405020304" pitchFamily="18" charset="0"/>
              </a:rPr>
              <a:t>概括</a:t>
            </a:r>
            <a:r>
              <a:rPr lang="zh-CN" altLang="en-US" sz="1600" dirty="0">
                <a:latin typeface="Times" panose="02020603050405020304" pitchFamily="18" charset="0"/>
                <a:cs typeface="Times" panose="02020603050405020304" pitchFamily="18" charset="0"/>
              </a:rPr>
              <a:t>更佳</a:t>
            </a:r>
            <a:endParaRPr lang="en-US" altLang="zh-CN" sz="1600" dirty="0">
              <a:latin typeface="Times" panose="02020603050405020304" pitchFamily="18" charset="0"/>
              <a:cs typeface="Times" panose="02020603050405020304" pitchFamily="18" charset="0"/>
            </a:endParaRPr>
          </a:p>
          <a:p>
            <a:pPr marL="0" lvl="0" indent="0">
              <a:buNone/>
            </a:pPr>
            <a:r>
              <a:rPr lang="en-US" altLang="zh-CN" sz="1600" dirty="0">
                <a:latin typeface="Times" panose="02020603050405020304" pitchFamily="18" charset="0"/>
                <a:cs typeface="Times" panose="02020603050405020304" pitchFamily="18" charset="0"/>
              </a:rPr>
              <a:t>In conclusion, (1) </a:t>
            </a:r>
            <a:r>
              <a:rPr lang="en-US" altLang="zh-CN" sz="1600" u="sng" dirty="0">
                <a:latin typeface="Times" panose="02020603050405020304" pitchFamily="18" charset="0"/>
                <a:cs typeface="Times" panose="02020603050405020304" pitchFamily="18" charset="0"/>
              </a:rPr>
              <a:t>while using cultural traditions to make money will to some degree damage </a:t>
            </a:r>
            <a:r>
              <a:rPr lang="en-US" altLang="zh-CN" sz="1600" u="sng" dirty="0" smtClean="0">
                <a:latin typeface="Times" panose="02020603050405020304" pitchFamily="18" charset="0"/>
                <a:cs typeface="Times" panose="02020603050405020304" pitchFamily="18" charset="0"/>
              </a:rPr>
              <a:t>them</a:t>
            </a:r>
            <a:r>
              <a:rPr lang="en-US" altLang="zh-CN" sz="1600" dirty="0">
                <a:latin typeface="Times" panose="02020603050405020304" pitchFamily="18" charset="0"/>
                <a:cs typeface="Times" panose="02020603050405020304" pitchFamily="18" charset="0"/>
              </a:rPr>
              <a:t>, (2) </a:t>
            </a:r>
            <a:r>
              <a:rPr lang="en-US" altLang="zh-CN" sz="1600" u="sng" dirty="0">
                <a:latin typeface="Times" panose="02020603050405020304" pitchFamily="18" charset="0"/>
                <a:cs typeface="Times" panose="02020603050405020304" pitchFamily="18" charset="0"/>
              </a:rPr>
              <a:t>I believe commercialization is beneficial for the preservation and development of culture because</a:t>
            </a:r>
            <a:r>
              <a:rPr lang="en-US" altLang="zh-CN" sz="1600" u="sng" dirty="0">
                <a:solidFill>
                  <a:srgbClr val="0070C0"/>
                </a:solidFill>
                <a:latin typeface="Times" panose="02020603050405020304" pitchFamily="18" charset="0"/>
                <a:cs typeface="Times" panose="02020603050405020304" pitchFamily="18" charset="0"/>
              </a:rPr>
              <a:t> it earns profit, </a:t>
            </a:r>
            <a:r>
              <a:rPr lang="en-US" altLang="zh-CN" sz="1600" u="sng" dirty="0" smtClean="0">
                <a:solidFill>
                  <a:srgbClr val="0070C0"/>
                </a:solidFill>
                <a:latin typeface="Times" panose="02020603050405020304" pitchFamily="18" charset="0"/>
                <a:cs typeface="Times" panose="02020603050405020304" pitchFamily="18" charset="0"/>
              </a:rPr>
              <a:t>spreads </a:t>
            </a:r>
            <a:r>
              <a:rPr lang="en-US" altLang="zh-CN" sz="1600" u="sng" dirty="0">
                <a:solidFill>
                  <a:srgbClr val="0070C0"/>
                </a:solidFill>
                <a:latin typeface="Times" panose="02020603050405020304" pitchFamily="18" charset="0"/>
                <a:cs typeface="Times" panose="02020603050405020304" pitchFamily="18" charset="0"/>
              </a:rPr>
              <a:t>the knowledge, and attracts people into the industry.</a:t>
            </a:r>
            <a:endParaRPr lang="en-US" altLang="zh-CN" sz="1600" dirty="0">
              <a:solidFill>
                <a:srgbClr val="0070C0"/>
              </a:solidFill>
              <a:latin typeface="Times" panose="02020603050405020304" pitchFamily="18" charset="0"/>
              <a:cs typeface="Times" panose="02020603050405020304" pitchFamily="18" charset="0"/>
            </a:endParaRPr>
          </a:p>
        </p:txBody>
      </p:sp>
      <p:sp>
        <p:nvSpPr>
          <p:cNvPr id="6"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zh-CN" altLang="en-US" sz="2400" dirty="0">
                <a:latin typeface="黑体" panose="02010609060101010101" pitchFamily="49" charset="-122"/>
                <a:ea typeface="黑体" panose="02010609060101010101" pitchFamily="49" charset="-122"/>
                <a:cs typeface="Times New Roman" panose="02020603050405020304" pitchFamily="18" charset="0"/>
              </a:rPr>
              <a:t>讨论类结尾</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7875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88" y="1409700"/>
            <a:ext cx="7679372" cy="3205731"/>
          </a:xfrm>
        </p:spPr>
        <p:txBody>
          <a:bodyPr>
            <a:normAutofit/>
          </a:bodyPr>
          <a:lstStyle/>
          <a:p>
            <a:pPr marL="0" lvl="0" indent="0" algn="just">
              <a:buNone/>
            </a:pPr>
            <a:r>
              <a:rPr lang="en-US" altLang="zh-CN" sz="1600" dirty="0">
                <a:latin typeface="Times" panose="02020603050405020304" pitchFamily="18" charset="0"/>
                <a:cs typeface="Times" panose="02020603050405020304" pitchFamily="18" charset="0"/>
              </a:rPr>
              <a:t>The older generations tend to have very traditional ideas about how people should live, think and behave. However, some people believe that these ideas are not helpful in preparing younger generations for modern life. </a:t>
            </a:r>
          </a:p>
          <a:p>
            <a:pPr marL="0" lvl="0" indent="0" algn="just">
              <a:buNone/>
            </a:pPr>
            <a:r>
              <a:rPr lang="en-US" altLang="zh-CN" sz="1600" dirty="0">
                <a:latin typeface="Times" panose="02020603050405020304" pitchFamily="18" charset="0"/>
                <a:cs typeface="Times" panose="02020603050405020304" pitchFamily="18" charset="0"/>
              </a:rPr>
              <a:t>To what extent do you agree or disagree with this view?</a:t>
            </a:r>
            <a:endParaRPr lang="zh-CN" altLang="zh-CN" sz="1600" dirty="0">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O</a:t>
            </a:r>
            <a:r>
              <a:rPr lang="en-US" altLang="zh-CN" sz="2400" dirty="0">
                <a:latin typeface="黑体" panose="02010609060101010101" pitchFamily="49" charset="-122"/>
                <a:ea typeface="黑体" panose="02010609060101010101" pitchFamily="49" charset="-122"/>
                <a:cs typeface="Times New Roman" panose="02020603050405020304" pitchFamily="18" charset="0"/>
              </a:rPr>
              <a:t>ld VS Young</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9508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88" y="1333500"/>
            <a:ext cx="7679372" cy="3281931"/>
          </a:xfrm>
        </p:spPr>
        <p:txBody>
          <a:bodyPr>
            <a:normAutofit/>
          </a:bodyPr>
          <a:lstStyle/>
          <a:p>
            <a:pPr marL="0" indent="0" algn="just">
              <a:buNone/>
            </a:pPr>
            <a:r>
              <a:rPr lang="en-US" altLang="zh-CN" sz="1600" dirty="0">
                <a:latin typeface="Times" panose="02020603050405020304" pitchFamily="18" charset="0"/>
                <a:cs typeface="Times" panose="02020603050405020304" pitchFamily="18" charset="0"/>
              </a:rPr>
              <a:t>It is true that many older people believe in traditional values that often seem incompatible with the needs of younger people. While I agree that some traditional ideas are outdated, I believe that others are still useful and should not be forgotten.</a:t>
            </a:r>
          </a:p>
          <a:p>
            <a:pPr marL="0" indent="0" algn="just">
              <a:buNone/>
            </a:pPr>
            <a:endParaRPr lang="en-US" altLang="zh-CN" sz="1600" dirty="0">
              <a:latin typeface="Times" panose="02020603050405020304" pitchFamily="18" charset="0"/>
              <a:cs typeface="Times" panose="02020603050405020304" pitchFamily="18" charset="0"/>
            </a:endParaRPr>
          </a:p>
          <a:p>
            <a:pPr marL="0" indent="0" algn="just">
              <a:buNone/>
            </a:pPr>
            <a:r>
              <a:rPr lang="en-US" altLang="zh-CN" sz="1600" dirty="0">
                <a:latin typeface="Times" panose="02020603050405020304" pitchFamily="18" charset="0"/>
                <a:cs typeface="Times" panose="02020603050405020304" pitchFamily="18" charset="0"/>
              </a:rPr>
              <a:t>On the one hand, many of the ideas that elderly people have about life are becoming less relevant for younger people. In the past, for example, people were advised to learn a profession and find a secure job for life, but today’s workers expect much more variety and diversity from their careers. At the same time, </a:t>
            </a:r>
            <a:r>
              <a:rPr lang="en-US" altLang="zh-CN" sz="1600" dirty="0">
                <a:solidFill>
                  <a:srgbClr val="0070C0"/>
                </a:solidFill>
                <a:latin typeface="Times" panose="02020603050405020304" pitchFamily="18" charset="0"/>
                <a:cs typeface="Times" panose="02020603050405020304" pitchFamily="18" charset="0"/>
              </a:rPr>
              <a:t>the ‘rules’ around relationships are being eroded as young adults make their own choices about who and when to marry. But perhaps the greatest disparity between the generations can be seen in their attitudes towards gender roles. The traditional roles of men and women, as breadwinners and housewives, are no longer accepted as necessary or appropriate by most younger people.</a:t>
            </a:r>
            <a:endParaRPr lang="zh-CN" altLang="zh-CN" sz="1600" dirty="0">
              <a:solidFill>
                <a:srgbClr val="0070C0"/>
              </a:solidFill>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O</a:t>
            </a:r>
            <a:r>
              <a:rPr lang="en-US" altLang="zh-CN" sz="2400" dirty="0">
                <a:latin typeface="黑体" panose="02010609060101010101" pitchFamily="49" charset="-122"/>
                <a:ea typeface="黑体" panose="02010609060101010101" pitchFamily="49" charset="-122"/>
                <a:cs typeface="Times New Roman" panose="02020603050405020304" pitchFamily="18" charset="0"/>
              </a:rPr>
              <a:t>ld VS Young</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7611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88" y="1318260"/>
            <a:ext cx="7679372" cy="3297171"/>
          </a:xfrm>
        </p:spPr>
        <p:txBody>
          <a:bodyPr>
            <a:normAutofit/>
          </a:bodyPr>
          <a:lstStyle/>
          <a:p>
            <a:pPr marL="0" indent="0" algn="just">
              <a:buNone/>
            </a:pPr>
            <a:r>
              <a:rPr lang="en-US" altLang="zh-CN" sz="1600" dirty="0">
                <a:latin typeface="Times" panose="02020603050405020304" pitchFamily="18" charset="0"/>
                <a:cs typeface="Times" panose="02020603050405020304" pitchFamily="18" charset="0"/>
              </a:rPr>
              <a:t>On the other hand, some traditional views and values are certainly applicable to the modern world. For example, older generations </a:t>
            </a:r>
            <a:r>
              <a:rPr lang="en-US" altLang="zh-CN" sz="1600" dirty="0">
                <a:solidFill>
                  <a:srgbClr val="0070C0"/>
                </a:solidFill>
                <a:latin typeface="Times" panose="02020603050405020304" pitchFamily="18" charset="0"/>
                <a:cs typeface="Times" panose="02020603050405020304" pitchFamily="18" charset="0"/>
              </a:rPr>
              <a:t>attach great importance to</a:t>
            </a:r>
            <a:r>
              <a:rPr lang="en-US" altLang="zh-CN" sz="1600" dirty="0">
                <a:latin typeface="Times" panose="02020603050405020304" pitchFamily="18" charset="0"/>
                <a:cs typeface="Times" panose="02020603050405020304" pitchFamily="18" charset="0"/>
              </a:rPr>
              <a:t> working hard and taking pride in one’s work, and these </a:t>
            </a:r>
            <a:r>
              <a:rPr lang="en-US" altLang="zh-CN" sz="1600" dirty="0" err="1">
                <a:latin typeface="Times" panose="02020603050405020304" pitchFamily="18" charset="0"/>
                <a:cs typeface="Times" panose="02020603050405020304" pitchFamily="18" charset="0"/>
              </a:rPr>
              <a:t>behaviours</a:t>
            </a:r>
            <a:r>
              <a:rPr lang="en-US" altLang="zh-CN" sz="1600" dirty="0">
                <a:latin typeface="Times" panose="02020603050405020304" pitchFamily="18" charset="0"/>
                <a:cs typeface="Times" panose="02020603050405020304" pitchFamily="18" charset="0"/>
              </a:rPr>
              <a:t> can surely benefit young people as they enter today’s competitive job market. Other characteristics that are perhaps seen as traditional are politeness and good manners. </a:t>
            </a:r>
            <a:r>
              <a:rPr lang="en-US" altLang="zh-CN" sz="1600" dirty="0">
                <a:solidFill>
                  <a:srgbClr val="0070C0"/>
                </a:solidFill>
                <a:latin typeface="Times" panose="02020603050405020304" pitchFamily="18" charset="0"/>
                <a:cs typeface="Times" panose="02020603050405020304" pitchFamily="18" charset="0"/>
              </a:rPr>
              <a:t>In our </a:t>
            </a:r>
            <a:r>
              <a:rPr lang="en-US" altLang="zh-CN" sz="1600" dirty="0" err="1">
                <a:solidFill>
                  <a:srgbClr val="0070C0"/>
                </a:solidFill>
                <a:latin typeface="Times" panose="02020603050405020304" pitchFamily="18" charset="0"/>
                <a:cs typeface="Times" panose="02020603050405020304" pitchFamily="18" charset="0"/>
              </a:rPr>
              <a:t>globalised</a:t>
            </a:r>
            <a:r>
              <a:rPr lang="en-US" altLang="zh-CN" sz="1600" dirty="0">
                <a:solidFill>
                  <a:srgbClr val="0070C0"/>
                </a:solidFill>
                <a:latin typeface="Times" panose="02020603050405020304" pitchFamily="18" charset="0"/>
                <a:cs typeface="Times" panose="02020603050405020304" pitchFamily="18" charset="0"/>
              </a:rPr>
              <a:t> world, young adults can expect to come into contact with people from a huge variety of backgrounds</a:t>
            </a:r>
            <a:r>
              <a:rPr lang="en-US" altLang="zh-CN" sz="1600" dirty="0">
                <a:latin typeface="Times" panose="02020603050405020304" pitchFamily="18" charset="0"/>
                <a:cs typeface="Times" panose="02020603050405020304" pitchFamily="18" charset="0"/>
              </a:rPr>
              <a:t>, and it is more important than ever to treat others with respect. Finally, I believe that</a:t>
            </a:r>
            <a:r>
              <a:rPr lang="zh-CN" altLang="en-US" sz="1600" dirty="0">
                <a:latin typeface="Times" panose="02020603050405020304" pitchFamily="18" charset="0"/>
                <a:cs typeface="Times" panose="02020603050405020304" pitchFamily="18" charset="0"/>
              </a:rPr>
              <a:t> </a:t>
            </a:r>
            <a:r>
              <a:rPr lang="en-US" altLang="zh-CN" sz="1600" dirty="0">
                <a:latin typeface="Times" panose="02020603050405020304" pitchFamily="18" charset="0"/>
                <a:cs typeface="Times" panose="02020603050405020304" pitchFamily="18" charset="0"/>
              </a:rPr>
              <a:t>in this fast-paced society today, young people would lead happier lives if they had a more ‘old-fashioned’ sense of community and </a:t>
            </a:r>
            <a:r>
              <a:rPr lang="en-US" altLang="zh-CN" sz="1600" dirty="0" err="1">
                <a:latin typeface="Times" panose="02020603050405020304" pitchFamily="18" charset="0"/>
                <a:cs typeface="Times" panose="02020603050405020304" pitchFamily="18" charset="0"/>
              </a:rPr>
              <a:t>neighbourliness</a:t>
            </a:r>
            <a:r>
              <a:rPr lang="en-US" altLang="zh-CN" sz="1600" dirty="0">
                <a:latin typeface="Times" panose="02020603050405020304" pitchFamily="18" charset="0"/>
                <a:cs typeface="Times" panose="02020603050405020304" pitchFamily="18" charset="0"/>
              </a:rPr>
              <a:t>.</a:t>
            </a:r>
          </a:p>
          <a:p>
            <a:pPr marL="0" indent="0" algn="just">
              <a:buNone/>
            </a:pPr>
            <a:endParaRPr lang="zh-CN" altLang="zh-CN" sz="1600" dirty="0">
              <a:latin typeface="Times" panose="02020603050405020304" pitchFamily="18" charset="0"/>
              <a:cs typeface="Times" panose="02020603050405020304" pitchFamily="18" charset="0"/>
            </a:endParaRPr>
          </a:p>
          <a:p>
            <a:pPr marL="0" indent="0" algn="just">
              <a:buNone/>
            </a:pPr>
            <a:r>
              <a:rPr lang="en-US" altLang="zh-CN" sz="1600" dirty="0">
                <a:latin typeface="Times" panose="02020603050405020304" pitchFamily="18" charset="0"/>
                <a:cs typeface="Times" panose="02020603050405020304" pitchFamily="18" charset="0"/>
              </a:rPr>
              <a:t>In conclusion, some views of older people seem unhelpful in today’s world,</a:t>
            </a:r>
            <a:r>
              <a:rPr lang="zh-CN" altLang="en-US" sz="1600" dirty="0">
                <a:latin typeface="Times" panose="02020603050405020304" pitchFamily="18" charset="0"/>
                <a:cs typeface="Times" panose="02020603050405020304" pitchFamily="18" charset="0"/>
              </a:rPr>
              <a:t> </a:t>
            </a:r>
            <a:r>
              <a:rPr lang="en-US" altLang="zh-CN" sz="1600" dirty="0">
                <a:latin typeface="Times" panose="02020603050405020304" pitchFamily="18" charset="0"/>
                <a:cs typeface="Times" panose="02020603050405020304" pitchFamily="18" charset="0"/>
              </a:rPr>
              <a:t>but</a:t>
            </a:r>
            <a:r>
              <a:rPr lang="zh-CN" altLang="en-US" sz="1600" dirty="0">
                <a:latin typeface="Times" panose="02020603050405020304" pitchFamily="18" charset="0"/>
                <a:cs typeface="Times" panose="02020603050405020304" pitchFamily="18" charset="0"/>
              </a:rPr>
              <a:t> </a:t>
            </a:r>
            <a:r>
              <a:rPr lang="en-US" altLang="zh-CN" sz="1600" dirty="0">
                <a:latin typeface="Times" panose="02020603050405020304" pitchFamily="18" charset="0"/>
                <a:cs typeface="Times" panose="02020603050405020304" pitchFamily="18" charset="0"/>
              </a:rPr>
              <a:t>we should not dismiss all traditional ideas as irrelevant.</a:t>
            </a:r>
            <a:endParaRPr lang="zh-CN" altLang="zh-CN" sz="1600" dirty="0">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O</a:t>
            </a:r>
            <a:r>
              <a:rPr lang="en-US" altLang="zh-CN" sz="2400" dirty="0">
                <a:latin typeface="黑体" panose="02010609060101010101" pitchFamily="49" charset="-122"/>
                <a:ea typeface="黑体" panose="02010609060101010101" pitchFamily="49" charset="-122"/>
                <a:cs typeface="Times New Roman" panose="02020603050405020304" pitchFamily="18" charset="0"/>
              </a:rPr>
              <a:t>ld VS Young</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2975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620" y="1388215"/>
            <a:ext cx="7597140" cy="3097676"/>
          </a:xfrm>
        </p:spPr>
        <p:txBody>
          <a:bodyPr>
            <a:normAutofit/>
          </a:bodyPr>
          <a:lstStyle/>
          <a:p>
            <a:pPr marL="0" lvl="0" indent="0" algn="just">
              <a:buNone/>
            </a:pPr>
            <a:r>
              <a:rPr lang="en-US" sz="1800" dirty="0">
                <a:latin typeface="Times" charset="0"/>
                <a:ea typeface="Times" charset="0"/>
                <a:cs typeface="Times" charset="0"/>
              </a:rPr>
              <a:t>When choosing a job, the salary is the most important consideration. To what extent do you agree or disagree？</a:t>
            </a:r>
          </a:p>
          <a:p>
            <a:pPr marL="0" lvl="0" indent="0" algn="just">
              <a:buNone/>
            </a:pPr>
            <a:endParaRPr lang="en-US" sz="1800" dirty="0">
              <a:latin typeface="Times" charset="0"/>
              <a:ea typeface="Times" charset="0"/>
              <a:cs typeface="Times" charset="0"/>
            </a:endParaRPr>
          </a:p>
          <a:p>
            <a:pPr marL="0" lvl="0" indent="0" algn="just">
              <a:buNone/>
            </a:pPr>
            <a:r>
              <a:rPr lang="zh-CN" altLang="en-US" sz="1800" dirty="0">
                <a:latin typeface="Times" charset="0"/>
                <a:ea typeface="Times" charset="0"/>
                <a:cs typeface="Times" charset="0"/>
              </a:rPr>
              <a:t>该考题的重要性</a:t>
            </a:r>
            <a:endParaRPr lang="en-US" altLang="zh-CN" sz="1800" dirty="0">
              <a:latin typeface="Times" charset="0"/>
              <a:ea typeface="Times" charset="0"/>
              <a:cs typeface="Times" charset="0"/>
            </a:endParaRPr>
          </a:p>
          <a:p>
            <a:pPr marL="0" lvl="0" indent="0" algn="just">
              <a:buNone/>
            </a:pPr>
            <a:r>
              <a:rPr lang="en-US" altLang="zh-CN" sz="1800" dirty="0">
                <a:latin typeface="Times" charset="0"/>
                <a:ea typeface="Times" charset="0"/>
                <a:cs typeface="Times" charset="0"/>
              </a:rPr>
              <a:t>1.</a:t>
            </a:r>
            <a:r>
              <a:rPr lang="zh-CN" altLang="en-US" sz="1800" dirty="0">
                <a:latin typeface="Times" charset="0"/>
                <a:ea typeface="Times" charset="0"/>
                <a:cs typeface="Times" charset="0"/>
              </a:rPr>
              <a:t> 工作类考查频繁</a:t>
            </a:r>
            <a:endParaRPr lang="en-US" altLang="zh-CN" sz="1800" dirty="0">
              <a:latin typeface="Times" charset="0"/>
              <a:ea typeface="Times" charset="0"/>
              <a:cs typeface="Times" charset="0"/>
            </a:endParaRPr>
          </a:p>
          <a:p>
            <a:pPr marL="0" indent="0">
              <a:buNone/>
            </a:pPr>
            <a:r>
              <a:rPr lang="en-US" sz="1800" dirty="0">
                <a:latin typeface="Times New Roman" panose="02020603050405020304" pitchFamily="18" charset="0"/>
                <a:cs typeface="Times New Roman" panose="02020603050405020304" pitchFamily="18" charset="0"/>
              </a:rPr>
              <a:t>People change their careers during their working time. What are the causes and is it a positive or negative development? (2018.06.30)</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a:t>
            </a:r>
            <a:r>
              <a:rPr lang="zh-CN" altLang="en-US" sz="1800" dirty="0">
                <a:latin typeface="Times New Roman" panose="02020603050405020304" pitchFamily="18" charset="0"/>
                <a:cs typeface="Times New Roman" panose="02020603050405020304" pitchFamily="18" charset="0"/>
              </a:rPr>
              <a:t>举一反三？</a:t>
            </a:r>
            <a:endParaRPr lang="en-US" sz="18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Job Choice</a:t>
            </a:r>
          </a:p>
        </p:txBody>
      </p:sp>
    </p:spTree>
    <p:extLst>
      <p:ext uri="{BB962C8B-B14F-4D97-AF65-F5344CB8AC3E}">
        <p14:creationId xmlns:p14="http://schemas.microsoft.com/office/powerpoint/2010/main" val="571863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88" y="1318260"/>
            <a:ext cx="7679372" cy="3519554"/>
          </a:xfrm>
        </p:spPr>
        <p:txBody>
          <a:bodyPr>
            <a:normAutofit/>
          </a:bodyPr>
          <a:lstStyle/>
          <a:p>
            <a:pPr marL="0" indent="0" algn="just">
              <a:buNone/>
            </a:pPr>
            <a:r>
              <a:rPr lang="zh-CN" altLang="en-US" sz="1600" dirty="0">
                <a:latin typeface="Times" panose="02020603050405020304" pitchFamily="18" charset="0"/>
                <a:cs typeface="Times" panose="02020603050405020304" pitchFamily="18" charset="0"/>
              </a:rPr>
              <a:t>如果驳论文保持中立，末尾段概括写两方各有优点</a:t>
            </a:r>
            <a:endParaRPr lang="zh-CN" altLang="zh-CN" sz="1600" dirty="0">
              <a:latin typeface="Times" panose="02020603050405020304" pitchFamily="18" charset="0"/>
              <a:cs typeface="Times" panose="02020603050405020304" pitchFamily="18" charset="0"/>
            </a:endParaRPr>
          </a:p>
          <a:p>
            <a:pPr marL="0" indent="0" algn="just">
              <a:buNone/>
            </a:pPr>
            <a:r>
              <a:rPr lang="en-US" altLang="zh-CN" sz="1600" dirty="0">
                <a:latin typeface="Times" panose="02020603050405020304" pitchFamily="18" charset="0"/>
                <a:cs typeface="Times" panose="02020603050405020304" pitchFamily="18" charset="0"/>
              </a:rPr>
              <a:t>In conclusion, (A) </a:t>
            </a:r>
            <a:r>
              <a:rPr lang="en-US" altLang="zh-CN" sz="1600" u="sng" dirty="0">
                <a:latin typeface="Times" panose="02020603050405020304" pitchFamily="18" charset="0"/>
                <a:cs typeface="Times" panose="02020603050405020304" pitchFamily="18" charset="0"/>
              </a:rPr>
              <a:t>some views of older people seem unhelpful in today’s world</a:t>
            </a:r>
            <a:r>
              <a:rPr lang="en-US" altLang="zh-CN" sz="1600" dirty="0">
                <a:latin typeface="Times" panose="02020603050405020304" pitchFamily="18" charset="0"/>
                <a:cs typeface="Times" panose="02020603050405020304" pitchFamily="18" charset="0"/>
              </a:rPr>
              <a:t>,</a:t>
            </a:r>
            <a:r>
              <a:rPr lang="zh-CN" altLang="en-US" sz="1600" dirty="0">
                <a:latin typeface="Times" panose="02020603050405020304" pitchFamily="18" charset="0"/>
                <a:cs typeface="Times" panose="02020603050405020304" pitchFamily="18" charset="0"/>
              </a:rPr>
              <a:t> </a:t>
            </a:r>
            <a:r>
              <a:rPr lang="en-US" altLang="zh-CN" sz="1600" dirty="0">
                <a:latin typeface="Times" panose="02020603050405020304" pitchFamily="18" charset="0"/>
                <a:cs typeface="Times" panose="02020603050405020304" pitchFamily="18" charset="0"/>
              </a:rPr>
              <a:t>but (B) </a:t>
            </a:r>
            <a:r>
              <a:rPr lang="en-US" altLang="zh-CN" sz="1600" u="sng" dirty="0">
                <a:latin typeface="Times" panose="02020603050405020304" pitchFamily="18" charset="0"/>
                <a:cs typeface="Times" panose="02020603050405020304" pitchFamily="18" charset="0"/>
              </a:rPr>
              <a:t>we should not dismiss all traditional ideas as irrelevant</a:t>
            </a:r>
            <a:r>
              <a:rPr lang="en-US" altLang="zh-CN" sz="1600" dirty="0">
                <a:latin typeface="Times" panose="02020603050405020304" pitchFamily="18" charset="0"/>
                <a:cs typeface="Times" panose="02020603050405020304" pitchFamily="18" charset="0"/>
              </a:rPr>
              <a:t>.</a:t>
            </a:r>
          </a:p>
          <a:p>
            <a:pPr marL="0" indent="0" algn="just">
              <a:buNone/>
            </a:pPr>
            <a:r>
              <a:rPr lang="en-US" altLang="zh-CN" sz="1600" dirty="0">
                <a:latin typeface="Times" panose="02020603050405020304" pitchFamily="18" charset="0"/>
                <a:cs typeface="Times" panose="02020603050405020304" pitchFamily="18" charset="0"/>
              </a:rPr>
              <a:t>In conclusion, (A)</a:t>
            </a:r>
            <a:r>
              <a:rPr lang="zh-CN" altLang="en-US" sz="1600" dirty="0">
                <a:latin typeface="Times" panose="02020603050405020304" pitchFamily="18" charset="0"/>
                <a:cs typeface="Times" panose="02020603050405020304" pitchFamily="18" charset="0"/>
              </a:rPr>
              <a:t> </a:t>
            </a:r>
            <a:r>
              <a:rPr lang="en-US" altLang="zh-CN" sz="1600" u="sng" dirty="0">
                <a:latin typeface="Times" panose="02020603050405020304" pitchFamily="18" charset="0"/>
                <a:cs typeface="Times" panose="02020603050405020304" pitchFamily="18" charset="0"/>
              </a:rPr>
              <a:t>while older </a:t>
            </a:r>
            <a:r>
              <a:rPr lang="en-US" altLang="zh-CN" sz="1600" u="sng" dirty="0" smtClean="0">
                <a:latin typeface="Times" panose="02020603050405020304" pitchFamily="18" charset="0"/>
                <a:cs typeface="Times" panose="02020603050405020304" pitchFamily="18" charset="0"/>
              </a:rPr>
              <a:t>generations hold </a:t>
            </a:r>
            <a:r>
              <a:rPr lang="en-US" altLang="zh-CN" sz="1600" u="sng" dirty="0">
                <a:latin typeface="Times" panose="02020603050405020304" pitchFamily="18" charset="0"/>
                <a:cs typeface="Times" panose="02020603050405020304" pitchFamily="18" charset="0"/>
              </a:rPr>
              <a:t>some ideas that do not fit the modern world</a:t>
            </a:r>
            <a:r>
              <a:rPr lang="en-US" altLang="zh-CN" sz="1600" dirty="0">
                <a:latin typeface="Times" panose="02020603050405020304" pitchFamily="18" charset="0"/>
                <a:cs typeface="Times" panose="02020603050405020304" pitchFamily="18" charset="0"/>
              </a:rPr>
              <a:t>, (B)</a:t>
            </a:r>
            <a:r>
              <a:rPr lang="zh-CN" altLang="en-US" sz="1600" dirty="0">
                <a:latin typeface="Times" panose="02020603050405020304" pitchFamily="18" charset="0"/>
                <a:cs typeface="Times" panose="02020603050405020304" pitchFamily="18" charset="0"/>
              </a:rPr>
              <a:t> </a:t>
            </a:r>
            <a:r>
              <a:rPr lang="en-US" altLang="zh-CN" sz="1600" u="sng" dirty="0">
                <a:latin typeface="Times" panose="02020603050405020304" pitchFamily="18" charset="0"/>
                <a:cs typeface="Times" panose="02020603050405020304" pitchFamily="18" charset="0"/>
              </a:rPr>
              <a:t>some of their values remain useful and inspirational for younger generations</a:t>
            </a:r>
            <a:r>
              <a:rPr lang="en-US" altLang="zh-CN" sz="1600" dirty="0">
                <a:latin typeface="Times" panose="02020603050405020304" pitchFamily="18" charset="0"/>
                <a:cs typeface="Times" panose="02020603050405020304" pitchFamily="18" charset="0"/>
              </a:rPr>
              <a:t>.</a:t>
            </a:r>
          </a:p>
          <a:p>
            <a:pPr marL="0" indent="0" algn="just">
              <a:buNone/>
            </a:pPr>
            <a:r>
              <a:rPr lang="en-US" altLang="zh-CN" sz="1600" dirty="0">
                <a:latin typeface="Times" panose="02020603050405020304" pitchFamily="18" charset="0"/>
                <a:cs typeface="Times" panose="02020603050405020304" pitchFamily="18" charset="0"/>
              </a:rPr>
              <a:t>In conclusion, </a:t>
            </a:r>
            <a:r>
              <a:rPr lang="en-US" altLang="zh-CN" sz="1600" u="sng" dirty="0">
                <a:latin typeface="Times" panose="02020603050405020304" pitchFamily="18" charset="0"/>
                <a:cs typeface="Times" panose="02020603050405020304" pitchFamily="18" charset="0"/>
              </a:rPr>
              <a:t>(A)</a:t>
            </a:r>
            <a:r>
              <a:rPr lang="en-US" altLang="zh-CN" sz="1600" dirty="0">
                <a:latin typeface="Times" panose="02020603050405020304" pitchFamily="18" charset="0"/>
                <a:cs typeface="Times" panose="02020603050405020304" pitchFamily="18" charset="0"/>
              </a:rPr>
              <a:t>, </a:t>
            </a:r>
            <a:r>
              <a:rPr lang="en-US" altLang="zh-CN" sz="1600" u="sng" dirty="0">
                <a:latin typeface="Times" panose="02020603050405020304" pitchFamily="18" charset="0"/>
                <a:cs typeface="Times" panose="02020603050405020304" pitchFamily="18" charset="0"/>
              </a:rPr>
              <a:t>(B)</a:t>
            </a:r>
          </a:p>
          <a:p>
            <a:pPr marL="0" indent="0" algn="just">
              <a:buNone/>
            </a:pPr>
            <a:endParaRPr lang="en-US" altLang="zh-CN" sz="1600" u="sng" dirty="0">
              <a:latin typeface="Times" panose="02020603050405020304" pitchFamily="18" charset="0"/>
              <a:cs typeface="Times" panose="02020603050405020304" pitchFamily="18" charset="0"/>
            </a:endParaRPr>
          </a:p>
          <a:p>
            <a:pPr marL="0" indent="0" algn="just">
              <a:buNone/>
            </a:pPr>
            <a:r>
              <a:rPr lang="zh-CN" altLang="en-US" sz="1600" dirty="0">
                <a:latin typeface="Times" panose="02020603050405020304" pitchFamily="18" charset="0"/>
                <a:cs typeface="Times" panose="02020603050405020304" pitchFamily="18" charset="0"/>
              </a:rPr>
              <a:t>如果驳论文一边倒，末尾段重申立场</a:t>
            </a:r>
            <a:endParaRPr lang="en-US" altLang="zh-CN" sz="1600" dirty="0">
              <a:latin typeface="Times" panose="02020603050405020304" pitchFamily="18" charset="0"/>
              <a:cs typeface="Times" panose="02020603050405020304" pitchFamily="18" charset="0"/>
            </a:endParaRPr>
          </a:p>
          <a:p>
            <a:pPr marL="0" indent="0" algn="just">
              <a:buNone/>
            </a:pPr>
            <a:r>
              <a:rPr lang="en-US" altLang="zh-CN" sz="1600" dirty="0">
                <a:latin typeface="Times" panose="02020603050405020304" pitchFamily="18" charset="0"/>
                <a:cs typeface="Times" panose="02020603050405020304" pitchFamily="18" charset="0"/>
              </a:rPr>
              <a:t>In conclusion, </a:t>
            </a:r>
            <a:r>
              <a:rPr lang="en-US" altLang="zh-CN" sz="1600" dirty="0">
                <a:solidFill>
                  <a:srgbClr val="0070C0"/>
                </a:solidFill>
                <a:latin typeface="Times" panose="02020603050405020304" pitchFamily="18" charset="0"/>
                <a:cs typeface="Times" panose="02020603050405020304" pitchFamily="18" charset="0"/>
              </a:rPr>
              <a:t>in an era of constant change</a:t>
            </a:r>
            <a:r>
              <a:rPr lang="en-US" altLang="zh-CN" sz="1600" dirty="0">
                <a:latin typeface="Times" panose="02020603050405020304" pitchFamily="18" charset="0"/>
                <a:cs typeface="Times" panose="02020603050405020304" pitchFamily="18" charset="0"/>
              </a:rPr>
              <a:t>, (A) </a:t>
            </a:r>
            <a:r>
              <a:rPr lang="en-US" altLang="zh-CN" sz="1600" u="sng" dirty="0">
                <a:latin typeface="Times" panose="02020603050405020304" pitchFamily="18" charset="0"/>
                <a:cs typeface="Times" panose="02020603050405020304" pitchFamily="18" charset="0"/>
              </a:rPr>
              <a:t>traditional ideas seem out of date. Young people should not rely heavily on them</a:t>
            </a:r>
            <a:r>
              <a:rPr lang="en-US" altLang="zh-CN" sz="1600" dirty="0">
                <a:latin typeface="Times" panose="02020603050405020304" pitchFamily="18" charset="0"/>
                <a:cs typeface="Times" panose="02020603050405020304" pitchFamily="18" charset="0"/>
              </a:rPr>
              <a:t>.</a:t>
            </a:r>
          </a:p>
          <a:p>
            <a:pPr marL="0" indent="0" algn="just">
              <a:buNone/>
            </a:pPr>
            <a:r>
              <a:rPr lang="en-US" altLang="zh-CN" sz="1600" dirty="0">
                <a:latin typeface="Times" panose="02020603050405020304" pitchFamily="18" charset="0"/>
                <a:cs typeface="Times" panose="02020603050405020304" pitchFamily="18" charset="0"/>
              </a:rPr>
              <a:t>In conclusion, </a:t>
            </a:r>
            <a:r>
              <a:rPr lang="en-US" altLang="zh-CN" sz="1600" dirty="0">
                <a:solidFill>
                  <a:srgbClr val="0070C0"/>
                </a:solidFill>
                <a:latin typeface="Times" panose="02020603050405020304" pitchFamily="18" charset="0"/>
                <a:cs typeface="Times" panose="02020603050405020304" pitchFamily="18" charset="0"/>
              </a:rPr>
              <a:t>even in an era of constant change</a:t>
            </a:r>
            <a:r>
              <a:rPr lang="en-US" altLang="zh-CN" sz="1600" dirty="0">
                <a:latin typeface="Times" panose="02020603050405020304" pitchFamily="18" charset="0"/>
                <a:cs typeface="Times" panose="02020603050405020304" pitchFamily="18" charset="0"/>
              </a:rPr>
              <a:t>, (B) </a:t>
            </a:r>
            <a:r>
              <a:rPr lang="en-US" altLang="zh-CN" sz="1600" u="sng" dirty="0">
                <a:latin typeface="Times" panose="02020603050405020304" pitchFamily="18" charset="0"/>
                <a:cs typeface="Times" panose="02020603050405020304" pitchFamily="18" charset="0"/>
              </a:rPr>
              <a:t>traditional ideas of older generation remain useful and inspirational for younger generation</a:t>
            </a:r>
            <a:r>
              <a:rPr lang="en-US" altLang="zh-CN" sz="1600" dirty="0">
                <a:latin typeface="Times" panose="02020603050405020304" pitchFamily="18" charset="0"/>
                <a:cs typeface="Times" panose="02020603050405020304" pitchFamily="18" charset="0"/>
              </a:rPr>
              <a:t>.</a:t>
            </a:r>
            <a:endParaRPr lang="zh-CN" altLang="zh-CN" sz="1600" dirty="0">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zh-CN" altLang="en-US" sz="2400" dirty="0">
                <a:latin typeface="黑体" panose="02010609060101010101" pitchFamily="49" charset="-122"/>
                <a:ea typeface="黑体" panose="02010609060101010101" pitchFamily="49" charset="-122"/>
                <a:cs typeface="Times New Roman" panose="02020603050405020304" pitchFamily="18" charset="0"/>
              </a:rPr>
              <a:t>驳论文末尾段落</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56206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620" y="1310640"/>
            <a:ext cx="7597140" cy="3175251"/>
          </a:xfrm>
        </p:spPr>
        <p:txBody>
          <a:bodyPr>
            <a:normAutofit/>
          </a:bodyPr>
          <a:lstStyle/>
          <a:p>
            <a:pPr marL="0" lvl="0" indent="0">
              <a:buNone/>
            </a:pPr>
            <a:r>
              <a:rPr lang="en-US" altLang="zh-CN" sz="1600" dirty="0">
                <a:latin typeface="Times" panose="02020603050405020304" pitchFamily="18" charset="0"/>
                <a:cs typeface="Times" panose="02020603050405020304" pitchFamily="18" charset="0"/>
              </a:rPr>
              <a:t>More and more people are migrating to cities in search of a better life, but city life can be extremely difficult. Explain some of the difficulties of living in a city. </a:t>
            </a:r>
          </a:p>
          <a:p>
            <a:pPr marL="0" lvl="0" indent="0">
              <a:buNone/>
            </a:pPr>
            <a:r>
              <a:rPr lang="en-US" altLang="zh-CN" sz="1600" dirty="0">
                <a:latin typeface="Times" panose="02020603050405020304" pitchFamily="18" charset="0"/>
                <a:cs typeface="Times" panose="02020603050405020304" pitchFamily="18" charset="0"/>
              </a:rPr>
              <a:t>How can governments make urban life better for everyone?</a:t>
            </a:r>
            <a:endParaRPr lang="zh-CN" altLang="zh-CN" sz="1600" dirty="0">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C</a:t>
            </a:r>
            <a:r>
              <a:rPr lang="en-US" altLang="zh-CN" sz="2400" dirty="0">
                <a:latin typeface="黑体" panose="02010609060101010101" pitchFamily="49" charset="-122"/>
                <a:ea typeface="黑体" panose="02010609060101010101" pitchFamily="49" charset="-122"/>
                <a:cs typeface="Times New Roman" panose="02020603050405020304" pitchFamily="18" charset="0"/>
              </a:rPr>
              <a:t>ity Life</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1334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88" y="1310640"/>
            <a:ext cx="7679372" cy="3175251"/>
          </a:xfrm>
        </p:spPr>
        <p:txBody>
          <a:bodyPr>
            <a:normAutofit/>
          </a:bodyPr>
          <a:lstStyle/>
          <a:p>
            <a:pPr marL="0" indent="0" algn="just">
              <a:buNone/>
            </a:pPr>
            <a:r>
              <a:rPr lang="en-US" altLang="zh-CN" sz="1600" dirty="0">
                <a:latin typeface="Times" panose="02020603050405020304" pitchFamily="18" charset="0"/>
                <a:cs typeface="Times" panose="02020603050405020304" pitchFamily="18" charset="0"/>
              </a:rPr>
              <a:t>Cities are often seen as places of opportunity, but there are also some major drawbacks of living in a large metropolis. In my opinion, governments could do much more to improve city life for the average inhabitant.</a:t>
            </a:r>
          </a:p>
          <a:p>
            <a:pPr marL="0" indent="0" algn="just">
              <a:buNone/>
            </a:pPr>
            <a:endParaRPr lang="zh-CN" altLang="zh-CN" sz="1600" dirty="0">
              <a:latin typeface="Times" panose="02020603050405020304" pitchFamily="18" charset="0"/>
              <a:cs typeface="Times" panose="02020603050405020304" pitchFamily="18" charset="0"/>
            </a:endParaRPr>
          </a:p>
          <a:p>
            <a:pPr marL="0" indent="0" algn="just">
              <a:buNone/>
            </a:pPr>
            <a:r>
              <a:rPr lang="en-US" altLang="zh-CN" sz="1600" dirty="0">
                <a:solidFill>
                  <a:srgbClr val="0070C0"/>
                </a:solidFill>
                <a:latin typeface="Times" panose="02020603050405020304" pitchFamily="18" charset="0"/>
                <a:cs typeface="Times" panose="02020603050405020304" pitchFamily="18" charset="0"/>
              </a:rPr>
              <a:t>The main problem for anyone who hopes to migrate to a large city is that the cost of living is likely to be much higher than it is in a small town or village</a:t>
            </a:r>
            <a:r>
              <a:rPr lang="en-US" altLang="zh-CN" sz="1600" dirty="0">
                <a:latin typeface="Times" panose="02020603050405020304" pitchFamily="18" charset="0"/>
                <a:cs typeface="Times" panose="02020603050405020304" pitchFamily="18" charset="0"/>
              </a:rPr>
              <a:t>. Inhabitants of cities have to pay higher prices for housing, transport, and even food. Another issue is that urban areas tend to </a:t>
            </a:r>
            <a:r>
              <a:rPr lang="en-US" altLang="zh-CN" sz="1600" dirty="0">
                <a:solidFill>
                  <a:srgbClr val="0070C0"/>
                </a:solidFill>
                <a:latin typeface="Times" panose="02020603050405020304" pitchFamily="18" charset="0"/>
                <a:cs typeface="Times" panose="02020603050405020304" pitchFamily="18" charset="0"/>
              </a:rPr>
              <a:t>suffer from social problems such as high crime and poverty rates </a:t>
            </a:r>
            <a:r>
              <a:rPr lang="en-US" altLang="zh-CN" sz="1600" dirty="0">
                <a:latin typeface="Times" panose="02020603050405020304" pitchFamily="18" charset="0"/>
                <a:cs typeface="Times" panose="02020603050405020304" pitchFamily="18" charset="0"/>
              </a:rPr>
              <a:t>in comparison with rural areas. Furthermore, the air quality in cities is often poor, due to pollution from traffic, and the streets and public transport systems are usually overcrowded. As a result, city life can be unhealthy and stressful.</a:t>
            </a:r>
            <a:endParaRPr lang="zh-CN" altLang="zh-CN" sz="1600" dirty="0">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C</a:t>
            </a:r>
            <a:r>
              <a:rPr lang="en-US" altLang="zh-CN" sz="2400" dirty="0">
                <a:latin typeface="黑体" panose="02010609060101010101" pitchFamily="49" charset="-122"/>
                <a:ea typeface="黑体" panose="02010609060101010101" pitchFamily="49" charset="-122"/>
                <a:cs typeface="Times New Roman" panose="02020603050405020304" pitchFamily="18" charset="0"/>
              </a:rPr>
              <a:t>ity Life</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56745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88" y="1310640"/>
            <a:ext cx="7679372" cy="3175251"/>
          </a:xfrm>
        </p:spPr>
        <p:txBody>
          <a:bodyPr>
            <a:normAutofit/>
          </a:bodyPr>
          <a:lstStyle/>
          <a:p>
            <a:pPr marL="0" indent="0" algn="just">
              <a:buNone/>
            </a:pPr>
            <a:r>
              <a:rPr lang="en-US" altLang="zh-CN" sz="1600" dirty="0">
                <a:latin typeface="Times" panose="02020603050405020304" pitchFamily="18" charset="0"/>
                <a:cs typeface="Times" panose="02020603050405020304" pitchFamily="18" charset="0"/>
              </a:rPr>
              <a:t>However, there are various steps that governments could take to tackle these problems. Firstly, they could invest money in affordable or social housing to reduce the cost of living. Secondly, politicians can ban vehicles from city </a:t>
            </a:r>
            <a:r>
              <a:rPr lang="en-US" altLang="zh-CN" sz="1600" dirty="0" err="1">
                <a:latin typeface="Times" panose="02020603050405020304" pitchFamily="18" charset="0"/>
                <a:cs typeface="Times" panose="02020603050405020304" pitchFamily="18" charset="0"/>
              </a:rPr>
              <a:t>centres</a:t>
            </a:r>
            <a:r>
              <a:rPr lang="en-US" altLang="zh-CN" sz="1600" dirty="0">
                <a:latin typeface="Times" panose="02020603050405020304" pitchFamily="18" charset="0"/>
                <a:cs typeface="Times" panose="02020603050405020304" pitchFamily="18" charset="0"/>
              </a:rPr>
              <a:t> and promote the use of cleaner public transport, which would help to reduce both air pollution and traffic congestion. In London, for example, </a:t>
            </a:r>
            <a:r>
              <a:rPr lang="en-US" altLang="zh-CN" sz="1600" dirty="0">
                <a:solidFill>
                  <a:srgbClr val="0070C0"/>
                </a:solidFill>
                <a:latin typeface="Times" panose="02020603050405020304" pitchFamily="18" charset="0"/>
                <a:cs typeface="Times" panose="02020603050405020304" pitchFamily="18" charset="0"/>
              </a:rPr>
              <a:t>the introduction of a congestion charge for drivers has helped to curb the traffic problem</a:t>
            </a:r>
            <a:r>
              <a:rPr lang="en-US" altLang="zh-CN" sz="1600" dirty="0">
                <a:latin typeface="Times" panose="02020603050405020304" pitchFamily="18" charset="0"/>
                <a:cs typeface="Times" panose="02020603050405020304" pitchFamily="18" charset="0"/>
              </a:rPr>
              <a:t>. A third option would be to develop provincial towns and rural areas, by moving industry and jobs to those regions, in order to reduce the pressure on major cities.</a:t>
            </a:r>
          </a:p>
          <a:p>
            <a:pPr marL="0" indent="0" algn="just">
              <a:buNone/>
            </a:pPr>
            <a:endParaRPr lang="zh-CN" altLang="zh-CN" sz="1600" dirty="0">
              <a:latin typeface="Times" panose="02020603050405020304" pitchFamily="18" charset="0"/>
              <a:cs typeface="Times" panose="02020603050405020304" pitchFamily="18" charset="0"/>
            </a:endParaRPr>
          </a:p>
          <a:p>
            <a:pPr marL="0" indent="0" algn="just">
              <a:buNone/>
            </a:pPr>
            <a:r>
              <a:rPr lang="en-US" altLang="zh-CN" sz="1600" dirty="0">
                <a:latin typeface="Times" panose="02020603050405020304" pitchFamily="18" charset="0"/>
                <a:cs typeface="Times" panose="02020603050405020304" pitchFamily="18" charset="0"/>
              </a:rPr>
              <a:t>In conclusion, governments could certainly implement a range of measures to enhance the quality of life for all city residents.</a:t>
            </a:r>
            <a:endParaRPr lang="zh-CN" altLang="zh-CN" sz="1600" dirty="0">
              <a:latin typeface="Times" panose="02020603050405020304" pitchFamily="18"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C</a:t>
            </a:r>
            <a:r>
              <a:rPr lang="en-US" altLang="zh-CN" sz="2400" dirty="0">
                <a:latin typeface="黑体" panose="02010609060101010101" pitchFamily="49" charset="-122"/>
                <a:ea typeface="黑体" panose="02010609060101010101" pitchFamily="49" charset="-122"/>
                <a:cs typeface="Times New Roman" panose="02020603050405020304" pitchFamily="18" charset="0"/>
              </a:rPr>
              <a:t>ity Life</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60860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226" y="1692543"/>
            <a:ext cx="283845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87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620" y="1409700"/>
            <a:ext cx="7597140" cy="3205731"/>
          </a:xfrm>
        </p:spPr>
        <p:txBody>
          <a:bodyPr>
            <a:normAutofit/>
          </a:bodyPr>
          <a:lstStyle/>
          <a:p>
            <a:pPr marL="0" lvl="0" indent="0" algn="just">
              <a:buNone/>
            </a:pPr>
            <a:r>
              <a:rPr lang="zh-CN" altLang="en-US" sz="1800" dirty="0">
                <a:latin typeface="Times" charset="0"/>
                <a:ea typeface="Times" charset="0"/>
                <a:cs typeface="Times" charset="0"/>
              </a:rPr>
              <a:t>工资为什么重要？</a:t>
            </a:r>
            <a:endParaRPr lang="en-US" altLang="zh-CN" sz="1800" dirty="0">
              <a:latin typeface="Times" charset="0"/>
              <a:ea typeface="Times" charset="0"/>
              <a:cs typeface="Times" charset="0"/>
            </a:endParaRPr>
          </a:p>
          <a:p>
            <a:pPr marL="0" lvl="0" indent="0" algn="just">
              <a:buNone/>
            </a:pPr>
            <a:endParaRPr lang="en-US" altLang="zh-CN" sz="1800" dirty="0">
              <a:latin typeface="Times" charset="0"/>
              <a:ea typeface="Times" charset="0"/>
              <a:cs typeface="Times" charset="0"/>
            </a:endParaRPr>
          </a:p>
          <a:p>
            <a:pPr marL="0" lvl="0" indent="0" algn="just">
              <a:buNone/>
            </a:pPr>
            <a:r>
              <a:rPr lang="en-US" sz="1800" dirty="0">
                <a:latin typeface="Times" charset="0"/>
                <a:ea typeface="Times" charset="0"/>
                <a:cs typeface="Times" charset="0"/>
              </a:rPr>
              <a:t>It is obvious that one does a job to earn money. With money, people can meet basic life needs, support his family and lead a </a:t>
            </a:r>
            <a:r>
              <a:rPr lang="en-US" altLang="zh-CN" sz="1800" dirty="0">
                <a:latin typeface="Times" charset="0"/>
                <a:ea typeface="Times" charset="0"/>
                <a:cs typeface="Times" charset="0"/>
              </a:rPr>
              <a:t>quality</a:t>
            </a:r>
            <a:r>
              <a:rPr lang="en-US" sz="1800" dirty="0">
                <a:latin typeface="Times" charset="0"/>
                <a:ea typeface="Times" charset="0"/>
                <a:cs typeface="Times" charset="0"/>
              </a:rPr>
              <a:t> life. When an employee feels he is not paid enough, he would start finding a new job. During Infosys Technology's HR department's </a:t>
            </a:r>
            <a:r>
              <a:rPr lang="en-US" sz="1800" dirty="0">
                <a:solidFill>
                  <a:srgbClr val="0070C0"/>
                </a:solidFill>
                <a:latin typeface="Times" charset="0"/>
                <a:ea typeface="Times" charset="0"/>
                <a:cs typeface="Times" charset="0"/>
              </a:rPr>
              <a:t>exit interview</a:t>
            </a:r>
            <a:r>
              <a:rPr lang="en-US" sz="1800" dirty="0">
                <a:latin typeface="Times" charset="0"/>
                <a:ea typeface="Times" charset="0"/>
                <a:cs typeface="Times" charset="0"/>
              </a:rPr>
              <a:t>, when they try to find </a:t>
            </a:r>
            <a:r>
              <a:rPr lang="en-US" altLang="zh-CN" sz="1800" dirty="0">
                <a:latin typeface="Times" charset="0"/>
                <a:ea typeface="Times" charset="0"/>
                <a:cs typeface="Times" charset="0"/>
              </a:rPr>
              <a:t>out </a:t>
            </a:r>
            <a:r>
              <a:rPr lang="en-US" sz="1800" dirty="0">
                <a:latin typeface="Times" charset="0"/>
                <a:ea typeface="Times" charset="0"/>
                <a:cs typeface="Times" charset="0"/>
              </a:rPr>
              <a:t>the reasons why an employee has left the job, </a:t>
            </a:r>
            <a:r>
              <a:rPr lang="en-US" sz="1800" dirty="0">
                <a:solidFill>
                  <a:srgbClr val="0070C0"/>
                </a:solidFill>
                <a:latin typeface="Times" charset="0"/>
                <a:ea typeface="Times" charset="0"/>
                <a:cs typeface="Times" charset="0"/>
              </a:rPr>
              <a:t>data reveals that </a:t>
            </a:r>
            <a:r>
              <a:rPr lang="en-US" sz="1800" dirty="0">
                <a:latin typeface="Times" charset="0"/>
                <a:ea typeface="Times" charset="0"/>
                <a:cs typeface="Times" charset="0"/>
              </a:rPr>
              <a:t>80% of people leaving job put salary as the first reason. This shows that </a:t>
            </a:r>
            <a:r>
              <a:rPr lang="en-US" sz="1800" dirty="0">
                <a:solidFill>
                  <a:srgbClr val="0070C0"/>
                </a:solidFill>
                <a:latin typeface="Times" charset="0"/>
                <a:ea typeface="Times" charset="0"/>
                <a:cs typeface="Times" charset="0"/>
              </a:rPr>
              <a:t>compensation plays the biggest role in employee's decision of switching job or taking new offer</a:t>
            </a:r>
            <a:r>
              <a:rPr lang="en-US" sz="1800" dirty="0">
                <a:latin typeface="Times" charset="0"/>
                <a:ea typeface="Times" charset="0"/>
                <a:cs typeface="Times" charset="0"/>
              </a:rPr>
              <a:t>.</a:t>
            </a:r>
            <a:endParaRPr lang="zh-CN" altLang="en-US" sz="1800" dirty="0">
              <a:latin typeface="Times" charset="0"/>
              <a:ea typeface="Times" charset="0"/>
              <a:cs typeface="Times"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Job Choice</a:t>
            </a:r>
          </a:p>
        </p:txBody>
      </p:sp>
    </p:spTree>
    <p:extLst>
      <p:ext uri="{BB962C8B-B14F-4D97-AF65-F5344CB8AC3E}">
        <p14:creationId xmlns:p14="http://schemas.microsoft.com/office/powerpoint/2010/main" val="17071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97910"/>
            <a:ext cx="7543800" cy="3017520"/>
          </a:xfrm>
        </p:spPr>
        <p:txBody>
          <a:bodyPr>
            <a:normAutofit/>
          </a:bodyPr>
          <a:lstStyle/>
          <a:p>
            <a:pPr marL="0" lvl="0" indent="0">
              <a:buNone/>
            </a:pPr>
            <a:r>
              <a:rPr lang="zh-CN" altLang="en-US" sz="1800" dirty="0">
                <a:latin typeface="Times" charset="0"/>
                <a:ea typeface="Times" charset="0"/>
                <a:cs typeface="Times" charset="0"/>
              </a:rPr>
              <a:t>除了工资以外的因素</a:t>
            </a:r>
            <a:endParaRPr lang="en-US" altLang="zh-CN" sz="1800" dirty="0">
              <a:latin typeface="Times" charset="0"/>
              <a:ea typeface="Times" charset="0"/>
              <a:cs typeface="Times" charset="0"/>
            </a:endParaRPr>
          </a:p>
          <a:p>
            <a:pPr lvl="0"/>
            <a:endParaRPr lang="en-US" altLang="zh-CN" sz="1800" dirty="0">
              <a:latin typeface="Times" charset="0"/>
              <a:ea typeface="Times" charset="0"/>
              <a:cs typeface="Times" charset="0"/>
            </a:endParaRPr>
          </a:p>
          <a:p>
            <a:pPr lvl="0"/>
            <a:r>
              <a:rPr lang="zh-CN" altLang="en-US" sz="1800" dirty="0">
                <a:latin typeface="Times" charset="0"/>
                <a:ea typeface="Times" charset="0"/>
                <a:cs typeface="Times" charset="0"/>
              </a:rPr>
              <a:t>工作氛围（包括办公室环境，同事还有上司）</a:t>
            </a:r>
            <a:endParaRPr lang="en-US" altLang="zh-CN" sz="1800" dirty="0">
              <a:latin typeface="Times" charset="0"/>
              <a:ea typeface="Times" charset="0"/>
              <a:cs typeface="Times" charset="0"/>
            </a:endParaRPr>
          </a:p>
          <a:p>
            <a:pPr lvl="0"/>
            <a:r>
              <a:rPr lang="zh-CN" altLang="en-US" sz="1800" dirty="0">
                <a:latin typeface="Times" charset="0"/>
                <a:ea typeface="Times" charset="0"/>
                <a:cs typeface="Times" charset="0"/>
              </a:rPr>
              <a:t>职业发展，提升空间（公司的前景，企业文化）</a:t>
            </a:r>
            <a:endParaRPr lang="en-US" altLang="zh-CN" sz="1800" dirty="0">
              <a:latin typeface="Times" charset="0"/>
              <a:ea typeface="Times" charset="0"/>
              <a:cs typeface="Times" charset="0"/>
            </a:endParaRPr>
          </a:p>
          <a:p>
            <a:pPr lvl="0"/>
            <a:r>
              <a:rPr lang="zh-CN" altLang="en-US" sz="1800" dirty="0">
                <a:solidFill>
                  <a:schemeClr val="tx1"/>
                </a:solidFill>
                <a:latin typeface="Times" charset="0"/>
                <a:ea typeface="Times" charset="0"/>
                <a:cs typeface="Times" charset="0"/>
              </a:rPr>
              <a:t>工作内容（是否有挑战性还是非常</a:t>
            </a:r>
            <a:r>
              <a:rPr lang="en-US" altLang="zh-CN" sz="1800" dirty="0">
                <a:solidFill>
                  <a:schemeClr val="tx1"/>
                </a:solidFill>
                <a:latin typeface="Times" charset="0"/>
                <a:ea typeface="Times" charset="0"/>
                <a:cs typeface="Times" charset="0"/>
              </a:rPr>
              <a:t>repetitive</a:t>
            </a:r>
            <a:r>
              <a:rPr lang="zh-CN" altLang="en-US" sz="1800" dirty="0">
                <a:solidFill>
                  <a:schemeClr val="tx1"/>
                </a:solidFill>
                <a:latin typeface="Times" charset="0"/>
                <a:ea typeface="Times" charset="0"/>
                <a:cs typeface="Times" charset="0"/>
              </a:rPr>
              <a:t>，实现自我价值）</a:t>
            </a:r>
            <a:endParaRPr lang="en-US" sz="1800" dirty="0">
              <a:solidFill>
                <a:schemeClr val="tx1"/>
              </a:solidFill>
              <a:latin typeface="Times" charset="0"/>
              <a:ea typeface="Times" charset="0"/>
              <a:cs typeface="Times" charset="0"/>
            </a:endParaRPr>
          </a:p>
          <a:p>
            <a:pPr algn="just"/>
            <a:r>
              <a:rPr lang="zh-CN" altLang="en-US" sz="1800" dirty="0">
                <a:solidFill>
                  <a:schemeClr val="tx1"/>
                </a:solidFill>
                <a:latin typeface="Times" charset="0"/>
                <a:ea typeface="Times" charset="0"/>
                <a:cs typeface="Times" charset="0"/>
              </a:rPr>
              <a:t>交通便利程度（</a:t>
            </a:r>
            <a:r>
              <a:rPr lang="zh-CN" altLang="en-US" sz="1800" dirty="0">
                <a:latin typeface="Times" charset="0"/>
                <a:ea typeface="Times" charset="0"/>
                <a:cs typeface="Times" charset="0"/>
              </a:rPr>
              <a:t>离家远不远，上班方便不方便）</a:t>
            </a:r>
            <a:endParaRPr lang="en-US" altLang="zh-CN" sz="1800" dirty="0">
              <a:latin typeface="Times" charset="0"/>
              <a:ea typeface="Times" charset="0"/>
              <a:cs typeface="Times" charset="0"/>
            </a:endParaRPr>
          </a:p>
          <a:p>
            <a:pPr marL="0" indent="0" algn="just">
              <a:buNone/>
            </a:pPr>
            <a:endParaRPr lang="en-US" sz="1600" dirty="0">
              <a:latin typeface="Times" charset="0"/>
              <a:ea typeface="Times" charset="0"/>
              <a:cs typeface="Times"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O</a:t>
            </a:r>
            <a:r>
              <a:rPr lang="en-US" altLang="zh-CN" sz="2400" dirty="0">
                <a:latin typeface="黑体" panose="02010609060101010101" pitchFamily="49" charset="-122"/>
                <a:ea typeface="黑体" panose="02010609060101010101" pitchFamily="49" charset="-122"/>
                <a:cs typeface="Times New Roman" panose="02020603050405020304" pitchFamily="18" charset="0"/>
              </a:rPr>
              <a:t>ther Factors</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6380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7388" y="1348740"/>
            <a:ext cx="7770535" cy="3648562"/>
          </a:xfrm>
        </p:spPr>
        <p:txBody>
          <a:bodyPr>
            <a:normAutofit/>
          </a:bodyPr>
          <a:lstStyle/>
          <a:p>
            <a:pPr marL="0" indent="0" algn="just">
              <a:buNone/>
            </a:pPr>
            <a:r>
              <a:rPr lang="en-US" sz="1800" dirty="0">
                <a:latin typeface="Times" charset="0"/>
                <a:ea typeface="Times" charset="0"/>
                <a:cs typeface="Times" charset="0"/>
              </a:rPr>
              <a:t>Many people choose their jobs based on the size of the salary offered. Personally, I disagree with the idea that money is the key consideration when deciding on a career, because I believe that other factors are equally important.</a:t>
            </a:r>
          </a:p>
          <a:p>
            <a:pPr marL="0" indent="0" algn="just">
              <a:buNone/>
            </a:pPr>
            <a:r>
              <a:rPr lang="en-US" sz="1800" dirty="0">
                <a:latin typeface="Times" charset="0"/>
                <a:ea typeface="Times" charset="0"/>
                <a:cs typeface="Times" charset="0"/>
              </a:rPr>
              <a:t>On the one hand, I agree that money is necessary in order for people to meet their basic needs. We all need money to pay for housing, food, health care, and other bills. </a:t>
            </a:r>
            <a:r>
              <a:rPr lang="en-US" sz="1800" dirty="0">
                <a:solidFill>
                  <a:srgbClr val="0070C0"/>
                </a:solidFill>
                <a:latin typeface="Times" charset="0"/>
                <a:ea typeface="Times" charset="0"/>
                <a:cs typeface="Times" charset="0"/>
              </a:rPr>
              <a:t>Most people consider it a priority to at least earn a salary that allows them to cover these needs and have a reasonable quality of life</a:t>
            </a:r>
            <a:r>
              <a:rPr lang="en-US" sz="1800" dirty="0">
                <a:latin typeface="Times" charset="0"/>
                <a:ea typeface="Times" charset="0"/>
                <a:cs typeface="Times" charset="0"/>
              </a:rPr>
              <a:t>. If people chose their jobs based on enjoyment or other non-financial factors, they might find it difficult to support themselves. Artists and musicians, </a:t>
            </a:r>
            <a:r>
              <a:rPr lang="en-US" sz="1800" dirty="0">
                <a:solidFill>
                  <a:srgbClr val="FF0000"/>
                </a:solidFill>
                <a:latin typeface="Times" charset="0"/>
                <a:ea typeface="Times" charset="0"/>
                <a:cs typeface="Times" charset="0"/>
              </a:rPr>
              <a:t>for instance</a:t>
            </a:r>
            <a:r>
              <a:rPr lang="en-US" sz="1800" dirty="0">
                <a:latin typeface="Times" charset="0"/>
                <a:ea typeface="Times" charset="0"/>
                <a:cs typeface="Times" charset="0"/>
              </a:rPr>
              <a:t>, are known for choosing a career path that they desire, but that does not always provide them with enough money to live comfortably and raise a family.</a:t>
            </a:r>
          </a:p>
          <a:p>
            <a:pPr marL="0" indent="0" algn="just">
              <a:buNone/>
            </a:pPr>
            <a:endParaRPr lang="en-US" sz="1600" dirty="0">
              <a:latin typeface="Times" charset="0"/>
              <a:ea typeface="Times" charset="0"/>
              <a:cs typeface="Times" charset="0"/>
            </a:endParaRPr>
          </a:p>
        </p:txBody>
      </p:sp>
      <p:sp>
        <p:nvSpPr>
          <p:cNvPr id="5" name="Title 1"/>
          <p:cNvSpPr txBox="1">
            <a:spLocks/>
          </p:cNvSpPr>
          <p:nvPr/>
        </p:nvSpPr>
        <p:spPr>
          <a:xfrm>
            <a:off x="687388" y="555625"/>
            <a:ext cx="8229600" cy="438582"/>
          </a:xfrm>
          <a:prstGeom prst="rect">
            <a:avLst/>
          </a:prstGeom>
          <a:noFill/>
        </p:spPr>
        <p:txBody>
          <a:bodyPr vert="horz" wrap="square" lIns="68580" tIns="34290" rIns="68580" bIns="34290" rtlCol="0" anchor="ctr">
            <a:sp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zh-CN" altLang="en-US" sz="2400" dirty="0">
                <a:latin typeface="黑体" panose="02010609060101010101" pitchFamily="49" charset="-122"/>
                <a:ea typeface="黑体" panose="02010609060101010101" pitchFamily="49" charset="-122"/>
                <a:cs typeface="Times New Roman" panose="02020603050405020304" pitchFamily="18" charset="0"/>
              </a:rPr>
              <a:t>范文</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9854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7389" y="1363980"/>
            <a:ext cx="7831772" cy="3178041"/>
          </a:xfrm>
        </p:spPr>
        <p:txBody>
          <a:bodyPr>
            <a:normAutofit/>
          </a:bodyPr>
          <a:lstStyle/>
          <a:p>
            <a:pPr marL="0" indent="0" algn="just">
              <a:buNone/>
            </a:pPr>
            <a:r>
              <a:rPr lang="en-US" sz="1800" dirty="0">
                <a:latin typeface="Times" charset="0"/>
                <a:ea typeface="Times" charset="0"/>
                <a:cs typeface="Times" charset="0"/>
              </a:rPr>
              <a:t>Nevertheless, I believe that other considerations are just as important as what we earn in our jobs. </a:t>
            </a:r>
            <a:r>
              <a:rPr lang="en-US" sz="1800" dirty="0">
                <a:solidFill>
                  <a:srgbClr val="FF0000"/>
                </a:solidFill>
                <a:latin typeface="Times" charset="0"/>
                <a:ea typeface="Times" charset="0"/>
                <a:cs typeface="Times" charset="0"/>
              </a:rPr>
              <a:t>Firstly, </a:t>
            </a:r>
            <a:r>
              <a:rPr lang="en-US" sz="1800" dirty="0">
                <a:latin typeface="Times" charset="0"/>
                <a:ea typeface="Times" charset="0"/>
                <a:cs typeface="Times" charset="0"/>
              </a:rPr>
              <a:t>personal relationships and the </a:t>
            </a:r>
            <a:r>
              <a:rPr lang="en-US" sz="1800" dirty="0">
                <a:solidFill>
                  <a:srgbClr val="0070C0"/>
                </a:solidFill>
                <a:latin typeface="Times" charset="0"/>
                <a:ea typeface="Times" charset="0"/>
                <a:cs typeface="Times" charset="0"/>
              </a:rPr>
              <a:t>a</a:t>
            </a:r>
            <a:r>
              <a:rPr lang="en-US" altLang="zh-CN" sz="1800" dirty="0">
                <a:solidFill>
                  <a:srgbClr val="0070C0"/>
                </a:solidFill>
                <a:latin typeface="Times" charset="0"/>
                <a:ea typeface="Times" charset="0"/>
                <a:cs typeface="Times" charset="0"/>
              </a:rPr>
              <a:t>mbience</a:t>
            </a:r>
            <a:r>
              <a:rPr lang="en-US" sz="1800" dirty="0">
                <a:latin typeface="Times" charset="0"/>
                <a:ea typeface="Times" charset="0"/>
                <a:cs typeface="Times" charset="0"/>
              </a:rPr>
              <a:t> in a workplace are extremely important when choosing a job. Having a good manager or friendly colleagues, for example, can </a:t>
            </a:r>
            <a:r>
              <a:rPr lang="en-US" sz="1800" dirty="0">
                <a:solidFill>
                  <a:srgbClr val="0070C0"/>
                </a:solidFill>
                <a:latin typeface="Times" charset="0"/>
                <a:ea typeface="Times" charset="0"/>
                <a:cs typeface="Times" charset="0"/>
              </a:rPr>
              <a:t>make a huge difference to</a:t>
            </a:r>
            <a:r>
              <a:rPr lang="en-US" sz="1800" dirty="0">
                <a:solidFill>
                  <a:srgbClr val="F9A91A"/>
                </a:solidFill>
                <a:latin typeface="Times" charset="0"/>
                <a:ea typeface="Times" charset="0"/>
                <a:cs typeface="Times" charset="0"/>
              </a:rPr>
              <a:t> </a:t>
            </a:r>
            <a:r>
              <a:rPr lang="en-US" sz="1800" dirty="0">
                <a:latin typeface="Times" charset="0"/>
                <a:ea typeface="Times" charset="0"/>
                <a:cs typeface="Times" charset="0"/>
              </a:rPr>
              <a:t>workers’ levels of happiness and general quality of life. </a:t>
            </a:r>
            <a:r>
              <a:rPr lang="en-US" sz="1800" dirty="0">
                <a:solidFill>
                  <a:srgbClr val="FF0000"/>
                </a:solidFill>
                <a:latin typeface="Times" charset="0"/>
                <a:ea typeface="Times" charset="0"/>
                <a:cs typeface="Times" charset="0"/>
              </a:rPr>
              <a:t>Secondly</a:t>
            </a:r>
            <a:r>
              <a:rPr lang="en-US" sz="1800" dirty="0">
                <a:solidFill>
                  <a:srgbClr val="0070C0"/>
                </a:solidFill>
                <a:latin typeface="Times" charset="0"/>
                <a:ea typeface="Times" charset="0"/>
                <a:cs typeface="Times" charset="0"/>
              </a:rPr>
              <a:t>, many people’s feelings of job satisfaction come from their professional achievements, the skills they learn, and the position they reach, rather than the money they earn</a:t>
            </a:r>
            <a:r>
              <a:rPr lang="en-US" sz="1800" dirty="0">
                <a:latin typeface="Times" charset="0"/>
                <a:ea typeface="Times" charset="0"/>
                <a:cs typeface="Times" charset="0"/>
              </a:rPr>
              <a:t>. </a:t>
            </a:r>
            <a:r>
              <a:rPr lang="en-US" sz="1800" dirty="0">
                <a:solidFill>
                  <a:srgbClr val="FF0000"/>
                </a:solidFill>
                <a:latin typeface="Times" charset="0"/>
                <a:ea typeface="Times" charset="0"/>
                <a:cs typeface="Times" charset="0"/>
              </a:rPr>
              <a:t>Finally</a:t>
            </a:r>
            <a:r>
              <a:rPr lang="en-US" sz="1800" dirty="0">
                <a:latin typeface="Times" charset="0"/>
                <a:ea typeface="Times" charset="0"/>
                <a:cs typeface="Times" charset="0"/>
              </a:rPr>
              <a:t>, some people,</a:t>
            </a:r>
            <a:r>
              <a:rPr lang="zh-CN" altLang="en-US" sz="1800" dirty="0">
                <a:latin typeface="Times" charset="0"/>
                <a:ea typeface="Times" charset="0"/>
                <a:cs typeface="Times" charset="0"/>
              </a:rPr>
              <a:t> </a:t>
            </a:r>
            <a:r>
              <a:rPr lang="en-US" altLang="zh-CN" sz="1800" dirty="0">
                <a:latin typeface="Times" charset="0"/>
                <a:ea typeface="Times" charset="0"/>
                <a:cs typeface="Times" charset="0"/>
              </a:rPr>
              <a:t>usually workers with high skills but low pay,</a:t>
            </a:r>
            <a:r>
              <a:rPr lang="en-US" sz="1800" dirty="0">
                <a:latin typeface="Times" charset="0"/>
                <a:ea typeface="Times" charset="0"/>
                <a:cs typeface="Times" charset="0"/>
              </a:rPr>
              <a:t> choose a career because they want to help others and contribute something positive to society.</a:t>
            </a:r>
          </a:p>
          <a:p>
            <a:pPr marL="0" indent="0" algn="just">
              <a:buNone/>
            </a:pPr>
            <a:r>
              <a:rPr lang="en-US" sz="1800" dirty="0">
                <a:latin typeface="Times" charset="0"/>
                <a:ea typeface="Times" charset="0"/>
                <a:cs typeface="Times" charset="0"/>
              </a:rPr>
              <a:t>In conclusion, while salaries certainly affect people’s choice of profession, I do not believe that </a:t>
            </a:r>
            <a:r>
              <a:rPr lang="en-US" sz="1800" dirty="0">
                <a:solidFill>
                  <a:srgbClr val="0070C0"/>
                </a:solidFill>
                <a:latin typeface="Times" charset="0"/>
                <a:ea typeface="Times" charset="0"/>
                <a:cs typeface="Times" charset="0"/>
              </a:rPr>
              <a:t>money outweighs all other motivators</a:t>
            </a:r>
            <a:r>
              <a:rPr lang="en-US" sz="1800" dirty="0">
                <a:latin typeface="Times" charset="0"/>
                <a:ea typeface="Times" charset="0"/>
                <a:cs typeface="Times" charset="0"/>
              </a:rPr>
              <a:t>.</a:t>
            </a:r>
          </a:p>
          <a:p>
            <a:pPr marL="0" indent="0" algn="just">
              <a:buNone/>
            </a:pPr>
            <a:endParaRPr lang="en-US" sz="1600" dirty="0">
              <a:latin typeface="Times" charset="0"/>
              <a:ea typeface="Times" charset="0"/>
              <a:cs typeface="Times" charset="0"/>
            </a:endParaRPr>
          </a:p>
        </p:txBody>
      </p:sp>
      <p:sp>
        <p:nvSpPr>
          <p:cNvPr id="5" name="Title 1"/>
          <p:cNvSpPr txBox="1">
            <a:spLocks/>
          </p:cNvSpPr>
          <p:nvPr/>
        </p:nvSpPr>
        <p:spPr>
          <a:xfrm>
            <a:off x="687388" y="555625"/>
            <a:ext cx="8229600" cy="438582"/>
          </a:xfrm>
          <a:prstGeom prst="rect">
            <a:avLst/>
          </a:prstGeom>
          <a:noFill/>
        </p:spPr>
        <p:txBody>
          <a:bodyPr vert="horz" wrap="square" lIns="68580" tIns="34290" rIns="68580" bIns="34290" rtlCol="0" anchor="ctr">
            <a:sp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zh-CN" altLang="en-US" sz="2400" dirty="0">
                <a:latin typeface="黑体" panose="02010609060101010101" pitchFamily="49" charset="-122"/>
                <a:ea typeface="黑体" panose="02010609060101010101" pitchFamily="49" charset="-122"/>
                <a:cs typeface="Times New Roman" panose="02020603050405020304" pitchFamily="18" charset="0"/>
              </a:rPr>
              <a:t>范文</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4202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88" y="1200153"/>
            <a:ext cx="7717472" cy="3394472"/>
          </a:xfrm>
        </p:spPr>
        <p:txBody>
          <a:bodyPr>
            <a:normAutofit/>
          </a:bodyPr>
          <a:lstStyle/>
          <a:p>
            <a:pPr marL="0" indent="0" algn="just">
              <a:buNone/>
            </a:pPr>
            <a:endParaRPr lang="en-US" sz="1800" dirty="0">
              <a:latin typeface="Times" charset="0"/>
              <a:ea typeface="Times" charset="0"/>
              <a:cs typeface="Times" charset="0"/>
            </a:endParaRPr>
          </a:p>
          <a:p>
            <a:pPr marL="0" indent="0" algn="just">
              <a:buNone/>
            </a:pPr>
            <a:r>
              <a:rPr lang="en-US" altLang="zh-CN" sz="1800" dirty="0">
                <a:latin typeface="Times" charset="0"/>
                <a:ea typeface="Times" charset="0"/>
                <a:cs typeface="Times" charset="0"/>
              </a:rPr>
              <a:t>1. </a:t>
            </a:r>
            <a:r>
              <a:rPr lang="en-US" sz="1800" dirty="0">
                <a:latin typeface="Times" charset="0"/>
                <a:ea typeface="Times" charset="0"/>
                <a:cs typeface="Times" charset="0"/>
              </a:rPr>
              <a:t>The key to the success of children’s education is parents’ involvement. To what extent do you agree or disagree with the statement?</a:t>
            </a:r>
          </a:p>
          <a:p>
            <a:pPr marL="0" indent="0" algn="just">
              <a:buNone/>
            </a:pPr>
            <a:endParaRPr lang="en-US" sz="1800" dirty="0">
              <a:latin typeface="Times" charset="0"/>
              <a:ea typeface="Times" charset="0"/>
              <a:cs typeface="Times" charset="0"/>
            </a:endParaRPr>
          </a:p>
          <a:p>
            <a:pPr marL="0" indent="0" algn="just">
              <a:buNone/>
            </a:pPr>
            <a:endParaRPr lang="en-US" sz="1800" dirty="0">
              <a:latin typeface="Times" charset="0"/>
              <a:ea typeface="Times" charset="0"/>
              <a:cs typeface="Times" charset="0"/>
            </a:endParaRPr>
          </a:p>
          <a:p>
            <a:pPr marL="0" indent="0" algn="just">
              <a:buNone/>
            </a:pPr>
            <a:r>
              <a:rPr lang="en-US" altLang="zh-CN" sz="1800" dirty="0">
                <a:latin typeface="Times" charset="0"/>
                <a:ea typeface="Times" charset="0"/>
                <a:cs typeface="Times" charset="0"/>
              </a:rPr>
              <a:t>2. </a:t>
            </a:r>
            <a:r>
              <a:rPr lang="en-US" sz="1800" dirty="0">
                <a:latin typeface="Times" charset="0"/>
                <a:ea typeface="Times" charset="0"/>
                <a:cs typeface="Times" charset="0"/>
              </a:rPr>
              <a:t>An important way to judge if a person is successful is to see how much money he makes. To what extent do you agree or disagree with the statement?</a:t>
            </a: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zh-CN" altLang="en-US" sz="2400" dirty="0">
                <a:latin typeface="黑体" panose="02010609060101010101" pitchFamily="49" charset="-122"/>
                <a:ea typeface="黑体" panose="02010609060101010101" pitchFamily="49" charset="-122"/>
                <a:cs typeface="Times New Roman" panose="02020603050405020304" pitchFamily="18" charset="0"/>
              </a:rPr>
              <a:t>举一反三</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0880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88" y="1200153"/>
            <a:ext cx="7786052" cy="3394472"/>
          </a:xfrm>
        </p:spPr>
        <p:txBody>
          <a:bodyPr>
            <a:normAutofit/>
          </a:bodyPr>
          <a:lstStyle/>
          <a:p>
            <a:pPr marL="0" indent="0" algn="just">
              <a:buNone/>
            </a:pPr>
            <a:endParaRPr lang="en-US" sz="1600" dirty="0">
              <a:latin typeface="Times" charset="0"/>
              <a:ea typeface="Times" charset="0"/>
              <a:cs typeface="Times" charset="0"/>
            </a:endParaRPr>
          </a:p>
          <a:p>
            <a:pPr marL="0" indent="0" algn="just">
              <a:buNone/>
            </a:pPr>
            <a:r>
              <a:rPr lang="en-US" sz="1600" dirty="0">
                <a:latin typeface="Times" charset="0"/>
                <a:ea typeface="Times" charset="0"/>
                <a:cs typeface="Times" charset="0"/>
              </a:rPr>
              <a:t>The key to the success of children’s education is parents’ involvement. To what extent do you agree or disagree with the statement?</a:t>
            </a:r>
          </a:p>
          <a:p>
            <a:pPr algn="just"/>
            <a:r>
              <a:rPr lang="en-US" sz="1600" dirty="0">
                <a:latin typeface="Times" charset="0"/>
                <a:ea typeface="Times" charset="0"/>
                <a:cs typeface="Times" charset="0"/>
              </a:rPr>
              <a:t>Yes, it is important.</a:t>
            </a:r>
            <a:r>
              <a:rPr lang="zh-CN" altLang="en-US" sz="1600" dirty="0">
                <a:latin typeface="Times" charset="0"/>
                <a:ea typeface="Times" charset="0"/>
                <a:cs typeface="Times" charset="0"/>
              </a:rPr>
              <a:t> </a:t>
            </a:r>
            <a:r>
              <a:rPr lang="en-US" altLang="zh-CN" sz="1600" dirty="0">
                <a:latin typeface="Times" charset="0"/>
                <a:ea typeface="Times" charset="0"/>
                <a:cs typeface="Times" charset="0"/>
              </a:rPr>
              <a:t>(</a:t>
            </a:r>
            <a:r>
              <a:rPr lang="en-US" sz="1600" dirty="0">
                <a:latin typeface="Times" charset="0"/>
                <a:ea typeface="Times" charset="0"/>
                <a:cs typeface="Times" charset="0"/>
              </a:rPr>
              <a:t>How do we define involvement?)</a:t>
            </a:r>
          </a:p>
          <a:p>
            <a:pPr algn="just"/>
            <a:r>
              <a:rPr lang="en-US" altLang="zh-CN" sz="1600" dirty="0">
                <a:latin typeface="Times" charset="0"/>
                <a:ea typeface="Times" charset="0"/>
                <a:cs typeface="Times" charset="0"/>
              </a:rPr>
              <a:t>Others: </a:t>
            </a:r>
            <a:r>
              <a:rPr lang="en-US" altLang="zh-CN" sz="1600" dirty="0">
                <a:solidFill>
                  <a:srgbClr val="F9A91A"/>
                </a:solidFill>
                <a:latin typeface="Times" charset="0"/>
                <a:ea typeface="Times" charset="0"/>
                <a:cs typeface="Times" charset="0"/>
              </a:rPr>
              <a:t>educational resources; talent</a:t>
            </a:r>
          </a:p>
          <a:p>
            <a:pPr algn="just"/>
            <a:endParaRPr lang="en-US" sz="1600" dirty="0">
              <a:latin typeface="Times" charset="0"/>
              <a:ea typeface="Times" charset="0"/>
              <a:cs typeface="Times" charset="0"/>
            </a:endParaRPr>
          </a:p>
          <a:p>
            <a:pPr marL="0" indent="0" algn="just">
              <a:buNone/>
            </a:pPr>
            <a:r>
              <a:rPr lang="en-US" sz="1600" dirty="0">
                <a:latin typeface="Times" charset="0"/>
                <a:ea typeface="Times" charset="0"/>
                <a:cs typeface="Times" charset="0"/>
              </a:rPr>
              <a:t>An important way to judge if a person is successful is to see how much money he makes. To what extent do you agree or disagree with the statement?</a:t>
            </a:r>
          </a:p>
          <a:p>
            <a:pPr algn="just"/>
            <a:r>
              <a:rPr lang="en-US" sz="1600" dirty="0">
                <a:latin typeface="Times" charset="0"/>
                <a:ea typeface="Times" charset="0"/>
                <a:cs typeface="Times" charset="0"/>
              </a:rPr>
              <a:t>Yes, it is one standard.</a:t>
            </a:r>
          </a:p>
          <a:p>
            <a:pPr algn="just"/>
            <a:r>
              <a:rPr lang="en-US" sz="1600" dirty="0">
                <a:latin typeface="Times" charset="0"/>
                <a:ea typeface="Times" charset="0"/>
                <a:cs typeface="Times" charset="0"/>
              </a:rPr>
              <a:t>Others: contribution to society (positive influence on public); achievement of self-worth</a:t>
            </a:r>
          </a:p>
          <a:p>
            <a:pPr algn="just"/>
            <a:r>
              <a:rPr lang="en-US" sz="1600" dirty="0">
                <a:latin typeface="Times" charset="0"/>
                <a:ea typeface="Times" charset="0"/>
                <a:cs typeface="Times" charset="0"/>
              </a:rPr>
              <a:t>How far one person has reached beyond his family background</a:t>
            </a: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zh-CN" altLang="en-US" sz="2400" dirty="0">
                <a:latin typeface="黑体" panose="02010609060101010101" pitchFamily="49" charset="-122"/>
                <a:ea typeface="黑体" panose="02010609060101010101" pitchFamily="49" charset="-122"/>
                <a:cs typeface="Times New Roman" panose="02020603050405020304" pitchFamily="18" charset="0"/>
              </a:rPr>
              <a:t>举一反三</a:t>
            </a:r>
            <a:endParaRPr lang="en-US" sz="24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1650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620" y="1388215"/>
            <a:ext cx="7597140" cy="3097676"/>
          </a:xfrm>
        </p:spPr>
        <p:txBody>
          <a:bodyPr>
            <a:normAutofit/>
          </a:bodyPr>
          <a:lstStyle/>
          <a:p>
            <a:pPr marL="0" lvl="0" indent="0" algn="just">
              <a:buNone/>
            </a:pPr>
            <a:r>
              <a:rPr lang="en-US" altLang="zh-CN" sz="1800" dirty="0">
                <a:latin typeface="Times" panose="02020603050405020304" pitchFamily="18" charset="0"/>
                <a:cs typeface="Times" panose="02020603050405020304" pitchFamily="18" charset="0"/>
              </a:rPr>
              <a:t>Some people claim that using tobacco has brought several social problems and smoking should be banned. </a:t>
            </a:r>
          </a:p>
          <a:p>
            <a:pPr marL="0" lvl="0" indent="0" algn="just">
              <a:buNone/>
            </a:pPr>
            <a:r>
              <a:rPr lang="en-US" altLang="zh-CN" sz="1800" dirty="0">
                <a:latin typeface="Times" panose="02020603050405020304" pitchFamily="18" charset="0"/>
                <a:cs typeface="Times" panose="02020603050405020304" pitchFamily="18" charset="0"/>
              </a:rPr>
              <a:t>To what extent do you agree or disagree.</a:t>
            </a:r>
            <a:endParaRPr lang="en-US" sz="1800" dirty="0">
              <a:latin typeface="Times" panose="02020603050405020304" pitchFamily="18" charset="0"/>
              <a:ea typeface="Times" charset="0"/>
              <a:cs typeface="Times" panose="02020603050405020304" pitchFamily="18" charset="0"/>
            </a:endParaRPr>
          </a:p>
        </p:txBody>
      </p:sp>
      <p:sp>
        <p:nvSpPr>
          <p:cNvPr id="5" name="Title 1"/>
          <p:cNvSpPr>
            <a:spLocks noGrp="1"/>
          </p:cNvSpPr>
          <p:nvPr>
            <p:ph type="title"/>
          </p:nvPr>
        </p:nvSpPr>
        <p:spPr>
          <a:xfrm>
            <a:off x="687388" y="555625"/>
            <a:ext cx="8229600" cy="438582"/>
          </a:xfrm>
          <a:noFill/>
        </p:spPr>
        <p:txBody>
          <a:bodyPr vert="horz" wrap="square" lIns="68580" tIns="34290" rIns="68580" bIns="34290" rtlCol="0" anchor="ctr">
            <a:spAutoFit/>
          </a:bodyPr>
          <a:lstStyle/>
          <a:p>
            <a:pPr algn="l"/>
            <a:r>
              <a:rPr lang="en-US" sz="2400" dirty="0">
                <a:latin typeface="黑体" panose="02010609060101010101" pitchFamily="49" charset="-122"/>
                <a:ea typeface="黑体" panose="02010609060101010101" pitchFamily="49" charset="-122"/>
                <a:cs typeface="Times New Roman" panose="02020603050405020304" pitchFamily="18" charset="0"/>
              </a:rPr>
              <a:t>Tobacco Use</a:t>
            </a:r>
          </a:p>
        </p:txBody>
      </p:sp>
    </p:spTree>
    <p:extLst>
      <p:ext uri="{BB962C8B-B14F-4D97-AF65-F5344CB8AC3E}">
        <p14:creationId xmlns:p14="http://schemas.microsoft.com/office/powerpoint/2010/main" val="3806838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11669</TotalTime>
  <Words>2392</Words>
  <Application>Microsoft Office PowerPoint</Application>
  <PresentationFormat>全屏显示(16:9)</PresentationFormat>
  <Paragraphs>134</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Job Choice</vt:lpstr>
      <vt:lpstr>Job Choice</vt:lpstr>
      <vt:lpstr>Other Factors</vt:lpstr>
      <vt:lpstr>PowerPoint 演示文稿</vt:lpstr>
      <vt:lpstr>PowerPoint 演示文稿</vt:lpstr>
      <vt:lpstr>举一反三</vt:lpstr>
      <vt:lpstr>举一反三</vt:lpstr>
      <vt:lpstr>Tobacco Use</vt:lpstr>
      <vt:lpstr>Tobacco Use</vt:lpstr>
      <vt:lpstr>Machines Replacing Manual Work</vt:lpstr>
      <vt:lpstr>Machines Replacing Manual Work</vt:lpstr>
      <vt:lpstr>优劣类结尾</vt:lpstr>
      <vt:lpstr>Culture Preservation</vt:lpstr>
      <vt:lpstr>Culture Preservation</vt:lpstr>
      <vt:lpstr>讨论类结尾</vt:lpstr>
      <vt:lpstr>Old VS Young</vt:lpstr>
      <vt:lpstr>Old VS Young</vt:lpstr>
      <vt:lpstr>Old VS Young</vt:lpstr>
      <vt:lpstr>驳论文末尾段落</vt:lpstr>
      <vt:lpstr>City Life</vt:lpstr>
      <vt:lpstr>City Life</vt:lpstr>
      <vt:lpstr>City Life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Discourse Analysis (CDA)</dc:title>
  <dc:creator>Chenxi Li</dc:creator>
  <cp:lastModifiedBy>Wally</cp:lastModifiedBy>
  <cp:revision>470</cp:revision>
  <cp:lastPrinted>2017-08-10T02:40:06Z</cp:lastPrinted>
  <dcterms:created xsi:type="dcterms:W3CDTF">2016-02-16T16:39:22Z</dcterms:created>
  <dcterms:modified xsi:type="dcterms:W3CDTF">2020-04-15T11:59:37Z</dcterms:modified>
</cp:coreProperties>
</file>