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59" r:id="rId4"/>
    <p:sldId id="262" r:id="rId5"/>
    <p:sldId id="261" r:id="rId6"/>
    <p:sldId id="263" r:id="rId7"/>
    <p:sldId id="260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7" r:id="rId17"/>
    <p:sldId id="279" r:id="rId18"/>
    <p:sldId id="278" r:id="rId19"/>
    <p:sldId id="273" r:id="rId20"/>
    <p:sldId id="274" r:id="rId21"/>
    <p:sldId id="275" r:id="rId22"/>
    <p:sldId id="280" r:id="rId23"/>
    <p:sldId id="281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34FF1-4861-472E-8CA5-A93E71D791FC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EE8EA-A47C-4334-9B11-7D3A0E192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257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EE8EA-A47C-4334-9B11-7D3A0E19205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768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CC0DE8-392B-4852-B9E7-E64ECD8A53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DD96B0-5B2D-41EB-B84F-8514371A44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CF9002-68D4-443D-9401-BA76334E6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9230-A2BE-4BFD-8DDC-37CB5FCBE7B6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6498A5-BE72-4E60-93A9-CBE2C9BA8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426B2A-A30A-47B3-9BCD-6B29A745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7FADE-DDDD-4C22-A036-0C8C82E08E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022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094651-82ED-4BDF-854A-339B46D8F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51EF3B-BE66-4F5D-A0DD-812DF4D76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187DD8-E70B-415E-9693-AD27B0D30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9230-A2BE-4BFD-8DDC-37CB5FCBE7B6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D10B73-953D-40F8-9292-E0E0A7449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1EBC5C-5C25-40EC-B0C0-7D433C29F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7FADE-DDDD-4C22-A036-0C8C82E08E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064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204F7D-A89E-40D4-A3A9-08105964BC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443702-1E43-4235-95F4-2C12AC849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7A270D-CD02-427B-8790-CFE9D2C4E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9230-A2BE-4BFD-8DDC-37CB5FCBE7B6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1E87B2-43F4-410C-9A02-72577B171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39BA12-D71E-4F78-B22E-5F6214E6F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7FADE-DDDD-4C22-A036-0C8C82E08E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66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CD9289-6418-4CFD-AC37-63A388676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CE51C2-044D-453F-9CB0-A83E49E4F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5B5C01-4220-4472-8B27-9AC83B580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9230-A2BE-4BFD-8DDC-37CB5FCBE7B6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769102-D327-4FD7-8DF5-568900506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BF6FF3-4FFA-41C0-9BC4-55D4EE09A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7FADE-DDDD-4C22-A036-0C8C82E08E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342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5E6591-8AAF-49EA-83EF-21E1749EF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5BE52F-1EDA-4D69-A277-FBA203BA7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3DB1EF-A623-4CC8-9FC4-0C90025C9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9230-A2BE-4BFD-8DDC-37CB5FCBE7B6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F02B01-268C-4565-AF11-9FB788E61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1A856F-58A8-4ADD-9EED-28FD80E9C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7FADE-DDDD-4C22-A036-0C8C82E08E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436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707631-16E5-41D2-BC4A-3E76252F8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D41DC5-6809-45CF-9895-D95059A67D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EC5416-CC77-4038-8628-22DC7AAD2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AC8C56-675B-4748-A47E-8EF9B3965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9230-A2BE-4BFD-8DDC-37CB5FCBE7B6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A219FD-CE39-4B28-8E2B-6E7DDA0F1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350974-5CF8-49E1-8ED8-000D6DD0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7FADE-DDDD-4C22-A036-0C8C82E08E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430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12CD25-F3AE-438F-B101-282407CAB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0D7D9A-26FB-46E3-946D-D4D6C6C8F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D34F61-61C2-45B5-A6EC-62654CFA7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4380FE3-B585-4ACF-A042-B1E8BE6124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34D63A9-25E8-4578-A777-937D3EC481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413B10B-1374-4B69-BCB1-A82A97AE8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9230-A2BE-4BFD-8DDC-37CB5FCBE7B6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EB36F49-5DAE-4CBB-96AA-D0040281E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773153-68AE-4523-903C-79BFC5F87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7FADE-DDDD-4C22-A036-0C8C82E08E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190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53E5FD-B221-4338-9C85-63833BD6C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231A8ED-A49B-4BD0-8897-560B7B02B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9230-A2BE-4BFD-8DDC-37CB5FCBE7B6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EE45DC3-8873-4F6B-BD07-4079FFE17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78A493B-7F65-43C1-8E29-095D3E455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7FADE-DDDD-4C22-A036-0C8C82E08E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021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93DAEA5-C33C-4AA8-A743-CF49B1472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9230-A2BE-4BFD-8DDC-37CB5FCBE7B6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5C8CA20-2708-47EF-B0EE-86D3CAB0A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0621DF-04FE-49A8-AB8D-33C05F362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7FADE-DDDD-4C22-A036-0C8C82E08E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076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D136D-4BFA-45A2-89B7-B044511EC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0D164E-FBA6-40F7-9153-44310EFF3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05665B-765C-4DB7-86F4-928C82493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0D0970-FBED-476E-9EC4-06D83C2FA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9230-A2BE-4BFD-8DDC-37CB5FCBE7B6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2DCD2D-DA10-476A-AF7B-42018A4AA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C137F0-7EE2-4047-8728-7572679AE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7FADE-DDDD-4C22-A036-0C8C82E08E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018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C9192C-9DAA-45FF-807F-528FF5324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B5C138D-2040-436C-98DE-8843214BA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961707-2EEC-4CB8-8CAF-65B360829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C54C97-FFDE-44FF-9B18-29B0A8A71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9230-A2BE-4BFD-8DDC-37CB5FCBE7B6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663462-67C2-49A3-B19A-D942C4203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14FF88-BA6C-4B29-A885-F9E42EB1A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7FADE-DDDD-4C22-A036-0C8C82E08E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264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FC35D2E-7BA5-4F69-898F-330017233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C84EA3-DB11-4B20-BCD4-CA8E9FA79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5C5C13-B672-4E09-8BCC-A11ADA6BFD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29230-A2BE-4BFD-8DDC-37CB5FCBE7B6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A3CA5B-AA1B-41F8-B7A3-E218FB1D1B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ECEEE1-33B0-412B-9F95-9A69E7E335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7FADE-DDDD-4C22-A036-0C8C82E08E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351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13" Type="http://schemas.openxmlformats.org/officeDocument/2006/relationships/slide" Target="slide13.xml"/><Relationship Id="rId18" Type="http://schemas.openxmlformats.org/officeDocument/2006/relationships/slide" Target="slide21.xml"/><Relationship Id="rId3" Type="http://schemas.openxmlformats.org/officeDocument/2006/relationships/slide" Target="slide10.xml"/><Relationship Id="rId7" Type="http://schemas.openxmlformats.org/officeDocument/2006/relationships/slide" Target="slide16.xml"/><Relationship Id="rId12" Type="http://schemas.openxmlformats.org/officeDocument/2006/relationships/slide" Target="slide4.xml"/><Relationship Id="rId17" Type="http://schemas.openxmlformats.org/officeDocument/2006/relationships/slide" Target="slide20.xml"/><Relationship Id="rId2" Type="http://schemas.openxmlformats.org/officeDocument/2006/relationships/slide" Target="slide6.xml"/><Relationship Id="rId16" Type="http://schemas.openxmlformats.org/officeDocument/2006/relationships/slide" Target="slide3.xml"/><Relationship Id="rId20" Type="http://schemas.openxmlformats.org/officeDocument/2006/relationships/slide" Target="slide1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11" Type="http://schemas.openxmlformats.org/officeDocument/2006/relationships/slide" Target="slide7.xml"/><Relationship Id="rId5" Type="http://schemas.openxmlformats.org/officeDocument/2006/relationships/slide" Target="slide14.xml"/><Relationship Id="rId15" Type="http://schemas.openxmlformats.org/officeDocument/2006/relationships/slide" Target="slide23.xml"/><Relationship Id="rId10" Type="http://schemas.openxmlformats.org/officeDocument/2006/relationships/slide" Target="slide5.xml"/><Relationship Id="rId19" Type="http://schemas.openxmlformats.org/officeDocument/2006/relationships/slide" Target="slide18.xml"/><Relationship Id="rId4" Type="http://schemas.openxmlformats.org/officeDocument/2006/relationships/slide" Target="slide11.xml"/><Relationship Id="rId9" Type="http://schemas.openxmlformats.org/officeDocument/2006/relationships/slide" Target="slide22.xml"/><Relationship Id="rId14" Type="http://schemas.openxmlformats.org/officeDocument/2006/relationships/slide" Target="slide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DD1C5-4A5C-41E5-A7AA-B9E80635E1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蓝桥杯</a:t>
            </a:r>
            <a:br>
              <a:rPr lang="en-US" altLang="zh-CN" dirty="0"/>
            </a:br>
            <a:r>
              <a:rPr lang="zh-CN" altLang="en-US" dirty="0"/>
              <a:t>知识树（</a:t>
            </a:r>
            <a:r>
              <a:rPr lang="en-US" altLang="zh-CN" dirty="0"/>
              <a:t>DAG</a:t>
            </a:r>
            <a:r>
              <a:rPr lang="zh-CN" altLang="en-US" dirty="0"/>
              <a:t>）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EE7E2A8-61E4-4AA6-AD21-B9BEE3AD99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自动化</a:t>
            </a:r>
            <a:r>
              <a:rPr lang="en-US" altLang="zh-CN" dirty="0"/>
              <a:t>74 </a:t>
            </a:r>
            <a:r>
              <a:rPr lang="zh-CN" altLang="en-US" dirty="0"/>
              <a:t>陈子谦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193E5CD-3F79-4345-8A7C-2EE61BFE2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26" y="470367"/>
            <a:ext cx="1308296" cy="1303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0113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A6131-589D-48DE-A780-7DD19C66C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贪心</a:t>
            </a:r>
          </a:p>
        </p:txBody>
      </p:sp>
      <p:sp>
        <p:nvSpPr>
          <p:cNvPr id="4" name="文本框 3">
            <a:hlinkClick r:id="rId2" action="ppaction://hlinksldjump"/>
            <a:extLst>
              <a:ext uri="{FF2B5EF4-FFF2-40B4-BE49-F238E27FC236}">
                <a16:creationId xmlns:a16="http://schemas.microsoft.com/office/drawing/2014/main" id="{94130989-ECDE-4AFB-8C4D-A31750FB383F}"/>
              </a:ext>
            </a:extLst>
          </p:cNvPr>
          <p:cNvSpPr txBox="1"/>
          <p:nvPr/>
        </p:nvSpPr>
        <p:spPr>
          <a:xfrm>
            <a:off x="838200" y="6224737"/>
            <a:ext cx="190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return</a:t>
            </a:r>
            <a:endParaRPr lang="zh-CN" altLang="en-US" b="1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CB0AC5-FD78-4C66-81F7-AC2D73EA6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贪心：选取每一步的当前最优解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大胆猜想</a:t>
            </a:r>
            <a:endParaRPr lang="en-US" altLang="zh-CN" dirty="0"/>
          </a:p>
          <a:p>
            <a:r>
              <a:rPr lang="zh-CN" altLang="en-US" dirty="0"/>
              <a:t>小心求证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程式化的贪心手段：相邻交换法（对排列的贪心）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74EF359-3DA0-486F-949A-9E4308CBA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910" y="1082110"/>
            <a:ext cx="4458171" cy="334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379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A6131-589D-48DE-A780-7DD19C66C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分治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CB0AC5-FD78-4C66-81F7-AC2D73EA6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将一个问题分成若干个规模较小的问题，规模较小的问题具有类似的结构并且更容易处理，因而可以递归解决。</a:t>
            </a:r>
            <a:endParaRPr lang="en-US" altLang="zh-CN" dirty="0"/>
          </a:p>
          <a:p>
            <a:r>
              <a:rPr lang="en-US" altLang="zh-CN" dirty="0"/>
              <a:t>Divide-Conquer-Merge</a:t>
            </a:r>
          </a:p>
          <a:p>
            <a:endParaRPr lang="en-US" altLang="zh-CN" dirty="0"/>
          </a:p>
          <a:p>
            <a:r>
              <a:rPr lang="zh-CN" altLang="en-US" dirty="0"/>
              <a:t>分治可以处理极大数据范围的问题，大到即使是线性的算法也无法处理。其次要注意问题的可拆分性。</a:t>
            </a:r>
            <a:endParaRPr lang="en-US" altLang="zh-CN" dirty="0"/>
          </a:p>
        </p:txBody>
      </p:sp>
      <p:sp>
        <p:nvSpPr>
          <p:cNvPr id="5" name="文本框 4">
            <a:hlinkClick r:id="rId2" action="ppaction://hlinksldjump"/>
            <a:extLst>
              <a:ext uri="{FF2B5EF4-FFF2-40B4-BE49-F238E27FC236}">
                <a16:creationId xmlns:a16="http://schemas.microsoft.com/office/drawing/2014/main" id="{628A7D6C-ADFC-4675-9E59-670A95F4A4F8}"/>
              </a:ext>
            </a:extLst>
          </p:cNvPr>
          <p:cNvSpPr txBox="1"/>
          <p:nvPr/>
        </p:nvSpPr>
        <p:spPr>
          <a:xfrm>
            <a:off x="838200" y="6224737"/>
            <a:ext cx="190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return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704036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A6131-589D-48DE-A780-7DD19C66C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CB0AC5-FD78-4C66-81F7-AC2D73EA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19680" cy="4351338"/>
          </a:xfrm>
        </p:spPr>
        <p:txBody>
          <a:bodyPr/>
          <a:lstStyle/>
          <a:p>
            <a:r>
              <a:rPr lang="zh-CN" altLang="en-US" dirty="0"/>
              <a:t>非常常用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二分法既可以指在实际有序区间的二分查找，也可以指在虚拟的答案空间内的对单调性问题的答案进行二分（二分答案）。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二分的写法很多，建议理解原理而不是死记实现。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F284F68-14E4-4FFC-9C2B-00BE72653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7880" y="612741"/>
            <a:ext cx="3688805" cy="3012199"/>
          </a:xfrm>
          <a:prstGeom prst="rect">
            <a:avLst/>
          </a:prstGeom>
        </p:spPr>
      </p:pic>
      <p:sp>
        <p:nvSpPr>
          <p:cNvPr id="7" name="文本框 6">
            <a:hlinkClick r:id="rId3" action="ppaction://hlinksldjump"/>
            <a:extLst>
              <a:ext uri="{FF2B5EF4-FFF2-40B4-BE49-F238E27FC236}">
                <a16:creationId xmlns:a16="http://schemas.microsoft.com/office/drawing/2014/main" id="{EA8B8822-1B48-41DF-BF21-2E830E4C02A3}"/>
              </a:ext>
            </a:extLst>
          </p:cNvPr>
          <p:cNvSpPr txBox="1"/>
          <p:nvPr/>
        </p:nvSpPr>
        <p:spPr>
          <a:xfrm>
            <a:off x="838200" y="6224737"/>
            <a:ext cx="190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return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597703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A6131-589D-48DE-A780-7DD19C66C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倍增</a:t>
            </a:r>
          </a:p>
        </p:txBody>
      </p:sp>
      <p:sp>
        <p:nvSpPr>
          <p:cNvPr id="4" name="文本框 3">
            <a:hlinkClick r:id="rId2" action="ppaction://hlinksldjump"/>
            <a:extLst>
              <a:ext uri="{FF2B5EF4-FFF2-40B4-BE49-F238E27FC236}">
                <a16:creationId xmlns:a16="http://schemas.microsoft.com/office/drawing/2014/main" id="{94130989-ECDE-4AFB-8C4D-A31750FB383F}"/>
              </a:ext>
            </a:extLst>
          </p:cNvPr>
          <p:cNvSpPr txBox="1"/>
          <p:nvPr/>
        </p:nvSpPr>
        <p:spPr>
          <a:xfrm>
            <a:off x="838200" y="6224737"/>
            <a:ext cx="190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return</a:t>
            </a:r>
            <a:endParaRPr lang="zh-CN" altLang="en-US" b="1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CB0AC5-FD78-4C66-81F7-AC2D73EA6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通常用于“加速移动”。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典型：快速幂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和矩阵乘法结合来优化转移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57548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A6131-589D-48DE-A780-7DD19C66C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搜索</a:t>
            </a:r>
          </a:p>
        </p:txBody>
      </p:sp>
      <p:sp>
        <p:nvSpPr>
          <p:cNvPr id="4" name="文本框 3">
            <a:hlinkClick r:id="rId2" action="ppaction://hlinksldjump"/>
            <a:extLst>
              <a:ext uri="{FF2B5EF4-FFF2-40B4-BE49-F238E27FC236}">
                <a16:creationId xmlns:a16="http://schemas.microsoft.com/office/drawing/2014/main" id="{94130989-ECDE-4AFB-8C4D-A31750FB383F}"/>
              </a:ext>
            </a:extLst>
          </p:cNvPr>
          <p:cNvSpPr txBox="1"/>
          <p:nvPr/>
        </p:nvSpPr>
        <p:spPr>
          <a:xfrm>
            <a:off x="838200" y="6224737"/>
            <a:ext cx="190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return</a:t>
            </a:r>
            <a:endParaRPr lang="zh-CN" altLang="en-US" b="1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CB0AC5-FD78-4C66-81F7-AC2D73EA6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爆搜是应对填空题的好方法，但是处理不了稍大一点的数据。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骗分</a:t>
            </a:r>
            <a:r>
              <a:rPr lang="en-US" altLang="zh-CN" dirty="0"/>
              <a:t>/</a:t>
            </a:r>
            <a:r>
              <a:rPr lang="zh-CN" altLang="en-US" dirty="0"/>
              <a:t>打表？总比空着好。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记忆化搜索：一种实现</a:t>
            </a:r>
            <a:r>
              <a:rPr lang="en-US" altLang="zh-CN" dirty="0" err="1"/>
              <a:t>dp</a:t>
            </a:r>
            <a:r>
              <a:rPr lang="zh-CN" altLang="en-US" dirty="0"/>
              <a:t>的手段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4642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A6131-589D-48DE-A780-7DD19C66C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</a:t>
            </a:r>
          </a:p>
        </p:txBody>
      </p:sp>
      <p:sp>
        <p:nvSpPr>
          <p:cNvPr id="4" name="文本框 3">
            <a:hlinkClick r:id="rId2" action="ppaction://hlinksldjump"/>
            <a:extLst>
              <a:ext uri="{FF2B5EF4-FFF2-40B4-BE49-F238E27FC236}">
                <a16:creationId xmlns:a16="http://schemas.microsoft.com/office/drawing/2014/main" id="{94130989-ECDE-4AFB-8C4D-A31750FB383F}"/>
              </a:ext>
            </a:extLst>
          </p:cNvPr>
          <p:cNvSpPr txBox="1"/>
          <p:nvPr/>
        </p:nvSpPr>
        <p:spPr>
          <a:xfrm>
            <a:off x="838200" y="6224737"/>
            <a:ext cx="190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return</a:t>
            </a:r>
            <a:endParaRPr lang="zh-CN" altLang="en-US" b="1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CB0AC5-FD78-4C66-81F7-AC2D73EA6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狭义的动态规划：优化算法</a:t>
            </a:r>
            <a:endParaRPr lang="en-US" altLang="zh-CN" dirty="0"/>
          </a:p>
          <a:p>
            <a:r>
              <a:rPr lang="zh-CN" altLang="en-US" dirty="0"/>
              <a:t>广义的动态规划：利用状态转移的方法实现优化或者计数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类型多变，难以统而言之。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重点在于：状态的设计，状态转移方程及转移顺序的处理，边界条件的处理，使用数据结构或者矩阵优化转移。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76499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A6131-589D-48DE-A780-7DD19C66C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图论</a:t>
            </a:r>
          </a:p>
        </p:txBody>
      </p:sp>
      <p:sp>
        <p:nvSpPr>
          <p:cNvPr id="4" name="文本框 3">
            <a:hlinkClick r:id="rId2" action="ppaction://hlinksldjump"/>
            <a:extLst>
              <a:ext uri="{FF2B5EF4-FFF2-40B4-BE49-F238E27FC236}">
                <a16:creationId xmlns:a16="http://schemas.microsoft.com/office/drawing/2014/main" id="{94130989-ECDE-4AFB-8C4D-A31750FB383F}"/>
              </a:ext>
            </a:extLst>
          </p:cNvPr>
          <p:cNvSpPr txBox="1"/>
          <p:nvPr/>
        </p:nvSpPr>
        <p:spPr>
          <a:xfrm>
            <a:off x="838200" y="6224737"/>
            <a:ext cx="190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return</a:t>
            </a:r>
            <a:endParaRPr lang="zh-CN" altLang="en-US" b="1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CB0AC5-FD78-4C66-81F7-AC2D73EA6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通常情况下以道路</a:t>
            </a:r>
            <a:r>
              <a:rPr lang="en-US" altLang="zh-CN" dirty="0"/>
              <a:t>/</a:t>
            </a:r>
            <a:r>
              <a:rPr lang="zh-CN" altLang="en-US" dirty="0"/>
              <a:t>房间等显式图的形式给出题面。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要能对显式的图进行建模：即明确什么是点，什么是边，单向还是双向，需不需要拆点</a:t>
            </a:r>
            <a:r>
              <a:rPr lang="en-US" altLang="zh-CN" dirty="0"/>
              <a:t>/</a:t>
            </a:r>
            <a:r>
              <a:rPr lang="zh-CN" altLang="en-US" dirty="0"/>
              <a:t>赋权</a:t>
            </a:r>
            <a:endParaRPr lang="en-US" altLang="zh-CN" dirty="0"/>
          </a:p>
          <a:p>
            <a:r>
              <a:rPr lang="zh-CN" altLang="en-US" dirty="0"/>
              <a:t>对隐式图进行转化，例如差分约束系统。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69960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A6131-589D-48DE-A780-7DD19C66C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</a:t>
            </a:r>
          </a:p>
        </p:txBody>
      </p:sp>
      <p:sp>
        <p:nvSpPr>
          <p:cNvPr id="4" name="文本框 3">
            <a:hlinkClick r:id="rId2" action="ppaction://hlinksldjump"/>
            <a:extLst>
              <a:ext uri="{FF2B5EF4-FFF2-40B4-BE49-F238E27FC236}">
                <a16:creationId xmlns:a16="http://schemas.microsoft.com/office/drawing/2014/main" id="{94130989-ECDE-4AFB-8C4D-A31750FB383F}"/>
              </a:ext>
            </a:extLst>
          </p:cNvPr>
          <p:cNvSpPr txBox="1"/>
          <p:nvPr/>
        </p:nvSpPr>
        <p:spPr>
          <a:xfrm>
            <a:off x="838200" y="6224737"/>
            <a:ext cx="190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return</a:t>
            </a:r>
            <a:endParaRPr lang="zh-CN" altLang="en-US" b="1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CB0AC5-FD78-4C66-81F7-AC2D73EA6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图论基础：图的定义和术语，如何存储一张图</a:t>
            </a:r>
            <a:endParaRPr lang="en-US" altLang="zh-CN" dirty="0"/>
          </a:p>
          <a:p>
            <a:r>
              <a:rPr lang="zh-CN" altLang="en-US" dirty="0"/>
              <a:t>图的遍历：图的</a:t>
            </a:r>
            <a:r>
              <a:rPr lang="en-US" altLang="zh-CN" dirty="0" err="1"/>
              <a:t>dfs</a:t>
            </a:r>
            <a:r>
              <a:rPr lang="en-US" altLang="zh-CN" dirty="0"/>
              <a:t>/</a:t>
            </a:r>
            <a:r>
              <a:rPr lang="en-US" altLang="zh-CN" dirty="0" err="1"/>
              <a:t>bfs</a:t>
            </a:r>
            <a:endParaRPr lang="en-US" altLang="zh-CN" dirty="0"/>
          </a:p>
          <a:p>
            <a:r>
              <a:rPr lang="en-US" altLang="zh-CN" dirty="0"/>
              <a:t>DAG</a:t>
            </a:r>
            <a:r>
              <a:rPr lang="zh-CN" altLang="en-US" dirty="0"/>
              <a:t>：拓扑排序</a:t>
            </a:r>
            <a:endParaRPr lang="en-US" altLang="zh-CN" dirty="0"/>
          </a:p>
          <a:p>
            <a:r>
              <a:rPr lang="zh-CN" altLang="en-US" dirty="0"/>
              <a:t>最短路：</a:t>
            </a:r>
            <a:r>
              <a:rPr lang="en-US" altLang="zh-CN" dirty="0" err="1"/>
              <a:t>dijkstra</a:t>
            </a:r>
            <a:r>
              <a:rPr lang="zh-CN" altLang="en-US" dirty="0"/>
              <a:t>（优先队列优化），</a:t>
            </a:r>
            <a:r>
              <a:rPr lang="en-US" altLang="zh-CN" dirty="0"/>
              <a:t>Floyd</a:t>
            </a:r>
          </a:p>
          <a:p>
            <a:r>
              <a:rPr lang="zh-CN" altLang="en-US" dirty="0"/>
              <a:t>生成树：</a:t>
            </a:r>
            <a:r>
              <a:rPr lang="en-US" altLang="zh-CN" dirty="0"/>
              <a:t>Kruskal</a:t>
            </a:r>
          </a:p>
          <a:p>
            <a:r>
              <a:rPr lang="zh-CN" altLang="en-US" dirty="0"/>
              <a:t>二分图：二分图判定</a:t>
            </a:r>
            <a:r>
              <a:rPr lang="en-US" altLang="zh-CN" dirty="0"/>
              <a:t>/</a:t>
            </a:r>
            <a:r>
              <a:rPr lang="zh-CN" altLang="en-US" dirty="0"/>
              <a:t>染色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国赛甚至会出现网络流算法的影子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6529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A6131-589D-48DE-A780-7DD19C66C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</a:t>
            </a:r>
          </a:p>
        </p:txBody>
      </p:sp>
      <p:sp>
        <p:nvSpPr>
          <p:cNvPr id="4" name="文本框 3">
            <a:hlinkClick r:id="rId2" action="ppaction://hlinksldjump"/>
            <a:extLst>
              <a:ext uri="{FF2B5EF4-FFF2-40B4-BE49-F238E27FC236}">
                <a16:creationId xmlns:a16="http://schemas.microsoft.com/office/drawing/2014/main" id="{94130989-ECDE-4AFB-8C4D-A31750FB383F}"/>
              </a:ext>
            </a:extLst>
          </p:cNvPr>
          <p:cNvSpPr txBox="1"/>
          <p:nvPr/>
        </p:nvSpPr>
        <p:spPr>
          <a:xfrm>
            <a:off x="838200" y="6224737"/>
            <a:ext cx="190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return</a:t>
            </a:r>
            <a:endParaRPr lang="zh-CN" altLang="en-US" b="1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CB0AC5-FD78-4C66-81F7-AC2D73EA6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树是特殊的图，需要能从题中识别出树：如</a:t>
            </a:r>
            <a:r>
              <a:rPr lang="en-US" altLang="zh-CN" dirty="0"/>
              <a:t>n</a:t>
            </a:r>
            <a:r>
              <a:rPr lang="zh-CN" altLang="en-US" dirty="0"/>
              <a:t>个点</a:t>
            </a:r>
            <a:r>
              <a:rPr lang="en-US" altLang="zh-CN" dirty="0"/>
              <a:t>n-1</a:t>
            </a:r>
            <a:r>
              <a:rPr lang="zh-CN" altLang="en-US" dirty="0"/>
              <a:t>条边的无向连通图。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常用算法：</a:t>
            </a:r>
            <a:endParaRPr lang="en-US" altLang="zh-CN" dirty="0"/>
          </a:p>
          <a:p>
            <a:r>
              <a:rPr lang="zh-CN" altLang="en-US" dirty="0"/>
              <a:t>树的</a:t>
            </a:r>
            <a:r>
              <a:rPr lang="en-US" altLang="zh-CN" dirty="0" err="1"/>
              <a:t>dfs</a:t>
            </a:r>
            <a:r>
              <a:rPr lang="en-US" altLang="zh-CN" dirty="0"/>
              <a:t>/</a:t>
            </a:r>
            <a:r>
              <a:rPr lang="en-US" altLang="zh-CN" dirty="0" err="1"/>
              <a:t>bfs</a:t>
            </a:r>
            <a:r>
              <a:rPr lang="zh-CN" altLang="en-US" dirty="0"/>
              <a:t>及树的信息的计算</a:t>
            </a:r>
            <a:endParaRPr lang="en-US" altLang="zh-CN" dirty="0"/>
          </a:p>
          <a:p>
            <a:r>
              <a:rPr lang="zh-CN" altLang="en-US" dirty="0"/>
              <a:t>树的重心与直径</a:t>
            </a:r>
            <a:endParaRPr lang="en-US" altLang="zh-CN" dirty="0"/>
          </a:p>
          <a:p>
            <a:r>
              <a:rPr lang="zh-CN" altLang="en-US" dirty="0"/>
              <a:t>树形</a:t>
            </a:r>
            <a:r>
              <a:rPr lang="en-US" altLang="zh-CN" dirty="0" err="1"/>
              <a:t>dp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2025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A6131-589D-48DE-A780-7DD19C66C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线性数据结构</a:t>
            </a:r>
          </a:p>
        </p:txBody>
      </p:sp>
      <p:sp>
        <p:nvSpPr>
          <p:cNvPr id="4" name="文本框 3">
            <a:hlinkClick r:id="rId2" action="ppaction://hlinksldjump"/>
            <a:extLst>
              <a:ext uri="{FF2B5EF4-FFF2-40B4-BE49-F238E27FC236}">
                <a16:creationId xmlns:a16="http://schemas.microsoft.com/office/drawing/2014/main" id="{94130989-ECDE-4AFB-8C4D-A31750FB383F}"/>
              </a:ext>
            </a:extLst>
          </p:cNvPr>
          <p:cNvSpPr txBox="1"/>
          <p:nvPr/>
        </p:nvSpPr>
        <p:spPr>
          <a:xfrm>
            <a:off x="838200" y="6224737"/>
            <a:ext cx="190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return</a:t>
            </a:r>
            <a:endParaRPr lang="zh-CN" altLang="en-US" b="1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CB0AC5-FD78-4C66-81F7-AC2D73EA6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线性表</a:t>
            </a:r>
            <a:r>
              <a:rPr lang="en-US" altLang="zh-CN" dirty="0"/>
              <a:t>——</a:t>
            </a:r>
            <a:r>
              <a:rPr lang="zh-CN" altLang="en-US" dirty="0"/>
              <a:t>数组，链表，栈</a:t>
            </a:r>
            <a:r>
              <a:rPr lang="en-US" altLang="zh-CN" dirty="0"/>
              <a:t>/</a:t>
            </a:r>
            <a:r>
              <a:rPr lang="zh-CN" altLang="en-US" dirty="0"/>
              <a:t>队列</a:t>
            </a:r>
            <a:endParaRPr lang="en-US" altLang="zh-CN" dirty="0"/>
          </a:p>
          <a:p>
            <a:r>
              <a:rPr lang="zh-CN" altLang="en-US" dirty="0"/>
              <a:t>此外还包括堆（优先队列）等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是学习很多算法的前置条件：如</a:t>
            </a:r>
            <a:r>
              <a:rPr lang="en-US" altLang="zh-CN" dirty="0" err="1"/>
              <a:t>dijkstra</a:t>
            </a:r>
            <a:r>
              <a:rPr lang="zh-CN" altLang="en-US" dirty="0"/>
              <a:t>，</a:t>
            </a:r>
            <a:r>
              <a:rPr lang="en-US" altLang="zh-CN" dirty="0" err="1"/>
              <a:t>bfs</a:t>
            </a:r>
            <a:r>
              <a:rPr lang="zh-CN" altLang="en-US" dirty="0"/>
              <a:t>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栈和表达式解析相关的模拟题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1338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C2DD0A9-9708-4FC8-92D5-4AF641F95740}"/>
              </a:ext>
            </a:extLst>
          </p:cNvPr>
          <p:cNvSpPr txBox="1"/>
          <p:nvPr/>
        </p:nvSpPr>
        <p:spPr>
          <a:xfrm>
            <a:off x="4741684" y="688158"/>
            <a:ext cx="2055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基础知识</a:t>
            </a:r>
          </a:p>
        </p:txBody>
      </p:sp>
      <p:sp>
        <p:nvSpPr>
          <p:cNvPr id="3" name="文本框 2">
            <a:hlinkClick r:id="rId2" action="ppaction://hlinksldjump"/>
            <a:extLst>
              <a:ext uri="{FF2B5EF4-FFF2-40B4-BE49-F238E27FC236}">
                <a16:creationId xmlns:a16="http://schemas.microsoft.com/office/drawing/2014/main" id="{DBF43CC8-B82D-475A-BB8F-494FAF3D6768}"/>
              </a:ext>
            </a:extLst>
          </p:cNvPr>
          <p:cNvSpPr txBox="1"/>
          <p:nvPr/>
        </p:nvSpPr>
        <p:spPr>
          <a:xfrm>
            <a:off x="4741683" y="1830372"/>
            <a:ext cx="2055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复杂度理论</a:t>
            </a:r>
          </a:p>
        </p:txBody>
      </p:sp>
      <p:sp>
        <p:nvSpPr>
          <p:cNvPr id="4" name="文本框 3">
            <a:hlinkClick r:id="rId3" action="ppaction://hlinksldjump"/>
            <a:extLst>
              <a:ext uri="{FF2B5EF4-FFF2-40B4-BE49-F238E27FC236}">
                <a16:creationId xmlns:a16="http://schemas.microsoft.com/office/drawing/2014/main" id="{21F4AA4C-1AB1-4C21-8693-F2A49E84C51E}"/>
              </a:ext>
            </a:extLst>
          </p:cNvPr>
          <p:cNvSpPr txBox="1"/>
          <p:nvPr/>
        </p:nvSpPr>
        <p:spPr>
          <a:xfrm>
            <a:off x="95841" y="3244334"/>
            <a:ext cx="2055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贪心</a:t>
            </a:r>
          </a:p>
        </p:txBody>
      </p:sp>
      <p:sp>
        <p:nvSpPr>
          <p:cNvPr id="5" name="文本框 4">
            <a:hlinkClick r:id="rId4" action="ppaction://hlinksldjump"/>
            <a:extLst>
              <a:ext uri="{FF2B5EF4-FFF2-40B4-BE49-F238E27FC236}">
                <a16:creationId xmlns:a16="http://schemas.microsoft.com/office/drawing/2014/main" id="{F5F873EE-C137-479E-88E3-CF8AD332416B}"/>
              </a:ext>
            </a:extLst>
          </p:cNvPr>
          <p:cNvSpPr txBox="1"/>
          <p:nvPr/>
        </p:nvSpPr>
        <p:spPr>
          <a:xfrm>
            <a:off x="1670117" y="3244334"/>
            <a:ext cx="2055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分治</a:t>
            </a:r>
          </a:p>
        </p:txBody>
      </p:sp>
      <p:sp>
        <p:nvSpPr>
          <p:cNvPr id="6" name="文本框 5">
            <a:hlinkClick r:id="rId5" action="ppaction://hlinksldjump"/>
            <a:extLst>
              <a:ext uri="{FF2B5EF4-FFF2-40B4-BE49-F238E27FC236}">
                <a16:creationId xmlns:a16="http://schemas.microsoft.com/office/drawing/2014/main" id="{618B9CB1-5104-486A-86BC-D0E303185FAA}"/>
              </a:ext>
            </a:extLst>
          </p:cNvPr>
          <p:cNvSpPr txBox="1"/>
          <p:nvPr/>
        </p:nvSpPr>
        <p:spPr>
          <a:xfrm>
            <a:off x="3244393" y="3244334"/>
            <a:ext cx="2055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搜索</a:t>
            </a:r>
          </a:p>
        </p:txBody>
      </p:sp>
      <p:sp>
        <p:nvSpPr>
          <p:cNvPr id="7" name="文本框 6">
            <a:hlinkClick r:id="rId6" action="ppaction://hlinksldjump"/>
            <a:extLst>
              <a:ext uri="{FF2B5EF4-FFF2-40B4-BE49-F238E27FC236}">
                <a16:creationId xmlns:a16="http://schemas.microsoft.com/office/drawing/2014/main" id="{A885D815-7382-48D7-923E-D64560402C85}"/>
              </a:ext>
            </a:extLst>
          </p:cNvPr>
          <p:cNvSpPr txBox="1"/>
          <p:nvPr/>
        </p:nvSpPr>
        <p:spPr>
          <a:xfrm>
            <a:off x="4741682" y="3244334"/>
            <a:ext cx="2055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动态规划</a:t>
            </a:r>
          </a:p>
        </p:txBody>
      </p:sp>
      <p:sp>
        <p:nvSpPr>
          <p:cNvPr id="9" name="文本框 8">
            <a:hlinkClick r:id="rId7" action="ppaction://hlinksldjump"/>
            <a:extLst>
              <a:ext uri="{FF2B5EF4-FFF2-40B4-BE49-F238E27FC236}">
                <a16:creationId xmlns:a16="http://schemas.microsoft.com/office/drawing/2014/main" id="{C5FA7E3A-840B-4322-99D3-CDDE6B5C2ABE}"/>
              </a:ext>
            </a:extLst>
          </p:cNvPr>
          <p:cNvSpPr txBox="1"/>
          <p:nvPr/>
        </p:nvSpPr>
        <p:spPr>
          <a:xfrm>
            <a:off x="6315958" y="3244334"/>
            <a:ext cx="2055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图论</a:t>
            </a:r>
          </a:p>
        </p:txBody>
      </p:sp>
      <p:sp>
        <p:nvSpPr>
          <p:cNvPr id="10" name="文本框 9">
            <a:hlinkClick r:id="rId8" action="ppaction://hlinksldjump"/>
            <a:extLst>
              <a:ext uri="{FF2B5EF4-FFF2-40B4-BE49-F238E27FC236}">
                <a16:creationId xmlns:a16="http://schemas.microsoft.com/office/drawing/2014/main" id="{F289E4CC-D2C8-4660-8E18-B27D5517D507}"/>
              </a:ext>
            </a:extLst>
          </p:cNvPr>
          <p:cNvSpPr txBox="1"/>
          <p:nvPr/>
        </p:nvSpPr>
        <p:spPr>
          <a:xfrm>
            <a:off x="7674991" y="3244334"/>
            <a:ext cx="2055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数据结构</a:t>
            </a:r>
          </a:p>
        </p:txBody>
      </p:sp>
      <p:sp>
        <p:nvSpPr>
          <p:cNvPr id="11" name="文本框 10">
            <a:hlinkClick r:id="rId9" action="ppaction://hlinksldjump"/>
            <a:extLst>
              <a:ext uri="{FF2B5EF4-FFF2-40B4-BE49-F238E27FC236}">
                <a16:creationId xmlns:a16="http://schemas.microsoft.com/office/drawing/2014/main" id="{D5BA1E49-6B75-4CA0-80A9-7447D193995F}"/>
              </a:ext>
            </a:extLst>
          </p:cNvPr>
          <p:cNvSpPr txBox="1"/>
          <p:nvPr/>
        </p:nvSpPr>
        <p:spPr>
          <a:xfrm>
            <a:off x="9580778" y="3244334"/>
            <a:ext cx="2055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数学</a:t>
            </a:r>
          </a:p>
        </p:txBody>
      </p:sp>
      <p:sp>
        <p:nvSpPr>
          <p:cNvPr id="12" name="文本框 11">
            <a:hlinkClick r:id="rId10" action="ppaction://hlinksldjump"/>
            <a:extLst>
              <a:ext uri="{FF2B5EF4-FFF2-40B4-BE49-F238E27FC236}">
                <a16:creationId xmlns:a16="http://schemas.microsoft.com/office/drawing/2014/main" id="{C77CA75F-76DD-4B28-9F2A-34FF09B111B3}"/>
              </a:ext>
            </a:extLst>
          </p:cNvPr>
          <p:cNvSpPr txBox="1"/>
          <p:nvPr/>
        </p:nvSpPr>
        <p:spPr>
          <a:xfrm>
            <a:off x="7674990" y="406925"/>
            <a:ext cx="2055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STL</a:t>
            </a:r>
            <a:r>
              <a:rPr lang="zh-CN" altLang="en-US" dirty="0"/>
              <a:t>及常用函数</a:t>
            </a:r>
          </a:p>
        </p:txBody>
      </p:sp>
      <p:sp>
        <p:nvSpPr>
          <p:cNvPr id="13" name="文本框 12">
            <a:hlinkClick r:id="rId11" action="ppaction://hlinksldjump"/>
            <a:extLst>
              <a:ext uri="{FF2B5EF4-FFF2-40B4-BE49-F238E27FC236}">
                <a16:creationId xmlns:a16="http://schemas.microsoft.com/office/drawing/2014/main" id="{A8A28D02-23AB-42F1-B696-C1ED667743D8}"/>
              </a:ext>
            </a:extLst>
          </p:cNvPr>
          <p:cNvSpPr txBox="1"/>
          <p:nvPr/>
        </p:nvSpPr>
        <p:spPr>
          <a:xfrm>
            <a:off x="7674989" y="1820887"/>
            <a:ext cx="2055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基础算法</a:t>
            </a:r>
          </a:p>
        </p:txBody>
      </p:sp>
      <p:sp>
        <p:nvSpPr>
          <p:cNvPr id="14" name="文本框 13">
            <a:hlinkClick r:id="rId12" action="ppaction://hlinksldjump"/>
            <a:extLst>
              <a:ext uri="{FF2B5EF4-FFF2-40B4-BE49-F238E27FC236}">
                <a16:creationId xmlns:a16="http://schemas.microsoft.com/office/drawing/2014/main" id="{466AB791-5289-4A64-9C03-9B0B238F7B34}"/>
              </a:ext>
            </a:extLst>
          </p:cNvPr>
          <p:cNvSpPr txBox="1"/>
          <p:nvPr/>
        </p:nvSpPr>
        <p:spPr>
          <a:xfrm>
            <a:off x="7674988" y="924498"/>
            <a:ext cx="2055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基础知识</a:t>
            </a:r>
          </a:p>
        </p:txBody>
      </p:sp>
      <p:sp>
        <p:nvSpPr>
          <p:cNvPr id="2" name="文本框 1">
            <a:hlinkClick r:id="rId4" action="ppaction://hlinksldjump"/>
            <a:extLst>
              <a:ext uri="{FF2B5EF4-FFF2-40B4-BE49-F238E27FC236}">
                <a16:creationId xmlns:a16="http://schemas.microsoft.com/office/drawing/2014/main" id="{D39A0A5F-12F9-4DCA-AA1C-17AD3187BCE7}"/>
              </a:ext>
            </a:extLst>
          </p:cNvPr>
          <p:cNvSpPr txBox="1"/>
          <p:nvPr/>
        </p:nvSpPr>
        <p:spPr>
          <a:xfrm>
            <a:off x="2132028" y="4232634"/>
            <a:ext cx="377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分治</a:t>
            </a:r>
          </a:p>
        </p:txBody>
      </p:sp>
      <p:sp>
        <p:nvSpPr>
          <p:cNvPr id="15" name="文本框 14">
            <a:hlinkClick r:id="rId13" action="ppaction://hlinksldjump"/>
            <a:extLst>
              <a:ext uri="{FF2B5EF4-FFF2-40B4-BE49-F238E27FC236}">
                <a16:creationId xmlns:a16="http://schemas.microsoft.com/office/drawing/2014/main" id="{5BE31E05-521E-4E49-B2B7-DA5214A0A6C8}"/>
              </a:ext>
            </a:extLst>
          </p:cNvPr>
          <p:cNvSpPr txBox="1"/>
          <p:nvPr/>
        </p:nvSpPr>
        <p:spPr>
          <a:xfrm>
            <a:off x="2886174" y="4232634"/>
            <a:ext cx="377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倍增</a:t>
            </a:r>
          </a:p>
        </p:txBody>
      </p:sp>
      <p:sp>
        <p:nvSpPr>
          <p:cNvPr id="16" name="文本框 15">
            <a:hlinkClick r:id="rId14" action="ppaction://hlinksldjump"/>
            <a:extLst>
              <a:ext uri="{FF2B5EF4-FFF2-40B4-BE49-F238E27FC236}">
                <a16:creationId xmlns:a16="http://schemas.microsoft.com/office/drawing/2014/main" id="{F685560E-FEC2-45B1-A713-4C60FFE85D9F}"/>
              </a:ext>
            </a:extLst>
          </p:cNvPr>
          <p:cNvSpPr txBox="1"/>
          <p:nvPr/>
        </p:nvSpPr>
        <p:spPr>
          <a:xfrm>
            <a:off x="2509101" y="4232635"/>
            <a:ext cx="377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二分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DF91EC1-AEC0-4CA1-9044-607FFF5230EE}"/>
              </a:ext>
            </a:extLst>
          </p:cNvPr>
          <p:cNvSpPr txBox="1"/>
          <p:nvPr/>
        </p:nvSpPr>
        <p:spPr>
          <a:xfrm>
            <a:off x="3563332" y="4232634"/>
            <a:ext cx="520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dfs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B343B4D-331D-4368-98DD-72D6A0E48415}"/>
              </a:ext>
            </a:extLst>
          </p:cNvPr>
          <p:cNvSpPr txBox="1"/>
          <p:nvPr/>
        </p:nvSpPr>
        <p:spPr>
          <a:xfrm>
            <a:off x="4011891" y="4233973"/>
            <a:ext cx="520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bfs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C28468B-362A-4C05-ADA4-D17A7320EBA1}"/>
              </a:ext>
            </a:extLst>
          </p:cNvPr>
          <p:cNvSpPr txBox="1"/>
          <p:nvPr/>
        </p:nvSpPr>
        <p:spPr>
          <a:xfrm>
            <a:off x="4454948" y="4232634"/>
            <a:ext cx="3770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记忆化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DBA6D2C-26ED-4011-B10B-8C16A1C48DE2}"/>
              </a:ext>
            </a:extLst>
          </p:cNvPr>
          <p:cNvSpPr txBox="1"/>
          <p:nvPr/>
        </p:nvSpPr>
        <p:spPr>
          <a:xfrm>
            <a:off x="9871435" y="4232633"/>
            <a:ext cx="377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数论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27371E2-9D8B-490F-A8A7-36CD1F28699B}"/>
              </a:ext>
            </a:extLst>
          </p:cNvPr>
          <p:cNvSpPr txBox="1"/>
          <p:nvPr/>
        </p:nvSpPr>
        <p:spPr>
          <a:xfrm>
            <a:off x="10246936" y="4232631"/>
            <a:ext cx="377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组合</a:t>
            </a:r>
          </a:p>
        </p:txBody>
      </p:sp>
      <p:sp>
        <p:nvSpPr>
          <p:cNvPr id="24" name="文本框 23">
            <a:hlinkClick r:id="rId15" action="ppaction://hlinksldjump"/>
            <a:extLst>
              <a:ext uri="{FF2B5EF4-FFF2-40B4-BE49-F238E27FC236}">
                <a16:creationId xmlns:a16="http://schemas.microsoft.com/office/drawing/2014/main" id="{E125C383-E6AC-4B04-B764-1433C6BC175D}"/>
              </a:ext>
            </a:extLst>
          </p:cNvPr>
          <p:cNvSpPr txBox="1"/>
          <p:nvPr/>
        </p:nvSpPr>
        <p:spPr>
          <a:xfrm>
            <a:off x="10620079" y="4232630"/>
            <a:ext cx="377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几何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61EBB25-E818-407E-A7D9-862F1AAAE18F}"/>
              </a:ext>
            </a:extLst>
          </p:cNvPr>
          <p:cNvSpPr txBox="1"/>
          <p:nvPr/>
        </p:nvSpPr>
        <p:spPr>
          <a:xfrm>
            <a:off x="10995580" y="4232629"/>
            <a:ext cx="377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线代</a:t>
            </a:r>
          </a:p>
        </p:txBody>
      </p:sp>
      <p:sp>
        <p:nvSpPr>
          <p:cNvPr id="26" name="文本框 25">
            <a:hlinkClick r:id="rId16" action="ppaction://hlinksldjump"/>
            <a:extLst>
              <a:ext uri="{FF2B5EF4-FFF2-40B4-BE49-F238E27FC236}">
                <a16:creationId xmlns:a16="http://schemas.microsoft.com/office/drawing/2014/main" id="{E25084AA-AA43-4A05-929D-576E6BE5879A}"/>
              </a:ext>
            </a:extLst>
          </p:cNvPr>
          <p:cNvSpPr txBox="1"/>
          <p:nvPr/>
        </p:nvSpPr>
        <p:spPr>
          <a:xfrm>
            <a:off x="1858652" y="924498"/>
            <a:ext cx="2055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枚举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12A57F9-8F26-4A10-9767-E1BE9BD44A24}"/>
              </a:ext>
            </a:extLst>
          </p:cNvPr>
          <p:cNvSpPr txBox="1"/>
          <p:nvPr/>
        </p:nvSpPr>
        <p:spPr>
          <a:xfrm>
            <a:off x="1858651" y="503492"/>
            <a:ext cx="2055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程序语言，语法</a:t>
            </a:r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8E16C6E3-F655-467A-8FF4-302BEAD9BD0C}"/>
              </a:ext>
            </a:extLst>
          </p:cNvPr>
          <p:cNvCxnSpPr>
            <a:stCxn id="27" idx="3"/>
            <a:endCxn id="8" idx="1"/>
          </p:cNvCxnSpPr>
          <p:nvPr/>
        </p:nvCxnSpPr>
        <p:spPr>
          <a:xfrm>
            <a:off x="3913694" y="688158"/>
            <a:ext cx="827990" cy="184666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810D04BE-3D5D-4FA6-8E67-60B3565CC0D0}"/>
              </a:ext>
            </a:extLst>
          </p:cNvPr>
          <p:cNvCxnSpPr>
            <a:stCxn id="26" idx="3"/>
            <a:endCxn id="8" idx="1"/>
          </p:cNvCxnSpPr>
          <p:nvPr/>
        </p:nvCxnSpPr>
        <p:spPr>
          <a:xfrm flipV="1">
            <a:off x="3913695" y="872824"/>
            <a:ext cx="827989" cy="23634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3E0180EE-D192-47D6-B49C-66AAA9611ED0}"/>
              </a:ext>
            </a:extLst>
          </p:cNvPr>
          <p:cNvCxnSpPr>
            <a:stCxn id="12" idx="1"/>
            <a:endCxn id="8" idx="3"/>
          </p:cNvCxnSpPr>
          <p:nvPr/>
        </p:nvCxnSpPr>
        <p:spPr>
          <a:xfrm rot="10800000" flipV="1">
            <a:off x="6796728" y="591590"/>
            <a:ext cx="878263" cy="281233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2E5D1B24-8000-47EF-8C4B-CFDFD3176B40}"/>
              </a:ext>
            </a:extLst>
          </p:cNvPr>
          <p:cNvCxnSpPr>
            <a:stCxn id="14" idx="1"/>
            <a:endCxn id="8" idx="3"/>
          </p:cNvCxnSpPr>
          <p:nvPr/>
        </p:nvCxnSpPr>
        <p:spPr>
          <a:xfrm rot="10800000">
            <a:off x="6796728" y="872824"/>
            <a:ext cx="878261" cy="23634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D98D3149-B9BB-45C6-BDB7-E5106A6220BE}"/>
              </a:ext>
            </a:extLst>
          </p:cNvPr>
          <p:cNvCxnSpPr>
            <a:stCxn id="8" idx="2"/>
            <a:endCxn id="3" idx="0"/>
          </p:cNvCxnSpPr>
          <p:nvPr/>
        </p:nvCxnSpPr>
        <p:spPr>
          <a:xfrm flipH="1">
            <a:off x="5769205" y="1057490"/>
            <a:ext cx="1" cy="772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A5208767-687E-4BAE-9ACE-A9E0BF264ACB}"/>
              </a:ext>
            </a:extLst>
          </p:cNvPr>
          <p:cNvCxnSpPr>
            <a:stCxn id="3" idx="3"/>
            <a:endCxn id="13" idx="1"/>
          </p:cNvCxnSpPr>
          <p:nvPr/>
        </p:nvCxnSpPr>
        <p:spPr>
          <a:xfrm flipV="1">
            <a:off x="6796726" y="2005553"/>
            <a:ext cx="878263" cy="9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8194BF81-05AE-4F60-B5DE-890241FED058}"/>
              </a:ext>
            </a:extLst>
          </p:cNvPr>
          <p:cNvCxnSpPr>
            <a:stCxn id="3" idx="2"/>
            <a:endCxn id="4" idx="0"/>
          </p:cNvCxnSpPr>
          <p:nvPr/>
        </p:nvCxnSpPr>
        <p:spPr>
          <a:xfrm rot="5400000">
            <a:off x="2923969" y="399098"/>
            <a:ext cx="1044630" cy="46458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292287A8-3701-42DE-A6F1-A2DE5ECFCE65}"/>
              </a:ext>
            </a:extLst>
          </p:cNvPr>
          <p:cNvCxnSpPr>
            <a:stCxn id="3" idx="2"/>
            <a:endCxn id="5" idx="0"/>
          </p:cNvCxnSpPr>
          <p:nvPr/>
        </p:nvCxnSpPr>
        <p:spPr>
          <a:xfrm rot="5400000">
            <a:off x="3711107" y="1186236"/>
            <a:ext cx="1044630" cy="30715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0CC386D4-AAD9-42CA-A19D-889014BA806C}"/>
              </a:ext>
            </a:extLst>
          </p:cNvPr>
          <p:cNvCxnSpPr>
            <a:stCxn id="3" idx="2"/>
            <a:endCxn id="6" idx="0"/>
          </p:cNvCxnSpPr>
          <p:nvPr/>
        </p:nvCxnSpPr>
        <p:spPr>
          <a:xfrm rot="5400000">
            <a:off x="4498245" y="1973374"/>
            <a:ext cx="1044630" cy="14972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2535B0E8-C611-4D1C-9883-315FCE788206}"/>
              </a:ext>
            </a:extLst>
          </p:cNvPr>
          <p:cNvCxnSpPr>
            <a:stCxn id="3" idx="2"/>
            <a:endCxn id="7" idx="0"/>
          </p:cNvCxnSpPr>
          <p:nvPr/>
        </p:nvCxnSpPr>
        <p:spPr>
          <a:xfrm rot="5400000">
            <a:off x="5246890" y="2722019"/>
            <a:ext cx="104463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连接符: 肘形 56">
            <a:extLst>
              <a:ext uri="{FF2B5EF4-FFF2-40B4-BE49-F238E27FC236}">
                <a16:creationId xmlns:a16="http://schemas.microsoft.com/office/drawing/2014/main" id="{56EDE8D5-DFED-493D-8AE7-4728CA3D0EE0}"/>
              </a:ext>
            </a:extLst>
          </p:cNvPr>
          <p:cNvCxnSpPr>
            <a:stCxn id="3" idx="2"/>
            <a:endCxn id="9" idx="0"/>
          </p:cNvCxnSpPr>
          <p:nvPr/>
        </p:nvCxnSpPr>
        <p:spPr>
          <a:xfrm rot="16200000" flipH="1">
            <a:off x="6034027" y="1934881"/>
            <a:ext cx="1044630" cy="15742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D1A196F1-DCF1-4B77-AEDB-B0E2E0234AA7}"/>
              </a:ext>
            </a:extLst>
          </p:cNvPr>
          <p:cNvCxnSpPr>
            <a:stCxn id="3" idx="2"/>
            <a:endCxn id="10" idx="0"/>
          </p:cNvCxnSpPr>
          <p:nvPr/>
        </p:nvCxnSpPr>
        <p:spPr>
          <a:xfrm rot="16200000" flipH="1">
            <a:off x="6713544" y="1255365"/>
            <a:ext cx="1044630" cy="29333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0B305035-F786-4579-8A48-4BBD334AD9C5}"/>
              </a:ext>
            </a:extLst>
          </p:cNvPr>
          <p:cNvCxnSpPr>
            <a:stCxn id="3" idx="2"/>
            <a:endCxn id="11" idx="0"/>
          </p:cNvCxnSpPr>
          <p:nvPr/>
        </p:nvCxnSpPr>
        <p:spPr>
          <a:xfrm rot="16200000" flipH="1">
            <a:off x="7666437" y="302471"/>
            <a:ext cx="1044630" cy="48390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连接符: 肘形 62">
            <a:extLst>
              <a:ext uri="{FF2B5EF4-FFF2-40B4-BE49-F238E27FC236}">
                <a16:creationId xmlns:a16="http://schemas.microsoft.com/office/drawing/2014/main" id="{210C66A6-13F0-4228-B163-FABDF62C70D4}"/>
              </a:ext>
            </a:extLst>
          </p:cNvPr>
          <p:cNvCxnSpPr>
            <a:stCxn id="5" idx="2"/>
            <a:endCxn id="2" idx="0"/>
          </p:cNvCxnSpPr>
          <p:nvPr/>
        </p:nvCxnSpPr>
        <p:spPr>
          <a:xfrm rot="5400000">
            <a:off x="2199618" y="3734613"/>
            <a:ext cx="618968" cy="37707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DDE69614-4FAD-4718-B72B-FC911DD86D1E}"/>
              </a:ext>
            </a:extLst>
          </p:cNvPr>
          <p:cNvCxnSpPr>
            <a:stCxn id="5" idx="2"/>
            <a:endCxn id="16" idx="0"/>
          </p:cNvCxnSpPr>
          <p:nvPr/>
        </p:nvCxnSpPr>
        <p:spPr>
          <a:xfrm rot="5400000">
            <a:off x="2388155" y="3923150"/>
            <a:ext cx="618969" cy="1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277D27AE-4C53-4C06-8F78-E8469050F443}"/>
              </a:ext>
            </a:extLst>
          </p:cNvPr>
          <p:cNvCxnSpPr>
            <a:stCxn id="5" idx="2"/>
            <a:endCxn id="15" idx="0"/>
          </p:cNvCxnSpPr>
          <p:nvPr/>
        </p:nvCxnSpPr>
        <p:spPr>
          <a:xfrm rot="16200000" flipH="1">
            <a:off x="2576691" y="3734614"/>
            <a:ext cx="618968" cy="377072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F77B36E1-BEFB-455D-8EFE-BAA1FB26D6B6}"/>
              </a:ext>
            </a:extLst>
          </p:cNvPr>
          <p:cNvCxnSpPr>
            <a:stCxn id="6" idx="2"/>
            <a:endCxn id="17" idx="0"/>
          </p:cNvCxnSpPr>
          <p:nvPr/>
        </p:nvCxnSpPr>
        <p:spPr>
          <a:xfrm rot="5400000">
            <a:off x="3738151" y="3698870"/>
            <a:ext cx="618968" cy="44856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BDD9B2B5-0969-46D4-A6FE-664D709E2FD2}"/>
              </a:ext>
            </a:extLst>
          </p:cNvPr>
          <p:cNvCxnSpPr>
            <a:stCxn id="6" idx="2"/>
            <a:endCxn id="21" idx="0"/>
          </p:cNvCxnSpPr>
          <p:nvPr/>
        </p:nvCxnSpPr>
        <p:spPr>
          <a:xfrm rot="16200000" flipH="1">
            <a:off x="4148216" y="3737365"/>
            <a:ext cx="618968" cy="37157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037069E3-971F-4A63-AB5D-2A43B96A1464}"/>
              </a:ext>
            </a:extLst>
          </p:cNvPr>
          <p:cNvCxnSpPr>
            <a:stCxn id="6" idx="2"/>
            <a:endCxn id="19" idx="0"/>
          </p:cNvCxnSpPr>
          <p:nvPr/>
        </p:nvCxnSpPr>
        <p:spPr>
          <a:xfrm rot="5400000">
            <a:off x="3961762" y="3923819"/>
            <a:ext cx="620307" cy="1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连接符: 肘形 76">
            <a:extLst>
              <a:ext uri="{FF2B5EF4-FFF2-40B4-BE49-F238E27FC236}">
                <a16:creationId xmlns:a16="http://schemas.microsoft.com/office/drawing/2014/main" id="{F8D56557-D4A5-450E-A1DF-54A68D5B7B91}"/>
              </a:ext>
            </a:extLst>
          </p:cNvPr>
          <p:cNvCxnSpPr>
            <a:stCxn id="11" idx="2"/>
            <a:endCxn id="22" idx="0"/>
          </p:cNvCxnSpPr>
          <p:nvPr/>
        </p:nvCxnSpPr>
        <p:spPr>
          <a:xfrm rot="5400000">
            <a:off x="10024653" y="3648985"/>
            <a:ext cx="618967" cy="54832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连接符: 肘形 78">
            <a:extLst>
              <a:ext uri="{FF2B5EF4-FFF2-40B4-BE49-F238E27FC236}">
                <a16:creationId xmlns:a16="http://schemas.microsoft.com/office/drawing/2014/main" id="{517584D2-1741-4822-BE1F-AD6809FFAED8}"/>
              </a:ext>
            </a:extLst>
          </p:cNvPr>
          <p:cNvCxnSpPr>
            <a:stCxn id="11" idx="2"/>
            <a:endCxn id="23" idx="0"/>
          </p:cNvCxnSpPr>
          <p:nvPr/>
        </p:nvCxnSpPr>
        <p:spPr>
          <a:xfrm rot="5400000">
            <a:off x="10212405" y="3836735"/>
            <a:ext cx="618965" cy="172827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连接符: 肘形 80">
            <a:extLst>
              <a:ext uri="{FF2B5EF4-FFF2-40B4-BE49-F238E27FC236}">
                <a16:creationId xmlns:a16="http://schemas.microsoft.com/office/drawing/2014/main" id="{B60F693D-A9CC-4364-9644-85AA5A6A2A2D}"/>
              </a:ext>
            </a:extLst>
          </p:cNvPr>
          <p:cNvCxnSpPr>
            <a:stCxn id="11" idx="2"/>
            <a:endCxn id="24" idx="0"/>
          </p:cNvCxnSpPr>
          <p:nvPr/>
        </p:nvCxnSpPr>
        <p:spPr>
          <a:xfrm rot="16200000" flipH="1">
            <a:off x="10398976" y="3822990"/>
            <a:ext cx="618964" cy="200316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连接符: 肘形 82">
            <a:extLst>
              <a:ext uri="{FF2B5EF4-FFF2-40B4-BE49-F238E27FC236}">
                <a16:creationId xmlns:a16="http://schemas.microsoft.com/office/drawing/2014/main" id="{FCEB3B77-EA62-4581-9CBF-F4B3ACB0F428}"/>
              </a:ext>
            </a:extLst>
          </p:cNvPr>
          <p:cNvCxnSpPr>
            <a:stCxn id="11" idx="2"/>
            <a:endCxn id="25" idx="0"/>
          </p:cNvCxnSpPr>
          <p:nvPr/>
        </p:nvCxnSpPr>
        <p:spPr>
          <a:xfrm rot="16200000" flipH="1">
            <a:off x="10586727" y="3635238"/>
            <a:ext cx="618963" cy="575817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hlinkClick r:id="rId8" action="ppaction://hlinksldjump"/>
            <a:extLst>
              <a:ext uri="{FF2B5EF4-FFF2-40B4-BE49-F238E27FC236}">
                <a16:creationId xmlns:a16="http://schemas.microsoft.com/office/drawing/2014/main" id="{A4785AB2-2114-4E90-977C-71FA117657A0}"/>
              </a:ext>
            </a:extLst>
          </p:cNvPr>
          <p:cNvSpPr txBox="1"/>
          <p:nvPr/>
        </p:nvSpPr>
        <p:spPr>
          <a:xfrm>
            <a:off x="8004122" y="4232625"/>
            <a:ext cx="461665" cy="1508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线性数据结构</a:t>
            </a:r>
          </a:p>
        </p:txBody>
      </p:sp>
      <p:sp>
        <p:nvSpPr>
          <p:cNvPr id="50" name="文本框 49">
            <a:hlinkClick r:id="rId17" action="ppaction://hlinksldjump"/>
            <a:extLst>
              <a:ext uri="{FF2B5EF4-FFF2-40B4-BE49-F238E27FC236}">
                <a16:creationId xmlns:a16="http://schemas.microsoft.com/office/drawing/2014/main" id="{75A7EF24-5012-4E91-9C06-9F96804463A1}"/>
              </a:ext>
            </a:extLst>
          </p:cNvPr>
          <p:cNvSpPr txBox="1"/>
          <p:nvPr/>
        </p:nvSpPr>
        <p:spPr>
          <a:xfrm>
            <a:off x="8471676" y="4232626"/>
            <a:ext cx="461665" cy="15082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序列数据结构</a:t>
            </a:r>
          </a:p>
        </p:txBody>
      </p:sp>
      <p:sp>
        <p:nvSpPr>
          <p:cNvPr id="52" name="文本框 51">
            <a:hlinkClick r:id="rId18" action="ppaction://hlinksldjump"/>
            <a:extLst>
              <a:ext uri="{FF2B5EF4-FFF2-40B4-BE49-F238E27FC236}">
                <a16:creationId xmlns:a16="http://schemas.microsoft.com/office/drawing/2014/main" id="{E1AE30E7-37A0-446E-BAE9-315DBFBA809C}"/>
              </a:ext>
            </a:extLst>
          </p:cNvPr>
          <p:cNvSpPr txBox="1"/>
          <p:nvPr/>
        </p:nvSpPr>
        <p:spPr>
          <a:xfrm>
            <a:off x="8933341" y="4232625"/>
            <a:ext cx="461665" cy="1508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嵌套数据结构</a:t>
            </a:r>
          </a:p>
        </p:txBody>
      </p: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2D1EB209-414D-4892-A437-923F17795AB3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 rot="5400000">
            <a:off x="8159255" y="3689366"/>
            <a:ext cx="618959" cy="46755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C464E086-C784-4A96-A7E9-6E3044604000}"/>
              </a:ext>
            </a:extLst>
          </p:cNvPr>
          <p:cNvCxnSpPr>
            <a:cxnSpLocks/>
            <a:stCxn id="10" idx="2"/>
            <a:endCxn id="50" idx="0"/>
          </p:cNvCxnSpPr>
          <p:nvPr/>
        </p:nvCxnSpPr>
        <p:spPr>
          <a:xfrm rot="5400000">
            <a:off x="8393031" y="3923144"/>
            <a:ext cx="618960" cy="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36C3DF64-DE6C-4B20-8F26-1C56CCA4C397}"/>
              </a:ext>
            </a:extLst>
          </p:cNvPr>
          <p:cNvCxnSpPr>
            <a:cxnSpLocks/>
            <a:stCxn id="10" idx="2"/>
            <a:endCxn id="52" idx="0"/>
          </p:cNvCxnSpPr>
          <p:nvPr/>
        </p:nvCxnSpPr>
        <p:spPr>
          <a:xfrm rot="16200000" flipH="1">
            <a:off x="8623864" y="3692314"/>
            <a:ext cx="618959" cy="461661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hlinkClick r:id="rId19" action="ppaction://hlinksldjump"/>
            <a:extLst>
              <a:ext uri="{FF2B5EF4-FFF2-40B4-BE49-F238E27FC236}">
                <a16:creationId xmlns:a16="http://schemas.microsoft.com/office/drawing/2014/main" id="{5524EB8F-CAA2-4CC2-8E52-A6755E46A9B2}"/>
              </a:ext>
            </a:extLst>
          </p:cNvPr>
          <p:cNvSpPr txBox="1"/>
          <p:nvPr/>
        </p:nvSpPr>
        <p:spPr>
          <a:xfrm>
            <a:off x="7346617" y="4232624"/>
            <a:ext cx="25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树</a:t>
            </a:r>
          </a:p>
        </p:txBody>
      </p:sp>
      <p:sp>
        <p:nvSpPr>
          <p:cNvPr id="56" name="文本框 55">
            <a:hlinkClick r:id="rId20" action="ppaction://hlinksldjump"/>
            <a:extLst>
              <a:ext uri="{FF2B5EF4-FFF2-40B4-BE49-F238E27FC236}">
                <a16:creationId xmlns:a16="http://schemas.microsoft.com/office/drawing/2014/main" id="{CEB54C49-AEEF-41F8-BDE1-47BDF546559D}"/>
              </a:ext>
            </a:extLst>
          </p:cNvPr>
          <p:cNvSpPr txBox="1"/>
          <p:nvPr/>
        </p:nvSpPr>
        <p:spPr>
          <a:xfrm>
            <a:off x="7073913" y="4229715"/>
            <a:ext cx="271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图</a:t>
            </a:r>
          </a:p>
        </p:txBody>
      </p: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68C49DA5-D2EF-45ED-978A-82B2FE9BB7F6}"/>
              </a:ext>
            </a:extLst>
          </p:cNvPr>
          <p:cNvCxnSpPr>
            <a:stCxn id="9" idx="2"/>
            <a:endCxn id="20" idx="0"/>
          </p:cNvCxnSpPr>
          <p:nvPr/>
        </p:nvCxnSpPr>
        <p:spPr>
          <a:xfrm rot="16200000" flipH="1">
            <a:off x="7098512" y="3858633"/>
            <a:ext cx="618958" cy="129023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8620C6D4-ABCD-417F-BA0F-FFA4F14577A6}"/>
              </a:ext>
            </a:extLst>
          </p:cNvPr>
          <p:cNvCxnSpPr>
            <a:cxnSpLocks/>
            <a:stCxn id="9" idx="2"/>
            <a:endCxn id="56" idx="0"/>
          </p:cNvCxnSpPr>
          <p:nvPr/>
        </p:nvCxnSpPr>
        <p:spPr>
          <a:xfrm rot="5400000">
            <a:off x="6968457" y="3854691"/>
            <a:ext cx="616049" cy="133999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98604FA3-BDA4-4D4E-8234-80087BBEFA3F}"/>
              </a:ext>
            </a:extLst>
          </p:cNvPr>
          <p:cNvSpPr txBox="1"/>
          <p:nvPr/>
        </p:nvSpPr>
        <p:spPr>
          <a:xfrm>
            <a:off x="6211871" y="6084813"/>
            <a:ext cx="5414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*</a:t>
            </a:r>
            <a:r>
              <a:rPr lang="zh-CN" altLang="en-US" dirty="0"/>
              <a:t>博弈论 字符串理论</a:t>
            </a:r>
          </a:p>
        </p:txBody>
      </p:sp>
    </p:spTree>
    <p:extLst>
      <p:ext uri="{BB962C8B-B14F-4D97-AF65-F5344CB8AC3E}">
        <p14:creationId xmlns:p14="http://schemas.microsoft.com/office/powerpoint/2010/main" val="809736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A6131-589D-48DE-A780-7DD19C66C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序列数据结构</a:t>
            </a:r>
          </a:p>
        </p:txBody>
      </p:sp>
      <p:sp>
        <p:nvSpPr>
          <p:cNvPr id="4" name="文本框 3">
            <a:hlinkClick r:id="rId2" action="ppaction://hlinksldjump"/>
            <a:extLst>
              <a:ext uri="{FF2B5EF4-FFF2-40B4-BE49-F238E27FC236}">
                <a16:creationId xmlns:a16="http://schemas.microsoft.com/office/drawing/2014/main" id="{94130989-ECDE-4AFB-8C4D-A31750FB383F}"/>
              </a:ext>
            </a:extLst>
          </p:cNvPr>
          <p:cNvSpPr txBox="1"/>
          <p:nvPr/>
        </p:nvSpPr>
        <p:spPr>
          <a:xfrm>
            <a:off x="838200" y="6224737"/>
            <a:ext cx="190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return</a:t>
            </a:r>
            <a:endParaRPr lang="zh-CN" altLang="en-US" b="1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CB0AC5-FD78-4C66-81F7-AC2D73EA6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常用的序列数据结构：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差分数组</a:t>
            </a:r>
            <a:r>
              <a:rPr lang="en-US" altLang="zh-CN" dirty="0"/>
              <a:t>/</a:t>
            </a:r>
            <a:r>
              <a:rPr lang="zh-CN" altLang="en-US" dirty="0"/>
              <a:t>前缀和数组</a:t>
            </a:r>
            <a:endParaRPr lang="en-US" altLang="zh-CN" dirty="0"/>
          </a:p>
          <a:p>
            <a:r>
              <a:rPr lang="zh-CN" altLang="en-US" dirty="0"/>
              <a:t>树状数组</a:t>
            </a:r>
            <a:endParaRPr lang="en-US" altLang="zh-CN" dirty="0"/>
          </a:p>
          <a:p>
            <a:r>
              <a:rPr lang="zh-CN" altLang="en-US" dirty="0"/>
              <a:t>线段树</a:t>
            </a:r>
            <a:endParaRPr lang="en-US" altLang="zh-CN" dirty="0"/>
          </a:p>
          <a:p>
            <a:r>
              <a:rPr lang="zh-CN" altLang="en-US" dirty="0"/>
              <a:t>平衡树</a:t>
            </a:r>
            <a:endParaRPr lang="en-US" altLang="zh-CN" dirty="0"/>
          </a:p>
          <a:p>
            <a:r>
              <a:rPr lang="zh-CN" altLang="en-US" dirty="0"/>
              <a:t>可持久化数据结构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依据操作和数据范围选数据结构。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79898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A6131-589D-48DE-A780-7DD19C66C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嵌套数据结构</a:t>
            </a:r>
          </a:p>
        </p:txBody>
      </p:sp>
      <p:sp>
        <p:nvSpPr>
          <p:cNvPr id="4" name="文本框 3">
            <a:hlinkClick r:id="rId2" action="ppaction://hlinksldjump"/>
            <a:extLst>
              <a:ext uri="{FF2B5EF4-FFF2-40B4-BE49-F238E27FC236}">
                <a16:creationId xmlns:a16="http://schemas.microsoft.com/office/drawing/2014/main" id="{94130989-ECDE-4AFB-8C4D-A31750FB383F}"/>
              </a:ext>
            </a:extLst>
          </p:cNvPr>
          <p:cNvSpPr txBox="1"/>
          <p:nvPr/>
        </p:nvSpPr>
        <p:spPr>
          <a:xfrm>
            <a:off x="838200" y="6224737"/>
            <a:ext cx="190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return</a:t>
            </a:r>
            <a:endParaRPr lang="zh-CN" altLang="en-US" b="1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CB0AC5-FD78-4C66-81F7-AC2D73EA6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典型：树套树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往往意味着高难度和大码量。。。开题前建议谨慎</a:t>
            </a:r>
            <a:endParaRPr lang="en-US" altLang="zh-CN" dirty="0"/>
          </a:p>
          <a:p>
            <a:r>
              <a:rPr lang="zh-CN" altLang="en-US" dirty="0"/>
              <a:t>先码暴力，再写正解，写完对拍，写不完拍不对交暴力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83951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A6131-589D-48DE-A780-7DD19C66C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数学</a:t>
            </a:r>
          </a:p>
        </p:txBody>
      </p:sp>
      <p:sp>
        <p:nvSpPr>
          <p:cNvPr id="4" name="文本框 3">
            <a:hlinkClick r:id="rId2" action="ppaction://hlinksldjump"/>
            <a:extLst>
              <a:ext uri="{FF2B5EF4-FFF2-40B4-BE49-F238E27FC236}">
                <a16:creationId xmlns:a16="http://schemas.microsoft.com/office/drawing/2014/main" id="{94130989-ECDE-4AFB-8C4D-A31750FB383F}"/>
              </a:ext>
            </a:extLst>
          </p:cNvPr>
          <p:cNvSpPr txBox="1"/>
          <p:nvPr/>
        </p:nvSpPr>
        <p:spPr>
          <a:xfrm>
            <a:off x="838200" y="6224737"/>
            <a:ext cx="190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return</a:t>
            </a:r>
            <a:endParaRPr lang="zh-CN" altLang="en-US" b="1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CB0AC5-FD78-4C66-81F7-AC2D73EA6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填空题常见的基础算法：</a:t>
            </a:r>
            <a:r>
              <a:rPr lang="en-US" altLang="zh-CN" dirty="0" err="1"/>
              <a:t>gcd</a:t>
            </a:r>
            <a:r>
              <a:rPr lang="en-US" altLang="zh-CN" dirty="0"/>
              <a:t>/lcm</a:t>
            </a:r>
            <a:r>
              <a:rPr lang="zh-CN" altLang="en-US" dirty="0"/>
              <a:t>，素数</a:t>
            </a:r>
            <a:r>
              <a:rPr lang="en-US" altLang="zh-CN" dirty="0"/>
              <a:t>/</a:t>
            </a:r>
            <a:r>
              <a:rPr lang="zh-CN" altLang="en-US" dirty="0"/>
              <a:t>分解因数，组合数等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其他：扩展欧几里得算法，中国剩余定理，二项式定理，欧拉定理与逆元等等等等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线代：主要是矩阵运算相关，包括矩阵乘法，高斯消元等</a:t>
            </a:r>
            <a:endParaRPr lang="en-US" altLang="zh-CN" dirty="0"/>
          </a:p>
          <a:p>
            <a:r>
              <a:rPr lang="zh-CN" altLang="en-US" dirty="0"/>
              <a:t>一般都见于高级算法，例如矩阵快速幂优化转移，矩阵树定理等。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99844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A6131-589D-48DE-A780-7DD19C66C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几何</a:t>
            </a:r>
          </a:p>
        </p:txBody>
      </p:sp>
      <p:sp>
        <p:nvSpPr>
          <p:cNvPr id="4" name="文本框 3">
            <a:hlinkClick r:id="rId2" action="ppaction://hlinksldjump"/>
            <a:extLst>
              <a:ext uri="{FF2B5EF4-FFF2-40B4-BE49-F238E27FC236}">
                <a16:creationId xmlns:a16="http://schemas.microsoft.com/office/drawing/2014/main" id="{94130989-ECDE-4AFB-8C4D-A31750FB383F}"/>
              </a:ext>
            </a:extLst>
          </p:cNvPr>
          <p:cNvSpPr txBox="1"/>
          <p:nvPr/>
        </p:nvSpPr>
        <p:spPr>
          <a:xfrm>
            <a:off x="838200" y="6224737"/>
            <a:ext cx="190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return</a:t>
            </a:r>
            <a:endParaRPr lang="zh-CN" altLang="en-US" b="1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CB0AC5-FD78-4C66-81F7-AC2D73EA6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编程中几何题还是较为常见的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注意画图，列式。笔上写得越多，编起来和跑起来就越如鱼得水。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注意观察和化归，注意精度问题。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51249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B366E-0B10-4EAE-9E79-84919360D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枚举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58CF3DC-E7E5-4449-A8E9-4650F3B0BA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582490"/>
            <a:ext cx="4056901" cy="2943136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8052EA9-33C2-449B-B15C-A2C858F94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015819"/>
            <a:ext cx="4054204" cy="2393584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A1B16077-1B06-4486-A133-FBC9CE85831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枚举</a:t>
            </a:r>
            <a:r>
              <a:rPr lang="en-US" altLang="zh-CN" dirty="0"/>
              <a:t>+check+</a:t>
            </a:r>
            <a:r>
              <a:rPr lang="zh-CN" altLang="en-US" dirty="0"/>
              <a:t>计数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数位</a:t>
            </a:r>
            <a:r>
              <a:rPr lang="en-US" altLang="zh-CN" dirty="0"/>
              <a:t>/</a:t>
            </a:r>
            <a:r>
              <a:rPr lang="zh-CN" altLang="en-US" dirty="0"/>
              <a:t>日期是常见的出题素材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9" name="文本框 8">
            <a:hlinkClick r:id="rId4" action="ppaction://hlinksldjump"/>
            <a:extLst>
              <a:ext uri="{FF2B5EF4-FFF2-40B4-BE49-F238E27FC236}">
                <a16:creationId xmlns:a16="http://schemas.microsoft.com/office/drawing/2014/main" id="{A82DE3A8-1257-47A7-B9E1-7ACB6301ADB4}"/>
              </a:ext>
            </a:extLst>
          </p:cNvPr>
          <p:cNvSpPr txBox="1"/>
          <p:nvPr/>
        </p:nvSpPr>
        <p:spPr>
          <a:xfrm>
            <a:off x="838200" y="6224737"/>
            <a:ext cx="190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return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25905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B366E-0B10-4EAE-9E79-84919360D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基础知识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A1B16077-1B06-4486-A133-FBC9CE85831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大计基基础知识？</a:t>
            </a: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二进制，压位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mask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，位运算？</a:t>
            </a: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数位转换？</a:t>
            </a: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模运算？</a:t>
            </a: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对拍？</a:t>
            </a:r>
            <a:endParaRPr lang="en-US" altLang="zh-CN" dirty="0"/>
          </a:p>
          <a:p>
            <a:r>
              <a:rPr lang="en-US" altLang="zh-CN" dirty="0"/>
              <a:t>……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9" name="文本框 8">
            <a:hlinkClick r:id="rId2" action="ppaction://hlinksldjump"/>
            <a:extLst>
              <a:ext uri="{FF2B5EF4-FFF2-40B4-BE49-F238E27FC236}">
                <a16:creationId xmlns:a16="http://schemas.microsoft.com/office/drawing/2014/main" id="{A82DE3A8-1257-47A7-B9E1-7ACB6301ADB4}"/>
              </a:ext>
            </a:extLst>
          </p:cNvPr>
          <p:cNvSpPr txBox="1"/>
          <p:nvPr/>
        </p:nvSpPr>
        <p:spPr>
          <a:xfrm>
            <a:off x="838200" y="6224737"/>
            <a:ext cx="190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return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668375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B366E-0B10-4EAE-9E79-84919360D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STL</a:t>
            </a:r>
            <a:r>
              <a:rPr lang="zh-CN" altLang="en-US" dirty="0"/>
              <a:t>及常用算法函数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A1B16077-1B06-4486-A133-FBC9CE85831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Standard Template Library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标准模板库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endParaRPr lang="en-US" altLang="zh-CN" dirty="0"/>
          </a:p>
          <a:p>
            <a:r>
              <a:rPr lang="zh-CN" altLang="en-US" dirty="0"/>
              <a:t>红黑树：</a:t>
            </a:r>
            <a:r>
              <a:rPr lang="en-US" altLang="zh-CN" dirty="0"/>
              <a:t>set/multiset/map</a:t>
            </a:r>
          </a:p>
          <a:p>
            <a:r>
              <a:rPr lang="zh-CN" altLang="en-US" dirty="0"/>
              <a:t>变长数组：</a:t>
            </a:r>
            <a:r>
              <a:rPr lang="en-US" altLang="zh-CN" dirty="0"/>
              <a:t>vector</a:t>
            </a:r>
          </a:p>
          <a:p>
            <a:r>
              <a:rPr lang="zh-CN" altLang="en-US" dirty="0"/>
              <a:t>栈和队列：</a:t>
            </a:r>
            <a:r>
              <a:rPr lang="en-US" altLang="zh-CN" dirty="0"/>
              <a:t>stack/queue/</a:t>
            </a:r>
            <a:r>
              <a:rPr lang="en-US" altLang="zh-CN" dirty="0" err="1"/>
              <a:t>priority_queue</a:t>
            </a:r>
            <a:endParaRPr lang="en-US" altLang="zh-CN" dirty="0"/>
          </a:p>
          <a:p>
            <a:r>
              <a:rPr lang="zh-CN" altLang="en-US" dirty="0"/>
              <a:t>常用算法函数：</a:t>
            </a:r>
            <a:r>
              <a:rPr lang="en-US" altLang="zh-CN" dirty="0"/>
              <a:t>sort/unique/</a:t>
            </a:r>
            <a:r>
              <a:rPr lang="en-US" altLang="zh-CN" dirty="0" err="1"/>
              <a:t>lower_bound</a:t>
            </a:r>
            <a:r>
              <a:rPr lang="en-US" altLang="zh-CN" dirty="0"/>
              <a:t>/</a:t>
            </a:r>
            <a:r>
              <a:rPr lang="en-US" altLang="zh-CN" dirty="0" err="1"/>
              <a:t>upper_bound</a:t>
            </a:r>
            <a:endParaRPr lang="en-US" altLang="zh-CN" dirty="0"/>
          </a:p>
          <a:p>
            <a:r>
              <a:rPr lang="zh-CN" altLang="en-US" dirty="0"/>
              <a:t>字符串类及函数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9" name="文本框 8">
            <a:hlinkClick r:id="rId2" action="ppaction://hlinksldjump"/>
            <a:extLst>
              <a:ext uri="{FF2B5EF4-FFF2-40B4-BE49-F238E27FC236}">
                <a16:creationId xmlns:a16="http://schemas.microsoft.com/office/drawing/2014/main" id="{A82DE3A8-1257-47A7-B9E1-7ACB6301ADB4}"/>
              </a:ext>
            </a:extLst>
          </p:cNvPr>
          <p:cNvSpPr txBox="1"/>
          <p:nvPr/>
        </p:nvSpPr>
        <p:spPr>
          <a:xfrm>
            <a:off x="838200" y="6224737"/>
            <a:ext cx="190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return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19279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A6131-589D-48DE-A780-7DD19C66C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复杂度理论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7E63B4-6157-4608-A6D1-B6571D696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估算运行时间</a:t>
            </a:r>
            <a:r>
              <a:rPr lang="en-US" altLang="zh-CN" dirty="0"/>
              <a:t>/</a:t>
            </a:r>
            <a:r>
              <a:rPr lang="zh-CN" altLang="en-US" dirty="0"/>
              <a:t>空间。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依据数据范围，反推复杂度，反推算法。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学习算法的基石。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主定理</a:t>
            </a:r>
            <a:r>
              <a:rPr lang="en-US" altLang="zh-CN" dirty="0"/>
              <a:t>/</a:t>
            </a:r>
            <a:r>
              <a:rPr lang="zh-CN" altLang="en-US" dirty="0"/>
              <a:t>递归函数的复杂度计算</a:t>
            </a:r>
          </a:p>
        </p:txBody>
      </p:sp>
      <p:sp>
        <p:nvSpPr>
          <p:cNvPr id="4" name="文本框 3">
            <a:hlinkClick r:id="rId2" action="ppaction://hlinksldjump"/>
            <a:extLst>
              <a:ext uri="{FF2B5EF4-FFF2-40B4-BE49-F238E27FC236}">
                <a16:creationId xmlns:a16="http://schemas.microsoft.com/office/drawing/2014/main" id="{1D97E999-B070-416A-A75D-647B8F03C757}"/>
              </a:ext>
            </a:extLst>
          </p:cNvPr>
          <p:cNvSpPr txBox="1"/>
          <p:nvPr/>
        </p:nvSpPr>
        <p:spPr>
          <a:xfrm>
            <a:off x="838200" y="6224737"/>
            <a:ext cx="190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return</a:t>
            </a:r>
            <a:endParaRPr lang="zh-CN" altLang="en-US" b="1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7599E12-4F32-4C15-BF04-6151233D88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717" y="3674531"/>
            <a:ext cx="4833083" cy="250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319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A6131-589D-48DE-A780-7DD19C66C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基础算法</a:t>
            </a:r>
            <a:r>
              <a:rPr lang="en-US" altLang="zh-CN" dirty="0"/>
              <a:t>-</a:t>
            </a:r>
            <a:r>
              <a:rPr lang="zh-CN" altLang="en-US" dirty="0"/>
              <a:t>更进阶的枚举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7E63B4-6157-4608-A6D1-B6571D696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二进制枚举</a:t>
            </a:r>
            <a:r>
              <a:rPr lang="en-US" altLang="zh-CN" dirty="0"/>
              <a:t>——</a:t>
            </a:r>
            <a:r>
              <a:rPr lang="zh-CN" altLang="en-US" dirty="0"/>
              <a:t>子集枚举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next_permutation</a:t>
            </a:r>
            <a:r>
              <a:rPr lang="zh-CN" altLang="en-US" dirty="0"/>
              <a:t>枚举</a:t>
            </a:r>
            <a:r>
              <a:rPr lang="en-US" altLang="zh-CN" dirty="0"/>
              <a:t>——</a:t>
            </a:r>
            <a:r>
              <a:rPr lang="zh-CN" altLang="en-US" dirty="0"/>
              <a:t>排列枚举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其实可以用</a:t>
            </a:r>
            <a:r>
              <a:rPr lang="en-US" altLang="zh-CN" dirty="0" err="1"/>
              <a:t>dfs</a:t>
            </a:r>
            <a:r>
              <a:rPr lang="zh-CN" altLang="en-US" dirty="0"/>
              <a:t>代替，换句话说，</a:t>
            </a:r>
            <a:r>
              <a:rPr lang="en-US" altLang="zh-CN" dirty="0" err="1"/>
              <a:t>dfs</a:t>
            </a:r>
            <a:r>
              <a:rPr lang="zh-CN" altLang="en-US" dirty="0"/>
              <a:t>也可以用来枚举。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C809F30-E431-498E-B9C9-0F2D9105C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5031" y="365125"/>
            <a:ext cx="3946755" cy="208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651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A6131-589D-48DE-A780-7DD19C66C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基础算法</a:t>
            </a:r>
            <a:r>
              <a:rPr lang="en-US" altLang="zh-CN" dirty="0"/>
              <a:t>-</a:t>
            </a:r>
            <a:r>
              <a:rPr lang="zh-CN" altLang="en-US" dirty="0"/>
              <a:t>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7E63B4-6157-4608-A6D1-B6571D696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快速排序</a:t>
            </a:r>
            <a:r>
              <a:rPr lang="en-US" altLang="zh-CN" dirty="0"/>
              <a:t>——sort</a:t>
            </a:r>
            <a:r>
              <a:rPr lang="zh-CN" altLang="en-US" dirty="0"/>
              <a:t>函数，重写比较函数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归并排序和逆序对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桶排序（非较排序）</a:t>
            </a:r>
            <a:r>
              <a:rPr lang="en-US" altLang="zh-CN" dirty="0"/>
              <a:t>——</a:t>
            </a:r>
            <a:r>
              <a:rPr lang="zh-CN" altLang="en-US" dirty="0"/>
              <a:t>桶的思想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不要求代码，重视思想</a:t>
            </a:r>
          </a:p>
        </p:txBody>
      </p:sp>
    </p:spTree>
    <p:extLst>
      <p:ext uri="{BB962C8B-B14F-4D97-AF65-F5344CB8AC3E}">
        <p14:creationId xmlns:p14="http://schemas.microsoft.com/office/powerpoint/2010/main" val="3323707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A6131-589D-48DE-A780-7DD19C66C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基础算法</a:t>
            </a:r>
            <a:r>
              <a:rPr lang="en-US" altLang="zh-CN" dirty="0"/>
              <a:t>-</a:t>
            </a:r>
            <a:r>
              <a:rPr lang="zh-CN" altLang="en-US" dirty="0"/>
              <a:t>其他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7E63B4-6157-4608-A6D1-B6571D696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离散化</a:t>
            </a:r>
            <a:r>
              <a:rPr lang="en-US" altLang="zh-CN" dirty="0"/>
              <a:t>-unique</a:t>
            </a:r>
          </a:p>
          <a:p>
            <a:r>
              <a:rPr lang="zh-CN" altLang="en-US" dirty="0"/>
              <a:t>折半</a:t>
            </a:r>
            <a:endParaRPr lang="en-US" altLang="zh-CN" dirty="0"/>
          </a:p>
          <a:p>
            <a:r>
              <a:rPr lang="zh-CN" altLang="en-US" dirty="0"/>
              <a:t>随机化</a:t>
            </a:r>
            <a:endParaRPr lang="en-US" altLang="zh-CN" dirty="0"/>
          </a:p>
          <a:p>
            <a:r>
              <a:rPr lang="zh-CN" altLang="en-US" dirty="0"/>
              <a:t>打表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>
            <a:hlinkClick r:id="rId2" action="ppaction://hlinksldjump"/>
            <a:extLst>
              <a:ext uri="{FF2B5EF4-FFF2-40B4-BE49-F238E27FC236}">
                <a16:creationId xmlns:a16="http://schemas.microsoft.com/office/drawing/2014/main" id="{94130989-ECDE-4AFB-8C4D-A31750FB383F}"/>
              </a:ext>
            </a:extLst>
          </p:cNvPr>
          <p:cNvSpPr txBox="1"/>
          <p:nvPr/>
        </p:nvSpPr>
        <p:spPr>
          <a:xfrm>
            <a:off x="838200" y="6224737"/>
            <a:ext cx="190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return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609408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952</Words>
  <Application>Microsoft Office PowerPoint</Application>
  <PresentationFormat>宽屏</PresentationFormat>
  <Paragraphs>201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7" baseType="lpstr">
      <vt:lpstr>等线</vt:lpstr>
      <vt:lpstr>等线 Light</vt:lpstr>
      <vt:lpstr>Arial</vt:lpstr>
      <vt:lpstr>Office 主题​​</vt:lpstr>
      <vt:lpstr>蓝桥杯 知识树（DAG）</vt:lpstr>
      <vt:lpstr>PowerPoint 演示文稿</vt:lpstr>
      <vt:lpstr>枚举</vt:lpstr>
      <vt:lpstr>基础知识</vt:lpstr>
      <vt:lpstr>STL及常用算法函数</vt:lpstr>
      <vt:lpstr>复杂度理论</vt:lpstr>
      <vt:lpstr>基础算法-更进阶的枚举</vt:lpstr>
      <vt:lpstr>基础算法-排序</vt:lpstr>
      <vt:lpstr>基础算法-其他</vt:lpstr>
      <vt:lpstr>贪心</vt:lpstr>
      <vt:lpstr>分治</vt:lpstr>
      <vt:lpstr>二分</vt:lpstr>
      <vt:lpstr>倍增</vt:lpstr>
      <vt:lpstr>搜索</vt:lpstr>
      <vt:lpstr>动态规划</vt:lpstr>
      <vt:lpstr>图论</vt:lpstr>
      <vt:lpstr>图</vt:lpstr>
      <vt:lpstr>树</vt:lpstr>
      <vt:lpstr>线性数据结构</vt:lpstr>
      <vt:lpstr>序列数据结构</vt:lpstr>
      <vt:lpstr>嵌套数据结构</vt:lpstr>
      <vt:lpstr>数学</vt:lpstr>
      <vt:lpstr>几何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蓝桥杯 知识树（DAG）</dc:title>
  <dc:creator>DELL</dc:creator>
  <cp:lastModifiedBy>DELL</cp:lastModifiedBy>
  <cp:revision>44</cp:revision>
  <dcterms:created xsi:type="dcterms:W3CDTF">2021-03-22T05:00:17Z</dcterms:created>
  <dcterms:modified xsi:type="dcterms:W3CDTF">2021-03-27T11:48:39Z</dcterms:modified>
</cp:coreProperties>
</file>