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hdphoto1.wdp" ContentType="image/vnd.ms-photo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9601200" cy="128016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00240" y="2095200"/>
            <a:ext cx="7200720" cy="44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2B9DC8-19B3-4EF4-B79B-E798D4B557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07EC326-CA09-4E96-8492-01EBC07C23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0D25584-48EF-414A-93AE-CBBE3C88F8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B90E8D-5DA8-4344-A0AC-464B3F4E14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59284DC-8439-42EB-80E1-BA70D20BD8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00240" y="2095200"/>
            <a:ext cx="7200720" cy="44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B60AED-6FDC-4DCA-A283-3EE46DC723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9DF3B54-BA65-4F00-ABC5-63445A8515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00240" y="2095200"/>
            <a:ext cx="7200720" cy="44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216E41C-2CA9-4811-BA3E-08E156E3D5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F02744F-C1F2-431A-B6FA-789443AFBF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00240" y="2095200"/>
            <a:ext cx="7200720" cy="44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759D67B-612D-42A8-8E33-1358A44FAB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CCFD87E-0166-476F-B32B-C63748D5D2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00240" y="2095200"/>
            <a:ext cx="7200720" cy="445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73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73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A53422-CD45-43CC-837A-1D748CFB95B0}" type="slidenum"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61320" y="853560"/>
            <a:ext cx="3096360" cy="298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52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25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081680" y="1843200"/>
            <a:ext cx="4860360" cy="909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52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52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1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21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9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189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8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58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8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5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61320" y="3840480"/>
            <a:ext cx="3096360" cy="711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6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26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927FD2D-2225-4CAF-A7FD-64DFBA7BC65F}" type="slidenum"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61320" y="853560"/>
            <a:ext cx="3096360" cy="298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52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25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081680" y="1843200"/>
            <a:ext cx="4860360" cy="909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20" spc="-1" strike="noStrike">
                <a:solidFill>
                  <a:schemeClr val="dk1"/>
                </a:solidFill>
                <a:latin typeface="Aptos"/>
              </a:rPr>
              <a:t>Click icon to add picture</a:t>
            </a:r>
            <a:endParaRPr b="0" lang="en-US" sz="25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1320" y="3840480"/>
            <a:ext cx="3096360" cy="711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6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26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0CF921D-4EC8-4811-A2DB-0E381E3D4736}" type="slidenum"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60240" y="681480"/>
            <a:ext cx="8280720" cy="24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60240" y="3407760"/>
            <a:ext cx="8280720" cy="812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7D6578-F09D-4C5A-B886-73BE1A675C89}" type="slidenum"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70960" y="681480"/>
            <a:ext cx="2070000" cy="1084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60240" y="681480"/>
            <a:ext cx="6090480" cy="1084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EF7E723-FBDE-408B-814A-EE875E4247C8}" type="slidenum"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60240" y="681480"/>
            <a:ext cx="8280720" cy="24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60240" y="3407760"/>
            <a:ext cx="8280720" cy="812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4085863-6EDD-4F59-8628-F48BFC9FEC98}" type="slidenum"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55200" y="3191400"/>
            <a:ext cx="8280720" cy="532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73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73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55200" y="8566920"/>
            <a:ext cx="8280720" cy="28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9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b="0" lang="en-US" sz="189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8454E9-3813-407C-8C40-DF5B0E43B0C6}" type="slidenum"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60240" y="681480"/>
            <a:ext cx="8280720" cy="24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60240" y="3407760"/>
            <a:ext cx="4080240" cy="812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860720" y="3407760"/>
            <a:ext cx="4080240" cy="812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C1CBDCC-6A0B-4C1E-9AAB-589EEA5BAD52}" type="slidenum"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61320" y="681480"/>
            <a:ext cx="8280720" cy="24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61320" y="3138120"/>
            <a:ext cx="4061520" cy="153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9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89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61320" y="4676040"/>
            <a:ext cx="4061520" cy="68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860720" y="3138120"/>
            <a:ext cx="4081320" cy="153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9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89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860720" y="4676040"/>
            <a:ext cx="4081320" cy="68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C341F88-06A4-47EA-BF99-D74B3EE49FF0}" type="slidenum"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60240" y="681480"/>
            <a:ext cx="8280720" cy="24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63C06C0-EC34-435F-95AE-A11073349CAA}" type="slidenum"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A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A0C2B9-11F5-4BDE-A40C-D5C018CA4BAA}" type="slidenum">
              <a:rPr b="0" lang="en-US" sz="939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AU" sz="93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1"/>
          <p:cNvSpPr/>
          <p:nvPr/>
        </p:nvSpPr>
        <p:spPr>
          <a:xfrm>
            <a:off x="-7920" y="2160"/>
            <a:ext cx="9615600" cy="10965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66" name="Picture 3" descr="The University of Sydney Logo PNG Transparent &amp; SVG Vector - Freebie Supply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4000" contrast="2000" sat="0"/>
                    </a14:imgEffect>
                  </a14:imgLayer>
                </a14:imgProps>
              </a:ext>
            </a:extLst>
          </a:blip>
          <a:srcRect l="9449" t="26073" r="60597" b="26013"/>
          <a:stretch/>
        </p:blipFill>
        <p:spPr>
          <a:xfrm>
            <a:off x="-6480" y="100440"/>
            <a:ext cx="1149120" cy="1374840"/>
          </a:xfrm>
          <a:prstGeom prst="rect">
            <a:avLst/>
          </a:prstGeom>
          <a:ln w="0">
            <a:noFill/>
          </a:ln>
        </p:spPr>
      </p:pic>
      <p:sp>
        <p:nvSpPr>
          <p:cNvPr id="67" name="Rectangle 4"/>
          <p:cNvSpPr/>
          <p:nvPr/>
        </p:nvSpPr>
        <p:spPr>
          <a:xfrm>
            <a:off x="-8280" y="1087560"/>
            <a:ext cx="9612000" cy="1172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68" name="TextBox 17"/>
          <p:cNvSpPr/>
          <p:nvPr/>
        </p:nvSpPr>
        <p:spPr>
          <a:xfrm>
            <a:off x="1230120" y="135720"/>
            <a:ext cx="71229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Arial"/>
                <a:ea typeface="Calibri"/>
              </a:rPr>
              <a:t>Monitoring Prostate Cancer Response via PSA Sandwich ELISA 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tangle 7"/>
          <p:cNvSpPr/>
          <p:nvPr/>
        </p:nvSpPr>
        <p:spPr>
          <a:xfrm>
            <a:off x="2923920" y="554760"/>
            <a:ext cx="3742560" cy="424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2160" bIns="-21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70" name="TextBox 8"/>
          <p:cNvSpPr/>
          <p:nvPr/>
        </p:nvSpPr>
        <p:spPr>
          <a:xfrm>
            <a:off x="3948120" y="642600"/>
            <a:ext cx="171324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000" spc="-1" strike="noStrike">
                <a:solidFill>
                  <a:schemeClr val="lt1"/>
                </a:solidFill>
                <a:latin typeface="Arial"/>
              </a:rPr>
              <a:t>Elwood Fong | 510444907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" name="Group 27"/>
          <p:cNvGrpSpPr/>
          <p:nvPr/>
        </p:nvGrpSpPr>
        <p:grpSpPr>
          <a:xfrm>
            <a:off x="49320" y="1203840"/>
            <a:ext cx="3656160" cy="528480"/>
            <a:chOff x="49320" y="1203840"/>
            <a:chExt cx="3656160" cy="528480"/>
          </a:xfrm>
        </p:grpSpPr>
        <p:sp>
          <p:nvSpPr>
            <p:cNvPr id="72" name="Oval 11"/>
            <p:cNvSpPr/>
            <p:nvPr/>
          </p:nvSpPr>
          <p:spPr>
            <a:xfrm>
              <a:off x="49320" y="1203840"/>
              <a:ext cx="528480" cy="52848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lt1"/>
                  </a:solidFill>
                  <a:latin typeface="Arial"/>
                </a:rPr>
                <a:t>1</a:t>
              </a:r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" name="TextBox 12"/>
            <p:cNvSpPr/>
            <p:nvPr/>
          </p:nvSpPr>
          <p:spPr>
            <a:xfrm>
              <a:off x="663480" y="1252800"/>
              <a:ext cx="208152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dk1"/>
                  </a:solidFill>
                  <a:latin typeface="Arial"/>
                </a:rPr>
                <a:t>INTRODUCTION</a:t>
              </a:r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Rectangle 13"/>
            <p:cNvSpPr/>
            <p:nvPr/>
          </p:nvSpPr>
          <p:spPr>
            <a:xfrm>
              <a:off x="648720" y="1619640"/>
              <a:ext cx="3056760" cy="35640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</p:grpSp>
      <p:pic>
        <p:nvPicPr>
          <p:cNvPr id="75" name="Picture 15" descr="A diagram of a blood sample&#10;&#10;AI-generated content may be incorrect."/>
          <p:cNvPicPr/>
          <p:nvPr/>
        </p:nvPicPr>
        <p:blipFill>
          <a:blip r:embed="rId3"/>
          <a:stretch/>
        </p:blipFill>
        <p:spPr>
          <a:xfrm>
            <a:off x="3949920" y="1296360"/>
            <a:ext cx="5482440" cy="2269080"/>
          </a:xfrm>
          <a:prstGeom prst="rect">
            <a:avLst/>
          </a:prstGeom>
          <a:ln w="28575">
            <a:solidFill>
              <a:srgbClr val="0e2841"/>
            </a:solidFill>
            <a:round/>
          </a:ln>
        </p:spPr>
      </p:pic>
      <p:sp>
        <p:nvSpPr>
          <p:cNvPr id="76" name="TextBox 18"/>
          <p:cNvSpPr/>
          <p:nvPr/>
        </p:nvSpPr>
        <p:spPr>
          <a:xfrm>
            <a:off x="564120" y="1641600"/>
            <a:ext cx="3389760" cy="28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ptos"/>
              </a:rPr>
              <a:t>Prostate-specific antigen (PSA) is a prostate-derived biomarker extensively used for screening and longitudinal monitoring of prostate cancer (Feltes Benitez et al., 2025). We quantified serum PSA by sandwich ELISA -using a standard curve to interpolate unknowns -to evaluate response to radiation therapy in a 60-year-old patient across pre-, 6-, and 12-month samples (Ramos et al., 2001). Tracking PSA trends post-radiotherapy - such as PSA bounce or sustained rises above nadir - provides critical insights into treatment response and recurrence risk (Liaqat et al., 2023). See Figure 1 for the clinical rationale for PSA screening and monitoring.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22"/>
          <p:cNvSpPr/>
          <p:nvPr/>
        </p:nvSpPr>
        <p:spPr>
          <a:xfrm>
            <a:off x="3844440" y="3579480"/>
            <a:ext cx="572400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000" spc="-1" strike="noStrike">
                <a:solidFill>
                  <a:schemeClr val="dk1"/>
                </a:solidFill>
                <a:latin typeface="Arial"/>
                <a:ea typeface="Aptos"/>
              </a:rPr>
              <a:t>Figure 1. </a:t>
            </a:r>
            <a:r>
              <a:rPr b="0" lang="en-US" sz="1000" spc="-1" strike="noStrike">
                <a:solidFill>
                  <a:schemeClr val="dk1"/>
                </a:solidFill>
                <a:latin typeface="Arial"/>
                <a:ea typeface="Aptos"/>
              </a:rPr>
              <a:t>PSA screening schematic. Prostate releases PSA into blood, measured by ELISA, enabling monitoring of treatment response.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" name="Group 26"/>
          <p:cNvGrpSpPr/>
          <p:nvPr/>
        </p:nvGrpSpPr>
        <p:grpSpPr>
          <a:xfrm>
            <a:off x="49320" y="4390560"/>
            <a:ext cx="3622680" cy="528480"/>
            <a:chOff x="49320" y="4390560"/>
            <a:chExt cx="3622680" cy="528480"/>
          </a:xfrm>
        </p:grpSpPr>
        <p:sp>
          <p:nvSpPr>
            <p:cNvPr id="79" name="Oval 23"/>
            <p:cNvSpPr/>
            <p:nvPr/>
          </p:nvSpPr>
          <p:spPr>
            <a:xfrm>
              <a:off x="49320" y="4390560"/>
              <a:ext cx="528480" cy="52848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lt1"/>
                  </a:solidFill>
                  <a:latin typeface="Arial"/>
                </a:rPr>
                <a:t>2</a:t>
              </a:r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" name="TextBox 24"/>
            <p:cNvSpPr/>
            <p:nvPr/>
          </p:nvSpPr>
          <p:spPr>
            <a:xfrm>
              <a:off x="630000" y="4439880"/>
              <a:ext cx="208152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dk1"/>
                  </a:solidFill>
                  <a:latin typeface="Arial"/>
                </a:rPr>
                <a:t>METHODS</a:t>
              </a:r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Rectangle 25"/>
            <p:cNvSpPr/>
            <p:nvPr/>
          </p:nvSpPr>
          <p:spPr>
            <a:xfrm>
              <a:off x="615240" y="4806720"/>
              <a:ext cx="3056760" cy="35640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</p:grpSp>
      <p:sp>
        <p:nvSpPr>
          <p:cNvPr id="82" name="TextBox 29"/>
          <p:cNvSpPr/>
          <p:nvPr/>
        </p:nvSpPr>
        <p:spPr>
          <a:xfrm>
            <a:off x="563760" y="4820760"/>
            <a:ext cx="3269160" cy="26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  <a:ea typeface="Aptos"/>
              </a:rPr>
              <a:t>96-well sandwich ELISA on anti-PSA–coated strips. After blocking, standards (1.5–12 ng/mL) and patient sera (duplicate wells) were incubated, followed by HRP-conjugated detector. TMB was developed and stopped with 1 M HCl; OD450 with 540-nm reference was blank-subtracted. A 4-point nonlinear (4PL) standard curve was fitted and unknowns interpolated. Assay performance was monitored with Levey–Jennings charts and Westgard rules using historical QC mean ± SD. Graphs (standard curve, longitudinal PSA, QC) were produced in GraphPad from plate-reader exports.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34"/>
          <p:cNvSpPr/>
          <p:nvPr/>
        </p:nvSpPr>
        <p:spPr>
          <a:xfrm>
            <a:off x="644040" y="7479360"/>
            <a:ext cx="3104640" cy="6951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4" name="TextBox 31"/>
          <p:cNvSpPr/>
          <p:nvPr/>
        </p:nvSpPr>
        <p:spPr>
          <a:xfrm>
            <a:off x="651960" y="7491960"/>
            <a:ext cx="310104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Arial"/>
                <a:ea typeface="Aptos"/>
              </a:rPr>
              <a:t>Notation:</a:t>
            </a:r>
            <a:r>
              <a:rPr b="0" lang="en-US" sz="1200" spc="-1" strike="noStrike">
                <a:solidFill>
                  <a:schemeClr val="lt1"/>
                </a:solidFill>
                <a:latin typeface="Arial"/>
                <a:ea typeface="Aptos"/>
              </a:rPr>
              <a:t> error bars = SD; n = replicates; 4PL = four-parameter logistic; QC = quality control.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5" name="Group 70"/>
          <p:cNvGrpSpPr/>
          <p:nvPr/>
        </p:nvGrpSpPr>
        <p:grpSpPr>
          <a:xfrm>
            <a:off x="-3960" y="3944880"/>
            <a:ext cx="17407080" cy="8865360"/>
            <a:chOff x="-3960" y="3944880"/>
            <a:chExt cx="17407080" cy="8865360"/>
          </a:xfrm>
        </p:grpSpPr>
        <p:sp>
          <p:nvSpPr>
            <p:cNvPr id="86" name="Flowchart: Punched Tape 35"/>
            <p:cNvSpPr/>
            <p:nvPr/>
          </p:nvSpPr>
          <p:spPr>
            <a:xfrm>
              <a:off x="-3960" y="8028000"/>
              <a:ext cx="8335080" cy="1164240"/>
            </a:xfrm>
            <a:prstGeom prst="flowChartPunchedTap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7" name="Flowchart: Punched Tape 38"/>
            <p:cNvSpPr/>
            <p:nvPr/>
          </p:nvSpPr>
          <p:spPr>
            <a:xfrm flipH="1">
              <a:off x="3939840" y="3944880"/>
              <a:ext cx="13462920" cy="1180440"/>
            </a:xfrm>
            <a:prstGeom prst="flowChartPunchedTap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8" name="Rectangle 39"/>
            <p:cNvSpPr/>
            <p:nvPr/>
          </p:nvSpPr>
          <p:spPr>
            <a:xfrm>
              <a:off x="3936600" y="4428360"/>
              <a:ext cx="5694840" cy="8381880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</p:grpSp>
      <p:sp>
        <p:nvSpPr>
          <p:cNvPr id="89" name="TextBox 44"/>
          <p:cNvSpPr/>
          <p:nvPr/>
        </p:nvSpPr>
        <p:spPr>
          <a:xfrm>
            <a:off x="6475320" y="4104000"/>
            <a:ext cx="421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Arial"/>
                <a:ea typeface="Aptos"/>
              </a:rPr>
              <a:t>B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0" name="Group 55"/>
          <p:cNvGrpSpPr/>
          <p:nvPr/>
        </p:nvGrpSpPr>
        <p:grpSpPr>
          <a:xfrm>
            <a:off x="4073040" y="4137840"/>
            <a:ext cx="5392440" cy="1961280"/>
            <a:chOff x="4073040" y="4137840"/>
            <a:chExt cx="5392440" cy="1961280"/>
          </a:xfrm>
        </p:grpSpPr>
        <p:pic>
          <p:nvPicPr>
            <p:cNvPr id="91" name="Picture 42" descr="A graph of a number of patients with radiotherapy&#10;&#10;AI-generated content may be incorrect."/>
            <p:cNvPicPr/>
            <p:nvPr/>
          </p:nvPicPr>
          <p:blipFill>
            <a:blip r:embed="rId4"/>
            <a:stretch/>
          </p:blipFill>
          <p:spPr>
            <a:xfrm>
              <a:off x="6455880" y="4137840"/>
              <a:ext cx="3009600" cy="1961280"/>
            </a:xfrm>
            <a:prstGeom prst="rect">
              <a:avLst/>
            </a:prstGeom>
            <a:ln w="28575">
              <a:solidFill>
                <a:srgbClr val="0e2841">
                  <a:lumMod val="90000"/>
                  <a:lumOff val="10000"/>
                </a:srgbClr>
              </a:solidFill>
              <a:round/>
            </a:ln>
          </p:spPr>
        </p:pic>
        <p:pic>
          <p:nvPicPr>
            <p:cNvPr id="92" name="Picture 46" descr="A graph of a concentration&#10;&#10;AI-generated content may be incorrect."/>
            <p:cNvPicPr/>
            <p:nvPr/>
          </p:nvPicPr>
          <p:blipFill>
            <a:blip r:embed="rId5"/>
            <a:stretch/>
          </p:blipFill>
          <p:spPr>
            <a:xfrm>
              <a:off x="4073040" y="4141440"/>
              <a:ext cx="2271600" cy="1952280"/>
            </a:xfrm>
            <a:prstGeom prst="rect">
              <a:avLst/>
            </a:prstGeom>
            <a:ln w="28575">
              <a:solidFill>
                <a:srgbClr val="0e2841"/>
              </a:solidFill>
              <a:round/>
            </a:ln>
          </p:spPr>
        </p:pic>
      </p:grpSp>
      <p:sp>
        <p:nvSpPr>
          <p:cNvPr id="93" name="TextBox 48"/>
          <p:cNvSpPr/>
          <p:nvPr/>
        </p:nvSpPr>
        <p:spPr>
          <a:xfrm>
            <a:off x="4034160" y="4125600"/>
            <a:ext cx="421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Arial"/>
                <a:ea typeface="Aptos"/>
              </a:rPr>
              <a:t>A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50"/>
          <p:cNvSpPr/>
          <p:nvPr/>
        </p:nvSpPr>
        <p:spPr>
          <a:xfrm>
            <a:off x="3934800" y="6123240"/>
            <a:ext cx="565560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000" spc="-1" strike="noStrike">
                <a:solidFill>
                  <a:schemeClr val="lt1"/>
                </a:solidFill>
                <a:latin typeface="Arial"/>
                <a:ea typeface="Aptos"/>
              </a:rPr>
              <a:t>Figure 2. </a:t>
            </a:r>
            <a:r>
              <a:rPr b="0" lang="en-US" sz="1000" spc="-1" strike="noStrike">
                <a:solidFill>
                  <a:schemeClr val="lt1"/>
                </a:solidFill>
                <a:latin typeface="Arial"/>
                <a:ea typeface="Aptos"/>
              </a:rPr>
              <a:t>(A) PSA standard curve (1.5, 3.0, 6.0, 12.0 ng/mL. ng/mL), mean ± SD; 4PL fit for interpolation. (B) Patient PSA (mean ± SD) versus radiotherapy timeline; dotted 5 ng/mL threshold.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Rectangle 51"/>
          <p:cNvSpPr/>
          <p:nvPr/>
        </p:nvSpPr>
        <p:spPr>
          <a:xfrm>
            <a:off x="-30960" y="12801600"/>
            <a:ext cx="9631800" cy="116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6" name="Rectangle 52"/>
          <p:cNvSpPr/>
          <p:nvPr/>
        </p:nvSpPr>
        <p:spPr>
          <a:xfrm>
            <a:off x="9593280" y="3938400"/>
            <a:ext cx="9631800" cy="945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97" name="Picture 54" descr="A graph with black dots and numbers&#10;&#10;AI-generated content may be incorrect."/>
          <p:cNvPicPr/>
          <p:nvPr/>
        </p:nvPicPr>
        <p:blipFill>
          <a:blip r:embed="rId6"/>
          <a:stretch/>
        </p:blipFill>
        <p:spPr>
          <a:xfrm>
            <a:off x="4065120" y="6699960"/>
            <a:ext cx="5407200" cy="2942280"/>
          </a:xfrm>
          <a:prstGeom prst="rect">
            <a:avLst/>
          </a:prstGeom>
          <a:ln w="28575">
            <a:solidFill>
              <a:srgbClr val="0e2841">
                <a:lumMod val="90000"/>
                <a:lumOff val="10000"/>
              </a:srgbClr>
            </a:solidFill>
            <a:round/>
          </a:ln>
        </p:spPr>
      </p:pic>
      <p:sp>
        <p:nvSpPr>
          <p:cNvPr id="98" name="TextBox 59"/>
          <p:cNvSpPr/>
          <p:nvPr/>
        </p:nvSpPr>
        <p:spPr>
          <a:xfrm>
            <a:off x="4051440" y="9642600"/>
            <a:ext cx="54237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000" spc="-1" strike="noStrike">
                <a:solidFill>
                  <a:schemeClr val="lt1"/>
                </a:solidFill>
                <a:latin typeface="Arial"/>
                <a:ea typeface="Aptos"/>
              </a:rPr>
              <a:t>Figure 3.</a:t>
            </a:r>
            <a:r>
              <a:rPr b="0" lang="en-US" sz="1000" spc="-1" strike="noStrike">
                <a:solidFill>
                  <a:schemeClr val="lt1"/>
                </a:solidFill>
                <a:latin typeface="Arial"/>
                <a:ea typeface="Aptos"/>
              </a:rPr>
              <a:t> Levey–Jennings QC: historical mean 7.86 ± 0.72 ng/mL; run 25 = 5.6 ng/mL (−3 SD, 1₃s breach).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Rectangle 69"/>
          <p:cNvSpPr/>
          <p:nvPr/>
        </p:nvSpPr>
        <p:spPr>
          <a:xfrm>
            <a:off x="-20520" y="8635680"/>
            <a:ext cx="4071240" cy="417924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grpSp>
        <p:nvGrpSpPr>
          <p:cNvPr id="100" name="Group 60"/>
          <p:cNvGrpSpPr/>
          <p:nvPr/>
        </p:nvGrpSpPr>
        <p:grpSpPr>
          <a:xfrm>
            <a:off x="50040" y="8326440"/>
            <a:ext cx="3669480" cy="528480"/>
            <a:chOff x="50040" y="8326440"/>
            <a:chExt cx="3669480" cy="528480"/>
          </a:xfrm>
        </p:grpSpPr>
        <p:sp>
          <p:nvSpPr>
            <p:cNvPr id="101" name="Oval 61"/>
            <p:cNvSpPr/>
            <p:nvPr/>
          </p:nvSpPr>
          <p:spPr>
            <a:xfrm>
              <a:off x="50040" y="8326440"/>
              <a:ext cx="528480" cy="52848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lt1"/>
                  </a:solidFill>
                  <a:latin typeface="Arial"/>
                </a:rPr>
                <a:t>3</a:t>
              </a:r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" name="TextBox 62"/>
            <p:cNvSpPr/>
            <p:nvPr/>
          </p:nvSpPr>
          <p:spPr>
            <a:xfrm>
              <a:off x="677520" y="8375760"/>
              <a:ext cx="208152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lt1"/>
                  </a:solidFill>
                  <a:latin typeface="Arial"/>
                </a:rPr>
                <a:t>RESULTS</a:t>
              </a:r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Rectangle 63"/>
            <p:cNvSpPr/>
            <p:nvPr/>
          </p:nvSpPr>
          <p:spPr>
            <a:xfrm>
              <a:off x="662760" y="8742600"/>
              <a:ext cx="3056760" cy="3564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</p:grpSp>
      <p:sp>
        <p:nvSpPr>
          <p:cNvPr id="104" name="TextBox 72"/>
          <p:cNvSpPr/>
          <p:nvPr/>
        </p:nvSpPr>
        <p:spPr>
          <a:xfrm>
            <a:off x="571320" y="8817480"/>
            <a:ext cx="337752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ptos"/>
              </a:rPr>
              <a:t>Corrected OD450–540 from PSA standards (1.5–12 ng/mL) generated a 4PL calibration curve (Figure 2A). Patient absorbances were interpolated to concentrations (Figure 2B). PSA fell from ~9.3 ng/mL pre-treatment to ~5.1 ng/mL at 6 months, then rose to ~6.9 ng/mL at 12 months (positivity threshold 5 ng/mL). The 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73"/>
          <p:cNvSpPr/>
          <p:nvPr/>
        </p:nvSpPr>
        <p:spPr>
          <a:xfrm>
            <a:off x="574920" y="10090440"/>
            <a:ext cx="88938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concurrent QC control was 5.6 ng/mL versus historical 7.86 ± 0.72 ng/mL, breaching the 1₃s rule on the Levey–Jennings chart (Figure 3). Thus, this batch is out-of-control and patient values are not reportable pending repeat QC.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6" name="Group 74"/>
          <p:cNvGrpSpPr/>
          <p:nvPr/>
        </p:nvGrpSpPr>
        <p:grpSpPr>
          <a:xfrm>
            <a:off x="34560" y="10509480"/>
            <a:ext cx="3669480" cy="528480"/>
            <a:chOff x="34560" y="10509480"/>
            <a:chExt cx="3669480" cy="528480"/>
          </a:xfrm>
        </p:grpSpPr>
        <p:sp>
          <p:nvSpPr>
            <p:cNvPr id="107" name="Oval 75"/>
            <p:cNvSpPr/>
            <p:nvPr/>
          </p:nvSpPr>
          <p:spPr>
            <a:xfrm>
              <a:off x="34560" y="10509480"/>
              <a:ext cx="528480" cy="52848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lt1"/>
                  </a:solidFill>
                  <a:latin typeface="Arial"/>
                </a:rPr>
                <a:t>4</a:t>
              </a:r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" name="TextBox 76"/>
            <p:cNvSpPr/>
            <p:nvPr/>
          </p:nvSpPr>
          <p:spPr>
            <a:xfrm>
              <a:off x="662040" y="10558440"/>
              <a:ext cx="208152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lt1"/>
                  </a:solidFill>
                  <a:latin typeface="Arial"/>
                </a:rPr>
                <a:t>CONCLUSION</a:t>
              </a:r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Rectangle 77"/>
            <p:cNvSpPr/>
            <p:nvPr/>
          </p:nvSpPr>
          <p:spPr>
            <a:xfrm>
              <a:off x="647280" y="10925280"/>
              <a:ext cx="3056760" cy="3564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</p:grpSp>
      <p:sp>
        <p:nvSpPr>
          <p:cNvPr id="110" name="TextBox 79"/>
          <p:cNvSpPr/>
          <p:nvPr/>
        </p:nvSpPr>
        <p:spPr>
          <a:xfrm>
            <a:off x="561240" y="10997280"/>
            <a:ext cx="418356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ptos"/>
              </a:rPr>
              <a:t>Because QC failed (1₃s), this batch is invalid; therapy effectiveness cannot be concluded. If confirmed after repeat testing, PSA fell from ~9.3 to ~5.1 ng/mL at 6 months, then rose to ~6.9 at 12 months—remaining above the 5 ng/mL threshold—suggesting partial response with persistent disease. Next steps: repeat QC and remeasure; trend PSA every 3 months; confirm with an independent assay; consider imaging and urology review.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80"/>
          <p:cNvSpPr/>
          <p:nvPr/>
        </p:nvSpPr>
        <p:spPr>
          <a:xfrm>
            <a:off x="4853880" y="11029320"/>
            <a:ext cx="4818240" cy="17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228600" indent="-228600" defTabSz="9144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1000" spc="-1" strike="noStrike">
                <a:solidFill>
                  <a:schemeClr val="lt1"/>
                </a:solidFill>
                <a:latin typeface="Arial"/>
                <a:ea typeface="Aptos"/>
              </a:rPr>
              <a:t>Feltes Benitez, N., Lozano, J., Forero, C.G., Colomer, M.C., Paredes Rubio, S. &amp; Jovell‑Fernandez, E. (2025) ‘PSA bounce: understanding temporal fluctuations in prostate cancer after external radiotherapy’, Clinical and Translational Oncology, 27, pp. 3154–3162.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1000" spc="-1" strike="noStrike">
                <a:solidFill>
                  <a:schemeClr val="lt1"/>
                </a:solidFill>
                <a:latin typeface="Arial"/>
                <a:ea typeface="Aptos"/>
              </a:rPr>
              <a:t>Ramos, C.L., Bastos, A.C., Fernandes, K.F., &amp; Oliveira, S.C. (2001) ‘Development and validation of a quantitative ELISA for the measurement of prostate‑specific antigen (PSA)’, Analytica Chimica Acta, 427, pp. 115–123.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en-US" sz="1000" spc="-1" strike="noStrike">
                <a:solidFill>
                  <a:schemeClr val="lt1"/>
                </a:solidFill>
                <a:latin typeface="Arial"/>
                <a:ea typeface="Aptos"/>
              </a:rPr>
              <a:t>Liaqat, M., Kamal, S. &amp; Fischer, F. (2023) ‘Illustration of association between change in prostate-specific antigen (PSA) values and time to tumor status after treatment for prostate cancer patients: a joint modelling approach’, BMC Urology, 23, Article no. 202.</a:t>
            </a:r>
            <a:endParaRPr b="0" lang="en-AU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2" name="Group 81"/>
          <p:cNvGrpSpPr/>
          <p:nvPr/>
        </p:nvGrpSpPr>
        <p:grpSpPr>
          <a:xfrm>
            <a:off x="4456080" y="10556280"/>
            <a:ext cx="3669480" cy="528480"/>
            <a:chOff x="4456080" y="10556280"/>
            <a:chExt cx="3669480" cy="528480"/>
          </a:xfrm>
        </p:grpSpPr>
        <p:sp>
          <p:nvSpPr>
            <p:cNvPr id="113" name="Oval 82"/>
            <p:cNvSpPr/>
            <p:nvPr/>
          </p:nvSpPr>
          <p:spPr>
            <a:xfrm>
              <a:off x="4456080" y="10556280"/>
              <a:ext cx="528480" cy="52848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lt1"/>
                  </a:solidFill>
                  <a:latin typeface="Arial"/>
                </a:rPr>
                <a:t>5</a:t>
              </a:r>
              <a:endParaRPr b="0" lang="en-AU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" name="TextBox 83"/>
            <p:cNvSpPr/>
            <p:nvPr/>
          </p:nvSpPr>
          <p:spPr>
            <a:xfrm>
              <a:off x="5083560" y="10605240"/>
              <a:ext cx="208152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lt1"/>
                  </a:solidFill>
                  <a:latin typeface="Arial"/>
                </a:rPr>
                <a:t>REFERENCES</a:t>
              </a:r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Rectangle 84"/>
            <p:cNvSpPr/>
            <p:nvPr/>
          </p:nvSpPr>
          <p:spPr>
            <a:xfrm>
              <a:off x="5068800" y="10972080"/>
              <a:ext cx="3056760" cy="3564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pto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2025-08-29T04:08:15Z</dcterms:created>
  <dc:creator/>
  <dc:description/>
  <dc:language>en-AU</dc:language>
  <cp:lastModifiedBy/>
  <dcterms:modified xsi:type="dcterms:W3CDTF">2025-08-31T11:24:45Z</dcterms:modified>
  <cp:revision>444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A3 Paper (297x420 mm)</vt:lpwstr>
  </property>
  <property fmtid="{D5CDD505-2E9C-101B-9397-08002B2CF9AE}" pid="3" name="Slides">
    <vt:i4>1</vt:i4>
  </property>
</Properties>
</file>