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89" r:id="rId5"/>
    <p:sldId id="263" r:id="rId6"/>
    <p:sldId id="294" r:id="rId7"/>
    <p:sldId id="260" r:id="rId8"/>
    <p:sldId id="276" r:id="rId9"/>
    <p:sldId id="295" r:id="rId10"/>
    <p:sldId id="296" r:id="rId11"/>
    <p:sldId id="261" r:id="rId12"/>
    <p:sldId id="297" r:id="rId13"/>
    <p:sldId id="273" r:id="rId14"/>
    <p:sldId id="269" r:id="rId15"/>
    <p:sldId id="280" r:id="rId16"/>
    <p:sldId id="287"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unito" pitchFamily="2" charset="0"/>
      <p:regular r:id="rId23"/>
      <p:bold r:id="rId24"/>
      <p:italic r:id="rId25"/>
      <p:boldItalic r:id="rId26"/>
    </p:embeddedFont>
    <p:embeddedFont>
      <p:font typeface="Walter Turncoa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2208" autoAdjust="0"/>
  </p:normalViewPr>
  <p:slideViewPr>
    <p:cSldViewPr snapToGrid="0">
      <p:cViewPr>
        <p:scale>
          <a:sx n="75" d="100"/>
          <a:sy n="75" d="100"/>
        </p:scale>
        <p:origin x="1176" y="61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674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7185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6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3799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dirty="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025502" y="440847"/>
            <a:ext cx="5092995" cy="4306186"/>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PH" dirty="0"/>
              <a:t>Game recommender </a:t>
            </a:r>
            <a:r>
              <a:rPr lang="en-PH" dirty="0">
                <a:solidFill>
                  <a:schemeClr val="tx1">
                    <a:lumMod val="50000"/>
                  </a:schemeClr>
                </a:solidFill>
              </a:rPr>
              <a:t>(S</a:t>
            </a:r>
            <a:r>
              <a:rPr lang="en" dirty="0">
                <a:solidFill>
                  <a:schemeClr val="tx1">
                    <a:lumMod val="50000"/>
                  </a:schemeClr>
                </a:solidFill>
              </a:rPr>
              <a:t>team games)</a:t>
            </a:r>
            <a:br>
              <a:rPr lang="en" dirty="0">
                <a:solidFill>
                  <a:schemeClr val="tx1">
                    <a:lumMod val="50000"/>
                  </a:schemeClr>
                </a:solidFill>
              </a:rPr>
            </a:br>
            <a:endParaRPr dirty="0">
              <a:solidFill>
                <a:schemeClr val="tx1">
                  <a:lumMod val="50000"/>
                </a:schemeClr>
              </a:solidFill>
            </a:endParaRPr>
          </a:p>
        </p:txBody>
      </p:sp>
      <p:sp>
        <p:nvSpPr>
          <p:cNvPr id="3" name="Google Shape;222;p13">
            <a:extLst>
              <a:ext uri="{FF2B5EF4-FFF2-40B4-BE49-F238E27FC236}">
                <a16:creationId xmlns:a16="http://schemas.microsoft.com/office/drawing/2014/main" id="{5B4291E7-4D7A-4447-A9FC-842CA650E0C0}"/>
              </a:ext>
            </a:extLst>
          </p:cNvPr>
          <p:cNvSpPr txBox="1">
            <a:spLocks/>
          </p:cNvSpPr>
          <p:nvPr/>
        </p:nvSpPr>
        <p:spPr>
          <a:xfrm>
            <a:off x="4998861" y="2336778"/>
            <a:ext cx="2486499" cy="19757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9pPr>
          </a:lstStyle>
          <a:p>
            <a:br>
              <a:rPr lang="en-US" sz="5400" dirty="0"/>
            </a:br>
            <a:br>
              <a:rPr lang="en-US" sz="5400" dirty="0"/>
            </a:br>
            <a:r>
              <a:rPr lang="en-US" sz="1600" dirty="0"/>
              <a:t>By: </a:t>
            </a:r>
            <a:br>
              <a:rPr lang="en-US" sz="1400" dirty="0"/>
            </a:br>
            <a:r>
              <a:rPr lang="en-US" sz="1400" dirty="0"/>
              <a:t>Dela Cruz</a:t>
            </a:r>
            <a:br>
              <a:rPr lang="en-US" sz="1400" dirty="0"/>
            </a:br>
            <a:r>
              <a:rPr lang="en-US" sz="1400" dirty="0"/>
              <a:t> Sunga</a:t>
            </a:r>
            <a:br>
              <a:rPr lang="en-US" sz="1400" dirty="0"/>
            </a:br>
            <a:r>
              <a:rPr lang="en-US" sz="1400" dirty="0"/>
              <a:t>Gonzales, em</a:t>
            </a:r>
            <a:endParaRPr lang="en-US" sz="5400" dirty="0"/>
          </a:p>
        </p:txBody>
      </p:sp>
      <p:sp>
        <p:nvSpPr>
          <p:cNvPr id="13" name="Google Shape;768;p47">
            <a:extLst>
              <a:ext uri="{FF2B5EF4-FFF2-40B4-BE49-F238E27FC236}">
                <a16:creationId xmlns:a16="http://schemas.microsoft.com/office/drawing/2014/main" id="{C33AF935-B452-4791-B0B9-853611384F2E}"/>
              </a:ext>
            </a:extLst>
          </p:cNvPr>
          <p:cNvSpPr/>
          <p:nvPr/>
        </p:nvSpPr>
        <p:spPr>
          <a:xfrm>
            <a:off x="860530" y="282804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69;p47">
            <a:extLst>
              <a:ext uri="{FF2B5EF4-FFF2-40B4-BE49-F238E27FC236}">
                <a16:creationId xmlns:a16="http://schemas.microsoft.com/office/drawing/2014/main" id="{7746E3AF-7386-4BF2-8DD9-72605523065A}"/>
              </a:ext>
            </a:extLst>
          </p:cNvPr>
          <p:cNvSpPr/>
          <p:nvPr/>
        </p:nvSpPr>
        <p:spPr>
          <a:xfrm flipH="1">
            <a:off x="1117794" y="282804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nvGrpSpPr>
          <p:cNvPr id="4" name="Google Shape;781;p47">
            <a:extLst>
              <a:ext uri="{FF2B5EF4-FFF2-40B4-BE49-F238E27FC236}">
                <a16:creationId xmlns:a16="http://schemas.microsoft.com/office/drawing/2014/main" id="{EF360453-F748-49B4-B8D3-141F40F77614}"/>
              </a:ext>
            </a:extLst>
          </p:cNvPr>
          <p:cNvGrpSpPr/>
          <p:nvPr/>
        </p:nvGrpSpPr>
        <p:grpSpPr>
          <a:xfrm>
            <a:off x="408031" y="1762209"/>
            <a:ext cx="1217953" cy="1175069"/>
            <a:chOff x="4087472" y="3571163"/>
            <a:chExt cx="715358" cy="698611"/>
          </a:xfrm>
        </p:grpSpPr>
        <p:pic>
          <p:nvPicPr>
            <p:cNvPr id="7" name="Google Shape;784;p47">
              <a:extLst>
                <a:ext uri="{FF2B5EF4-FFF2-40B4-BE49-F238E27FC236}">
                  <a16:creationId xmlns:a16="http://schemas.microsoft.com/office/drawing/2014/main" id="{ACDB420B-3A77-485E-9B30-D47324CCA028}"/>
                </a:ext>
              </a:extLst>
            </p:cNvPr>
            <p:cNvPicPr preferRelativeResize="0"/>
            <p:nvPr/>
          </p:nvPicPr>
          <p:blipFill>
            <a:blip r:embed="rId3">
              <a:alphaModFix/>
              <a:duotone>
                <a:prstClr val="black"/>
                <a:schemeClr val="accent5">
                  <a:tint val="45000"/>
                  <a:satMod val="400000"/>
                </a:schemeClr>
              </a:duotone>
            </a:blip>
            <a:stretch>
              <a:fillRect/>
            </a:stretch>
          </p:blipFill>
          <p:spPr>
            <a:xfrm flipH="1">
              <a:off x="4087472" y="3571163"/>
              <a:ext cx="715358" cy="698611"/>
            </a:xfrm>
            <a:prstGeom prst="rect">
              <a:avLst/>
            </a:prstGeom>
            <a:noFill/>
            <a:ln>
              <a:noFill/>
            </a:ln>
          </p:spPr>
        </p:pic>
        <p:sp>
          <p:nvSpPr>
            <p:cNvPr id="8" name="Google Shape;785;p47">
              <a:extLst>
                <a:ext uri="{FF2B5EF4-FFF2-40B4-BE49-F238E27FC236}">
                  <a16:creationId xmlns:a16="http://schemas.microsoft.com/office/drawing/2014/main" id="{34F13279-CF85-477F-B82C-AC401E69A311}"/>
                </a:ext>
              </a:extLst>
            </p:cNvPr>
            <p:cNvSpPr/>
            <p:nvPr/>
          </p:nvSpPr>
          <p:spPr>
            <a:xfrm rot="311666" flipH="1">
              <a:off x="4395383" y="39589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786;p47">
              <a:extLst>
                <a:ext uri="{FF2B5EF4-FFF2-40B4-BE49-F238E27FC236}">
                  <a16:creationId xmlns:a16="http://schemas.microsoft.com/office/drawing/2014/main" id="{0AA9D328-C02D-4280-9C90-45CB8D78E465}"/>
                </a:ext>
              </a:extLst>
            </p:cNvPr>
            <p:cNvSpPr/>
            <p:nvPr/>
          </p:nvSpPr>
          <p:spPr>
            <a:xfrm rot="392198" flipH="1">
              <a:off x="4559032" y="39629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787;p47">
              <a:extLst>
                <a:ext uri="{FF2B5EF4-FFF2-40B4-BE49-F238E27FC236}">
                  <a16:creationId xmlns:a16="http://schemas.microsoft.com/office/drawing/2014/main" id="{DFF018C8-58DC-4CA6-BF89-DBA59DDC7545}"/>
                </a:ext>
              </a:extLst>
            </p:cNvPr>
            <p:cNvSpPr/>
            <p:nvPr/>
          </p:nvSpPr>
          <p:spPr>
            <a:xfrm flipH="1">
              <a:off x="4447271" y="40043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Google Shape;228;p14">
            <a:extLst>
              <a:ext uri="{FF2B5EF4-FFF2-40B4-BE49-F238E27FC236}">
                <a16:creationId xmlns:a16="http://schemas.microsoft.com/office/drawing/2014/main" id="{95296D72-87B9-47BC-ACF9-06A129EC2089}"/>
              </a:ext>
            </a:extLst>
          </p:cNvPr>
          <p:cNvSpPr txBox="1">
            <a:spLocks/>
          </p:cNvSpPr>
          <p:nvPr/>
        </p:nvSpPr>
        <p:spPr>
          <a:xfrm>
            <a:off x="9630355" y="639392"/>
            <a:ext cx="2509800" cy="2889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It aims to create a python program that aids and guides people who seek to find new games that are related to the ones they play. The project will mostly target the young demographic and the data that is needed will be collected from Steam API.</a:t>
            </a:r>
          </a:p>
        </p:txBody>
      </p:sp>
      <p:sp>
        <p:nvSpPr>
          <p:cNvPr id="16" name="Google Shape;229;p14">
            <a:extLst>
              <a:ext uri="{FF2B5EF4-FFF2-40B4-BE49-F238E27FC236}">
                <a16:creationId xmlns:a16="http://schemas.microsoft.com/office/drawing/2014/main" id="{9456F8D4-BEAF-4F98-B21B-BCB5F5202A66}"/>
              </a:ext>
            </a:extLst>
          </p:cNvPr>
          <p:cNvSpPr txBox="1">
            <a:spLocks/>
          </p:cNvSpPr>
          <p:nvPr/>
        </p:nvSpPr>
        <p:spPr>
          <a:xfrm>
            <a:off x="-2996156" y="639392"/>
            <a:ext cx="2509800" cy="2889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b="1" dirty="0"/>
          </a:p>
          <a:p>
            <a:pPr>
              <a:buClr>
                <a:schemeClr val="dk1"/>
              </a:buClr>
              <a:buSzPts val="1100"/>
            </a:pPr>
            <a:r>
              <a:rPr lang="en-US" sz="1600" b="1" dirty="0"/>
              <a:t>Game Recommender is a Content Based Game Recommendation System with Steam API: Association using Cosine Similarity Algorithm</a:t>
            </a:r>
          </a:p>
        </p:txBody>
      </p:sp>
      <p:sp>
        <p:nvSpPr>
          <p:cNvPr id="17" name="Google Shape;230;p14">
            <a:extLst>
              <a:ext uri="{FF2B5EF4-FFF2-40B4-BE49-F238E27FC236}">
                <a16:creationId xmlns:a16="http://schemas.microsoft.com/office/drawing/2014/main" id="{0FB58FF1-CFFC-447A-B287-7D24E6179634}"/>
              </a:ext>
            </a:extLst>
          </p:cNvPr>
          <p:cNvSpPr txBox="1">
            <a:spLocks/>
          </p:cNvSpPr>
          <p:nvPr/>
        </p:nvSpPr>
        <p:spPr>
          <a:xfrm>
            <a:off x="8404384" y="-1127824"/>
            <a:ext cx="548700" cy="3936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a:t>
            </a:fld>
            <a:endParaRPr lang="en"/>
          </a:p>
        </p:txBody>
      </p:sp>
      <p:sp>
        <p:nvSpPr>
          <p:cNvPr id="18" name="Title 2">
            <a:extLst>
              <a:ext uri="{FF2B5EF4-FFF2-40B4-BE49-F238E27FC236}">
                <a16:creationId xmlns:a16="http://schemas.microsoft.com/office/drawing/2014/main" id="{048AB0BA-D6E9-4DA3-AF94-C8C351F4BAE2}"/>
              </a:ext>
            </a:extLst>
          </p:cNvPr>
          <p:cNvSpPr txBox="1">
            <a:spLocks/>
          </p:cNvSpPr>
          <p:nvPr/>
        </p:nvSpPr>
        <p:spPr>
          <a:xfrm>
            <a:off x="1488450" y="-1084275"/>
            <a:ext cx="6167100"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9pPr>
          </a:lstStyle>
          <a:p>
            <a:r>
              <a:rPr lang="en-PH" dirty="0"/>
              <a:t>Game Recommender is 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dk1"/>
                </a:solidFill>
                <a:latin typeface="Walter Turncoat"/>
                <a:ea typeface="Walter Turncoat"/>
                <a:cs typeface="Walter Turncoat"/>
                <a:sym typeface="Walter Turncoat"/>
              </a:rPr>
              <a:t>When the inputs are valid, </a:t>
            </a:r>
            <a:r>
              <a:rPr lang="en-US" sz="1600" dirty="0"/>
              <a:t>after pressing the recommend button, the user can now press the display button which will recommend a number of games based on the inputs the user put in the input window that was closed</a:t>
            </a:r>
          </a:p>
        </p:txBody>
      </p:sp>
      <p:pic>
        <p:nvPicPr>
          <p:cNvPr id="3074" name="Picture 2">
            <a:extLst>
              <a:ext uri="{FF2B5EF4-FFF2-40B4-BE49-F238E27FC236}">
                <a16:creationId xmlns:a16="http://schemas.microsoft.com/office/drawing/2014/main" id="{F975C563-8A3F-4C7C-A6CA-528A811C9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138" y="1366863"/>
            <a:ext cx="3530550" cy="230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981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dirty="0"/>
              <a:t>According to </a:t>
            </a:r>
            <a:r>
              <a:rPr lang="en-PH" dirty="0">
                <a:solidFill>
                  <a:schemeClr val="accent5"/>
                </a:solidFill>
              </a:rPr>
              <a:t>Jiawei Han and Jian Pei (2012),</a:t>
            </a:r>
            <a:r>
              <a:rPr lang="en" dirty="0">
                <a:solidFill>
                  <a:schemeClr val="accent5"/>
                </a:solidFill>
              </a:rPr>
              <a:t> </a:t>
            </a:r>
            <a:r>
              <a:rPr lang="en-US" dirty="0"/>
              <a:t>the similarity between two inner product space vectors is measured by cosine similarity.</a:t>
            </a:r>
            <a:endParaRPr dirty="0"/>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dirty="0"/>
          </a:p>
        </p:txBody>
      </p:sp>
      <p:pic>
        <p:nvPicPr>
          <p:cNvPr id="432" name="Google Shape;432;p33"/>
          <p:cNvPicPr preferRelativeResize="0"/>
          <p:nvPr/>
        </p:nvPicPr>
        <p:blipFill>
          <a:blip r:embed="rId3">
            <a:alphaModFix/>
          </a:blip>
          <a:stretch>
            <a:fillRect/>
          </a:stretch>
        </p:blipFill>
        <p:spPr>
          <a:xfrm flipH="1">
            <a:off x="1508253" y="402771"/>
            <a:ext cx="7276516" cy="4576309"/>
          </a:xfrm>
          <a:prstGeom prst="rect">
            <a:avLst/>
          </a:prstGeom>
          <a:noFill/>
          <a:ln>
            <a:noFill/>
          </a:ln>
        </p:spPr>
      </p:pic>
      <p:sp>
        <p:nvSpPr>
          <p:cNvPr id="433" name="Google Shape;433;p33"/>
          <p:cNvSpPr txBox="1">
            <a:spLocks noGrp="1"/>
          </p:cNvSpPr>
          <p:nvPr>
            <p:ph type="body" idx="4294967295"/>
          </p:nvPr>
        </p:nvSpPr>
        <p:spPr>
          <a:xfrm>
            <a:off x="2762662" y="1290716"/>
            <a:ext cx="5417225"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dk1"/>
                </a:solidFill>
                <a:latin typeface="Walter Turncoat"/>
                <a:ea typeface="Walter Turncoat"/>
                <a:cs typeface="Walter Turncoat"/>
                <a:sym typeface="Walter Turncoat"/>
              </a:rPr>
              <a:t>Thousands of characteristics can be used to characterize a document</a:t>
            </a:r>
            <a:r>
              <a:rPr lang="en-US" sz="1600" dirty="0"/>
              <a:t>, each of which records the frequency of a specific word (such as a keyword) or phrase in the document. As a result, a term-frequency vector is used to represent each document as an object. For example, we see a document containing five instances of the word FPS, while GORE does not occur at all. The word GORE is absent from the entire document, as indicated by a count value of 0 and FPS has a value of 5. Such data can be highly asymmetric</a:t>
            </a:r>
          </a:p>
          <a:p>
            <a:pPr marL="0" lvl="0" indent="0" algn="l" rtl="0">
              <a:spcBef>
                <a:spcPts val="0"/>
              </a:spcBef>
              <a:spcAft>
                <a:spcPts val="0"/>
              </a:spcAft>
              <a:buNone/>
            </a:pPr>
            <a:endParaRPr lang="en-US" sz="1600" dirty="0"/>
          </a:p>
        </p:txBody>
      </p:sp>
      <p:grpSp>
        <p:nvGrpSpPr>
          <p:cNvPr id="12" name="Google Shape;748;p47">
            <a:extLst>
              <a:ext uri="{FF2B5EF4-FFF2-40B4-BE49-F238E27FC236}">
                <a16:creationId xmlns:a16="http://schemas.microsoft.com/office/drawing/2014/main" id="{1E12F151-EC36-4BB0-9BD8-45C48ACC5831}"/>
              </a:ext>
            </a:extLst>
          </p:cNvPr>
          <p:cNvGrpSpPr/>
          <p:nvPr/>
        </p:nvGrpSpPr>
        <p:grpSpPr>
          <a:xfrm>
            <a:off x="397587" y="2895602"/>
            <a:ext cx="865156" cy="1574216"/>
            <a:chOff x="1453501" y="2023800"/>
            <a:chExt cx="534466" cy="1041759"/>
          </a:xfrm>
        </p:grpSpPr>
        <p:sp>
          <p:nvSpPr>
            <p:cNvPr id="13" name="Google Shape;749;p47">
              <a:extLst>
                <a:ext uri="{FF2B5EF4-FFF2-40B4-BE49-F238E27FC236}">
                  <a16:creationId xmlns:a16="http://schemas.microsoft.com/office/drawing/2014/main" id="{1BC64E70-8D48-4547-882B-6401628B083C}"/>
                </a:ext>
              </a:extLst>
            </p:cNvPr>
            <p:cNvSpPr/>
            <p:nvPr/>
          </p:nvSpPr>
          <p:spPr>
            <a:xfrm flipH="1">
              <a:off x="177880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50;p47">
              <a:extLst>
                <a:ext uri="{FF2B5EF4-FFF2-40B4-BE49-F238E27FC236}">
                  <a16:creationId xmlns:a16="http://schemas.microsoft.com/office/drawing/2014/main" id="{2CB20CFA-AA91-425B-865E-4D1DD6BCE9F0}"/>
                </a:ext>
              </a:extLst>
            </p:cNvPr>
            <p:cNvSpPr/>
            <p:nvPr/>
          </p:nvSpPr>
          <p:spPr>
            <a:xfrm flipH="1">
              <a:off x="1586228"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 name="Google Shape;751;p47">
              <a:extLst>
                <a:ext uri="{FF2B5EF4-FFF2-40B4-BE49-F238E27FC236}">
                  <a16:creationId xmlns:a16="http://schemas.microsoft.com/office/drawing/2014/main" id="{A92666DB-EA17-4DC6-8B73-B72F987D341D}"/>
                </a:ext>
              </a:extLst>
            </p:cNvPr>
            <p:cNvPicPr preferRelativeResize="0"/>
            <p:nvPr/>
          </p:nvPicPr>
          <p:blipFill>
            <a:blip r:embed="rId4">
              <a:alphaModFix/>
              <a:duotone>
                <a:prstClr val="black"/>
                <a:schemeClr val="accent5">
                  <a:tint val="45000"/>
                  <a:satMod val="400000"/>
                </a:schemeClr>
              </a:duotone>
            </a:blip>
            <a:stretch>
              <a:fillRect/>
            </a:stretch>
          </p:blipFill>
          <p:spPr>
            <a:xfrm flipH="1">
              <a:off x="1453501" y="2023800"/>
              <a:ext cx="534466" cy="874375"/>
            </a:xfrm>
            <a:prstGeom prst="rect">
              <a:avLst/>
            </a:prstGeom>
            <a:noFill/>
            <a:ln>
              <a:noFill/>
            </a:ln>
          </p:spPr>
        </p:pic>
        <p:sp>
          <p:nvSpPr>
            <p:cNvPr id="16" name="Google Shape;752;p47">
              <a:extLst>
                <a:ext uri="{FF2B5EF4-FFF2-40B4-BE49-F238E27FC236}">
                  <a16:creationId xmlns:a16="http://schemas.microsoft.com/office/drawing/2014/main" id="{2151305F-EFE4-45DB-BA19-1A45A15B6AA4}"/>
                </a:ext>
              </a:extLst>
            </p:cNvPr>
            <p:cNvSpPr/>
            <p:nvPr/>
          </p:nvSpPr>
          <p:spPr>
            <a:xfrm flipH="1">
              <a:off x="1652246" y="25199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753;p47">
              <a:extLst>
                <a:ext uri="{FF2B5EF4-FFF2-40B4-BE49-F238E27FC236}">
                  <a16:creationId xmlns:a16="http://schemas.microsoft.com/office/drawing/2014/main" id="{47EAA43A-C889-48D0-81DE-80B508A9067B}"/>
                </a:ext>
              </a:extLst>
            </p:cNvPr>
            <p:cNvSpPr/>
            <p:nvPr/>
          </p:nvSpPr>
          <p:spPr>
            <a:xfrm flipH="1">
              <a:off x="1803483" y="25081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549204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 name="Text Placeholder 2">
            <a:extLst>
              <a:ext uri="{FF2B5EF4-FFF2-40B4-BE49-F238E27FC236}">
                <a16:creationId xmlns:a16="http://schemas.microsoft.com/office/drawing/2014/main" id="{1BCB99FA-B181-4369-8250-8B1DF56E69B5}"/>
              </a:ext>
            </a:extLst>
          </p:cNvPr>
          <p:cNvSpPr>
            <a:spLocks noGrp="1"/>
          </p:cNvSpPr>
          <p:nvPr>
            <p:ph type="body" idx="1"/>
          </p:nvPr>
        </p:nvSpPr>
        <p:spPr>
          <a:xfrm>
            <a:off x="403118" y="435429"/>
            <a:ext cx="6350700" cy="4373557"/>
          </a:xfrm>
        </p:spPr>
        <p:txBody>
          <a:bodyPr/>
          <a:lstStyle/>
          <a:p>
            <a:r>
              <a:rPr lang="en-US" dirty="0"/>
              <a:t>To our conclusion, the cosine similarity algorithm proved to be useful in associating documents, in our case, csv files— one user data set from the input, one game data set from the steam api csv and one csv from game reviews of that api.</a:t>
            </a:r>
          </a:p>
          <a:p>
            <a:r>
              <a:rPr lang="en-US" dirty="0"/>
              <a:t>We further narrowed it down to less than 6000 games to get relevant games and also pre-process it in a much more optimal time. Due to the nature of the project, we could say that this recommendation system has a potential to be a base program for a more improved recommendation application if enough time was given. </a:t>
            </a:r>
          </a:p>
          <a:p>
            <a:endParaRPr lang="en-PH" dirty="0"/>
          </a:p>
        </p:txBody>
      </p:sp>
      <p:grpSp>
        <p:nvGrpSpPr>
          <p:cNvPr id="24" name="Google Shape;736;p47">
            <a:extLst>
              <a:ext uri="{FF2B5EF4-FFF2-40B4-BE49-F238E27FC236}">
                <a16:creationId xmlns:a16="http://schemas.microsoft.com/office/drawing/2014/main" id="{84CECFD3-CC00-48FB-AC42-C6AE3F32532D}"/>
              </a:ext>
            </a:extLst>
          </p:cNvPr>
          <p:cNvGrpSpPr/>
          <p:nvPr/>
        </p:nvGrpSpPr>
        <p:grpSpPr>
          <a:xfrm>
            <a:off x="7576457" y="1901213"/>
            <a:ext cx="889379" cy="837775"/>
            <a:chOff x="1609715" y="3760172"/>
            <a:chExt cx="736891" cy="676987"/>
          </a:xfrm>
        </p:grpSpPr>
        <p:sp>
          <p:nvSpPr>
            <p:cNvPr id="25" name="Google Shape;737;p47">
              <a:extLst>
                <a:ext uri="{FF2B5EF4-FFF2-40B4-BE49-F238E27FC236}">
                  <a16:creationId xmlns:a16="http://schemas.microsoft.com/office/drawing/2014/main" id="{6E9DBBF2-D68B-4807-AF41-EFC2A829E3AE}"/>
                </a:ext>
              </a:extLst>
            </p:cNvPr>
            <p:cNvSpPr/>
            <p:nvPr/>
          </p:nvSpPr>
          <p:spPr>
            <a:xfrm flipH="1">
              <a:off x="2065631"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6" name="Google Shape;738;p47">
              <a:extLst>
                <a:ext uri="{FF2B5EF4-FFF2-40B4-BE49-F238E27FC236}">
                  <a16:creationId xmlns:a16="http://schemas.microsoft.com/office/drawing/2014/main" id="{1E50B212-E9E3-4FC8-85B4-DD8C49563BDF}"/>
                </a:ext>
              </a:extLst>
            </p:cNvPr>
            <p:cNvSpPr/>
            <p:nvPr/>
          </p:nvSpPr>
          <p:spPr>
            <a:xfrm>
              <a:off x="1871291"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7" name="Google Shape;739;p47">
              <a:extLst>
                <a:ext uri="{FF2B5EF4-FFF2-40B4-BE49-F238E27FC236}">
                  <a16:creationId xmlns:a16="http://schemas.microsoft.com/office/drawing/2014/main" id="{78BEBC81-8B1D-4BAD-84B6-295A3D4E6D24}"/>
                </a:ext>
              </a:extLst>
            </p:cNvPr>
            <p:cNvPicPr preferRelativeResize="0"/>
            <p:nvPr/>
          </p:nvPicPr>
          <p:blipFill>
            <a:blip r:embed="rId3">
              <a:alphaModFix/>
              <a:duotone>
                <a:prstClr val="black"/>
                <a:schemeClr val="accent2">
                  <a:tint val="45000"/>
                  <a:satMod val="400000"/>
                </a:schemeClr>
              </a:duotone>
            </a:blip>
            <a:stretch>
              <a:fillRect/>
            </a:stretch>
          </p:blipFill>
          <p:spPr>
            <a:xfrm flipH="1">
              <a:off x="1609715" y="3760172"/>
              <a:ext cx="736891" cy="509603"/>
            </a:xfrm>
            <a:prstGeom prst="rect">
              <a:avLst/>
            </a:prstGeom>
            <a:noFill/>
            <a:ln>
              <a:noFill/>
            </a:ln>
          </p:spPr>
        </p:pic>
        <p:sp>
          <p:nvSpPr>
            <p:cNvPr id="28" name="Google Shape;740;p47">
              <a:extLst>
                <a:ext uri="{FF2B5EF4-FFF2-40B4-BE49-F238E27FC236}">
                  <a16:creationId xmlns:a16="http://schemas.microsoft.com/office/drawing/2014/main" id="{0376C3E9-9858-4EE8-8568-9D356520A5BB}"/>
                </a:ext>
              </a:extLst>
            </p:cNvPr>
            <p:cNvSpPr/>
            <p:nvPr/>
          </p:nvSpPr>
          <p:spPr>
            <a:xfrm flipH="1">
              <a:off x="1927545" y="39602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741;p47">
              <a:extLst>
                <a:ext uri="{FF2B5EF4-FFF2-40B4-BE49-F238E27FC236}">
                  <a16:creationId xmlns:a16="http://schemas.microsoft.com/office/drawing/2014/main" id="{76C276DE-A94D-46C1-BE4E-D71EE456E940}"/>
                </a:ext>
              </a:extLst>
            </p:cNvPr>
            <p:cNvSpPr/>
            <p:nvPr/>
          </p:nvSpPr>
          <p:spPr>
            <a:xfrm flipH="1">
              <a:off x="2078782" y="39484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 name="Google Shape;767;p47">
            <a:extLst>
              <a:ext uri="{FF2B5EF4-FFF2-40B4-BE49-F238E27FC236}">
                <a16:creationId xmlns:a16="http://schemas.microsoft.com/office/drawing/2014/main" id="{36A52840-FF79-45A5-8527-6F04FC9B4526}"/>
              </a:ext>
            </a:extLst>
          </p:cNvPr>
          <p:cNvGrpSpPr/>
          <p:nvPr/>
        </p:nvGrpSpPr>
        <p:grpSpPr>
          <a:xfrm>
            <a:off x="7802501" y="1223552"/>
            <a:ext cx="736891" cy="676987"/>
            <a:chOff x="634588" y="3760172"/>
            <a:chExt cx="736891" cy="676987"/>
          </a:xfrm>
        </p:grpSpPr>
        <p:sp>
          <p:nvSpPr>
            <p:cNvPr id="31" name="Google Shape;768;p47">
              <a:extLst>
                <a:ext uri="{FF2B5EF4-FFF2-40B4-BE49-F238E27FC236}">
                  <a16:creationId xmlns:a16="http://schemas.microsoft.com/office/drawing/2014/main" id="{8618C567-0B5C-4554-8222-4B104CAFED66}"/>
                </a:ext>
              </a:extLst>
            </p:cNvPr>
            <p:cNvSpPr/>
            <p:nvPr/>
          </p:nvSpPr>
          <p:spPr>
            <a:xfrm>
              <a:off x="806100"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2" name="Google Shape;769;p47">
              <a:extLst>
                <a:ext uri="{FF2B5EF4-FFF2-40B4-BE49-F238E27FC236}">
                  <a16:creationId xmlns:a16="http://schemas.microsoft.com/office/drawing/2014/main" id="{523B4A35-117B-4485-ACB9-F91AE0BD45C1}"/>
                </a:ext>
              </a:extLst>
            </p:cNvPr>
            <p:cNvSpPr/>
            <p:nvPr/>
          </p:nvSpPr>
          <p:spPr>
            <a:xfrm flipH="1">
              <a:off x="1063364"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33" name="Google Shape;770;p47">
              <a:extLst>
                <a:ext uri="{FF2B5EF4-FFF2-40B4-BE49-F238E27FC236}">
                  <a16:creationId xmlns:a16="http://schemas.microsoft.com/office/drawing/2014/main" id="{8CA4472D-C201-4DA0-9131-CB7D16ADF2FA}"/>
                </a:ext>
              </a:extLst>
            </p:cNvPr>
            <p:cNvPicPr preferRelativeResize="0"/>
            <p:nvPr/>
          </p:nvPicPr>
          <p:blipFill>
            <a:blip r:embed="rId4">
              <a:alphaModFix/>
              <a:duotone>
                <a:prstClr val="black"/>
                <a:schemeClr val="accent3">
                  <a:tint val="45000"/>
                  <a:satMod val="400000"/>
                </a:schemeClr>
              </a:duotone>
            </a:blip>
            <a:stretch>
              <a:fillRect/>
            </a:stretch>
          </p:blipFill>
          <p:spPr>
            <a:xfrm>
              <a:off x="634588" y="3760172"/>
              <a:ext cx="736891" cy="509603"/>
            </a:xfrm>
            <a:prstGeom prst="rect">
              <a:avLst/>
            </a:prstGeom>
            <a:noFill/>
            <a:ln>
              <a:noFill/>
            </a:ln>
          </p:spPr>
        </p:pic>
        <p:sp>
          <p:nvSpPr>
            <p:cNvPr id="34" name="Google Shape;771;p47">
              <a:extLst>
                <a:ext uri="{FF2B5EF4-FFF2-40B4-BE49-F238E27FC236}">
                  <a16:creationId xmlns:a16="http://schemas.microsoft.com/office/drawing/2014/main" id="{6523684D-368E-4B68-8A99-399D06716541}"/>
                </a:ext>
              </a:extLst>
            </p:cNvPr>
            <p:cNvSpPr/>
            <p:nvPr/>
          </p:nvSpPr>
          <p:spPr>
            <a:xfrm rot="-311666">
              <a:off x="1052379" y="39898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772;p47">
              <a:extLst>
                <a:ext uri="{FF2B5EF4-FFF2-40B4-BE49-F238E27FC236}">
                  <a16:creationId xmlns:a16="http://schemas.microsoft.com/office/drawing/2014/main" id="{872669C7-7683-4165-A94F-ADFA73822FC6}"/>
                </a:ext>
              </a:extLst>
            </p:cNvPr>
            <p:cNvSpPr/>
            <p:nvPr/>
          </p:nvSpPr>
          <p:spPr>
            <a:xfrm rot="-392198">
              <a:off x="898563" y="39938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773;p47">
              <a:extLst>
                <a:ext uri="{FF2B5EF4-FFF2-40B4-BE49-F238E27FC236}">
                  <a16:creationId xmlns:a16="http://schemas.microsoft.com/office/drawing/2014/main" id="{B7051C3C-0A52-4131-B576-5F0E01AB0395}"/>
                </a:ext>
              </a:extLst>
            </p:cNvPr>
            <p:cNvSpPr/>
            <p:nvPr/>
          </p:nvSpPr>
          <p:spPr>
            <a:xfrm rot="2700242">
              <a:off x="884712" y="39543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3" name="Google Shape;333;p2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Text Placeholder 2">
            <a:extLst>
              <a:ext uri="{FF2B5EF4-FFF2-40B4-BE49-F238E27FC236}">
                <a16:creationId xmlns:a16="http://schemas.microsoft.com/office/drawing/2014/main" id="{F76197AF-14E5-4B22-A499-4714B1B29E50}"/>
              </a:ext>
            </a:extLst>
          </p:cNvPr>
          <p:cNvSpPr txBox="1">
            <a:spLocks/>
          </p:cNvSpPr>
          <p:nvPr/>
        </p:nvSpPr>
        <p:spPr>
          <a:xfrm>
            <a:off x="892627" y="1186543"/>
            <a:ext cx="5741447" cy="40687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bg1">
                    <a:lumMod val="25000"/>
                    <a:lumOff val="75000"/>
                  </a:schemeClr>
                </a:solidFill>
                <a:latin typeface="Nunito" pitchFamily="2" charset="0"/>
              </a:rPr>
              <a:t>Many improvements can be done if sufficient utilities can also be accessed, this includes unrestricted knowledge of programming that involves actual creation of applications.</a:t>
            </a:r>
          </a:p>
          <a:p>
            <a:endParaRPr lang="en-US" sz="1800" dirty="0">
              <a:solidFill>
                <a:schemeClr val="bg1">
                  <a:lumMod val="25000"/>
                  <a:lumOff val="75000"/>
                </a:schemeClr>
              </a:solidFill>
              <a:latin typeface="Nunito" pitchFamily="2" charset="0"/>
            </a:endParaRPr>
          </a:p>
          <a:p>
            <a:r>
              <a:rPr lang="en-US" sz="1800" dirty="0">
                <a:solidFill>
                  <a:schemeClr val="bg1">
                    <a:lumMod val="25000"/>
                    <a:lumOff val="75000"/>
                  </a:schemeClr>
                </a:solidFill>
                <a:latin typeface="Nunito" pitchFamily="2" charset="0"/>
              </a:rPr>
              <a:t>The application has areas that are lacking in terms of functionality and design but in light of that, the recommendation system can be used by users who are in need of crude recommendations or just simply want to have a pocket recommender at their disposal.</a:t>
            </a:r>
          </a:p>
          <a:p>
            <a:endParaRPr lang="en-US" sz="1800" dirty="0">
              <a:solidFill>
                <a:schemeClr val="bg1">
                  <a:lumMod val="25000"/>
                  <a:lumOff val="75000"/>
                </a:schemeClr>
              </a:solidFill>
              <a:latin typeface="Nunito" pitchFamily="2" charset="0"/>
            </a:endParaRPr>
          </a:p>
          <a:p>
            <a:endParaRPr lang="en-US" sz="1800" dirty="0">
              <a:solidFill>
                <a:schemeClr val="bg1">
                  <a:lumMod val="25000"/>
                  <a:lumOff val="75000"/>
                </a:schemeClr>
              </a:solidFill>
              <a:latin typeface="Nunito" pitchFamily="2"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ctrTitle"/>
          </p:nvPr>
        </p:nvSpPr>
        <p:spPr>
          <a:xfrm>
            <a:off x="2332650" y="691568"/>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PH" dirty="0">
                <a:solidFill>
                  <a:schemeClr val="accent3"/>
                </a:solidFill>
              </a:rPr>
              <a:t>If the chance persists</a:t>
            </a:r>
            <a:br>
              <a:rPr lang="en" dirty="0"/>
            </a:br>
            <a:r>
              <a:rPr lang="en-US" sz="1600" dirty="0"/>
              <a:t>we will make an integration of the recommender that will be a hybrid recommender</a:t>
            </a:r>
            <a:endParaRPr dirty="0"/>
          </a:p>
        </p:txBody>
      </p:sp>
      <p:sp>
        <p:nvSpPr>
          <p:cNvPr id="462" name="Google Shape;462;p37"/>
          <p:cNvSpPr txBox="1">
            <a:spLocks noGrp="1"/>
          </p:cNvSpPr>
          <p:nvPr>
            <p:ph type="subTitle" idx="1"/>
          </p:nvPr>
        </p:nvSpPr>
        <p:spPr>
          <a:xfrm>
            <a:off x="2332650" y="2419500"/>
            <a:ext cx="4478700" cy="3045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US" dirty="0">
                <a:solidFill>
                  <a:schemeClr val="accent6"/>
                </a:solidFill>
              </a:rPr>
              <a:t>as our recent investigations prove that it is more plausible to use multiple algorithms in recommending products so as to have many evaluation metrics. Particularly, we would like to put </a:t>
            </a:r>
            <a:r>
              <a:rPr lang="en-US" dirty="0" err="1">
                <a:solidFill>
                  <a:schemeClr val="accent6"/>
                </a:solidFill>
              </a:rPr>
              <a:t>apriori</a:t>
            </a:r>
            <a:r>
              <a:rPr lang="en-US" dirty="0">
                <a:solidFill>
                  <a:schemeClr val="accent6"/>
                </a:solidFill>
              </a:rPr>
              <a:t> algorithm that is also under the association rule for collaborative filtering.</a:t>
            </a:r>
          </a:p>
          <a:p>
            <a:pPr marL="0" lvl="0" indent="0" algn="ctr" rtl="0">
              <a:spcBef>
                <a:spcPts val="0"/>
              </a:spcBef>
              <a:spcAft>
                <a:spcPts val="800"/>
              </a:spcAft>
              <a:buNone/>
            </a:pPr>
            <a:endParaRPr dirty="0">
              <a:solidFill>
                <a:schemeClr val="accent6"/>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idx="4294967295"/>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Team Presentation</a:t>
            </a:r>
            <a:endParaRPr dirty="0"/>
          </a:p>
        </p:txBody>
      </p:sp>
      <p:sp>
        <p:nvSpPr>
          <p:cNvPr id="618" name="Google Shape;618;p4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620" name="Google Shape;620;p44"/>
          <p:cNvSpPr txBox="1"/>
          <p:nvPr/>
        </p:nvSpPr>
        <p:spPr>
          <a:xfrm>
            <a:off x="1691884"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pt-BR" sz="1200" b="1" dirty="0">
                <a:solidFill>
                  <a:schemeClr val="dk1"/>
                </a:solidFill>
                <a:latin typeface="Nunito"/>
                <a:ea typeface="Nunito"/>
                <a:cs typeface="Nunito"/>
                <a:sym typeface="Nunito"/>
              </a:rPr>
              <a:t>Rick Gavin A. Dela Cruz</a:t>
            </a:r>
            <a:endParaRPr lang="pt-BR" sz="800" dirty="0">
              <a:solidFill>
                <a:schemeClr val="dk2"/>
              </a:solidFill>
              <a:latin typeface="Nunito"/>
              <a:ea typeface="Nunito"/>
              <a:cs typeface="Nunito"/>
              <a:sym typeface="Nunito"/>
            </a:endParaRPr>
          </a:p>
          <a:p>
            <a:pPr marL="0" lvl="0" indent="0" algn="ctr" rtl="0">
              <a:spcBef>
                <a:spcPts val="0"/>
              </a:spcBef>
              <a:spcAft>
                <a:spcPts val="0"/>
              </a:spcAft>
              <a:buNone/>
            </a:pPr>
            <a:r>
              <a:rPr lang="pt-BR" sz="800" dirty="0">
                <a:solidFill>
                  <a:schemeClr val="dk2"/>
                </a:solidFill>
                <a:latin typeface="Nunito"/>
                <a:ea typeface="Nunito"/>
                <a:cs typeface="Nunito"/>
                <a:sym typeface="Nunito"/>
              </a:rPr>
              <a:t>BSCS 3-C</a:t>
            </a:r>
            <a:endParaRPr dirty="0">
              <a:latin typeface="Nunito"/>
              <a:ea typeface="Nunito"/>
              <a:cs typeface="Nunito"/>
              <a:sym typeface="Nunito"/>
            </a:endParaRPr>
          </a:p>
        </p:txBody>
      </p:sp>
      <p:sp>
        <p:nvSpPr>
          <p:cNvPr id="622" name="Google Shape;622;p44"/>
          <p:cNvSpPr txBox="1"/>
          <p:nvPr/>
        </p:nvSpPr>
        <p:spPr>
          <a:xfrm>
            <a:off x="3808215"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PH" sz="1200" b="1" dirty="0">
                <a:solidFill>
                  <a:schemeClr val="dk1"/>
                </a:solidFill>
                <a:latin typeface="Nunito"/>
                <a:ea typeface="Nunito"/>
                <a:cs typeface="Nunito"/>
                <a:sym typeface="Nunito"/>
              </a:rPr>
              <a:t>Richard Andrei B. </a:t>
            </a:r>
            <a:r>
              <a:rPr lang="en-PH" sz="1200" b="1" dirty="0" err="1">
                <a:solidFill>
                  <a:schemeClr val="dk1"/>
                </a:solidFill>
                <a:latin typeface="Nunito"/>
                <a:ea typeface="Nunito"/>
                <a:cs typeface="Nunito"/>
                <a:sym typeface="Nunito"/>
              </a:rPr>
              <a:t>Suñga</a:t>
            </a:r>
            <a:endParaRPr lang="en-PH" sz="1200" b="1" dirty="0">
              <a:solidFill>
                <a:schemeClr val="dk1"/>
              </a:solidFill>
              <a:latin typeface="Nunito"/>
              <a:ea typeface="Nunito"/>
              <a:cs typeface="Nunito"/>
              <a:sym typeface="Nunito"/>
            </a:endParaRPr>
          </a:p>
          <a:p>
            <a:pPr marL="0" lvl="0" indent="0" algn="ctr" rtl="0">
              <a:spcBef>
                <a:spcPts val="400"/>
              </a:spcBef>
              <a:spcAft>
                <a:spcPts val="0"/>
              </a:spcAft>
              <a:buNone/>
            </a:pPr>
            <a:r>
              <a:rPr lang="de-DE" sz="900" dirty="0">
                <a:solidFill>
                  <a:schemeClr val="dk2"/>
                </a:solidFill>
                <a:latin typeface="Nunito"/>
                <a:ea typeface="Nunito"/>
                <a:cs typeface="Nunito"/>
                <a:sym typeface="Nunito"/>
              </a:rPr>
              <a:t>BSCS 3-C</a:t>
            </a:r>
            <a:endParaRPr dirty="0">
              <a:latin typeface="Nunito"/>
              <a:ea typeface="Nunito"/>
              <a:cs typeface="Nunito"/>
              <a:sym typeface="Nunito"/>
            </a:endParaRPr>
          </a:p>
        </p:txBody>
      </p:sp>
      <p:sp>
        <p:nvSpPr>
          <p:cNvPr id="624" name="Google Shape;624;p44"/>
          <p:cNvSpPr txBox="1"/>
          <p:nvPr/>
        </p:nvSpPr>
        <p:spPr>
          <a:xfrm>
            <a:off x="5924547"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PH" sz="1200" b="1" dirty="0">
                <a:solidFill>
                  <a:schemeClr val="dk1"/>
                </a:solidFill>
                <a:latin typeface="Nunito"/>
                <a:ea typeface="Nunito"/>
                <a:cs typeface="Nunito"/>
                <a:sym typeface="Nunito"/>
              </a:rPr>
              <a:t>Ella Monique T. Gonzales</a:t>
            </a:r>
          </a:p>
          <a:p>
            <a:pPr marL="0" lvl="0" indent="0" algn="ctr" rtl="0">
              <a:spcBef>
                <a:spcPts val="400"/>
              </a:spcBef>
              <a:spcAft>
                <a:spcPts val="0"/>
              </a:spcAft>
              <a:buNone/>
            </a:pPr>
            <a:r>
              <a:rPr lang="es-ES" sz="900" dirty="0">
                <a:solidFill>
                  <a:schemeClr val="dk2"/>
                </a:solidFill>
                <a:latin typeface="Nunito"/>
                <a:ea typeface="Nunito"/>
                <a:cs typeface="Nunito"/>
                <a:sym typeface="Nunito"/>
              </a:rPr>
              <a:t>BSCS 3-C</a:t>
            </a:r>
          </a:p>
          <a:p>
            <a:pPr marL="0" lvl="0" indent="0" algn="ctr" rtl="0">
              <a:spcBef>
                <a:spcPts val="400"/>
              </a:spcBef>
              <a:spcAft>
                <a:spcPts val="0"/>
              </a:spcAft>
              <a:buNone/>
            </a:pPr>
            <a:endParaRPr lang="es-ES" sz="900" dirty="0">
              <a:solidFill>
                <a:schemeClr val="dk2"/>
              </a:solidFill>
              <a:latin typeface="Nunito"/>
              <a:ea typeface="Nunito"/>
              <a:cs typeface="Nunito"/>
              <a:sym typeface="Nunito"/>
            </a:endParaRPr>
          </a:p>
          <a:p>
            <a:pPr marL="0" lvl="0" indent="0" algn="ctr" rtl="0">
              <a:spcBef>
                <a:spcPts val="400"/>
              </a:spcBef>
              <a:spcAft>
                <a:spcPts val="400"/>
              </a:spcAft>
              <a:buNone/>
            </a:pPr>
            <a:endParaRPr dirty="0">
              <a:latin typeface="Nunito"/>
              <a:ea typeface="Nunito"/>
              <a:cs typeface="Nunito"/>
              <a:sym typeface="Nunito"/>
            </a:endParaRPr>
          </a:p>
        </p:txBody>
      </p:sp>
      <p:grpSp>
        <p:nvGrpSpPr>
          <p:cNvPr id="12" name="Google Shape;730;p47">
            <a:extLst>
              <a:ext uri="{FF2B5EF4-FFF2-40B4-BE49-F238E27FC236}">
                <a16:creationId xmlns:a16="http://schemas.microsoft.com/office/drawing/2014/main" id="{76B41A86-FC69-4BE1-A701-69D7D00FC96A}"/>
              </a:ext>
            </a:extLst>
          </p:cNvPr>
          <p:cNvGrpSpPr/>
          <p:nvPr/>
        </p:nvGrpSpPr>
        <p:grpSpPr>
          <a:xfrm>
            <a:off x="5989825" y="1992128"/>
            <a:ext cx="667508" cy="846854"/>
            <a:chOff x="5769688" y="2218704"/>
            <a:chExt cx="667508" cy="846854"/>
          </a:xfrm>
        </p:grpSpPr>
        <p:sp>
          <p:nvSpPr>
            <p:cNvPr id="13" name="Google Shape;731;p47">
              <a:extLst>
                <a:ext uri="{FF2B5EF4-FFF2-40B4-BE49-F238E27FC236}">
                  <a16:creationId xmlns:a16="http://schemas.microsoft.com/office/drawing/2014/main" id="{31425C9C-3FE9-4D45-B67B-EC7CC06E11D0}"/>
                </a:ext>
              </a:extLst>
            </p:cNvPr>
            <p:cNvSpPr/>
            <p:nvPr/>
          </p:nvSpPr>
          <p:spPr>
            <a:xfrm flipH="1">
              <a:off x="5955995"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32;p47">
              <a:extLst>
                <a:ext uri="{FF2B5EF4-FFF2-40B4-BE49-F238E27FC236}">
                  <a16:creationId xmlns:a16="http://schemas.microsoft.com/office/drawing/2014/main" id="{D96C1221-A64E-434F-835B-E53FA312ABEE}"/>
                </a:ext>
              </a:extLst>
            </p:cNvPr>
            <p:cNvSpPr/>
            <p:nvPr/>
          </p:nvSpPr>
          <p:spPr>
            <a:xfrm flipH="1">
              <a:off x="613529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 name="Google Shape;733;p47">
              <a:extLst>
                <a:ext uri="{FF2B5EF4-FFF2-40B4-BE49-F238E27FC236}">
                  <a16:creationId xmlns:a16="http://schemas.microsoft.com/office/drawing/2014/main" id="{21392A8B-86BE-45A5-BC87-C9B7887A3E58}"/>
                </a:ext>
              </a:extLst>
            </p:cNvPr>
            <p:cNvPicPr preferRelativeResize="0"/>
            <p:nvPr/>
          </p:nvPicPr>
          <p:blipFill>
            <a:blip r:embed="rId3">
              <a:alphaModFix/>
              <a:duotone>
                <a:prstClr val="black"/>
                <a:schemeClr val="accent1">
                  <a:tint val="45000"/>
                  <a:satMod val="400000"/>
                </a:schemeClr>
              </a:duotone>
            </a:blip>
            <a:stretch>
              <a:fillRect/>
            </a:stretch>
          </p:blipFill>
          <p:spPr>
            <a:xfrm flipH="1">
              <a:off x="5769688" y="2218704"/>
              <a:ext cx="667508" cy="679471"/>
            </a:xfrm>
            <a:prstGeom prst="rect">
              <a:avLst/>
            </a:prstGeom>
            <a:noFill/>
            <a:ln>
              <a:noFill/>
            </a:ln>
          </p:spPr>
        </p:pic>
        <p:sp>
          <p:nvSpPr>
            <p:cNvPr id="16" name="Google Shape;734;p47">
              <a:extLst>
                <a:ext uri="{FF2B5EF4-FFF2-40B4-BE49-F238E27FC236}">
                  <a16:creationId xmlns:a16="http://schemas.microsoft.com/office/drawing/2014/main" id="{BB32C31D-80DD-43C2-B9A3-3F41A6627EF8}"/>
                </a:ext>
              </a:extLst>
            </p:cNvPr>
            <p:cNvSpPr/>
            <p:nvPr/>
          </p:nvSpPr>
          <p:spPr>
            <a:xfrm flipH="1">
              <a:off x="6021283" y="26052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17" name="Google Shape;735;p47">
              <a:extLst>
                <a:ext uri="{FF2B5EF4-FFF2-40B4-BE49-F238E27FC236}">
                  <a16:creationId xmlns:a16="http://schemas.microsoft.com/office/drawing/2014/main" id="{5DF85585-76B3-4F61-8011-E59B746A5770}"/>
                </a:ext>
              </a:extLst>
            </p:cNvPr>
            <p:cNvSpPr/>
            <p:nvPr/>
          </p:nvSpPr>
          <p:spPr>
            <a:xfrm flipH="1">
              <a:off x="6172519" y="25934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grpSp>
      <p:grpSp>
        <p:nvGrpSpPr>
          <p:cNvPr id="18" name="Google Shape;742;p47">
            <a:extLst>
              <a:ext uri="{FF2B5EF4-FFF2-40B4-BE49-F238E27FC236}">
                <a16:creationId xmlns:a16="http://schemas.microsoft.com/office/drawing/2014/main" id="{432D61E0-0907-4E03-9F2C-C83A008C31CB}"/>
              </a:ext>
            </a:extLst>
          </p:cNvPr>
          <p:cNvGrpSpPr/>
          <p:nvPr/>
        </p:nvGrpSpPr>
        <p:grpSpPr>
          <a:xfrm>
            <a:off x="4738397" y="1956466"/>
            <a:ext cx="653153" cy="844462"/>
            <a:chOff x="4156630" y="2221097"/>
            <a:chExt cx="653153" cy="844462"/>
          </a:xfrm>
        </p:grpSpPr>
        <p:sp>
          <p:nvSpPr>
            <p:cNvPr id="19" name="Google Shape;743;p47">
              <a:extLst>
                <a:ext uri="{FF2B5EF4-FFF2-40B4-BE49-F238E27FC236}">
                  <a16:creationId xmlns:a16="http://schemas.microsoft.com/office/drawing/2014/main" id="{9FDA85A4-6A81-4E55-AD05-EB476B7F839A}"/>
                </a:ext>
              </a:extLst>
            </p:cNvPr>
            <p:cNvSpPr/>
            <p:nvPr/>
          </p:nvSpPr>
          <p:spPr>
            <a:xfrm flipH="1">
              <a:off x="4555988" y="28683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20" name="Google Shape;744;p47">
              <a:extLst>
                <a:ext uri="{FF2B5EF4-FFF2-40B4-BE49-F238E27FC236}">
                  <a16:creationId xmlns:a16="http://schemas.microsoft.com/office/drawing/2014/main" id="{FE136B7E-0F3A-4F04-98CE-6BB8DF060D1B}"/>
                </a:ext>
              </a:extLst>
            </p:cNvPr>
            <p:cNvSpPr/>
            <p:nvPr/>
          </p:nvSpPr>
          <p:spPr>
            <a:xfrm flipH="1">
              <a:off x="4407590"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1" name="Google Shape;745;p47">
              <a:extLst>
                <a:ext uri="{FF2B5EF4-FFF2-40B4-BE49-F238E27FC236}">
                  <a16:creationId xmlns:a16="http://schemas.microsoft.com/office/drawing/2014/main" id="{500581AF-1659-45D2-814E-AEFB7CD740EF}"/>
                </a:ext>
              </a:extLst>
            </p:cNvPr>
            <p:cNvPicPr preferRelativeResize="0"/>
            <p:nvPr/>
          </p:nvPicPr>
          <p:blipFill>
            <a:blip r:embed="rId4">
              <a:alphaModFix/>
              <a:duotone>
                <a:prstClr val="black"/>
                <a:schemeClr val="accent2">
                  <a:tint val="45000"/>
                  <a:satMod val="400000"/>
                </a:schemeClr>
              </a:duotone>
            </a:blip>
            <a:stretch>
              <a:fillRect/>
            </a:stretch>
          </p:blipFill>
          <p:spPr>
            <a:xfrm flipH="1">
              <a:off x="4156630" y="2221097"/>
              <a:ext cx="653153" cy="677078"/>
            </a:xfrm>
            <a:prstGeom prst="rect">
              <a:avLst/>
            </a:prstGeom>
            <a:noFill/>
            <a:ln>
              <a:noFill/>
            </a:ln>
          </p:spPr>
        </p:pic>
        <p:sp>
          <p:nvSpPr>
            <p:cNvPr id="22" name="Google Shape;746;p47">
              <a:extLst>
                <a:ext uri="{FF2B5EF4-FFF2-40B4-BE49-F238E27FC236}">
                  <a16:creationId xmlns:a16="http://schemas.microsoft.com/office/drawing/2014/main" id="{6CC06718-3B59-4209-90C5-67B99828BFAD}"/>
                </a:ext>
              </a:extLst>
            </p:cNvPr>
            <p:cNvSpPr/>
            <p:nvPr/>
          </p:nvSpPr>
          <p:spPr>
            <a:xfrm flipH="1">
              <a:off x="4345677" y="24725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747;p47">
              <a:extLst>
                <a:ext uri="{FF2B5EF4-FFF2-40B4-BE49-F238E27FC236}">
                  <a16:creationId xmlns:a16="http://schemas.microsoft.com/office/drawing/2014/main" id="{3C59A7A1-05EF-4AE6-96C9-4C1088760D83}"/>
                </a:ext>
              </a:extLst>
            </p:cNvPr>
            <p:cNvSpPr/>
            <p:nvPr/>
          </p:nvSpPr>
          <p:spPr>
            <a:xfrm flipH="1">
              <a:off x="4496914" y="24607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4" name="Google Shape;748;p47">
            <a:extLst>
              <a:ext uri="{FF2B5EF4-FFF2-40B4-BE49-F238E27FC236}">
                <a16:creationId xmlns:a16="http://schemas.microsoft.com/office/drawing/2014/main" id="{B3A396D4-C0D5-42E1-A4D2-32F8519EE0EA}"/>
              </a:ext>
            </a:extLst>
          </p:cNvPr>
          <p:cNvGrpSpPr/>
          <p:nvPr/>
        </p:nvGrpSpPr>
        <p:grpSpPr>
          <a:xfrm>
            <a:off x="2532952" y="1740771"/>
            <a:ext cx="534466" cy="1041759"/>
            <a:chOff x="1453501" y="2023800"/>
            <a:chExt cx="534466" cy="1041759"/>
          </a:xfrm>
        </p:grpSpPr>
        <p:sp>
          <p:nvSpPr>
            <p:cNvPr id="25" name="Google Shape;749;p47">
              <a:extLst>
                <a:ext uri="{FF2B5EF4-FFF2-40B4-BE49-F238E27FC236}">
                  <a16:creationId xmlns:a16="http://schemas.microsoft.com/office/drawing/2014/main" id="{63240CAC-D8EB-4063-8C85-C87030FFDE76}"/>
                </a:ext>
              </a:extLst>
            </p:cNvPr>
            <p:cNvSpPr/>
            <p:nvPr/>
          </p:nvSpPr>
          <p:spPr>
            <a:xfrm flipH="1">
              <a:off x="177880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6" name="Google Shape;750;p47">
              <a:extLst>
                <a:ext uri="{FF2B5EF4-FFF2-40B4-BE49-F238E27FC236}">
                  <a16:creationId xmlns:a16="http://schemas.microsoft.com/office/drawing/2014/main" id="{180C56A2-FC08-47D2-A0C2-90E32D866F63}"/>
                </a:ext>
              </a:extLst>
            </p:cNvPr>
            <p:cNvSpPr/>
            <p:nvPr/>
          </p:nvSpPr>
          <p:spPr>
            <a:xfrm flipH="1">
              <a:off x="1586228"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7" name="Google Shape;751;p47">
              <a:extLst>
                <a:ext uri="{FF2B5EF4-FFF2-40B4-BE49-F238E27FC236}">
                  <a16:creationId xmlns:a16="http://schemas.microsoft.com/office/drawing/2014/main" id="{53241DC6-8A66-41DA-A79A-595D81369E90}"/>
                </a:ext>
              </a:extLst>
            </p:cNvPr>
            <p:cNvPicPr preferRelativeResize="0"/>
            <p:nvPr/>
          </p:nvPicPr>
          <p:blipFill>
            <a:blip r:embed="rId5">
              <a:alphaModFix/>
              <a:duotone>
                <a:prstClr val="black"/>
                <a:schemeClr val="accent4">
                  <a:tint val="45000"/>
                  <a:satMod val="400000"/>
                </a:schemeClr>
              </a:duotone>
            </a:blip>
            <a:stretch>
              <a:fillRect/>
            </a:stretch>
          </p:blipFill>
          <p:spPr>
            <a:xfrm flipH="1">
              <a:off x="1453501" y="2023800"/>
              <a:ext cx="534466" cy="874375"/>
            </a:xfrm>
            <a:prstGeom prst="rect">
              <a:avLst/>
            </a:prstGeom>
            <a:noFill/>
            <a:ln>
              <a:noFill/>
            </a:ln>
          </p:spPr>
        </p:pic>
        <p:sp>
          <p:nvSpPr>
            <p:cNvPr id="28" name="Google Shape;752;p47">
              <a:extLst>
                <a:ext uri="{FF2B5EF4-FFF2-40B4-BE49-F238E27FC236}">
                  <a16:creationId xmlns:a16="http://schemas.microsoft.com/office/drawing/2014/main" id="{C7D5AD04-BC76-49C4-B36F-36BAE5F9D0C3}"/>
                </a:ext>
              </a:extLst>
            </p:cNvPr>
            <p:cNvSpPr/>
            <p:nvPr/>
          </p:nvSpPr>
          <p:spPr>
            <a:xfrm flipH="1">
              <a:off x="1652246" y="25199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753;p47">
              <a:extLst>
                <a:ext uri="{FF2B5EF4-FFF2-40B4-BE49-F238E27FC236}">
                  <a16:creationId xmlns:a16="http://schemas.microsoft.com/office/drawing/2014/main" id="{14C510CA-30E8-453A-AA44-37B53F31D565}"/>
                </a:ext>
              </a:extLst>
            </p:cNvPr>
            <p:cNvSpPr/>
            <p:nvPr/>
          </p:nvSpPr>
          <p:spPr>
            <a:xfrm flipH="1">
              <a:off x="1803483" y="25081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 name="Google Shape;760;p47">
            <a:extLst>
              <a:ext uri="{FF2B5EF4-FFF2-40B4-BE49-F238E27FC236}">
                <a16:creationId xmlns:a16="http://schemas.microsoft.com/office/drawing/2014/main" id="{58484C79-AEC1-459A-952D-B52E75C6631D}"/>
              </a:ext>
            </a:extLst>
          </p:cNvPr>
          <p:cNvGrpSpPr/>
          <p:nvPr/>
        </p:nvGrpSpPr>
        <p:grpSpPr>
          <a:xfrm>
            <a:off x="3751350" y="1956466"/>
            <a:ext cx="667508" cy="844462"/>
            <a:chOff x="3169583" y="2221097"/>
            <a:chExt cx="667508" cy="844462"/>
          </a:xfrm>
        </p:grpSpPr>
        <p:sp>
          <p:nvSpPr>
            <p:cNvPr id="31" name="Google Shape;761;p47">
              <a:extLst>
                <a:ext uri="{FF2B5EF4-FFF2-40B4-BE49-F238E27FC236}">
                  <a16:creationId xmlns:a16="http://schemas.microsoft.com/office/drawing/2014/main" id="{B0ADBE37-FED4-4C35-A179-B5F67F35CC9C}"/>
                </a:ext>
              </a:extLst>
            </p:cNvPr>
            <p:cNvSpPr/>
            <p:nvPr/>
          </p:nvSpPr>
          <p:spPr>
            <a:xfrm flipH="1">
              <a:off x="3234866" y="28611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32" name="Google Shape;762;p47">
              <a:extLst>
                <a:ext uri="{FF2B5EF4-FFF2-40B4-BE49-F238E27FC236}">
                  <a16:creationId xmlns:a16="http://schemas.microsoft.com/office/drawing/2014/main" id="{CD656A52-7F84-4F9B-A321-CB129B5CFBAF}"/>
                </a:ext>
              </a:extLst>
            </p:cNvPr>
            <p:cNvSpPr/>
            <p:nvPr/>
          </p:nvSpPr>
          <p:spPr>
            <a:xfrm>
              <a:off x="3575473"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33" name="Google Shape;763;p47">
              <a:extLst>
                <a:ext uri="{FF2B5EF4-FFF2-40B4-BE49-F238E27FC236}">
                  <a16:creationId xmlns:a16="http://schemas.microsoft.com/office/drawing/2014/main" id="{20BA37CA-145C-4948-BB83-D24929AB830D}"/>
                </a:ext>
              </a:extLst>
            </p:cNvPr>
            <p:cNvPicPr preferRelativeResize="0"/>
            <p:nvPr/>
          </p:nvPicPr>
          <p:blipFill>
            <a:blip r:embed="rId6">
              <a:alphaModFix/>
              <a:duotone>
                <a:prstClr val="black"/>
                <a:schemeClr val="accent2">
                  <a:tint val="45000"/>
                  <a:satMod val="400000"/>
                </a:schemeClr>
              </a:duotone>
            </a:blip>
            <a:stretch>
              <a:fillRect/>
            </a:stretch>
          </p:blipFill>
          <p:spPr>
            <a:xfrm flipH="1">
              <a:off x="3169583" y="2221097"/>
              <a:ext cx="667508" cy="677078"/>
            </a:xfrm>
            <a:prstGeom prst="rect">
              <a:avLst/>
            </a:prstGeom>
            <a:noFill/>
            <a:ln>
              <a:noFill/>
            </a:ln>
          </p:spPr>
        </p:pic>
        <p:sp>
          <p:nvSpPr>
            <p:cNvPr id="34" name="Google Shape;764;p47">
              <a:extLst>
                <a:ext uri="{FF2B5EF4-FFF2-40B4-BE49-F238E27FC236}">
                  <a16:creationId xmlns:a16="http://schemas.microsoft.com/office/drawing/2014/main" id="{E0C43F0D-1A0F-4695-A5AA-98AFB66F7597}"/>
                </a:ext>
              </a:extLst>
            </p:cNvPr>
            <p:cNvSpPr/>
            <p:nvPr/>
          </p:nvSpPr>
          <p:spPr>
            <a:xfrm rot="311666" flipH="1">
              <a:off x="3431867" y="25730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765;p47">
              <a:extLst>
                <a:ext uri="{FF2B5EF4-FFF2-40B4-BE49-F238E27FC236}">
                  <a16:creationId xmlns:a16="http://schemas.microsoft.com/office/drawing/2014/main" id="{1BAFEB76-900C-4CB7-8561-037148F39221}"/>
                </a:ext>
              </a:extLst>
            </p:cNvPr>
            <p:cNvSpPr/>
            <p:nvPr/>
          </p:nvSpPr>
          <p:spPr>
            <a:xfrm rot="392198" flipH="1">
              <a:off x="3595515" y="25770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766;p47">
              <a:extLst>
                <a:ext uri="{FF2B5EF4-FFF2-40B4-BE49-F238E27FC236}">
                  <a16:creationId xmlns:a16="http://schemas.microsoft.com/office/drawing/2014/main" id="{9D2BA887-DC27-447C-B662-8534AD7FC87B}"/>
                </a:ext>
              </a:extLst>
            </p:cNvPr>
            <p:cNvSpPr/>
            <p:nvPr/>
          </p:nvSpPr>
          <p:spPr>
            <a:xfrm rot="-1498374" flipH="1">
              <a:off x="3375021" y="26249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37" name="Google Shape;774;p47">
            <a:extLst>
              <a:ext uri="{FF2B5EF4-FFF2-40B4-BE49-F238E27FC236}">
                <a16:creationId xmlns:a16="http://schemas.microsoft.com/office/drawing/2014/main" id="{D8D3D1E8-659D-4119-B79C-112C759D03D5}"/>
              </a:ext>
            </a:extLst>
          </p:cNvPr>
          <p:cNvGrpSpPr/>
          <p:nvPr/>
        </p:nvGrpSpPr>
        <p:grpSpPr>
          <a:xfrm>
            <a:off x="1671092" y="1740771"/>
            <a:ext cx="534466" cy="1041759"/>
            <a:chOff x="591641" y="2023800"/>
            <a:chExt cx="534466" cy="1041759"/>
          </a:xfrm>
        </p:grpSpPr>
        <p:sp>
          <p:nvSpPr>
            <p:cNvPr id="38" name="Google Shape;775;p47">
              <a:extLst>
                <a:ext uri="{FF2B5EF4-FFF2-40B4-BE49-F238E27FC236}">
                  <a16:creationId xmlns:a16="http://schemas.microsoft.com/office/drawing/2014/main" id="{57486862-03FD-470C-982B-3960AEBDE926}"/>
                </a:ext>
              </a:extLst>
            </p:cNvPr>
            <p:cNvSpPr/>
            <p:nvPr/>
          </p:nvSpPr>
          <p:spPr>
            <a:xfrm flipH="1">
              <a:off x="959177"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9" name="Google Shape;776;p47">
              <a:extLst>
                <a:ext uri="{FF2B5EF4-FFF2-40B4-BE49-F238E27FC236}">
                  <a16:creationId xmlns:a16="http://schemas.microsoft.com/office/drawing/2014/main" id="{C2A4F0A0-E61E-48DD-ABFB-02795ED876F8}"/>
                </a:ext>
              </a:extLst>
            </p:cNvPr>
            <p:cNvSpPr/>
            <p:nvPr/>
          </p:nvSpPr>
          <p:spPr>
            <a:xfrm flipH="1">
              <a:off x="766603"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40" name="Google Shape;777;p47">
              <a:extLst>
                <a:ext uri="{FF2B5EF4-FFF2-40B4-BE49-F238E27FC236}">
                  <a16:creationId xmlns:a16="http://schemas.microsoft.com/office/drawing/2014/main" id="{6FD61413-4CB6-404F-8581-348C36B1F4E5}"/>
                </a:ext>
              </a:extLst>
            </p:cNvPr>
            <p:cNvPicPr preferRelativeResize="0"/>
            <p:nvPr/>
          </p:nvPicPr>
          <p:blipFill>
            <a:blip r:embed="rId7">
              <a:alphaModFix/>
              <a:duotone>
                <a:prstClr val="black"/>
                <a:schemeClr val="accent4">
                  <a:tint val="45000"/>
                  <a:satMod val="400000"/>
                </a:schemeClr>
              </a:duotone>
            </a:blip>
            <a:stretch>
              <a:fillRect/>
            </a:stretch>
          </p:blipFill>
          <p:spPr>
            <a:xfrm>
              <a:off x="591641" y="2023800"/>
              <a:ext cx="534466" cy="874375"/>
            </a:xfrm>
            <a:prstGeom prst="rect">
              <a:avLst/>
            </a:prstGeom>
            <a:noFill/>
            <a:ln>
              <a:noFill/>
            </a:ln>
          </p:spPr>
        </p:pic>
        <p:sp>
          <p:nvSpPr>
            <p:cNvPr id="41" name="Google Shape;778;p47">
              <a:extLst>
                <a:ext uri="{FF2B5EF4-FFF2-40B4-BE49-F238E27FC236}">
                  <a16:creationId xmlns:a16="http://schemas.microsoft.com/office/drawing/2014/main" id="{6C8C11A7-5096-4F46-B1B5-EA4668ACE995}"/>
                </a:ext>
              </a:extLst>
            </p:cNvPr>
            <p:cNvSpPr/>
            <p:nvPr/>
          </p:nvSpPr>
          <p:spPr>
            <a:xfrm rot="-311666">
              <a:off x="939316" y="25483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779;p47">
              <a:extLst>
                <a:ext uri="{FF2B5EF4-FFF2-40B4-BE49-F238E27FC236}">
                  <a16:creationId xmlns:a16="http://schemas.microsoft.com/office/drawing/2014/main" id="{D732D532-A308-4DB6-9A97-5A2B8EAE7390}"/>
                </a:ext>
              </a:extLst>
            </p:cNvPr>
            <p:cNvSpPr/>
            <p:nvPr/>
          </p:nvSpPr>
          <p:spPr>
            <a:xfrm rot="-392198">
              <a:off x="785500" y="25523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780;p47">
              <a:extLst>
                <a:ext uri="{FF2B5EF4-FFF2-40B4-BE49-F238E27FC236}">
                  <a16:creationId xmlns:a16="http://schemas.microsoft.com/office/drawing/2014/main" id="{257A5209-6A18-44C7-9B7A-88E8366485F5}"/>
                </a:ext>
              </a:extLst>
            </p:cNvPr>
            <p:cNvSpPr/>
            <p:nvPr/>
          </p:nvSpPr>
          <p:spPr>
            <a:xfrm>
              <a:off x="804621" y="25872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788;p47">
            <a:extLst>
              <a:ext uri="{FF2B5EF4-FFF2-40B4-BE49-F238E27FC236}">
                <a16:creationId xmlns:a16="http://schemas.microsoft.com/office/drawing/2014/main" id="{976644D3-FB45-4E4B-B322-3AA009929DFB}"/>
              </a:ext>
            </a:extLst>
          </p:cNvPr>
          <p:cNvGrpSpPr/>
          <p:nvPr/>
        </p:nvGrpSpPr>
        <p:grpSpPr>
          <a:xfrm>
            <a:off x="6900672" y="1992128"/>
            <a:ext cx="741676" cy="846854"/>
            <a:chOff x="6680535" y="2218704"/>
            <a:chExt cx="741676" cy="846854"/>
          </a:xfrm>
        </p:grpSpPr>
        <p:sp>
          <p:nvSpPr>
            <p:cNvPr id="45" name="Google Shape;789;p47">
              <a:extLst>
                <a:ext uri="{FF2B5EF4-FFF2-40B4-BE49-F238E27FC236}">
                  <a16:creationId xmlns:a16="http://schemas.microsoft.com/office/drawing/2014/main" id="{14992550-24F4-493C-9E16-EBBA15EF1F82}"/>
                </a:ext>
              </a:extLst>
            </p:cNvPr>
            <p:cNvSpPr/>
            <p:nvPr/>
          </p:nvSpPr>
          <p:spPr>
            <a:xfrm rot="-772385" flipH="1">
              <a:off x="6763725" y="28740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46" name="Google Shape;790;p47">
              <a:extLst>
                <a:ext uri="{FF2B5EF4-FFF2-40B4-BE49-F238E27FC236}">
                  <a16:creationId xmlns:a16="http://schemas.microsoft.com/office/drawing/2014/main" id="{5C26F47A-482C-41BD-8862-90F25D87103A}"/>
                </a:ext>
              </a:extLst>
            </p:cNvPr>
            <p:cNvSpPr/>
            <p:nvPr/>
          </p:nvSpPr>
          <p:spPr>
            <a:xfrm>
              <a:off x="7104337"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47" name="Google Shape;791;p47">
              <a:extLst>
                <a:ext uri="{FF2B5EF4-FFF2-40B4-BE49-F238E27FC236}">
                  <a16:creationId xmlns:a16="http://schemas.microsoft.com/office/drawing/2014/main" id="{A6029B90-2C61-4D08-B4C2-96C75D2D114D}"/>
                </a:ext>
              </a:extLst>
            </p:cNvPr>
            <p:cNvPicPr preferRelativeResize="0"/>
            <p:nvPr/>
          </p:nvPicPr>
          <p:blipFill>
            <a:blip r:embed="rId8">
              <a:alphaModFix/>
              <a:duotone>
                <a:prstClr val="black"/>
                <a:schemeClr val="accent1">
                  <a:tint val="45000"/>
                  <a:satMod val="400000"/>
                </a:schemeClr>
              </a:duotone>
            </a:blip>
            <a:stretch>
              <a:fillRect/>
            </a:stretch>
          </p:blipFill>
          <p:spPr>
            <a:xfrm>
              <a:off x="6680535" y="2218704"/>
              <a:ext cx="741676" cy="679471"/>
            </a:xfrm>
            <a:prstGeom prst="rect">
              <a:avLst/>
            </a:prstGeom>
            <a:noFill/>
            <a:ln>
              <a:noFill/>
            </a:ln>
          </p:spPr>
        </p:pic>
        <p:sp>
          <p:nvSpPr>
            <p:cNvPr id="48" name="Google Shape;792;p47">
              <a:extLst>
                <a:ext uri="{FF2B5EF4-FFF2-40B4-BE49-F238E27FC236}">
                  <a16:creationId xmlns:a16="http://schemas.microsoft.com/office/drawing/2014/main" id="{16B7C442-A305-450A-86DA-FA3CFB78CF94}"/>
                </a:ext>
              </a:extLst>
            </p:cNvPr>
            <p:cNvSpPr/>
            <p:nvPr/>
          </p:nvSpPr>
          <p:spPr>
            <a:xfrm rot="-311666">
              <a:off x="7166454" y="2588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49" name="Google Shape;793;p47">
              <a:extLst>
                <a:ext uri="{FF2B5EF4-FFF2-40B4-BE49-F238E27FC236}">
                  <a16:creationId xmlns:a16="http://schemas.microsoft.com/office/drawing/2014/main" id="{319A2614-B564-46F1-AA6D-8D0D715AC4AE}"/>
                </a:ext>
              </a:extLst>
            </p:cNvPr>
            <p:cNvSpPr/>
            <p:nvPr/>
          </p:nvSpPr>
          <p:spPr>
            <a:xfrm rot="-392198">
              <a:off x="7012638" y="2592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50" name="Google Shape;794;p47">
              <a:extLst>
                <a:ext uri="{FF2B5EF4-FFF2-40B4-BE49-F238E27FC236}">
                  <a16:creationId xmlns:a16="http://schemas.microsoft.com/office/drawing/2014/main" id="{476BC949-6A22-44CB-ACD7-C199EF536F7B}"/>
                </a:ext>
              </a:extLst>
            </p:cNvPr>
            <p:cNvSpPr/>
            <p:nvPr/>
          </p:nvSpPr>
          <p:spPr>
            <a:xfrm>
              <a:off x="7087525" y="26932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14"/>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b="1" dirty="0"/>
              <a:t>It aims to create a python program that aids and guides people who seek to find new games that are related to the ones they play. The project will mostly target the young demographic and the data that is needed will be collected from Steam API.</a:t>
            </a:r>
            <a:endParaRPr sz="1600" b="1" dirty="0"/>
          </a:p>
        </p:txBody>
      </p:sp>
      <p:sp>
        <p:nvSpPr>
          <p:cNvPr id="229" name="Google Shape;229;p14"/>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US" sz="1600" b="1" dirty="0"/>
          </a:p>
          <a:p>
            <a:pPr marL="0" lvl="0" indent="0" algn="l" rtl="0">
              <a:spcBef>
                <a:spcPts val="0"/>
              </a:spcBef>
              <a:spcAft>
                <a:spcPts val="0"/>
              </a:spcAft>
              <a:buClr>
                <a:schemeClr val="dk1"/>
              </a:buClr>
              <a:buSzPts val="1100"/>
              <a:buFont typeface="Arial"/>
              <a:buNone/>
            </a:pPr>
            <a:r>
              <a:rPr lang="en-US" sz="1600" b="1" dirty="0"/>
              <a:t>Game Recommender is a Content Based Game Recommendation System with Steam API: Association using Cosine Similarity Algorithm</a:t>
            </a:r>
          </a:p>
        </p:txBody>
      </p:sp>
      <p:sp>
        <p:nvSpPr>
          <p:cNvPr id="230" name="Google Shape;230;p1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3" name="Title 2">
            <a:extLst>
              <a:ext uri="{FF2B5EF4-FFF2-40B4-BE49-F238E27FC236}">
                <a16:creationId xmlns:a16="http://schemas.microsoft.com/office/drawing/2014/main" id="{D932A0B7-DF70-492D-BA23-890BEB98F6B9}"/>
              </a:ext>
            </a:extLst>
          </p:cNvPr>
          <p:cNvSpPr>
            <a:spLocks noGrp="1"/>
          </p:cNvSpPr>
          <p:nvPr>
            <p:ph type="title"/>
          </p:nvPr>
        </p:nvSpPr>
        <p:spPr/>
        <p:txBody>
          <a:bodyPr/>
          <a:lstStyle/>
          <a:p>
            <a:r>
              <a:rPr lang="en-PH" dirty="0"/>
              <a:t>Game Recommender is a </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dirty="0"/>
              <a:t>This system</a:t>
            </a:r>
            <a:endParaRPr dirty="0"/>
          </a:p>
        </p:txBody>
      </p:sp>
      <p:sp>
        <p:nvSpPr>
          <p:cNvPr id="244" name="Google Shape;244;p16"/>
          <p:cNvSpPr txBox="1">
            <a:spLocks noGrp="1"/>
          </p:cNvSpPr>
          <p:nvPr>
            <p:ph type="body" idx="1"/>
          </p:nvPr>
        </p:nvSpPr>
        <p:spPr>
          <a:xfrm>
            <a:off x="548125" y="989425"/>
            <a:ext cx="6167100" cy="3580075"/>
          </a:xfrm>
          <a:prstGeom prst="rect">
            <a:avLst/>
          </a:prstGeom>
        </p:spPr>
        <p:txBody>
          <a:bodyPr spcFirstLastPara="1" wrap="square" lIns="0" tIns="0" rIns="0" bIns="0" anchor="t" anchorCtr="0">
            <a:noAutofit/>
          </a:bodyPr>
          <a:lstStyle/>
          <a:p>
            <a:pPr marL="457200" lvl="0" indent="-355600" algn="l" rtl="0">
              <a:spcBef>
                <a:spcPts val="0"/>
              </a:spcBef>
              <a:spcAft>
                <a:spcPts val="0"/>
              </a:spcAft>
              <a:buClr>
                <a:schemeClr val="accent4"/>
              </a:buClr>
              <a:buSzPts val="2000"/>
              <a:buChar char="➜"/>
            </a:pPr>
            <a:r>
              <a:rPr lang="en-US" dirty="0"/>
              <a:t>Suggests games to users based on their likes and gaming patterns. </a:t>
            </a:r>
          </a:p>
          <a:p>
            <a:pPr marL="457200" lvl="0" indent="-355600" algn="l" rtl="0">
              <a:spcBef>
                <a:spcPts val="0"/>
              </a:spcBef>
              <a:spcAft>
                <a:spcPts val="0"/>
              </a:spcAft>
              <a:buClr>
                <a:schemeClr val="accent4"/>
              </a:buClr>
              <a:buSzPts val="2000"/>
              <a:buChar char="➜"/>
            </a:pPr>
            <a:r>
              <a:rPr lang="en-US" dirty="0"/>
              <a:t>we selected an algorithm that best suits text analysis.</a:t>
            </a:r>
          </a:p>
          <a:p>
            <a:pPr marL="457200" lvl="0" indent="-355600" algn="l" rtl="0">
              <a:spcBef>
                <a:spcPts val="0"/>
              </a:spcBef>
              <a:spcAft>
                <a:spcPts val="0"/>
              </a:spcAft>
              <a:buClr>
                <a:schemeClr val="accent4"/>
              </a:buClr>
              <a:buSzPts val="2000"/>
              <a:buChar char="➜"/>
            </a:pPr>
            <a:r>
              <a:rPr lang="en-US" dirty="0"/>
              <a:t>We used data from Steam, </a:t>
            </a:r>
          </a:p>
          <a:p>
            <a:pPr marL="457200" lvl="0" indent="-355600" algn="l" rtl="0">
              <a:spcBef>
                <a:spcPts val="0"/>
              </a:spcBef>
              <a:spcAft>
                <a:spcPts val="0"/>
              </a:spcAft>
              <a:buClr>
                <a:schemeClr val="accent4"/>
              </a:buClr>
              <a:buSzPts val="2000"/>
              <a:buChar char="➜"/>
            </a:pPr>
            <a:r>
              <a:rPr lang="en-US" dirty="0"/>
              <a:t>We'll be working with two datasets: user and game data. This blog will go over these in greater depth.</a:t>
            </a:r>
          </a:p>
          <a:p>
            <a:pPr marL="457200" lvl="0" indent="-355600" algn="l" rtl="0">
              <a:spcBef>
                <a:spcPts val="0"/>
              </a:spcBef>
              <a:spcAft>
                <a:spcPts val="0"/>
              </a:spcAft>
              <a:buClr>
                <a:schemeClr val="accent4"/>
              </a:buClr>
              <a:buSzPts val="2000"/>
              <a:buChar char="➜"/>
            </a:pPr>
            <a:endParaRPr lang="en-US" dirty="0"/>
          </a:p>
        </p:txBody>
      </p:sp>
      <p:sp>
        <p:nvSpPr>
          <p:cNvPr id="245" name="Google Shape;245;p1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2" name="Google Shape;722;p4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5" name="Google Shape;282;p21">
            <a:extLst>
              <a:ext uri="{FF2B5EF4-FFF2-40B4-BE49-F238E27FC236}">
                <a16:creationId xmlns:a16="http://schemas.microsoft.com/office/drawing/2014/main" id="{BCF02828-F695-4AF0-BC9A-4D410013C28C}"/>
              </a:ext>
            </a:extLst>
          </p:cNvPr>
          <p:cNvSpPr txBox="1">
            <a:spLocks/>
          </p:cNvSpPr>
          <p:nvPr/>
        </p:nvSpPr>
        <p:spPr>
          <a:xfrm>
            <a:off x="373954" y="962852"/>
            <a:ext cx="1921200"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Firstly</a:t>
            </a:r>
          </a:p>
          <a:p>
            <a:pPr>
              <a:spcBef>
                <a:spcPts val="800"/>
              </a:spcBef>
              <a:spcAft>
                <a:spcPts val="800"/>
              </a:spcAft>
            </a:pPr>
            <a:r>
              <a:rPr lang="en-US" sz="1800" dirty="0">
                <a:solidFill>
                  <a:schemeClr val="tx1">
                    <a:lumMod val="50000"/>
                  </a:schemeClr>
                </a:solidFill>
              </a:rPr>
              <a:t>We first need to preprocess the game dataset described in the dataset section with all the useful information to give as input to the recommender algorithm</a:t>
            </a:r>
          </a:p>
        </p:txBody>
      </p:sp>
      <p:sp>
        <p:nvSpPr>
          <p:cNvPr id="8" name="Google Shape;282;p21">
            <a:extLst>
              <a:ext uri="{FF2B5EF4-FFF2-40B4-BE49-F238E27FC236}">
                <a16:creationId xmlns:a16="http://schemas.microsoft.com/office/drawing/2014/main" id="{985175AE-324D-4F24-AC1D-CC7C02CEACB7}"/>
              </a:ext>
            </a:extLst>
          </p:cNvPr>
          <p:cNvSpPr txBox="1">
            <a:spLocks/>
          </p:cNvSpPr>
          <p:nvPr/>
        </p:nvSpPr>
        <p:spPr>
          <a:xfrm>
            <a:off x="2614726" y="962852"/>
            <a:ext cx="2033897"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Then</a:t>
            </a:r>
          </a:p>
          <a:p>
            <a:pPr>
              <a:spcBef>
                <a:spcPts val="800"/>
              </a:spcBef>
              <a:spcAft>
                <a:spcPts val="800"/>
              </a:spcAft>
            </a:pPr>
            <a:r>
              <a:rPr lang="en-US" sz="1700" dirty="0">
                <a:solidFill>
                  <a:schemeClr val="tx1">
                    <a:lumMod val="50000"/>
                  </a:schemeClr>
                </a:solidFill>
              </a:rPr>
              <a:t>We decided to only keep relevant games ranging to only 5000 in the game dataset simply because there are certain games that are not significant enough to consider recommending to the user</a:t>
            </a:r>
          </a:p>
        </p:txBody>
      </p:sp>
      <p:sp>
        <p:nvSpPr>
          <p:cNvPr id="9" name="Google Shape;282;p21">
            <a:extLst>
              <a:ext uri="{FF2B5EF4-FFF2-40B4-BE49-F238E27FC236}">
                <a16:creationId xmlns:a16="http://schemas.microsoft.com/office/drawing/2014/main" id="{49634BB2-EA52-4774-A54E-0D2E2C4C4F11}"/>
              </a:ext>
            </a:extLst>
          </p:cNvPr>
          <p:cNvSpPr txBox="1">
            <a:spLocks/>
          </p:cNvSpPr>
          <p:nvPr/>
        </p:nvSpPr>
        <p:spPr>
          <a:xfrm>
            <a:off x="4927648" y="962852"/>
            <a:ext cx="1921200"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Finally</a:t>
            </a:r>
          </a:p>
          <a:p>
            <a:pPr>
              <a:spcBef>
                <a:spcPts val="800"/>
              </a:spcBef>
              <a:spcAft>
                <a:spcPts val="800"/>
              </a:spcAft>
            </a:pPr>
            <a:r>
              <a:rPr lang="en-US" sz="1800" dirty="0">
                <a:solidFill>
                  <a:schemeClr val="tx1">
                    <a:lumMod val="50000"/>
                  </a:schemeClr>
                </a:solidFill>
              </a:rPr>
              <a:t>We create some new columns by merging numerous columns to obtain the optimal combination of information to offer us the best potential recommendation system.</a:t>
            </a:r>
          </a:p>
          <a:p>
            <a:pPr>
              <a:spcBef>
                <a:spcPts val="800"/>
              </a:spcBef>
              <a:spcAft>
                <a:spcPts val="800"/>
              </a:spcAft>
            </a:pPr>
            <a:endParaRPr lang="en-US" sz="1800" dirty="0">
              <a:solidFill>
                <a:schemeClr val="tx1">
                  <a:lumMod val="50000"/>
                </a:schemeClr>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body" idx="1"/>
          </p:nvPr>
        </p:nvSpPr>
        <p:spPr>
          <a:xfrm>
            <a:off x="1694277" y="1614825"/>
            <a:ext cx="2674526"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1"/>
                </a:solidFill>
              </a:rPr>
              <a:t>We </a:t>
            </a:r>
            <a:r>
              <a:rPr lang="en-US" dirty="0"/>
              <a:t>can create a cosine similarity matrix for the recommender system. To begin, we generate a frequency matrix for each game and each word in the chosen column (column name). </a:t>
            </a:r>
          </a:p>
        </p:txBody>
      </p:sp>
      <p:sp>
        <p:nvSpPr>
          <p:cNvPr id="275" name="Google Shape;275;p20"/>
          <p:cNvSpPr txBox="1">
            <a:spLocks noGrp="1"/>
          </p:cNvSpPr>
          <p:nvPr>
            <p:ph type="body" idx="2"/>
          </p:nvPr>
        </p:nvSpPr>
        <p:spPr>
          <a:xfrm>
            <a:off x="4862284" y="1087160"/>
            <a:ext cx="2674525" cy="3172386"/>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dirty="0"/>
              <a:t>The cosine similarity matrix is then created using the frequency matrix. The function takes a game title as a string and the cosine similarity matrix established before as inputs.</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Title 2">
            <a:extLst>
              <a:ext uri="{FF2B5EF4-FFF2-40B4-BE49-F238E27FC236}">
                <a16:creationId xmlns:a16="http://schemas.microsoft.com/office/drawing/2014/main" id="{2017B178-5CE4-439F-BC27-6B1C9B508255}"/>
              </a:ext>
            </a:extLst>
          </p:cNvPr>
          <p:cNvSpPr>
            <a:spLocks noGrp="1"/>
          </p:cNvSpPr>
          <p:nvPr>
            <p:ph type="title"/>
          </p:nvPr>
        </p:nvSpPr>
        <p:spPr/>
        <p:txBody>
          <a:bodyPr/>
          <a:lstStyle/>
          <a:p>
            <a:endParaRPr lang="en-PH"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905000" y="914400"/>
            <a:ext cx="3465353" cy="3441700"/>
          </a:xfrm>
          <a:prstGeom prst="rect">
            <a:avLst/>
          </a:prstGeom>
          <a:noFill/>
          <a:ln>
            <a:noFill/>
          </a:ln>
        </p:spPr>
      </p:pic>
      <p:sp>
        <p:nvSpPr>
          <p:cNvPr id="400" name="Google Shape;400;p31"/>
          <p:cNvSpPr txBox="1">
            <a:spLocks noGrp="1"/>
          </p:cNvSpPr>
          <p:nvPr>
            <p:ph type="body" idx="4294967295"/>
          </p:nvPr>
        </p:nvSpPr>
        <p:spPr>
          <a:xfrm>
            <a:off x="2159000" y="1216649"/>
            <a:ext cx="2617625" cy="271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using the cosine similarity matrix, </a:t>
            </a:r>
          </a:p>
          <a:p>
            <a:pPr marL="0" lvl="0" indent="0" algn="l" rtl="0">
              <a:spcBef>
                <a:spcPts val="0"/>
              </a:spcBef>
              <a:spcAft>
                <a:spcPts val="0"/>
              </a:spcAft>
              <a:buNone/>
            </a:pPr>
            <a:r>
              <a:rPr lang="en-US" sz="1800" dirty="0"/>
              <a:t>we calculate the similarity score for each recommended game and rank them from most similar to least similar.</a:t>
            </a:r>
          </a:p>
        </p:txBody>
      </p:sp>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dirty="0"/>
          </a:p>
        </p:txBody>
      </p:sp>
      <p:grpSp>
        <p:nvGrpSpPr>
          <p:cNvPr id="11" name="Google Shape;788;p47">
            <a:extLst>
              <a:ext uri="{FF2B5EF4-FFF2-40B4-BE49-F238E27FC236}">
                <a16:creationId xmlns:a16="http://schemas.microsoft.com/office/drawing/2014/main" id="{D7AE2BD7-11A9-4B00-B98E-966F35EAB244}"/>
              </a:ext>
            </a:extLst>
          </p:cNvPr>
          <p:cNvGrpSpPr/>
          <p:nvPr/>
        </p:nvGrpSpPr>
        <p:grpSpPr>
          <a:xfrm>
            <a:off x="5404363" y="2176561"/>
            <a:ext cx="1618737" cy="2011138"/>
            <a:chOff x="6680535" y="2218704"/>
            <a:chExt cx="741676" cy="846855"/>
          </a:xfrm>
        </p:grpSpPr>
        <p:sp>
          <p:nvSpPr>
            <p:cNvPr id="12" name="Google Shape;789;p47">
              <a:extLst>
                <a:ext uri="{FF2B5EF4-FFF2-40B4-BE49-F238E27FC236}">
                  <a16:creationId xmlns:a16="http://schemas.microsoft.com/office/drawing/2014/main" id="{12241660-C29F-438C-A956-0D519B7ECFC8}"/>
                </a:ext>
              </a:extLst>
            </p:cNvPr>
            <p:cNvSpPr/>
            <p:nvPr/>
          </p:nvSpPr>
          <p:spPr>
            <a:xfrm rot="-772385" flipH="1">
              <a:off x="6763725" y="28740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3" name="Google Shape;790;p47">
              <a:extLst>
                <a:ext uri="{FF2B5EF4-FFF2-40B4-BE49-F238E27FC236}">
                  <a16:creationId xmlns:a16="http://schemas.microsoft.com/office/drawing/2014/main" id="{DBBF6C3E-DDCD-4BAF-AB95-C90E7AB5D02D}"/>
                </a:ext>
              </a:extLst>
            </p:cNvPr>
            <p:cNvSpPr/>
            <p:nvPr/>
          </p:nvSpPr>
          <p:spPr>
            <a:xfrm>
              <a:off x="7104337"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4" name="Google Shape;791;p47">
              <a:extLst>
                <a:ext uri="{FF2B5EF4-FFF2-40B4-BE49-F238E27FC236}">
                  <a16:creationId xmlns:a16="http://schemas.microsoft.com/office/drawing/2014/main" id="{D5BD03C6-1E46-4D1E-A88C-83C3D96F5E40}"/>
                </a:ext>
              </a:extLst>
            </p:cNvPr>
            <p:cNvPicPr preferRelativeResize="0"/>
            <p:nvPr/>
          </p:nvPicPr>
          <p:blipFill>
            <a:blip r:embed="rId4">
              <a:alphaModFix/>
              <a:duotone>
                <a:prstClr val="black"/>
                <a:schemeClr val="accent2">
                  <a:tint val="45000"/>
                  <a:satMod val="400000"/>
                </a:schemeClr>
              </a:duotone>
            </a:blip>
            <a:stretch>
              <a:fillRect/>
            </a:stretch>
          </p:blipFill>
          <p:spPr>
            <a:xfrm>
              <a:off x="6680535" y="2218704"/>
              <a:ext cx="741676" cy="679471"/>
            </a:xfrm>
            <a:prstGeom prst="rect">
              <a:avLst/>
            </a:prstGeom>
            <a:noFill/>
            <a:ln>
              <a:noFill/>
            </a:ln>
          </p:spPr>
        </p:pic>
        <p:sp>
          <p:nvSpPr>
            <p:cNvPr id="15" name="Google Shape;792;p47">
              <a:extLst>
                <a:ext uri="{FF2B5EF4-FFF2-40B4-BE49-F238E27FC236}">
                  <a16:creationId xmlns:a16="http://schemas.microsoft.com/office/drawing/2014/main" id="{0BC53641-FA29-45A5-9C6F-F7E96EB49A4D}"/>
                </a:ext>
              </a:extLst>
            </p:cNvPr>
            <p:cNvSpPr/>
            <p:nvPr/>
          </p:nvSpPr>
          <p:spPr>
            <a:xfrm rot="21288334">
              <a:off x="7086141" y="2588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793;p47">
              <a:extLst>
                <a:ext uri="{FF2B5EF4-FFF2-40B4-BE49-F238E27FC236}">
                  <a16:creationId xmlns:a16="http://schemas.microsoft.com/office/drawing/2014/main" id="{C38D381C-55E6-461C-B88D-B77998964970}"/>
                </a:ext>
              </a:extLst>
            </p:cNvPr>
            <p:cNvSpPr/>
            <p:nvPr/>
          </p:nvSpPr>
          <p:spPr>
            <a:xfrm rot="21207802">
              <a:off x="6932328" y="2592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794;p47">
              <a:extLst>
                <a:ext uri="{FF2B5EF4-FFF2-40B4-BE49-F238E27FC236}">
                  <a16:creationId xmlns:a16="http://schemas.microsoft.com/office/drawing/2014/main" id="{F7BB7497-07F8-4484-BE70-CE44F91760BA}"/>
                </a:ext>
              </a:extLst>
            </p:cNvPr>
            <p:cNvSpPr/>
            <p:nvPr/>
          </p:nvSpPr>
          <p:spPr>
            <a:xfrm>
              <a:off x="7007213" y="26932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139905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1960075" y="495625"/>
            <a:ext cx="522385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PH" dirty="0">
                <a:solidFill>
                  <a:schemeClr val="accent6"/>
                </a:solidFill>
              </a:rPr>
              <a:t>we utilize the </a:t>
            </a:r>
            <a:br>
              <a:rPr lang="en-PH" dirty="0">
                <a:solidFill>
                  <a:schemeClr val="accent6"/>
                </a:solidFill>
              </a:rPr>
            </a:br>
            <a:r>
              <a:rPr lang="en-US" dirty="0"/>
              <a:t>'make recommendation for user’ function</a:t>
            </a:r>
            <a:endParaRPr lang="en-PH" dirty="0"/>
          </a:p>
        </p:txBody>
      </p:sp>
      <p:sp>
        <p:nvSpPr>
          <p:cNvPr id="251" name="Google Shape;251;p17"/>
          <p:cNvSpPr txBox="1">
            <a:spLocks noGrp="1"/>
          </p:cNvSpPr>
          <p:nvPr>
            <p:ph type="subTitle" idx="1"/>
          </p:nvPr>
        </p:nvSpPr>
        <p:spPr>
          <a:xfrm>
            <a:off x="2144225" y="2151412"/>
            <a:ext cx="4957150" cy="1936775"/>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solidFill>
                  <a:schemeClr val="accent3"/>
                </a:solidFill>
              </a:rPr>
              <a:t>This function combines the recommendations generated by the 'get recommendations' function for each game, maintaining the recommendations with the best reviews (extracted from the game dataset).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the initial interface of the program </a:t>
            </a:r>
            <a:r>
              <a:rPr lang="en-US" sz="1800" dirty="0"/>
              <a:t>we created in python. It is very simple, before the user can display recommended games, the user must press the input button first and a window will appear.</a:t>
            </a:r>
          </a:p>
        </p:txBody>
      </p:sp>
      <p:pic>
        <p:nvPicPr>
          <p:cNvPr id="1028" name="Picture 4">
            <a:extLst>
              <a:ext uri="{FF2B5EF4-FFF2-40B4-BE49-F238E27FC236}">
                <a16:creationId xmlns:a16="http://schemas.microsoft.com/office/drawing/2014/main" id="{DBE7B907-7932-46A4-A83F-4895916038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9" b="28587"/>
          <a:stretch/>
        </p:blipFill>
        <p:spPr bwMode="auto">
          <a:xfrm>
            <a:off x="4364087" y="1381028"/>
            <a:ext cx="3560285" cy="2256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the user will be notified </a:t>
            </a:r>
            <a:r>
              <a:rPr lang="en-US" sz="1800" dirty="0"/>
              <a:t>if their input is invalid (has invalid spaces, duplicates or the game not being in the dataset used).</a:t>
            </a:r>
          </a:p>
        </p:txBody>
      </p:sp>
      <p:pic>
        <p:nvPicPr>
          <p:cNvPr id="2054" name="Picture 6">
            <a:extLst>
              <a:ext uri="{FF2B5EF4-FFF2-40B4-BE49-F238E27FC236}">
                <a16:creationId xmlns:a16="http://schemas.microsoft.com/office/drawing/2014/main" id="{B2AB7365-68FE-445E-91EC-A4FD0E7DB6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83" b="25271"/>
          <a:stretch/>
        </p:blipFill>
        <p:spPr bwMode="auto">
          <a:xfrm>
            <a:off x="4353202" y="1383059"/>
            <a:ext cx="3565024"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624062"/>
      </p:ext>
    </p:extLst>
  </p:cSld>
  <p:clrMapOvr>
    <a:masterClrMapping/>
  </p:clrMapOvr>
  <p:transition spd="slow">
    <p:push dir="u"/>
  </p:transition>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948</Words>
  <Application>Microsoft Office PowerPoint</Application>
  <PresentationFormat>On-screen Show (16:9)</PresentationFormat>
  <Paragraphs>59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Walter Turncoat</vt:lpstr>
      <vt:lpstr>Nunito</vt:lpstr>
      <vt:lpstr>Calibri</vt:lpstr>
      <vt:lpstr>Arial</vt:lpstr>
      <vt:lpstr>Osric template</vt:lpstr>
      <vt:lpstr>Game recommender (Steam games) </vt:lpstr>
      <vt:lpstr>Game Recommender is a </vt:lpstr>
      <vt:lpstr>This system</vt:lpstr>
      <vt:lpstr>PowerPoint Presentation</vt:lpstr>
      <vt:lpstr>PowerPoint Presentation</vt:lpstr>
      <vt:lpstr>PowerPoint Presentation</vt:lpstr>
      <vt:lpstr>we utilize the  'make recommendation for user’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chance persists we will make an integration of the recommender that will be a hybrid recommender</vt:lpstr>
      <vt:lpstr>Team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recommender (Steam games)</dc:title>
  <dc:creator>Ella Gonzales</dc:creator>
  <cp:lastModifiedBy>Ella Gonzales</cp:lastModifiedBy>
  <cp:revision>11</cp:revision>
  <dcterms:modified xsi:type="dcterms:W3CDTF">2022-02-06T09:29:40Z</dcterms:modified>
</cp:coreProperties>
</file>