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05" r:id="rId6"/>
    <p:sldId id="300" r:id="rId7"/>
    <p:sldId id="302" r:id="rId8"/>
    <p:sldId id="258" r:id="rId9"/>
    <p:sldId id="304" r:id="rId10"/>
    <p:sldId id="373" r:id="rId11"/>
    <p:sldId id="372" r:id="rId12"/>
    <p:sldId id="374" r:id="rId13"/>
    <p:sldId id="375" r:id="rId14"/>
    <p:sldId id="353" r:id="rId15"/>
    <p:sldId id="354" r:id="rId16"/>
    <p:sldId id="260" r:id="rId17"/>
    <p:sldId id="355" r:id="rId18"/>
    <p:sldId id="356" r:id="rId19"/>
    <p:sldId id="259" r:id="rId20"/>
    <p:sldId id="301" r:id="rId21"/>
    <p:sldId id="296" r:id="rId22"/>
    <p:sldId id="357" r:id="rId23"/>
    <p:sldId id="303" r:id="rId24"/>
    <p:sldId id="361" r:id="rId25"/>
    <p:sldId id="359" r:id="rId26"/>
    <p:sldId id="360" r:id="rId27"/>
    <p:sldId id="264" r:id="rId28"/>
    <p:sldId id="362" r:id="rId29"/>
    <p:sldId id="376" r:id="rId30"/>
    <p:sldId id="299" r:id="rId31"/>
    <p:sldId id="298" r:id="rId32"/>
    <p:sldId id="279" r:id="rId33"/>
    <p:sldId id="352" r:id="rId3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77F627C-A79C-4CEA-9F43-E7185F252452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005030000000200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005030000000200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005030000000200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005030000000200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005030000000200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005030000000200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1" name="Google Shape;91;p4"/>
          <p:cNvSpPr txBox="1"/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005030000000200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005030000000200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9" name="Google Shape;169;p5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005030000000200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005030000000200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6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005030000000200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0" name="Google Shape;240;p7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005030000000200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005030000000200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0" name="Google Shape;280;p8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005030000000200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005030000000200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84" name="Google Shape;284;p9"/>
          <p:cNvSpPr txBox="1"/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9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005030000000200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005030000000200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10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hub.docker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hyperlink" Target="https://github.com/torvalds/linux" TargetMode="Externa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085215" y="2139315"/>
            <a:ext cx="6579870" cy="11595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4000"/>
              <a:t>容器</a:t>
            </a:r>
            <a:r>
              <a:rPr lang="en-US" altLang="zh-CN" sz="4000"/>
              <a:t>/Docker</a:t>
            </a:r>
            <a:r>
              <a:rPr lang="zh-CN" altLang="en-GB" sz="4000"/>
              <a:t>技术培训</a:t>
            </a:r>
            <a:br>
              <a:rPr lang="zh-CN" altLang="en-GB" sz="4000"/>
            </a:br>
            <a:br>
              <a:rPr lang="zh-CN" altLang="en-GB" sz="4000"/>
            </a:br>
            <a:r>
              <a:rPr lang="zh-CN" altLang="en-GB" sz="1800"/>
              <a:t>信息管理中心 </a:t>
            </a:r>
            <a:r>
              <a:rPr lang="en-US" altLang="zh-CN" sz="1800"/>
              <a:t>tangyongin </a:t>
            </a:r>
            <a:endParaRPr lang="en-US" altLang="zh-CN" sz="18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文本框 4"/>
          <p:cNvSpPr txBox="1"/>
          <p:nvPr/>
        </p:nvSpPr>
        <p:spPr>
          <a:xfrm>
            <a:off x="1870075" y="234950"/>
            <a:ext cx="52374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linux </a:t>
            </a:r>
            <a:r>
              <a:rPr lang="zh-CN" altLang="en-US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可运行于各种大小</a:t>
            </a:r>
            <a:r>
              <a:rPr lang="en-US" altLang="zh-CN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/</a:t>
            </a:r>
            <a:r>
              <a:rPr lang="zh-CN" altLang="en-US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类型的设备</a:t>
            </a:r>
            <a:r>
              <a:rPr lang="en-US" altLang="zh-CN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:</a:t>
            </a:r>
            <a:endParaRPr lang="en-US" altLang="zh-CN" sz="16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4230" y="982980"/>
            <a:ext cx="2857500" cy="1600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72430" y="1361440"/>
            <a:ext cx="19157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PS4/PS5</a:t>
            </a:r>
            <a:endParaRPr lang="zh-CN" altLang="en-US" sz="16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30" y="2888615"/>
            <a:ext cx="2857500" cy="1743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72430" y="3241675"/>
            <a:ext cx="19157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Android </a:t>
            </a:r>
            <a:r>
              <a:rPr lang="zh-CN" altLang="en-US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情况稍微有点复杂</a:t>
            </a:r>
            <a:endParaRPr lang="zh-CN" altLang="en-US" sz="16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" name="文本框 3"/>
          <p:cNvSpPr txBox="1"/>
          <p:nvPr/>
        </p:nvSpPr>
        <p:spPr>
          <a:xfrm>
            <a:off x="2274570" y="2034540"/>
            <a:ext cx="4467860" cy="30670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cat novel.txt | tr ' ' '\n' | sort | uniq -c |sort -r |more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74570" y="688340"/>
            <a:ext cx="58693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linux: </a:t>
            </a:r>
            <a:r>
              <a:rPr lang="zh-CN" altLang="en-US" sz="20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透明</a:t>
            </a:r>
            <a:r>
              <a:rPr lang="en-US" altLang="zh-CN" sz="20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,</a:t>
            </a:r>
            <a:r>
              <a:rPr lang="zh-CN" altLang="en-US" sz="20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文本</a:t>
            </a:r>
            <a:r>
              <a:rPr lang="en-US" altLang="zh-CN" sz="20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,</a:t>
            </a:r>
            <a:r>
              <a:rPr lang="zh-CN" altLang="en-US" sz="20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管道</a:t>
            </a:r>
            <a:r>
              <a:rPr lang="en-US" altLang="zh-CN" sz="20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,</a:t>
            </a:r>
            <a:r>
              <a:rPr lang="zh-CN" altLang="en-US" sz="20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组合</a:t>
            </a:r>
            <a:endParaRPr lang="en-US" altLang="zh-CN" sz="20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8070" y="1642745"/>
            <a:ext cx="4467860" cy="30670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一个长文章里面的词频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365375" y="1892300"/>
            <a:ext cx="52374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什么是容器</a:t>
            </a:r>
            <a:r>
              <a:rPr lang="en-US" altLang="zh-CN" sz="24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/Docker</a:t>
            </a:r>
            <a:r>
              <a:rPr lang="zh-CN" altLang="en-US" sz="24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技术</a:t>
            </a:r>
            <a:endParaRPr lang="zh-CN" altLang="en-US" sz="24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4" name="矩形 7"/>
          <p:cNvSpPr/>
          <p:nvPr/>
        </p:nvSpPr>
        <p:spPr>
          <a:xfrm>
            <a:off x="2482850" y="441325"/>
            <a:ext cx="6102350" cy="23279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 indent="0"/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 </a:t>
            </a:r>
            <a:endParaRPr lang="en-US" altLang="zh-CN" baseline="30000">
              <a:solidFill>
                <a:schemeClr val="accen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</a:endParaRPr>
          </a:p>
          <a:p>
            <a:pPr indent="0"/>
            <a:r>
              <a:rPr lang="zh-CN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    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Docker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最初是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dotCloud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公司创始人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Solomon Hykes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在法国期间发起的一个公司内部项目，</a:t>
            </a:r>
            <a:endParaRPr lang="zh-CN" altLang="en-US" baseline="30000">
              <a:solidFill>
                <a:schemeClr val="accen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  <a:p>
            <a:pPr indent="0"/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它是基于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dotCloud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公司多年云服务技术的一次革新，并于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2013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年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3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月以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Apache 2.0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授权协议开源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)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，</a:t>
            </a:r>
            <a:endParaRPr lang="zh-CN" altLang="en-US" baseline="30000">
              <a:solidFill>
                <a:schemeClr val="accen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  <a:p>
            <a:pPr indent="0"/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主要项目代码在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GitHub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上进行维护。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Docker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项目后来还加入了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Linux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基金会，并成立推动开放容器联盟。</a:t>
            </a:r>
            <a:endParaRPr lang="zh-CN" altLang="en-US" baseline="30000">
              <a:solidFill>
                <a:schemeClr val="accen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  <a:p>
            <a:pPr indent="0"/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公司也改名为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Docker</a:t>
            </a:r>
            <a:endParaRPr lang="zh-CN" altLang="en-US" baseline="30000">
              <a:solidFill>
                <a:schemeClr val="accen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  <a:p>
            <a:pPr indent="0"/>
            <a:endParaRPr lang="zh-CN" altLang="en-US" baseline="30000">
              <a:solidFill>
                <a:schemeClr val="accen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  <a:p>
            <a:pPr indent="0"/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   </a:t>
            </a:r>
            <a:endParaRPr lang="zh-CN" altLang="en-US" baseline="30000">
              <a:solidFill>
                <a:schemeClr val="accen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  <a:p>
            <a:pPr indent="0"/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     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Docker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自开源后受到广泛的关注和讨论，至今其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GitHub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项目已经超过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3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万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6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千个星标和一万多个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fork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。</a:t>
            </a:r>
            <a:endParaRPr lang="en-US" altLang="zh-CN" baseline="30000">
              <a:solidFill>
                <a:schemeClr val="accen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</a:endParaRPr>
          </a:p>
          <a:p>
            <a:pPr indent="0"/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甚至由于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Docker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项目的火爆，在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2013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年底，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dotCloud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公司决定改名为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Docker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。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Docker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最初是在 </a:t>
            </a:r>
            <a:endParaRPr lang="zh-CN" altLang="en-US" baseline="30000">
              <a:solidFill>
                <a:schemeClr val="accen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  <a:p>
            <a:pPr indent="0"/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Ubuntu 12.04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上开发实现的；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Red Hat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则从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RHEL 6.5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开始对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Docker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进行支持；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Google 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也在其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PaaS </a:t>
            </a:r>
            <a:endParaRPr lang="en-US" altLang="zh-CN" baseline="30000">
              <a:solidFill>
                <a:schemeClr val="accen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</a:endParaRPr>
          </a:p>
          <a:p>
            <a:pPr indent="0"/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产品中广泛应用 </a:t>
            </a:r>
            <a:r>
              <a:rPr lang="en-US" altLang="zh-CN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Docker</a:t>
            </a:r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。</a:t>
            </a:r>
            <a:endParaRPr lang="zh-CN" altLang="en-US" baseline="30000">
              <a:solidFill>
                <a:schemeClr val="accen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  <a:p>
            <a:pPr indent="0"/>
            <a:endParaRPr lang="zh-CN" altLang="en-US" baseline="30000">
              <a:solidFill>
                <a:schemeClr val="accen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  <a:p>
            <a:pPr indent="0"/>
            <a:endParaRPr lang="zh-CN" altLang="en-US" baseline="30000">
              <a:solidFill>
                <a:schemeClr val="accen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  <a:p>
            <a:pPr indent="0"/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    传统虚拟机技术是虚拟出一套硬件后，在其上运行一个完整操作系统，在该系统上再运行所需应用进程；</a:t>
            </a:r>
            <a:endParaRPr lang="zh-CN" altLang="en-US" baseline="30000">
              <a:solidFill>
                <a:schemeClr val="accen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  <a:p>
            <a:pPr indent="0"/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而容器内的应用进程直接运行于宿主的内核，容器内没有自己的内核，而且也没有进行硬件虚拟。因此容器</a:t>
            </a:r>
            <a:endParaRPr lang="zh-CN" altLang="en-US" baseline="30000">
              <a:solidFill>
                <a:schemeClr val="accen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  <a:p>
            <a:pPr indent="0"/>
            <a:r>
              <a:rPr lang="zh-CN" altLang="en-US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要比传统虚拟机更为轻便。</a:t>
            </a:r>
            <a:endParaRPr lang="zh-CN" altLang="en-US" baseline="30000">
              <a:solidFill>
                <a:schemeClr val="accen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4315" y="3871595"/>
            <a:ext cx="7256780" cy="330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en-US" altLang="zh-CN" sz="2400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  <a:sym typeface="+mn-ea"/>
              </a:rPr>
              <a:t> </a:t>
            </a:r>
            <a:r>
              <a:rPr lang="zh-CN" altLang="en-US" sz="2400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  <a:sym typeface="+mn-ea"/>
              </a:rPr>
              <a:t>所以</a:t>
            </a:r>
            <a:r>
              <a:rPr lang="en-US" altLang="zh-CN" sz="2400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  <a:sym typeface="+mn-ea"/>
              </a:rPr>
              <a:t>: Docker</a:t>
            </a:r>
            <a:r>
              <a:rPr lang="zh-CN" altLang="en-US" sz="2400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  <a:sym typeface="+mn-ea"/>
              </a:rPr>
              <a:t>技术是在现代</a:t>
            </a:r>
            <a:r>
              <a:rPr lang="en-US" altLang="zh-CN" sz="2400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  <a:sym typeface="+mn-ea"/>
              </a:rPr>
              <a:t>linux</a:t>
            </a:r>
            <a:r>
              <a:rPr lang="zh-CN" altLang="en-US" sz="2400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  <a:sym typeface="+mn-ea"/>
              </a:rPr>
              <a:t>技术基础上发展出来的 </a:t>
            </a:r>
            <a:r>
              <a:rPr lang="en-US" altLang="zh-CN" sz="2400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  <a:sym typeface="+mn-ea"/>
              </a:rPr>
              <a:t>“</a:t>
            </a:r>
            <a:r>
              <a:rPr lang="zh-CN" altLang="en-US" sz="2400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  <a:sym typeface="+mn-ea"/>
              </a:rPr>
              <a:t>虚拟化运行环境</a:t>
            </a:r>
            <a:r>
              <a:rPr lang="en-US" altLang="zh-CN" sz="2400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  <a:sym typeface="+mn-ea"/>
              </a:rPr>
              <a:t>” </a:t>
            </a:r>
            <a:r>
              <a:rPr lang="zh-CN" altLang="en-US" sz="2400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  <a:sym typeface="+mn-ea"/>
              </a:rPr>
              <a:t>技术</a:t>
            </a:r>
            <a:r>
              <a:rPr lang="en-US" altLang="zh-CN" sz="2400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  <a:sym typeface="+mn-ea"/>
              </a:rPr>
              <a:t>.</a:t>
            </a:r>
            <a:endParaRPr lang="en-US" altLang="zh-CN" sz="2400" baseline="30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345" y="1149350"/>
            <a:ext cx="6898005" cy="2924810"/>
          </a:xfrm>
          <a:prstGeom prst="rect">
            <a:avLst/>
          </a:prstGeom>
        </p:spPr>
      </p:pic>
      <p:sp>
        <p:nvSpPr>
          <p:cNvPr id="342" name="Google Shape;342;p12"/>
          <p:cNvSpPr txBox="1"/>
          <p:nvPr>
            <p:ph type="title"/>
          </p:nvPr>
        </p:nvSpPr>
        <p:spPr>
          <a:xfrm>
            <a:off x="3527425" y="245745"/>
            <a:ext cx="4750435" cy="645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>
                <a:sym typeface="+mn-ea"/>
              </a:rPr>
              <a:t>容器                 </a:t>
            </a:r>
            <a:r>
              <a:rPr lang="en-US" altLang="zh-CN" sz="1800">
                <a:sym typeface="+mn-ea"/>
              </a:rPr>
              <a:t>vs                </a:t>
            </a:r>
            <a:r>
              <a:rPr lang="zh-CN" altLang="en-US" sz="1800"/>
              <a:t>虚拟机</a:t>
            </a:r>
            <a:endParaRPr lang="zh-CN" altLang="en-US" sz="1800"/>
          </a:p>
        </p:txBody>
      </p:sp>
      <p:sp>
        <p:nvSpPr>
          <p:cNvPr id="1" name="文本框 0"/>
          <p:cNvSpPr txBox="1"/>
          <p:nvPr/>
        </p:nvSpPr>
        <p:spPr>
          <a:xfrm>
            <a:off x="2703195" y="4332605"/>
            <a:ext cx="458025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容器是将操作系统层虚拟化，虚拟机则是虚拟化硬件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容器同时也是”沙箱”式隔离运行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57158" y="573405"/>
            <a:ext cx="3822700" cy="47942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  <a:scene3d>
              <a:camera prst="orthographicFront"/>
              <a:lightRig rig="threePt" dir="t"/>
            </a:scene3d>
          </a:bodyPr>
          <a:p>
            <a:pPr fontAlgn="auto">
              <a:lnSpc>
                <a:spcPct val="110000"/>
              </a:lnSpc>
            </a:pPr>
            <a:r>
              <a:rPr kumimoji="1" lang="en-US" altLang="zh-CN" sz="1865" b="1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Docker</a:t>
            </a:r>
            <a:r>
              <a:rPr kumimoji="1" lang="zh-CN" altLang="en-US" sz="1865" b="1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底层实现</a:t>
            </a:r>
            <a:r>
              <a:rPr kumimoji="1" lang="en-US" altLang="zh-CN" sz="2135" b="1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 </a:t>
            </a:r>
            <a:endParaRPr kumimoji="1" lang="en-US" altLang="zh-CN" sz="2135" b="1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2290" name="图片 4" descr="docker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545" y="413068"/>
            <a:ext cx="660400" cy="661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矩形 5"/>
          <p:cNvSpPr/>
          <p:nvPr/>
        </p:nvSpPr>
        <p:spPr>
          <a:xfrm>
            <a:off x="2822893" y="2244408"/>
            <a:ext cx="290195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 indent="0"/>
            <a:r>
              <a:rPr lang="zh-CN" altLang="en-US" sz="1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控制组</a:t>
            </a:r>
            <a:r>
              <a:rPr lang="en-US" altLang="zh-CN" sz="1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(CGroup)</a:t>
            </a:r>
            <a:endParaRPr lang="en-US" altLang="zh-CN" sz="1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</a:endParaRPr>
          </a:p>
        </p:txBody>
      </p:sp>
      <p:sp>
        <p:nvSpPr>
          <p:cNvPr id="12292" name="矩形 11"/>
          <p:cNvSpPr/>
          <p:nvPr/>
        </p:nvSpPr>
        <p:spPr>
          <a:xfrm>
            <a:off x="2823210" y="2788920"/>
            <a:ext cx="405892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 indent="0"/>
            <a:r>
              <a:rPr lang="zh-CN" altLang="en-US" sz="1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文件系统</a:t>
            </a:r>
            <a:r>
              <a:rPr lang="en-US" altLang="zh-CN" sz="1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(UFS,Union</a:t>
            </a:r>
            <a:r>
              <a:rPr lang="zh-CN" altLang="en-US" sz="1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 </a:t>
            </a:r>
            <a:r>
              <a:rPr lang="en-US" altLang="zh-CN" sz="1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file</a:t>
            </a:r>
            <a:r>
              <a:rPr lang="zh-CN" altLang="en-US" sz="1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 </a:t>
            </a:r>
            <a:r>
              <a:rPr lang="en-US" altLang="zh-CN" sz="1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system)</a:t>
            </a:r>
            <a:endParaRPr lang="en-US" altLang="zh-CN" sz="1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</a:endParaRPr>
          </a:p>
        </p:txBody>
      </p:sp>
      <p:sp>
        <p:nvSpPr>
          <p:cNvPr id="12293" name="矩形 14"/>
          <p:cNvSpPr/>
          <p:nvPr/>
        </p:nvSpPr>
        <p:spPr>
          <a:xfrm>
            <a:off x="2857183" y="1663700"/>
            <a:ext cx="290195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/>
            <a:r>
              <a:rPr lang="zh-CN" altLang="en-US" sz="1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命名空间</a:t>
            </a:r>
            <a:r>
              <a:rPr lang="en-US" altLang="zh-CN" sz="1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(namespace)</a:t>
            </a:r>
            <a:endParaRPr lang="en-US" altLang="zh-CN" sz="1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</a:endParaRPr>
          </a:p>
        </p:txBody>
      </p:sp>
      <p:sp>
        <p:nvSpPr>
          <p:cNvPr id="12294" name="矩形 15"/>
          <p:cNvSpPr/>
          <p:nvPr/>
        </p:nvSpPr>
        <p:spPr>
          <a:xfrm>
            <a:off x="2823210" y="3333115"/>
            <a:ext cx="292227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 indent="0"/>
            <a:r>
              <a:rPr lang="zh-CN" altLang="en-US" sz="1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虚拟网络设备 </a:t>
            </a:r>
            <a:r>
              <a:rPr lang="en-US" altLang="zh-CN" sz="1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(veth</a:t>
            </a:r>
            <a:r>
              <a:rPr lang="zh-CN" altLang="en-US" sz="1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 </a:t>
            </a:r>
            <a:r>
              <a:rPr lang="en-US" altLang="zh-CN" sz="1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pair)</a:t>
            </a:r>
            <a:endParaRPr lang="en-US" altLang="zh-CN" sz="1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93340" y="1795780"/>
            <a:ext cx="523748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None/>
            </a:pPr>
            <a:r>
              <a:rPr lang="zh-CN" altLang="en-US" sz="32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使用容器的好处</a:t>
            </a:r>
            <a:endParaRPr lang="zh-CN" altLang="en-US" sz="24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/>
              <a:t>对抗环境复杂性</a:t>
            </a:r>
            <a:r>
              <a:rPr lang="en-US" altLang="zh-CN" sz="2800"/>
              <a:t>(</a:t>
            </a:r>
            <a:r>
              <a:rPr lang="zh-CN" altLang="en-US" sz="2800">
                <a:ea typeface="宋体" charset="0"/>
              </a:rPr>
              <a:t>在我机器上好好的</a:t>
            </a:r>
            <a:r>
              <a:rPr lang="en-US" altLang="zh-CN" sz="2800">
                <a:ea typeface="宋体" charset="0"/>
              </a:rPr>
              <a:t>!</a:t>
            </a:r>
            <a:r>
              <a:rPr lang="en-US" altLang="zh-CN" sz="2800"/>
              <a:t>)</a:t>
            </a:r>
            <a:endParaRPr lang="en-US" altLang="zh-CN" sz="2800"/>
          </a:p>
        </p:txBody>
      </p:sp>
      <p:sp>
        <p:nvSpPr>
          <p:cNvPr id="360" name="Google Shape;360;p14"/>
          <p:cNvSpPr txBox="1"/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/>
              <a:t>不只是</a:t>
            </a:r>
            <a:r>
              <a:rPr lang="en-US" altLang="zh-CN"/>
              <a:t>Linux,Windows,UNIX</a:t>
            </a:r>
            <a:r>
              <a:rPr lang="zh-CN" altLang="en-US"/>
              <a:t>都有复杂性的问题</a:t>
            </a:r>
            <a:endParaRPr lang="zh-CN" altLang="en-US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2" name="Google Shape;342;p12"/>
          <p:cNvSpPr txBox="1"/>
          <p:nvPr>
            <p:ph type="title"/>
          </p:nvPr>
        </p:nvSpPr>
        <p:spPr>
          <a:xfrm>
            <a:off x="2702980" y="24589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/>
              <a:t>系统复杂性来源</a:t>
            </a:r>
            <a:endParaRPr lang="zh-CN" altLang="en-US" sz="1600"/>
          </a:p>
        </p:txBody>
      </p:sp>
      <p:sp>
        <p:nvSpPr>
          <p:cNvPr id="343" name="Google Shape;343;p12"/>
          <p:cNvSpPr txBox="1"/>
          <p:nvPr/>
        </p:nvSpPr>
        <p:spPr>
          <a:xfrm>
            <a:off x="2703195" y="1064895"/>
            <a:ext cx="4824730" cy="287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71450" lvl="0" indent="-17145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anose="020B0604020202090204" pitchFamily="34" charset="0"/>
              <a:buChar char="•"/>
            </a:pPr>
            <a:r>
              <a:rPr lang="zh-C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宿主机操作系统升级</a:t>
            </a:r>
            <a:r>
              <a:rPr lang="en-US" altLang="zh-C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,</a:t>
            </a:r>
            <a:r>
              <a:rPr lang="zh-CN" altLang="en-US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安装软件</a:t>
            </a:r>
            <a:r>
              <a:rPr lang="en-US" altLang="zh-C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,</a:t>
            </a:r>
            <a:r>
              <a:rPr lang="zh-CN" altLang="en-US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互相影响</a:t>
            </a:r>
            <a:r>
              <a:rPr lang="en-US" altLang="zh-C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(</a:t>
            </a:r>
            <a:r>
              <a:rPr lang="zh-CN" altLang="en-US" sz="1100">
                <a:solidFill>
                  <a:srgbClr val="00E1C6"/>
                </a:solidFill>
                <a:latin typeface="Muli"/>
                <a:ea typeface="宋体" charset="0"/>
                <a:cs typeface="Muli"/>
                <a:sym typeface="Muli"/>
              </a:rPr>
              <a:t>别乱动</a:t>
            </a:r>
            <a:r>
              <a:rPr lang="en-US" altLang="zh-CN" sz="1100">
                <a:solidFill>
                  <a:srgbClr val="00E1C6"/>
                </a:solidFill>
                <a:latin typeface="Muli"/>
                <a:ea typeface="宋体" charset="0"/>
                <a:cs typeface="Muli"/>
                <a:sym typeface="Muli"/>
              </a:rPr>
              <a:t>,</a:t>
            </a:r>
            <a:r>
              <a:rPr lang="zh-CN" altLang="en-US" sz="1100">
                <a:solidFill>
                  <a:srgbClr val="00E1C6"/>
                </a:solidFill>
                <a:latin typeface="Muli"/>
                <a:ea typeface="宋体" charset="0"/>
                <a:cs typeface="Muli"/>
                <a:sym typeface="Muli"/>
              </a:rPr>
              <a:t>别升级</a:t>
            </a:r>
            <a:r>
              <a:rPr lang="en-US" altLang="zh-C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lang="zh-CN"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anose="020B0604020202090204" pitchFamily="34" charset="0"/>
              <a:buChar char="•"/>
            </a:pPr>
            <a:r>
              <a:rPr lang="zh-CN" altLang="en-US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宿主机系统很难成为“静态”系统</a:t>
            </a:r>
            <a:endParaRPr lang="zh-CN" altLang="en-US"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anose="020B0604020202090204" pitchFamily="34" charset="0"/>
              <a:buChar char="•"/>
            </a:pPr>
            <a:r>
              <a:rPr lang="zh-CN" altLang="en-US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配置间互相影响</a:t>
            </a:r>
            <a:endParaRPr lang="zh-CN" altLang="en-US"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anose="020B0604020202090204" pitchFamily="34" charset="0"/>
              <a:buNone/>
            </a:pPr>
            <a:endParaRPr lang="zh-CN" altLang="en-US"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anose="020B0604020202090204" pitchFamily="34" charset="0"/>
              <a:buChar char="•"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2" name="Google Shape;722;p42"/>
          <p:cNvSpPr txBox="1"/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/>
              <a:t>系统复杂性来源</a:t>
            </a:r>
            <a:endParaRPr lang="zh-CN" altLang="en-US" sz="1200"/>
          </a:p>
        </p:txBody>
      </p:sp>
      <p:sp>
        <p:nvSpPr>
          <p:cNvPr id="724" name="Google Shape;724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Java</a:t>
            </a:r>
            <a:r>
              <a:rPr lang="zh-CN" altLang="en-US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版本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sz="8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5" name="Google Shape;725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字符集</a:t>
            </a:r>
            <a:r>
              <a:rPr lang="en-US" altLang="zh-C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</a:t>
            </a:r>
            <a:r>
              <a:rPr lang="zh-CN" altLang="en-US" sz="900" b="1">
                <a:solidFill>
                  <a:schemeClr val="dk1"/>
                </a:solidFill>
                <a:latin typeface="Muli"/>
                <a:ea typeface="宋体" charset="0"/>
                <a:cs typeface="Muli"/>
                <a:sym typeface="Muli"/>
              </a:rPr>
              <a:t>时区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6" name="Google Shape;726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Python</a:t>
            </a:r>
            <a:r>
              <a:rPr lang="zh-CN" altLang="en-US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版本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lang="en-US"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  python 2</a:t>
            </a:r>
            <a:endParaRPr lang="en-US"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  python 3</a:t>
            </a:r>
            <a:endParaRPr lang="en-US"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7" name="Google Shape;727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GCC</a:t>
            </a:r>
            <a:r>
              <a:rPr lang="zh-CN" altLang="en-US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版本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GCC (GNU Compiler Collection)/C</a:t>
            </a:r>
            <a:r>
              <a:rPr lang="zh-CN" altLang="en-US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语言编译器</a:t>
            </a:r>
            <a:endParaRPr lang="zh-CN" altLang="en-US"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8" name="Google Shape;728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权限管理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9" name="Google Shape;729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环境变量</a:t>
            </a:r>
            <a:r>
              <a:rPr lang="en-US" altLang="zh-C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/ENV</a:t>
            </a:r>
            <a:endParaRPr lang="en-US" altLang="zh-CN"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.bash</a:t>
            </a:r>
            <a:endParaRPr lang="en-US" altLang="zh-CN"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.bashrc</a:t>
            </a:r>
            <a:endParaRPr lang="en-US" altLang="zh-CN"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.bash_profile</a:t>
            </a:r>
            <a:endParaRPr lang="en-US" altLang="zh-CN"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rc.local</a:t>
            </a:r>
            <a:endParaRPr lang="en-US" altLang="zh-CN"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crontab(</a:t>
            </a:r>
            <a:r>
              <a:rPr lang="zh-CN" altLang="en-US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定时器</a:t>
            </a:r>
            <a:r>
              <a:rPr lang="en-US" altLang="zh-C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lang="en-US" altLang="zh-CN"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...</a:t>
            </a:r>
            <a:endParaRPr lang="en-US" altLang="zh-CN"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0" name="Google Shape;730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Linux</a:t>
            </a:r>
            <a:r>
              <a:rPr lang="zh-CN" altLang="en-US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发行版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8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1" name="Google Shape;731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防火墙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iptables</a:t>
            </a:r>
            <a:endParaRPr lang="en-US"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firewalld</a:t>
            </a:r>
            <a:endParaRPr lang="en-US"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2" name="Google Shape;732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网络配置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  </a:t>
            </a:r>
            <a:r>
              <a:rPr lang="en-US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IP,</a:t>
            </a:r>
            <a:r>
              <a:rPr lang="zh-CN" altLang="en-US" sz="900" b="1">
                <a:solidFill>
                  <a:schemeClr val="dk1"/>
                </a:solidFill>
                <a:latin typeface="Muli"/>
                <a:ea typeface="宋体" charset="0"/>
                <a:cs typeface="Muli"/>
                <a:sym typeface="Muli"/>
              </a:rPr>
              <a:t>网关</a:t>
            </a:r>
            <a:r>
              <a:rPr lang="en-US" altLang="zh-CN" sz="900" b="1">
                <a:solidFill>
                  <a:schemeClr val="dk1"/>
                </a:solidFill>
                <a:latin typeface="Muli"/>
                <a:ea typeface="宋体" charset="0"/>
                <a:cs typeface="Muli"/>
                <a:sym typeface="Muli"/>
              </a:rPr>
              <a:t>,</a:t>
            </a:r>
            <a:r>
              <a:rPr lang="zh-CN" altLang="en-US" sz="900" b="1">
                <a:solidFill>
                  <a:schemeClr val="dk1"/>
                </a:solidFill>
                <a:latin typeface="Muli"/>
                <a:ea typeface="宋体" charset="0"/>
                <a:cs typeface="Muli"/>
                <a:sym typeface="Muli"/>
              </a:rPr>
              <a:t>路由等</a:t>
            </a:r>
            <a:endParaRPr lang="zh-CN" altLang="en-US" sz="900" b="1">
              <a:solidFill>
                <a:schemeClr val="dk1"/>
              </a:solidFill>
              <a:latin typeface="Muli"/>
              <a:ea typeface="宋体" charset="0"/>
              <a:cs typeface="Muli"/>
              <a:sym typeface="Muli"/>
            </a:endParaRPr>
          </a:p>
        </p:txBody>
      </p:sp>
      <p:sp>
        <p:nvSpPr>
          <p:cNvPr id="733" name="Google Shape;733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4" name="Google Shape;734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5" name="Google Shape;735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37" name="Google Shape;737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738" name="Google Shape;738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40" name="Google Shape;740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41" name="Google Shape;741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742" name="Google Shape;742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5" name="Google Shape;745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746" name="Google Shape;746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1" name="Google Shape;751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752" name="Google Shape;752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提纲</a:t>
            </a:r>
            <a:endParaRPr lang="zh-CN" altLang="en-US"/>
          </a:p>
        </p:txBody>
      </p:sp>
      <p:sp>
        <p:nvSpPr>
          <p:cNvPr id="343" name="Google Shape;343;p12"/>
          <p:cNvSpPr txBox="1"/>
          <p:nvPr/>
        </p:nvSpPr>
        <p:spPr>
          <a:xfrm>
            <a:off x="1793240" y="1720850"/>
            <a:ext cx="6017260" cy="272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anose="020B0604020202090204" pitchFamily="34" charset="0"/>
              <a:buChar char="•"/>
            </a:pPr>
            <a:r>
              <a:rPr lang="zh-CN" altLang="en-US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预备</a:t>
            </a:r>
            <a:r>
              <a:rPr lang="en-US" altLang="zh-C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:Linux</a:t>
            </a:r>
            <a:r>
              <a:rPr lang="zh-CN" altLang="en-US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操作系统简介</a:t>
            </a:r>
            <a:endParaRPr lang="zh-CN"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anose="020B0604020202090204" pitchFamily="34" charset="0"/>
              <a:buChar char="•"/>
            </a:pPr>
            <a:r>
              <a:rPr lang="zh-C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什么是容器</a:t>
            </a:r>
            <a:r>
              <a:rPr lang="en-US" altLang="zh-C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/Docker</a:t>
            </a:r>
            <a:r>
              <a:rPr lang="zh-CN" altLang="en-US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技术</a:t>
            </a:r>
            <a:endParaRPr lang="zh-CN" altLang="en-US"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anose="020B0604020202090204" pitchFamily="34" charset="0"/>
              <a:buChar char="•"/>
            </a:pPr>
            <a:r>
              <a:rPr lang="zh-CN" altLang="en-US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使用容器的好处</a:t>
            </a:r>
            <a:endParaRPr lang="zh-CN" altLang="en-US"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anose="020B0604020202090204" pitchFamily="34" charset="0"/>
              <a:buChar char="•"/>
            </a:pPr>
            <a:r>
              <a:rPr lang="zh-CN" altLang="en-US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容器基本概念</a:t>
            </a:r>
            <a:r>
              <a:rPr lang="en-US" altLang="zh-C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: </a:t>
            </a:r>
            <a:r>
              <a:rPr lang="zh-CN" altLang="en-US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容器引擎</a:t>
            </a:r>
            <a:r>
              <a:rPr lang="en-US" altLang="zh-C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,image, container, Dockerfile, </a:t>
            </a:r>
            <a:r>
              <a:rPr lang="zh-CN" altLang="en-US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仓库</a:t>
            </a:r>
            <a:r>
              <a:rPr lang="en-US" altLang="zh-C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lang="zh-CN" altLang="en-US"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anose="020B0604020202090204" pitchFamily="34" charset="0"/>
              <a:buChar char="•"/>
            </a:pPr>
            <a:r>
              <a:rPr lang="zh-CN" altLang="en-US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容器实战</a:t>
            </a:r>
            <a:r>
              <a:rPr lang="en-US" altLang="zh-C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,</a:t>
            </a:r>
            <a:r>
              <a:rPr lang="zh-CN" altLang="en-US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包括错误示范</a:t>
            </a:r>
            <a:endParaRPr lang="zh-CN" altLang="en-US"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anose="020B0604020202090204" pitchFamily="34" charset="0"/>
              <a:buChar char="•"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矩形 10"/>
          <p:cNvSpPr/>
          <p:nvPr/>
        </p:nvSpPr>
        <p:spPr>
          <a:xfrm>
            <a:off x="2062480" y="784225"/>
            <a:ext cx="5833110" cy="31692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/>
            <a:r>
              <a:rPr lang="zh-CN" altLang="en-US" sz="1000">
                <a:solidFill>
                  <a:srgbClr val="FFFFFF"/>
                </a:solidFill>
                <a:latin typeface="Century Gothic"/>
                <a:ea typeface="微软雅黑"/>
              </a:rPr>
              <a:t>更高效的利用系统资源</a:t>
            </a:r>
            <a:r>
              <a:rPr lang="en-US" altLang="zh-CN" sz="1000">
                <a:solidFill>
                  <a:srgbClr val="FFFFFF"/>
                </a:solidFill>
                <a:latin typeface="Century Gothic"/>
              </a:rPr>
              <a:t>(</a:t>
            </a:r>
            <a:r>
              <a:rPr lang="zh-CN" altLang="en-US" sz="1000">
                <a:solidFill>
                  <a:srgbClr val="FF7F01"/>
                </a:solidFill>
                <a:latin typeface="Century Gothic"/>
                <a:ea typeface="微软雅黑"/>
              </a:rPr>
              <a:t>不是虚拟机</a:t>
            </a:r>
            <a:r>
              <a:rPr lang="en-US" altLang="zh-CN" sz="1000">
                <a:solidFill>
                  <a:srgbClr val="FFFFFF"/>
                </a:solidFill>
                <a:latin typeface="Century Gothic"/>
              </a:rPr>
              <a:t>),</a:t>
            </a:r>
            <a:r>
              <a:rPr lang="zh-CN" altLang="en-US" sz="1000">
                <a:solidFill>
                  <a:srgbClr val="FFFFFF"/>
                </a:solidFill>
                <a:latin typeface="Century Gothic"/>
              </a:rPr>
              <a:t>一个镜像基本几百兆大小</a:t>
            </a:r>
            <a:endParaRPr lang="zh-CN" altLang="en-US" sz="1000">
              <a:solidFill>
                <a:srgbClr val="FFFFFF"/>
              </a:solidFill>
              <a:latin typeface="Century Gothic"/>
              <a:ea typeface="微软雅黑"/>
            </a:endParaRPr>
          </a:p>
          <a:p>
            <a:pPr indent="0"/>
            <a:endParaRPr lang="zh-CN" altLang="en-US" sz="1000">
              <a:solidFill>
                <a:srgbClr val="FFFFFF"/>
              </a:solidFill>
              <a:latin typeface="Century Gothic"/>
              <a:ea typeface="微软雅黑"/>
            </a:endParaRPr>
          </a:p>
          <a:p>
            <a:pPr indent="0"/>
            <a:r>
              <a:rPr lang="en-US" altLang="zh-CN" sz="1000">
                <a:solidFill>
                  <a:srgbClr val="FFFFFF"/>
                </a:solidFill>
                <a:latin typeface="Century Gothic"/>
              </a:rPr>
              <a:t> </a:t>
            </a:r>
            <a:endParaRPr lang="zh-CN" altLang="en-US" sz="1000">
              <a:solidFill>
                <a:srgbClr val="FFFFFF"/>
              </a:solidFill>
              <a:latin typeface="Century Gothic"/>
              <a:ea typeface="微软雅黑"/>
            </a:endParaRPr>
          </a:p>
          <a:p>
            <a:pPr indent="0"/>
            <a:r>
              <a:rPr lang="zh-CN" altLang="en-US" sz="1000">
                <a:solidFill>
                  <a:srgbClr val="FFFFFF"/>
                </a:solidFill>
                <a:latin typeface="Century Gothic"/>
                <a:ea typeface="微软雅黑"/>
              </a:rPr>
              <a:t>更快速的启动时间</a:t>
            </a:r>
            <a:r>
              <a:rPr lang="en-US" altLang="zh-CN" sz="1000">
                <a:solidFill>
                  <a:srgbClr val="FFFFFF"/>
                </a:solidFill>
                <a:latin typeface="Century Gothic"/>
              </a:rPr>
              <a:t>(</a:t>
            </a:r>
            <a:r>
              <a:rPr lang="zh-CN" altLang="en-US" sz="1000">
                <a:solidFill>
                  <a:srgbClr val="FF7F01"/>
                </a:solidFill>
                <a:latin typeface="Century Gothic"/>
                <a:ea typeface="微软雅黑"/>
              </a:rPr>
              <a:t>秒级</a:t>
            </a:r>
            <a:r>
              <a:rPr lang="en-US" altLang="zh-CN" sz="1000">
                <a:solidFill>
                  <a:srgbClr val="FFFFFF"/>
                </a:solidFill>
                <a:latin typeface="Century Gothic"/>
              </a:rPr>
              <a:t>)</a:t>
            </a:r>
            <a:endParaRPr lang="zh-CN" altLang="en-US" sz="1000">
              <a:solidFill>
                <a:srgbClr val="FFFFFF"/>
              </a:solidFill>
              <a:latin typeface="Century Gothic"/>
              <a:ea typeface="微软雅黑"/>
            </a:endParaRPr>
          </a:p>
          <a:p>
            <a:pPr indent="0"/>
            <a:endParaRPr lang="zh-CN" altLang="en-US" sz="1000">
              <a:solidFill>
                <a:srgbClr val="FFFFFF"/>
              </a:solidFill>
              <a:latin typeface="Century Gothic"/>
              <a:ea typeface="微软雅黑"/>
            </a:endParaRPr>
          </a:p>
          <a:p>
            <a:pPr indent="0"/>
            <a:endParaRPr lang="zh-CN" altLang="en-US" sz="1000">
              <a:solidFill>
                <a:srgbClr val="FFFFFF"/>
              </a:solidFill>
              <a:latin typeface="Century Gothic"/>
              <a:ea typeface="微软雅黑"/>
            </a:endParaRPr>
          </a:p>
          <a:p>
            <a:pPr indent="0"/>
            <a:r>
              <a:rPr lang="zh-CN" altLang="en-US" sz="1000">
                <a:solidFill>
                  <a:srgbClr val="FFFFFF"/>
                </a:solidFill>
                <a:latin typeface="Century Gothic"/>
                <a:ea typeface="微软雅黑"/>
              </a:rPr>
              <a:t>一致的运行环境</a:t>
            </a:r>
            <a:r>
              <a:rPr lang="en-US" altLang="zh-CN" sz="1000">
                <a:solidFill>
                  <a:srgbClr val="FFFFFF"/>
                </a:solidFill>
                <a:latin typeface="Century Gothic"/>
              </a:rPr>
              <a:t> (Image)(</a:t>
            </a:r>
            <a:r>
              <a:rPr lang="en-US" altLang="en-US" sz="1000">
                <a:solidFill>
                  <a:schemeClr val="accent1"/>
                </a:solidFill>
                <a:latin typeface="Century Gothic"/>
              </a:rPr>
              <a:t>linux发行版,版本号,gcc版本,java,env,timezone,lang,字符集,</a:t>
            </a:r>
            <a:endParaRPr lang="en-US" altLang="en-US" sz="1000">
              <a:solidFill>
                <a:schemeClr val="accent1"/>
              </a:solidFill>
              <a:latin typeface="Century Gothic"/>
            </a:endParaRPr>
          </a:p>
          <a:p>
            <a:pPr indent="0"/>
            <a:r>
              <a:rPr lang="en-US" altLang="en-US" sz="1000">
                <a:solidFill>
                  <a:schemeClr val="accent1"/>
                </a:solidFill>
                <a:latin typeface="Century Gothic"/>
              </a:rPr>
              <a:t>path,lib,crontab,rc.local</a:t>
            </a:r>
            <a:r>
              <a:rPr lang="en-US" altLang="zh-CN" sz="1000">
                <a:solidFill>
                  <a:srgbClr val="FFFFFF"/>
                </a:solidFill>
                <a:latin typeface="Century Gothic"/>
              </a:rPr>
              <a:t>) </a:t>
            </a:r>
            <a:endParaRPr lang="zh-CN" altLang="en-US" sz="1000">
              <a:solidFill>
                <a:srgbClr val="FFFFFF"/>
              </a:solidFill>
              <a:latin typeface="Century Gothic"/>
              <a:ea typeface="微软雅黑"/>
            </a:endParaRPr>
          </a:p>
          <a:p>
            <a:pPr indent="0"/>
            <a:endParaRPr lang="zh-CN" altLang="en-US" sz="1000">
              <a:solidFill>
                <a:srgbClr val="FFFFFF"/>
              </a:solidFill>
              <a:latin typeface="Century Gothic"/>
              <a:ea typeface="微软雅黑"/>
            </a:endParaRPr>
          </a:p>
          <a:p>
            <a:pPr indent="0"/>
            <a:endParaRPr lang="zh-CN" altLang="en-US" sz="1000">
              <a:solidFill>
                <a:srgbClr val="FFFFFF"/>
              </a:solidFill>
              <a:latin typeface="Century Gothic"/>
              <a:ea typeface="微软雅黑"/>
            </a:endParaRPr>
          </a:p>
          <a:p>
            <a:pPr indent="0"/>
            <a:r>
              <a:rPr lang="zh-CN" altLang="en-US" sz="1000">
                <a:solidFill>
                  <a:srgbClr val="FFFFFF"/>
                </a:solidFill>
                <a:latin typeface="Century Gothic"/>
                <a:ea typeface="微软雅黑"/>
              </a:rPr>
              <a:t>像编程一样订制运行环境</a:t>
            </a:r>
            <a:r>
              <a:rPr lang="en-US" altLang="zh-CN" sz="1000">
                <a:solidFill>
                  <a:srgbClr val="FFFFFF"/>
                </a:solidFill>
                <a:latin typeface="Century Gothic"/>
              </a:rPr>
              <a:t>(</a:t>
            </a:r>
            <a:r>
              <a:rPr lang="en-US" altLang="zh-CN" sz="1000">
                <a:solidFill>
                  <a:srgbClr val="FF7F01"/>
                </a:solidFill>
                <a:latin typeface="Century Gothic"/>
              </a:rPr>
              <a:t>Docker File</a:t>
            </a:r>
            <a:r>
              <a:rPr lang="en-US" altLang="zh-CN" sz="1000">
                <a:solidFill>
                  <a:srgbClr val="FFFFFF"/>
                </a:solidFill>
                <a:latin typeface="Century Gothic"/>
              </a:rPr>
              <a:t>)</a:t>
            </a:r>
            <a:endParaRPr lang="en-US" altLang="zh-CN" sz="1000">
              <a:solidFill>
                <a:srgbClr val="FFFFFF"/>
              </a:solidFill>
              <a:latin typeface="Century Gothic"/>
            </a:endParaRPr>
          </a:p>
          <a:p>
            <a:pPr indent="0"/>
            <a:endParaRPr lang="en-US" altLang="zh-CN" sz="1000">
              <a:solidFill>
                <a:srgbClr val="FFFFFF"/>
              </a:solidFill>
              <a:latin typeface="Century Gothic"/>
            </a:endParaRPr>
          </a:p>
          <a:p>
            <a:pPr indent="0"/>
            <a:endParaRPr lang="en-US" altLang="zh-CN" sz="1000">
              <a:solidFill>
                <a:srgbClr val="FFFFFF"/>
              </a:solidFill>
              <a:latin typeface="Century Gothic"/>
            </a:endParaRPr>
          </a:p>
          <a:p>
            <a:pPr indent="0"/>
            <a:r>
              <a:rPr lang="zh-CN" altLang="en-US" sz="1000">
                <a:solidFill>
                  <a:srgbClr val="FFFFFF"/>
                </a:solidFill>
                <a:latin typeface="Century Gothic"/>
                <a:ea typeface="微软雅黑"/>
                <a:sym typeface="+mn-ea"/>
              </a:rPr>
              <a:t>透明的运行环境</a:t>
            </a:r>
            <a:r>
              <a:rPr lang="en-US" altLang="zh-CN" sz="1000">
                <a:solidFill>
                  <a:srgbClr val="FFFFFF"/>
                </a:solidFill>
                <a:latin typeface="Century Gothic"/>
                <a:ea typeface="微软雅黑"/>
                <a:sym typeface="+mn-ea"/>
              </a:rPr>
              <a:t>,</a:t>
            </a:r>
            <a:r>
              <a:rPr lang="zh-CN" altLang="en-US" sz="1000">
                <a:solidFill>
                  <a:srgbClr val="FFFFFF"/>
                </a:solidFill>
                <a:latin typeface="Century Gothic"/>
                <a:ea typeface="微软雅黑"/>
                <a:sym typeface="+mn-ea"/>
              </a:rPr>
              <a:t>版本化管理</a:t>
            </a:r>
            <a:r>
              <a:rPr lang="en-US" altLang="zh-CN" sz="1000">
                <a:solidFill>
                  <a:srgbClr val="FFFFFF"/>
                </a:solidFill>
                <a:latin typeface="Century Gothic"/>
                <a:sym typeface="+mn-ea"/>
              </a:rPr>
              <a:t>(</a:t>
            </a:r>
            <a:r>
              <a:rPr lang="en-US" altLang="zh-CN" sz="1000">
                <a:solidFill>
                  <a:srgbClr val="FF7F01"/>
                </a:solidFill>
                <a:latin typeface="Century Gothic"/>
                <a:sym typeface="+mn-ea"/>
              </a:rPr>
              <a:t>Docker File</a:t>
            </a:r>
            <a:r>
              <a:rPr lang="en-US" altLang="zh-CN" sz="1000">
                <a:solidFill>
                  <a:srgbClr val="FFFFFF"/>
                </a:solidFill>
                <a:latin typeface="Century Gothic"/>
                <a:sym typeface="+mn-ea"/>
              </a:rPr>
              <a:t>)</a:t>
            </a:r>
            <a:endParaRPr lang="en-US" altLang="zh-CN" sz="1000">
              <a:solidFill>
                <a:srgbClr val="FFFFFF"/>
              </a:solidFill>
              <a:latin typeface="Century Gothic"/>
              <a:sym typeface="+mn-ea"/>
            </a:endParaRPr>
          </a:p>
          <a:p>
            <a:pPr indent="0"/>
            <a:endParaRPr lang="en-US" altLang="zh-CN" sz="1000">
              <a:solidFill>
                <a:srgbClr val="FFFFFF"/>
              </a:solidFill>
              <a:latin typeface="Century Gothic"/>
              <a:sym typeface="+mn-ea"/>
            </a:endParaRPr>
          </a:p>
          <a:p>
            <a:pPr indent="0"/>
            <a:endParaRPr lang="en-US" altLang="zh-CN" sz="1000">
              <a:solidFill>
                <a:srgbClr val="FFFFFF"/>
              </a:solidFill>
              <a:latin typeface="Century Gothic"/>
              <a:sym typeface="+mn-ea"/>
            </a:endParaRPr>
          </a:p>
          <a:p>
            <a:pPr indent="0"/>
            <a:r>
              <a:rPr lang="zh-CN" altLang="en-US" sz="1000">
                <a:solidFill>
                  <a:srgbClr val="FFFFFF"/>
                </a:solidFill>
                <a:latin typeface="Century Gothic"/>
                <a:sym typeface="+mn-ea"/>
              </a:rPr>
              <a:t>与</a:t>
            </a:r>
            <a:r>
              <a:rPr lang="en-US" altLang="zh-CN" sz="1000">
                <a:solidFill>
                  <a:srgbClr val="FFFFFF"/>
                </a:solidFill>
                <a:latin typeface="Century Gothic"/>
                <a:sym typeface="+mn-ea"/>
              </a:rPr>
              <a:t>CI/CD</a:t>
            </a:r>
            <a:r>
              <a:rPr lang="zh-CN" altLang="en-US" sz="1000">
                <a:solidFill>
                  <a:srgbClr val="FFFFFF"/>
                </a:solidFill>
                <a:latin typeface="Century Gothic"/>
                <a:sym typeface="+mn-ea"/>
              </a:rPr>
              <a:t>更容易集成</a:t>
            </a:r>
            <a:endParaRPr lang="en-US" altLang="zh-CN" sz="1000">
              <a:solidFill>
                <a:srgbClr val="FFFFFF"/>
              </a:solidFill>
              <a:latin typeface="Century Gothic"/>
            </a:endParaRPr>
          </a:p>
          <a:p>
            <a:pPr indent="0"/>
            <a:endParaRPr lang="en-US" altLang="zh-CN" sz="1000">
              <a:solidFill>
                <a:srgbClr val="FFFFFF"/>
              </a:solidFill>
              <a:latin typeface="Century Gothic"/>
            </a:endParaRPr>
          </a:p>
          <a:p>
            <a:pPr indent="0"/>
            <a:endParaRPr lang="en-US" altLang="en-US" sz="1000">
              <a:solidFill>
                <a:srgbClr val="FFFFFF"/>
              </a:solidFill>
              <a:latin typeface="Microsoft YaHei" panose="020B0503020204020204" charset="-122"/>
            </a:endParaRPr>
          </a:p>
          <a:p>
            <a:pPr indent="0"/>
            <a:r>
              <a:rPr lang="en-US" altLang="en-US" sz="1000">
                <a:solidFill>
                  <a:srgbClr val="FFFFFF"/>
                </a:solidFill>
                <a:latin typeface="Microsoft YaHei" panose="020B0503020204020204" charset="-122"/>
              </a:rPr>
              <a:t>在异构网络中提供相同的运行环境</a:t>
            </a:r>
            <a:r>
              <a:rPr lang="en-US" altLang="en-US" sz="1000">
                <a:solidFill>
                  <a:srgbClr val="FFFFFF"/>
                </a:solidFill>
                <a:latin typeface="Century Gothic"/>
              </a:rPr>
              <a:t>/</a:t>
            </a:r>
            <a:r>
              <a:rPr lang="en-US" altLang="en-US" sz="1000">
                <a:solidFill>
                  <a:srgbClr val="FF7F01"/>
                </a:solidFill>
                <a:latin typeface="Century Gothic"/>
              </a:rPr>
              <a:t>Docker Engine,dockerd</a:t>
            </a:r>
            <a:endParaRPr lang="en-US" altLang="en-US" sz="1000">
              <a:solidFill>
                <a:srgbClr val="FF7F01"/>
              </a:solidFill>
              <a:latin typeface="Century Gothic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2" name="Google Shape;342;p12"/>
          <p:cNvSpPr txBox="1"/>
          <p:nvPr>
            <p:ph type="title"/>
          </p:nvPr>
        </p:nvSpPr>
        <p:spPr>
          <a:xfrm>
            <a:off x="2750605" y="640225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/>
              <a:t>节省时间</a:t>
            </a:r>
            <a:r>
              <a:rPr lang="en-US" altLang="zh-CN" sz="1800"/>
              <a:t>:</a:t>
            </a:r>
            <a:br>
              <a:rPr lang="en-US" altLang="zh-CN" sz="1800"/>
            </a:br>
            <a:br>
              <a:rPr lang="en-US" altLang="zh-CN" sz="1800"/>
            </a:br>
            <a:r>
              <a:rPr lang="en-US" altLang="zh-CN" sz="1800"/>
              <a:t>         </a:t>
            </a:r>
            <a:r>
              <a:rPr lang="zh-CN" altLang="en-US" sz="1800"/>
              <a:t>繁重的劳动成果无法继承</a:t>
            </a:r>
            <a:r>
              <a:rPr lang="en-US" altLang="zh-CN" sz="1800"/>
              <a:t>,</a:t>
            </a:r>
            <a:br>
              <a:rPr lang="en-US" altLang="zh-CN" sz="1800"/>
            </a:br>
            <a:r>
              <a:rPr lang="en-US" altLang="zh-CN" sz="1800"/>
              <a:t>         </a:t>
            </a:r>
            <a:r>
              <a:rPr lang="zh-CN" altLang="en-US" sz="1800">
                <a:ea typeface="宋体" charset="0"/>
              </a:rPr>
              <a:t>保证执行结果的正交性</a:t>
            </a:r>
            <a:endParaRPr lang="zh-CN" altLang="en-US" sz="1800">
              <a:ea typeface="宋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3915" y="2653665"/>
            <a:ext cx="2080895" cy="2066290"/>
          </a:xfrm>
          <a:prstGeom prst="rect">
            <a:avLst/>
          </a:prstGeom>
        </p:spPr>
      </p:pic>
      <p:sp>
        <p:nvSpPr>
          <p:cNvPr id="360" name="Google Shape;360;p14"/>
          <p:cNvSpPr txBox="1"/>
          <p:nvPr>
            <p:ph type="subTitle" idx="1"/>
          </p:nvPr>
        </p:nvSpPr>
        <p:spPr>
          <a:xfrm>
            <a:off x="2846705" y="127541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GB"/>
              <a:t>你最多也就写一个安装文档</a:t>
            </a:r>
            <a:r>
              <a:rPr lang="en-US" altLang="zh-CN"/>
              <a:t>(shell</a:t>
            </a:r>
            <a:r>
              <a:rPr lang="zh-CN" altLang="en-US">
                <a:ea typeface="宋体" charset="0"/>
              </a:rPr>
              <a:t>脚本</a:t>
            </a:r>
            <a:r>
              <a:rPr lang="en-US" altLang="zh-CN"/>
              <a:t>),</a:t>
            </a:r>
            <a:r>
              <a:rPr lang="zh-CN" altLang="en-US"/>
              <a:t>还要考虑”方言</a:t>
            </a:r>
            <a:r>
              <a:rPr lang="en-US" altLang="zh-CN"/>
              <a:t>”</a:t>
            </a:r>
            <a:endParaRPr lang="en-US" altLang="zh-CN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endParaRPr lang="en-US" altLang="zh-CN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GB"/>
              <a:t>脚本执行结果不确定</a:t>
            </a:r>
            <a:r>
              <a:rPr lang="en-US" altLang="zh-CN"/>
              <a:t>,</a:t>
            </a:r>
            <a:r>
              <a:rPr lang="zh-CN" altLang="en-GB"/>
              <a:t>每次</a:t>
            </a:r>
            <a:r>
              <a:rPr lang="en-US" altLang="zh-CN"/>
              <a:t>,</a:t>
            </a:r>
            <a:r>
              <a:rPr lang="zh-CN" altLang="en-US">
                <a:ea typeface="宋体" charset="0"/>
              </a:rPr>
              <a:t>每台机器都可能不一样</a:t>
            </a:r>
            <a:endParaRPr lang="zh-CN" altLang="en-US">
              <a:ea typeface="宋体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endParaRPr lang="zh-CN" altLang="en-US">
              <a:ea typeface="宋体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>
                <a:ea typeface="宋体" charset="0"/>
              </a:rPr>
              <a:t>时间成本</a:t>
            </a:r>
            <a:endParaRPr lang="zh-CN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18690" y="3464560"/>
            <a:ext cx="2080260" cy="30670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一个正交的例子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: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21765" y="3533140"/>
            <a:ext cx="2606040" cy="30670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  <a:sym typeface="+mn-ea"/>
              </a:rPr>
              <a:t>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矩形 10"/>
          <p:cNvSpPr/>
          <p:nvPr/>
        </p:nvSpPr>
        <p:spPr>
          <a:xfrm>
            <a:off x="2088515" y="972185"/>
            <a:ext cx="583311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 indent="0"/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节省搭建环境的时间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,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尤其对大型软件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  <a:p>
            <a:pPr indent="0"/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  <a:p>
            <a:pPr indent="0"/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 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  <a:p>
            <a:pPr indent="0"/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应用分发更快速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  <a:p>
            <a:pPr indent="0"/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  <a:p>
            <a:pPr indent="0"/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  <a:p>
            <a:pPr indent="0"/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更容易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“ scalable  “/Kubernetes/又称为 k8s（首字母为 k、首字母与尾字母之间有 8 个字符、尾字母为 s，所以简称 k8s）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  <a:p>
            <a:pPr indent="0"/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038475" y="1997075"/>
            <a:ext cx="36887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容器基本概念</a:t>
            </a:r>
            <a:endParaRPr lang="zh-CN" altLang="en-US" sz="24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192780" y="263208"/>
            <a:ext cx="4568190" cy="48196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  <a:scene3d>
              <a:camera prst="orthographicFront"/>
              <a:lightRig rig="threePt" dir="t"/>
            </a:scene3d>
          </a:bodyPr>
          <a:p>
            <a:pPr fontAlgn="auto">
              <a:lnSpc>
                <a:spcPct val="110000"/>
              </a:lnSpc>
            </a:pPr>
            <a:r>
              <a:rPr kumimoji="1" lang="en-US" altLang="zh-CN" sz="1865" b="1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Docker </a:t>
            </a:r>
            <a:r>
              <a:rPr kumimoji="1" lang="zh-CN" altLang="en-US" sz="1865" b="1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基本概念</a:t>
            </a:r>
            <a:r>
              <a:rPr kumimoji="1" lang="en-US" altLang="zh-CN" sz="2135" b="1" noProof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 </a:t>
            </a:r>
            <a:endParaRPr kumimoji="1" lang="en-US" altLang="zh-CN" sz="2135" b="1" noProof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4339" name="图片 6" descr="docker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173038"/>
            <a:ext cx="660400" cy="661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矩形 8"/>
          <p:cNvSpPr/>
          <p:nvPr/>
        </p:nvSpPr>
        <p:spPr>
          <a:xfrm>
            <a:off x="1786890" y="1025525"/>
            <a:ext cx="6518275" cy="3076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/>
            <a:r>
              <a:rPr lang="en-US" altLang="en-US">
                <a:solidFill>
                  <a:srgbClr val="FFFFFF"/>
                </a:solidFill>
                <a:latin typeface="Century Gothic"/>
              </a:rPr>
              <a:t>Docker引擎(linux支持)</a:t>
            </a:r>
            <a:endParaRPr lang="en-US" altLang="en-US">
              <a:solidFill>
                <a:srgbClr val="FFFFFF"/>
              </a:solidFill>
              <a:latin typeface="Century Gothic"/>
            </a:endParaRPr>
          </a:p>
          <a:p>
            <a:pPr indent="0"/>
            <a:r>
              <a:rPr lang="en-US" altLang="zh-CN">
                <a:solidFill>
                  <a:srgbClr val="FF7F01"/>
                </a:solidFill>
                <a:latin typeface="Century Gothic"/>
              </a:rPr>
              <a:t>      </a:t>
            </a:r>
            <a:r>
              <a:rPr lang="en-US" altLang="zh-CN" sz="1200">
                <a:solidFill>
                  <a:srgbClr val="FF7F01"/>
                </a:solidFill>
                <a:latin typeface="Century Gothic"/>
              </a:rPr>
              <a:t>Docker </a:t>
            </a:r>
            <a:r>
              <a:rPr lang="zh-CN" altLang="en-US" sz="1200">
                <a:solidFill>
                  <a:srgbClr val="FF7F01"/>
                </a:solidFill>
                <a:latin typeface="Century Gothic"/>
                <a:ea typeface="微软雅黑"/>
              </a:rPr>
              <a:t>需要安装在 </a:t>
            </a:r>
            <a:r>
              <a:rPr lang="en-US" altLang="zh-CN" sz="1200">
                <a:solidFill>
                  <a:srgbClr val="FF7F01"/>
                </a:solidFill>
                <a:latin typeface="Century Gothic"/>
              </a:rPr>
              <a:t>64 </a:t>
            </a:r>
            <a:r>
              <a:rPr lang="zh-CN" altLang="en-US" sz="1200">
                <a:solidFill>
                  <a:srgbClr val="FF7F01"/>
                </a:solidFill>
                <a:latin typeface="Century Gothic"/>
                <a:ea typeface="微软雅黑"/>
              </a:rPr>
              <a:t>位的 </a:t>
            </a:r>
            <a:r>
              <a:rPr lang="en-US" altLang="zh-CN" sz="1200">
                <a:solidFill>
                  <a:srgbClr val="FF7F01"/>
                </a:solidFill>
                <a:latin typeface="Century Gothic"/>
              </a:rPr>
              <a:t>x86 </a:t>
            </a:r>
            <a:r>
              <a:rPr lang="zh-CN" altLang="en-US" sz="1200">
                <a:solidFill>
                  <a:srgbClr val="FF7F01"/>
                </a:solidFill>
                <a:latin typeface="Century Gothic"/>
                <a:ea typeface="微软雅黑"/>
              </a:rPr>
              <a:t>平台或 </a:t>
            </a:r>
            <a:r>
              <a:rPr lang="en-US" altLang="zh-CN" sz="1200">
                <a:solidFill>
                  <a:srgbClr val="FF7F01"/>
                </a:solidFill>
                <a:latin typeface="Century Gothic"/>
              </a:rPr>
              <a:t>ARM </a:t>
            </a:r>
            <a:r>
              <a:rPr lang="zh-CN" altLang="en-US" sz="1200">
                <a:solidFill>
                  <a:srgbClr val="FF7F01"/>
                </a:solidFill>
                <a:latin typeface="Century Gothic"/>
                <a:ea typeface="微软雅黑"/>
              </a:rPr>
              <a:t>平台上（如树莓派），并且要求内核版本不低于 </a:t>
            </a:r>
            <a:r>
              <a:rPr lang="en-US" altLang="zh-CN" sz="1200">
                <a:solidFill>
                  <a:srgbClr val="FF7F01"/>
                </a:solidFill>
                <a:latin typeface="Century Gothic"/>
              </a:rPr>
              <a:t>3.10</a:t>
            </a:r>
            <a:endParaRPr lang="zh-CN" altLang="en-US">
              <a:solidFill>
                <a:srgbClr val="FF7F01"/>
              </a:solidFill>
              <a:latin typeface="Century Gothic"/>
              <a:ea typeface="微软雅黑"/>
            </a:endParaRPr>
          </a:p>
          <a:p>
            <a:pPr indent="0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  <a:p>
            <a:pPr indent="0"/>
            <a:r>
              <a:rPr lang="en-US" altLang="en-US">
                <a:solidFill>
                  <a:srgbClr val="FFFFFF"/>
                </a:solidFill>
                <a:latin typeface="Century Gothic"/>
              </a:rPr>
              <a:t>Docker仓库(</a:t>
            </a:r>
            <a:r>
              <a:rPr lang="en-US" altLang="en-US">
                <a:solidFill>
                  <a:srgbClr val="FF7F01"/>
                </a:solidFill>
                <a:latin typeface="Century Gothic"/>
              </a:rPr>
              <a:t>dockerhub, github,私有仓库,代理仓库,阿里云</a:t>
            </a:r>
            <a:r>
              <a:rPr lang="en-US" altLang="en-US">
                <a:solidFill>
                  <a:srgbClr val="FFFFFF"/>
                </a:solidFill>
                <a:latin typeface="Century Gothic"/>
              </a:rPr>
              <a:t>)</a:t>
            </a:r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  <a:p>
            <a:pPr indent="0"/>
            <a:endParaRPr lang="en-US" altLang="zh-CN">
              <a:solidFill>
                <a:srgbClr val="FFFFFF"/>
              </a:solidFill>
              <a:latin typeface="Century Gothic"/>
            </a:endParaRPr>
          </a:p>
          <a:p>
            <a:pPr indent="0"/>
            <a:r>
              <a:rPr lang="en-US" altLang="zh-CN">
                <a:solidFill>
                  <a:srgbClr val="FFFFFF"/>
                </a:solidFill>
                <a:latin typeface="Century Gothic"/>
              </a:rPr>
              <a:t>Docker image/</a:t>
            </a:r>
            <a:r>
              <a:rPr lang="zh-CN" altLang="en-US">
                <a:solidFill>
                  <a:srgbClr val="FFFFFF"/>
                </a:solidFill>
                <a:latin typeface="Century Gothic"/>
                <a:ea typeface="微软雅黑"/>
              </a:rPr>
              <a:t>镜像</a:t>
            </a:r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  <a:p>
            <a:pPr indent="0"/>
            <a:endParaRPr lang="en-US" altLang="zh-CN">
              <a:solidFill>
                <a:srgbClr val="FFFFFF"/>
              </a:solidFill>
              <a:latin typeface="Century Gothic"/>
            </a:endParaRPr>
          </a:p>
          <a:p>
            <a:pPr indent="0"/>
            <a:r>
              <a:rPr lang="en-US" altLang="zh-CN">
                <a:solidFill>
                  <a:srgbClr val="FFFFFF"/>
                </a:solidFill>
                <a:latin typeface="Century Gothic"/>
              </a:rPr>
              <a:t>Docker </a:t>
            </a:r>
            <a:r>
              <a:rPr lang="en-US" altLang="en-US">
                <a:solidFill>
                  <a:srgbClr val="FFFFFF"/>
                </a:solidFill>
                <a:latin typeface="Century Gothic"/>
              </a:rPr>
              <a:t>container/容器</a:t>
            </a:r>
            <a:endParaRPr lang="en-US" altLang="zh-CN">
              <a:solidFill>
                <a:srgbClr val="FFFFFF"/>
              </a:solidFill>
              <a:latin typeface="Century Gothic"/>
            </a:endParaRPr>
          </a:p>
          <a:p>
            <a:pPr indent="0"/>
            <a:endParaRPr lang="en-US" altLang="zh-CN">
              <a:solidFill>
                <a:srgbClr val="FF7F01"/>
              </a:solidFill>
              <a:latin typeface="Century Gothic"/>
            </a:endParaRPr>
          </a:p>
          <a:p>
            <a:pPr indent="0"/>
            <a:r>
              <a:rPr lang="en-US" altLang="zh-CN">
                <a:solidFill>
                  <a:srgbClr val="FFFFFF"/>
                </a:solidFill>
                <a:latin typeface="Century Gothic"/>
              </a:rPr>
              <a:t>Dockerfile</a:t>
            </a:r>
            <a:r>
              <a:rPr lang="en-US" altLang="zh-CN">
                <a:solidFill>
                  <a:srgbClr val="FF7F01"/>
                </a:solidFill>
                <a:latin typeface="Century Gothic"/>
              </a:rPr>
              <a:t>(</a:t>
            </a:r>
            <a:r>
              <a:rPr lang="zh-CN" altLang="en-US">
                <a:solidFill>
                  <a:srgbClr val="FF7F01"/>
                </a:solidFill>
                <a:latin typeface="Century Gothic"/>
              </a:rPr>
              <a:t>从头</a:t>
            </a:r>
            <a:r>
              <a:rPr lang="en-US" altLang="en-US">
                <a:solidFill>
                  <a:srgbClr val="FF7F01"/>
                </a:solidFill>
                <a:latin typeface="Century Gothic"/>
              </a:rPr>
              <a:t>创建自己的镜像</a:t>
            </a:r>
            <a:r>
              <a:rPr lang="en-US" altLang="zh-CN">
                <a:solidFill>
                  <a:srgbClr val="FF7F01"/>
                </a:solidFill>
                <a:latin typeface="Century Gothic"/>
              </a:rPr>
              <a:t>)</a:t>
            </a:r>
            <a:endParaRPr lang="en-US" altLang="zh-CN">
              <a:solidFill>
                <a:srgbClr val="FF7F01"/>
              </a:solidFill>
              <a:latin typeface="Century Gothic"/>
            </a:endParaRPr>
          </a:p>
          <a:p>
            <a:pPr indent="0"/>
            <a:endParaRPr lang="en-US" altLang="zh-CN">
              <a:solidFill>
                <a:srgbClr val="FF7F01"/>
              </a:solidFill>
              <a:latin typeface="Century Gothic"/>
            </a:endParaRPr>
          </a:p>
          <a:p>
            <a:pPr indent="0"/>
            <a:r>
              <a:rPr lang="en-US" altLang="zh-CN">
                <a:solidFill>
                  <a:srgbClr val="FFFFFF"/>
                </a:solidFill>
                <a:latin typeface="Century Gothic"/>
                <a:sym typeface="+mn-ea"/>
              </a:rPr>
              <a:t>Docker-composer(</a:t>
            </a:r>
            <a:r>
              <a:rPr lang="zh-CN" altLang="en-US">
                <a:solidFill>
                  <a:srgbClr val="FFFFFF"/>
                </a:solidFill>
                <a:latin typeface="Century Gothic"/>
                <a:sym typeface="+mn-ea"/>
              </a:rPr>
              <a:t>编排</a:t>
            </a:r>
            <a:r>
              <a:rPr lang="en-US" altLang="zh-CN">
                <a:solidFill>
                  <a:srgbClr val="FFFFFF"/>
                </a:solidFill>
                <a:latin typeface="Century Gothic"/>
                <a:sym typeface="+mn-ea"/>
              </a:rPr>
              <a:t>) </a:t>
            </a:r>
            <a:endParaRPr lang="en-US" altLang="zh-CN"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/>
              <a:sym typeface="+mn-ea"/>
            </a:endParaRPr>
          </a:p>
          <a:p>
            <a:pPr indent="0"/>
            <a:endParaRPr lang="en-US" altLang="zh-CN">
              <a:solidFill>
                <a:srgbClr val="FF7F01"/>
              </a:solidFill>
              <a:latin typeface="Century Gothic"/>
            </a:endParaRPr>
          </a:p>
        </p:txBody>
      </p:sp>
      <p:sp>
        <p:nvSpPr>
          <p:cNvPr id="372" name="Google Shape;372;p16"/>
          <p:cNvSpPr txBox="1"/>
          <p:nvPr>
            <p:ph type="title"/>
          </p:nvPr>
        </p:nvSpPr>
        <p:spPr>
          <a:xfrm>
            <a:off x="1784985" y="3588385"/>
            <a:ext cx="6518910" cy="363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threePt" dir="t"/>
            </a:scene3d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entury Gothic"/>
                <a:sym typeface="+mn-ea"/>
              </a:rPr>
              <a:t> </a:t>
            </a:r>
            <a:endParaRPr lang="en-US" sz="1400"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/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/>
          <p:nvPr>
            <p:ph type="title"/>
          </p:nvPr>
        </p:nvSpPr>
        <p:spPr>
          <a:xfrm>
            <a:off x="2795055" y="106948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Docker</a:t>
            </a:r>
            <a:r>
              <a:rPr lang="zh-CN" altLang="en-US"/>
              <a:t>实战</a:t>
            </a:r>
            <a:endParaRPr lang="en-GB"/>
          </a:p>
        </p:txBody>
      </p:sp>
      <p:sp>
        <p:nvSpPr>
          <p:cNvPr id="407" name="Google Shape;407;p19"/>
          <p:cNvSpPr txBox="1"/>
          <p:nvPr>
            <p:ph type="body" idx="1"/>
          </p:nvPr>
        </p:nvSpPr>
        <p:spPr>
          <a:xfrm>
            <a:off x="1732700" y="2452655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b="1"/>
              <a:t>仓库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GB"/>
              <a:t>获取官方的或者别人的</a:t>
            </a:r>
            <a:endParaRPr lang="zh-CN" alt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GB"/>
              <a:t>镜像</a:t>
            </a:r>
            <a:r>
              <a:rPr lang="en-US" altLang="zh-CN"/>
              <a:t>(Image)</a:t>
            </a:r>
            <a:endParaRPr lang="en-US" altLang="zh-CN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>
                <a:hlinkClick r:id="rId1" action="ppaction://hlinkfile"/>
              </a:rPr>
              <a:t>https://hub.docker.com/</a:t>
            </a:r>
            <a:endParaRPr lang="en-US" altLang="zh-CN"/>
          </a:p>
        </p:txBody>
      </p:sp>
      <p:sp>
        <p:nvSpPr>
          <p:cNvPr id="408" name="Google Shape;408;p19"/>
          <p:cNvSpPr txBox="1"/>
          <p:nvPr>
            <p:ph type="body" idx="2"/>
          </p:nvPr>
        </p:nvSpPr>
        <p:spPr>
          <a:xfrm>
            <a:off x="4020820" y="2452370"/>
            <a:ext cx="2176780" cy="1355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b="1"/>
              <a:t>自己创建容器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/>
              <a:t>Docker file,Docker build</a:t>
            </a:r>
            <a:endParaRPr lang="en-US" altLang="en-GB"/>
          </a:p>
        </p:txBody>
      </p:sp>
      <p:sp>
        <p:nvSpPr>
          <p:cNvPr id="409" name="Google Shape;409;p19"/>
          <p:cNvSpPr txBox="1"/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b="1"/>
              <a:t>多个容器合作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docker-composer</a:t>
            </a:r>
            <a:endParaRPr lang="en-US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docker.yml</a:t>
            </a:r>
            <a:endParaRPr lang="en-US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/>
              <a:t>多个容器的指向</a:t>
            </a:r>
            <a:endParaRPr lang="en-US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文本框 53"/>
          <p:cNvSpPr txBox="1"/>
          <p:nvPr/>
        </p:nvSpPr>
        <p:spPr>
          <a:xfrm>
            <a:off x="3091180" y="102870"/>
            <a:ext cx="2881313" cy="43624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 fontAlgn="auto">
              <a:lnSpc>
                <a:spcPct val="110000"/>
              </a:lnSpc>
            </a:pPr>
            <a:r>
              <a:rPr kumimoji="1" lang="zh-CN" altLang="en-US" sz="1865" b="1" noProof="1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容器 </a:t>
            </a:r>
            <a:r>
              <a:rPr kumimoji="1" lang="en-US" altLang="zh-CN" sz="1865" b="1" noProof="1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865" b="1" noProof="1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构建</a:t>
            </a:r>
            <a:r>
              <a:rPr kumimoji="1" lang="en-US" altLang="zh-CN" sz="1865" b="1" noProof="1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sz="1865" b="1" noProof="1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运行</a:t>
            </a:r>
            <a:r>
              <a:rPr kumimoji="1" lang="en-US" altLang="zh-CN" sz="1865" b="1" noProof="1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sz="1865" b="1" noProof="1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管理</a:t>
            </a:r>
            <a:endParaRPr kumimoji="1" lang="zh-CN" altLang="en-US" sz="1865" b="1" noProof="1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6386" name="图片 54" descr="docker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69595" y="103188"/>
            <a:ext cx="660400" cy="661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332105" y="831850"/>
            <a:ext cx="4227830" cy="4030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FROM ubuntu:14.04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# Setup environment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ENV DEBIAN_FRONTEND noninteractive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# Update sources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ADD sources.list  /etc/apt/sources.list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RUN mkdir -p /var/lock/apache2 /var/run/apache2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RUN apt-get -qq update &amp;&amp; apt-get install -y \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  apache2 \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  vim  \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  unzip \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  php5  \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  php5-mysql \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  php5-dev \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  php5-gd \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  php5-memcache \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  php5-pspell \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  php5-snmp \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  snmp \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  php5-xmlrpc \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  libapache2-mod-php5 \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  php5-cli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RUN a2enmod rewrite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RUN echo "Asia/Chongqing" &gt; /etc/timezone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RUN sudo dpkg-reconfigure -f noninteractive tzdata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ADD p.php /var/www/html/p.php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EXPOSE 22 80 443</a:t>
            </a:r>
            <a:endParaRPr lang="en-US" altLang="zh-CN" sz="800" strike="noStrike" noProof="1">
              <a:solidFill>
                <a:schemeClr val="tx1"/>
              </a:solidFill>
            </a:endParaRPr>
          </a:p>
          <a:p>
            <a:pPr fontAlgn="auto"/>
            <a:r>
              <a:rPr lang="en-US" altLang="zh-CN" sz="800" strike="noStrike" noProof="1">
                <a:solidFill>
                  <a:schemeClr val="tx1"/>
                </a:solidFill>
              </a:rPr>
              <a:t>ENTRYPOINT service apache2 start &amp;&amp; bash</a:t>
            </a:r>
            <a:endParaRPr lang="en-US" altLang="zh-CN" sz="800" strike="noStrike" noProof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19320" y="2037398"/>
            <a:ext cx="290195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/>
            <a:r>
              <a:rPr lang="en-US" altLang="zh-CN" sz="1600" b="1" strike="noStrike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Run(2 seconds)</a:t>
            </a:r>
            <a:endParaRPr lang="en-US" altLang="zh-CN" sz="1600" b="1" strike="noStrike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9320" y="831850"/>
            <a:ext cx="1776413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/>
            <a:r>
              <a:rPr lang="en-US" altLang="zh-CN" sz="1600" b="1" strike="noStrike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(7 mins)</a:t>
            </a:r>
            <a:endParaRPr lang="en-US" altLang="zh-CN" sz="1600" b="1" strike="noStrike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4830445" y="2526348"/>
            <a:ext cx="5106988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en-US" altLang="zh-CN" sz="1200" b="1" strike="noStrike" noProof="1" dirty="0">
                <a:solidFill>
                  <a:schemeClr val="tx1"/>
                </a:solidFill>
                <a:latin typeface="Arial Bold" panose="020B0604020202090204" charset="0"/>
                <a:ea typeface="MingLiU-ExtB" panose="02020500000000000000" charset="-120"/>
                <a:cs typeface="Arial Bold" panose="020B0604020202090204" charset="0"/>
              </a:rPr>
              <a:t>docker run  -it  --rm -d  -p 8090:80 --name web  gh2022.web</a:t>
            </a:r>
            <a:endParaRPr lang="en-US" altLang="zh-CN" sz="1200" b="1" strike="noStrike" noProof="1" dirty="0">
              <a:solidFill>
                <a:schemeClr val="tx1"/>
              </a:solidFill>
              <a:latin typeface="Arial Bold" panose="020B0604020202090204" charset="0"/>
              <a:ea typeface="MingLiU-ExtB" panose="02020500000000000000" charset="-120"/>
              <a:cs typeface="Arial Bold" panose="020B0604020202090204" charset="0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4830445" y="1450023"/>
            <a:ext cx="5106988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en-US" altLang="zh-CN" sz="1200" b="1" strike="noStrike" noProof="1" dirty="0">
                <a:solidFill>
                  <a:schemeClr val="tx1"/>
                </a:solidFill>
                <a:latin typeface="Arial Bold" panose="020B0604020202090204" charset="0"/>
                <a:ea typeface="隶变-简" panose="02010600040101010101" charset="-122"/>
                <a:cs typeface="Arial Bold" panose="020B0604020202090204" charset="0"/>
              </a:rPr>
              <a:t>docker build -f  ./Dockerfile  -t   gh2022.web    .</a:t>
            </a:r>
            <a:endParaRPr lang="en-US" altLang="zh-CN" sz="1200" b="1" strike="noStrike" noProof="1" dirty="0">
              <a:solidFill>
                <a:schemeClr val="tx1"/>
              </a:solidFill>
              <a:latin typeface="Arial Bold" panose="020B0604020202090204" charset="0"/>
              <a:ea typeface="隶变-简" panose="02010600040101010101" charset="-122"/>
              <a:cs typeface="Arial Bold" panose="020B0604020202090204" charset="0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4830445" y="3972560"/>
            <a:ext cx="5106988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en-US" altLang="zh-CN" sz="1000" b="1" strike="noStrike" noProof="1" dirty="0">
                <a:solidFill>
                  <a:schemeClr val="tx1"/>
                </a:solidFill>
                <a:latin typeface="Arial Bold" panose="020B0604020202090204" charset="0"/>
                <a:ea typeface="MingLiU-ExtB" panose="02020500000000000000" charset="-120"/>
                <a:cs typeface="Arial Bold" panose="020B0604020202090204" charset="0"/>
              </a:rPr>
              <a:t>docker ps / docker kill  </a:t>
            </a:r>
            <a:endParaRPr lang="en-US" altLang="zh-CN" sz="1000" b="1" strike="noStrike" noProof="1" dirty="0">
              <a:solidFill>
                <a:schemeClr val="tx1"/>
              </a:solidFill>
              <a:latin typeface="Arial Bold" panose="020B0604020202090204" charset="0"/>
              <a:ea typeface="MingLiU-ExtB" panose="02020500000000000000" charset="-120"/>
              <a:cs typeface="Arial Bold" panose="020B0604020202090204" charset="0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4830445" y="4244023"/>
            <a:ext cx="2913063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en-US" altLang="zh-CN" sz="1000" b="1" strike="noStrike" noProof="1" dirty="0">
                <a:solidFill>
                  <a:schemeClr val="tx1"/>
                </a:solidFill>
                <a:latin typeface="Arial Bold" panose="020B0604020202090204" charset="0"/>
                <a:ea typeface="MingLiU-ExtB" panose="02020500000000000000" charset="-120"/>
                <a:cs typeface="Arial Bold" panose="020B0604020202090204" charset="0"/>
              </a:rPr>
              <a:t>docker exec -it   web /bin/bash</a:t>
            </a:r>
            <a:endParaRPr lang="en-US" altLang="zh-CN" sz="1000" b="1" strike="noStrike" noProof="1" dirty="0">
              <a:solidFill>
                <a:schemeClr val="tx1"/>
              </a:solidFill>
              <a:latin typeface="Arial Bold" panose="020B0604020202090204" charset="0"/>
              <a:ea typeface="MingLiU-ExtB" panose="02020500000000000000" charset="-120"/>
              <a:cs typeface="Arial Bold" panose="020B060402020209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19320" y="3556635"/>
            <a:ext cx="290195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/>
            <a:r>
              <a:rPr lang="en-US" altLang="zh-CN" sz="1600" b="1" strike="noStrike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</a:t>
            </a:r>
            <a:endParaRPr lang="en-US" altLang="zh-CN" sz="1600" b="1" strike="noStrike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4830445" y="2915285"/>
            <a:ext cx="5106988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en-US" altLang="zh-CN" sz="1200" b="1" strike="noStrike" noProof="1" dirty="0">
                <a:solidFill>
                  <a:schemeClr val="tx1"/>
                </a:solidFill>
                <a:latin typeface="Arial Bold" panose="020B0604020202090204" charset="0"/>
                <a:ea typeface="MingLiU-ExtB" panose="02020500000000000000" charset="-120"/>
                <a:cs typeface="Arial Bold" panose="020B0604020202090204" charset="0"/>
              </a:rPr>
              <a:t>docker run  -it  --rm -d  -p 8090:80 --name web  \  </a:t>
            </a:r>
            <a:endParaRPr lang="en-US" altLang="zh-CN" sz="1200" b="1" strike="noStrike" noProof="1" dirty="0">
              <a:solidFill>
                <a:schemeClr val="tx1"/>
              </a:solidFill>
              <a:latin typeface="Arial Bold" panose="020B0604020202090204" charset="0"/>
              <a:ea typeface="MingLiU-ExtB" panose="02020500000000000000" charset="-120"/>
              <a:cs typeface="Arial Bold" panose="020B0604020202090204" charset="0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1200" b="1" strike="noStrike" noProof="1" dirty="0">
                <a:solidFill>
                  <a:schemeClr val="tx1"/>
                </a:solidFill>
                <a:latin typeface="Arial Bold" panose="020B0604020202090204" charset="0"/>
                <a:ea typeface="MingLiU-ExtB" panose="02020500000000000000" charset="-120"/>
                <a:cs typeface="Arial Bold" panose="020B0604020202090204" charset="0"/>
              </a:rPr>
              <a:t>   -v $(pwd)/webdir/:/var/www/html  gh2022.web</a:t>
            </a:r>
            <a:endParaRPr lang="en-US" altLang="zh-CN" sz="1200" b="1" strike="noStrike" noProof="1" dirty="0">
              <a:solidFill>
                <a:schemeClr val="tx1"/>
              </a:solidFill>
              <a:latin typeface="Arial Bold" panose="020B0604020202090204" charset="0"/>
              <a:ea typeface="MingLiU-ExtB" panose="02020500000000000000" charset="-120"/>
              <a:cs typeface="Arial Bold" panose="020B06040202020902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8810" y="932180"/>
            <a:ext cx="3347085" cy="38169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31185" y="280035"/>
            <a:ext cx="2881313" cy="436245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p>
            <a:pPr fontAlgn="auto">
              <a:lnSpc>
                <a:spcPct val="110000"/>
              </a:lnSpc>
            </a:pPr>
            <a:r>
              <a:rPr kumimoji="1" lang="en-US" altLang="zh-CN" sz="1865" b="1" noProof="1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docker-compose.yml</a:t>
            </a:r>
            <a:endParaRPr kumimoji="1" lang="zh-CN" altLang="en-US" sz="1865" b="1" noProof="1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/>
          <p:nvPr>
            <p:ph type="title"/>
          </p:nvPr>
        </p:nvSpPr>
        <p:spPr>
          <a:xfrm>
            <a:off x="2480095" y="5703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Docker</a:t>
            </a:r>
            <a:r>
              <a:rPr lang="zh-CN" altLang="en-US" sz="3200"/>
              <a:t>使用常见误区</a:t>
            </a:r>
            <a:endParaRPr lang="zh-CN" altLang="en-US" sz="3200"/>
          </a:p>
        </p:txBody>
      </p:sp>
      <p:graphicFrame>
        <p:nvGraphicFramePr>
          <p:cNvPr id="439" name="Google Shape;439;p23"/>
          <p:cNvGraphicFramePr/>
          <p:nvPr>
            <p:custDataLst>
              <p:tags r:id="rId1"/>
            </p:custDataLst>
          </p:nvPr>
        </p:nvGraphicFramePr>
        <p:xfrm>
          <a:off x="1661160" y="1684020"/>
          <a:ext cx="6582410" cy="2164715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3291205"/>
                <a:gridCol w="3291205"/>
              </a:tblGrid>
              <a:tr h="704215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sym typeface="+mn-ea"/>
                        </a:rPr>
                        <a:t>将数据持久化到容器内部</a:t>
                      </a:r>
                      <a:endParaRPr lang="zh-CN" altLang="en-US" sz="120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Muli"/>
                        <a:ea typeface="Muli"/>
                        <a:cs typeface="Muli"/>
                        <a:sym typeface="+mn-e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应该使用目录映射或”卷”</a:t>
                      </a:r>
                      <a:endParaRPr lang="zh-CN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容器</a:t>
                      </a:r>
                      <a:r>
                        <a:rPr lang="en-US" altLang="zh-C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/</a:t>
                      </a:r>
                      <a:r>
                        <a:rPr lang="zh-CN" altLang="en-US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镜像</a:t>
                      </a:r>
                      <a:r>
                        <a:rPr lang="zh-C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本身应该可以随时删除</a:t>
                      </a:r>
                      <a:endParaRPr lang="zh-CN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466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应用指定</a:t>
                      </a:r>
                      <a:r>
                        <a:rPr lang="en-US" altLang="zh-C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IP</a:t>
                      </a:r>
                      <a:r>
                        <a:rPr lang="zh-CN" altLang="en-US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访问其他容器</a:t>
                      </a:r>
                      <a:r>
                        <a:rPr lang="en-US" altLang="zh-CN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,</a:t>
                      </a:r>
                      <a:r>
                        <a:rPr lang="zh-CN" altLang="en-US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比如数据库</a:t>
                      </a:r>
                      <a:endParaRPr lang="zh-CN" altLang="en-US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应该使用</a:t>
                      </a:r>
                      <a:r>
                        <a:rPr lang="en-US" altLang="zh-CN" sz="12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docker-composer</a:t>
                      </a:r>
                      <a:r>
                        <a:rPr lang="zh-CN" altLang="en-US" sz="12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内服务名称</a:t>
                      </a:r>
                      <a:r>
                        <a:rPr lang="en-US" altLang="zh-CN" sz="12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/service name</a:t>
                      </a:r>
                      <a:r>
                        <a:rPr lang="zh-CN" altLang="en-US" sz="12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进行解耦</a:t>
                      </a:r>
                      <a:endParaRPr lang="zh-CN" altLang="en-US" sz="12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多个服务运行在同一个容器内</a:t>
                      </a:r>
                      <a:endParaRPr lang="en-GB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GB" sz="12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尽量一个容器干一件事</a:t>
                      </a:r>
                      <a:r>
                        <a:rPr lang="en-US" altLang="zh-CN" sz="12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(</a:t>
                      </a:r>
                      <a:r>
                        <a:rPr lang="zh-CN" altLang="en-US" sz="12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这点有不同看法和做法</a:t>
                      </a:r>
                      <a:r>
                        <a:rPr lang="en-US" altLang="zh-CN" sz="12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)</a:t>
                      </a:r>
                      <a:endParaRPr lang="en-US" altLang="zh-CN" sz="12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46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GB" sz="120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尽量参数化目录名称</a:t>
                      </a:r>
                      <a:endParaRPr lang="zh-CN" altLang="en-GB" sz="120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2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$PWD</a:t>
                      </a:r>
                      <a:endParaRPr lang="en-US" altLang="en-GB" sz="12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1" name="文本框 0"/>
          <p:cNvSpPr txBox="1"/>
          <p:nvPr/>
        </p:nvSpPr>
        <p:spPr>
          <a:xfrm>
            <a:off x="1608455" y="4079875"/>
            <a:ext cx="532828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/>
            <a:r>
              <a:rPr lang="en-US" altLang="zh-CN">
                <a:solidFill>
                  <a:srgbClr val="DB4213"/>
                </a:solidFill>
                <a:latin typeface="Century Gothic"/>
                <a:sym typeface="+mn-ea"/>
              </a:rPr>
              <a:t> </a:t>
            </a:r>
            <a:r>
              <a:rPr lang="zh-CN" altLang="en-US">
                <a:solidFill>
                  <a:srgbClr val="DB4213"/>
                </a:solidFill>
                <a:latin typeface="Century Gothic"/>
                <a:sym typeface="+mn-ea"/>
              </a:rPr>
              <a:t>固化你的配置到容器</a:t>
            </a:r>
            <a:r>
              <a:rPr lang="en-US" altLang="zh-CN">
                <a:solidFill>
                  <a:srgbClr val="DB4213"/>
                </a:solidFill>
                <a:latin typeface="Century Gothic"/>
                <a:sym typeface="+mn-ea"/>
              </a:rPr>
              <a:t>,</a:t>
            </a:r>
            <a:r>
              <a:rPr lang="zh-CN" altLang="en-US">
                <a:solidFill>
                  <a:srgbClr val="DB4213"/>
                </a:solidFill>
                <a:latin typeface="Century Gothic"/>
                <a:sym typeface="+mn-ea"/>
              </a:rPr>
              <a:t>不要固化你的数据</a:t>
            </a:r>
            <a:r>
              <a:rPr lang="en-US" altLang="zh-CN">
                <a:solidFill>
                  <a:srgbClr val="DB4213"/>
                </a:solidFill>
                <a:latin typeface="Century Gothic"/>
                <a:sym typeface="+mn-ea"/>
              </a:rPr>
              <a:t>,</a:t>
            </a:r>
            <a:r>
              <a:rPr lang="zh-CN" altLang="en-US">
                <a:solidFill>
                  <a:srgbClr val="DB4213"/>
                </a:solidFill>
                <a:latin typeface="Century Gothic"/>
                <a:sym typeface="+mn-ea"/>
              </a:rPr>
              <a:t>数据和运行环境应该分离</a:t>
            </a:r>
            <a:endParaRPr lang="zh-CN" altLang="en-US">
              <a:solidFill>
                <a:srgbClr val="DB4213"/>
              </a:solidFill>
              <a:latin typeface="Century Gothic"/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2626780" y="304945"/>
            <a:ext cx="4944300" cy="645300"/>
          </a:xfrm>
        </p:spPr>
        <p:txBody>
          <a:bodyPr/>
          <a:p>
            <a:r>
              <a:rPr lang="en-US" altLang="zh-CN"/>
              <a:t>tips/</a:t>
            </a:r>
            <a:r>
              <a:rPr lang="zh-CN" altLang="en-US"/>
              <a:t>节省时间</a:t>
            </a:r>
            <a:endParaRPr lang="zh-CN" altLang="en-US"/>
          </a:p>
        </p:txBody>
      </p:sp>
      <p:grpSp>
        <p:nvGrpSpPr>
          <p:cNvPr id="1319" name="Google Shape;1319;p48"/>
          <p:cNvGrpSpPr/>
          <p:nvPr/>
        </p:nvGrpSpPr>
        <p:grpSpPr>
          <a:xfrm>
            <a:off x="2065655" y="1235710"/>
            <a:ext cx="184785" cy="221615"/>
            <a:chOff x="6506504" y="937343"/>
            <a:chExt cx="744273" cy="793950"/>
          </a:xfrm>
        </p:grpSpPr>
        <p:sp>
          <p:nvSpPr>
            <p:cNvPr id="1320" name="Google Shape;1320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endParaRPr>
            </a:p>
          </p:txBody>
        </p:sp>
        <p:grpSp>
          <p:nvGrpSpPr>
            <p:cNvPr id="1323" name="Google Shape;1323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24" name="Google Shape;13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7020304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702030404030204"/>
                  <a:ea typeface="Calibri" panose="020F0702030404030204"/>
                  <a:cs typeface="Calibri" panose="020F0702030404030204"/>
                  <a:sym typeface="Calibri" panose="020F0702030404030204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7020304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702030404030204"/>
                  <a:ea typeface="Calibri" panose="020F0702030404030204"/>
                  <a:cs typeface="Calibri" panose="020F0702030404030204"/>
                  <a:sym typeface="Calibri" panose="020F0702030404030204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7020304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702030404030204"/>
                  <a:ea typeface="Calibri" panose="020F0702030404030204"/>
                  <a:cs typeface="Calibri" panose="020F0702030404030204"/>
                  <a:sym typeface="Calibri" panose="020F0702030404030204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7020304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702030404030204"/>
                  <a:ea typeface="Calibri" panose="020F0702030404030204"/>
                  <a:cs typeface="Calibri" panose="020F0702030404030204"/>
                  <a:sym typeface="Calibri" panose="020F0702030404030204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7020304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702030404030204"/>
                  <a:ea typeface="Calibri" panose="020F0702030404030204"/>
                  <a:cs typeface="Calibri" panose="020F0702030404030204"/>
                  <a:sym typeface="Calibri" panose="020F0702030404030204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7020304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702030404030204"/>
                  <a:ea typeface="Calibri" panose="020F0702030404030204"/>
                  <a:cs typeface="Calibri" panose="020F0702030404030204"/>
                  <a:sym typeface="Calibri" panose="020F0702030404030204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7020304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702030404030204"/>
                  <a:ea typeface="Calibri" panose="020F0702030404030204"/>
                  <a:cs typeface="Calibri" panose="020F0702030404030204"/>
                  <a:sym typeface="Calibri" panose="020F0702030404030204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7020304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702030404030204"/>
                  <a:ea typeface="Calibri" panose="020F0702030404030204"/>
                  <a:cs typeface="Calibri" panose="020F0702030404030204"/>
                  <a:sym typeface="Calibri" panose="020F0702030404030204"/>
                </a:endParaRPr>
              </a:p>
            </p:txBody>
          </p:sp>
          <p:sp>
            <p:nvSpPr>
              <p:cNvPr id="1332" name="Google Shape;13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7020304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702030404030204"/>
                  <a:ea typeface="Calibri" panose="020F0702030404030204"/>
                  <a:cs typeface="Calibri" panose="020F0702030404030204"/>
                  <a:sym typeface="Calibri" panose="020F0702030404030204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7020304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702030404030204"/>
                  <a:ea typeface="Calibri" panose="020F0702030404030204"/>
                  <a:cs typeface="Calibri" panose="020F0702030404030204"/>
                  <a:sym typeface="Calibri" panose="020F0702030404030204"/>
                </a:endParaRPr>
              </a:p>
            </p:txBody>
          </p:sp>
        </p:grpSp>
      </p:grpSp>
      <p:sp>
        <p:nvSpPr>
          <p:cNvPr id="343" name="Google Shape;343;p12"/>
          <p:cNvSpPr txBox="1"/>
          <p:nvPr/>
        </p:nvSpPr>
        <p:spPr>
          <a:xfrm>
            <a:off x="2435225" y="1208405"/>
            <a:ext cx="4154170" cy="1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进入</a:t>
            </a:r>
            <a:r>
              <a:rPr lang="zh-CN" sz="16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容器</a:t>
            </a:r>
            <a:r>
              <a:rPr lang="zh-CN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内部快捷方式</a:t>
            </a:r>
            <a:endParaRPr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1745" y="1644015"/>
            <a:ext cx="3829685" cy="417830"/>
          </a:xfrm>
          <a:prstGeom prst="rect">
            <a:avLst/>
          </a:prstGeom>
        </p:spPr>
      </p:pic>
      <p:sp>
        <p:nvSpPr>
          <p:cNvPr id="7" name="Google Shape;343;p12"/>
          <p:cNvSpPr txBox="1"/>
          <p:nvPr/>
        </p:nvSpPr>
        <p:spPr>
          <a:xfrm>
            <a:off x="2435225" y="2301240"/>
            <a:ext cx="5652135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image ID ,container ID </a:t>
            </a:r>
            <a:r>
              <a:rPr lang="zh-CN" altLang="en-US" sz="16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是一串随机数</a:t>
            </a:r>
            <a:r>
              <a:rPr lang="en-US" altLang="zh-CN" sz="16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,</a:t>
            </a:r>
            <a:r>
              <a:rPr lang="zh-CN" altLang="en-US" sz="16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不需要敲全</a:t>
            </a:r>
            <a:endParaRPr sz="16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sz="1600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26995" y="2899410"/>
            <a:ext cx="4511040" cy="30670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rgbClr val="DB421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docker rm $(docker ps -q -f status=exited)</a:t>
            </a:r>
            <a:endParaRPr lang="zh-CN" altLang="en-US">
              <a:solidFill>
                <a:srgbClr val="DB421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5225" y="3487420"/>
            <a:ext cx="50126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debug/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调试</a:t>
            </a:r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:</a:t>
            </a:r>
            <a:endParaRPr lang="en-US" altLang="zh-CN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old" panose="020B0604020202090204" charset="0"/>
              <a:cs typeface="Arial Bold" panose="020B0604020202090204" charset="0"/>
            </a:endParaRPr>
          </a:p>
          <a:p>
            <a:endParaRPr lang="en-US" altLang="zh-CN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  </a:t>
            </a:r>
            <a:r>
              <a:rPr lang="zh-CN" altLang="en-US" sz="1600" b="1">
                <a:solidFill>
                  <a:srgbClr val="DB421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 </a:t>
            </a:r>
            <a:r>
              <a:rPr lang="zh-CN" altLang="en-US">
                <a:solidFill>
                  <a:srgbClr val="DB421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cs typeface="Arial" panose="020B0604020202090204" pitchFamily="34" charset="0"/>
              </a:rPr>
              <a:t>docker run  -it  --entrypoint  '/bin/sh' </a:t>
            </a:r>
            <a:endParaRPr lang="zh-CN" altLang="en-US">
              <a:solidFill>
                <a:srgbClr val="DB421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5225" y="445325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old" panose="020B0604020202090204" charset="0"/>
                <a:cs typeface="Arial Bold" panose="020B0604020202090204" charset="0"/>
              </a:rPr>
              <a:t>docker system prune</a:t>
            </a:r>
            <a:endParaRPr lang="zh-CN" altLang="en-US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1105" y="1691005"/>
            <a:ext cx="4023360" cy="24047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16810" y="675640"/>
            <a:ext cx="52374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预备</a:t>
            </a:r>
            <a:r>
              <a:rPr lang="en-US" altLang="zh-CN" sz="24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:Linux </a:t>
            </a:r>
            <a:r>
              <a:rPr lang="zh-CN" altLang="en-US" sz="24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操作系统简介</a:t>
            </a:r>
            <a:endParaRPr lang="zh-CN" altLang="en-US" sz="24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005030000000200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92" name="Google Shape;592;p34"/>
          <p:cNvSpPr txBox="1"/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/>
              <a:t>Thanks!</a:t>
            </a:r>
            <a:endParaRPr sz="8000"/>
          </a:p>
        </p:txBody>
      </p:sp>
      <p:sp>
        <p:nvSpPr>
          <p:cNvPr id="593" name="Google Shape;593;p34"/>
          <p:cNvSpPr txBox="1"/>
          <p:nvPr>
            <p:ph type="body" idx="4294967295"/>
          </p:nvPr>
        </p:nvSpPr>
        <p:spPr>
          <a:xfrm>
            <a:off x="3286760" y="2400300"/>
            <a:ext cx="4561840" cy="89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/>
              <a:t>Any questions?</a:t>
            </a:r>
            <a:endParaRPr lang="en-GB" sz="3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lang="en-GB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2626780" y="304945"/>
            <a:ext cx="4944300" cy="645300"/>
          </a:xfrm>
        </p:spPr>
        <p:txBody>
          <a:bodyPr/>
          <a:p>
            <a:r>
              <a:rPr lang="zh-CN" altLang="en-US"/>
              <a:t>提问时间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023110" y="1611630"/>
          <a:ext cx="538162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25"/>
              </a:tblGrid>
              <a:tr h="2865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问题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1305560" y="1919605"/>
            <a:ext cx="1915795" cy="33718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/>
                <a:ea typeface="Muli"/>
                <a:cs typeface="Muli"/>
                <a:sym typeface="Muli"/>
              </a:rPr>
              <a:t>发行家族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5565" y="2519680"/>
            <a:ext cx="1915795" cy="33718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/>
                <a:ea typeface="Muli"/>
                <a:cs typeface="Muli"/>
                <a:sym typeface="Muli"/>
              </a:rPr>
              <a:t>各发行版</a:t>
            </a:r>
            <a:endParaRPr lang="zh-CN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0440" y="721360"/>
            <a:ext cx="6572885" cy="34093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0" y="622300"/>
            <a:ext cx="5334635" cy="42138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图片 0" descr="linux家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8610" y="414655"/>
            <a:ext cx="6135370" cy="44253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850" y="1831975"/>
            <a:ext cx="2460625" cy="27952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73300" y="817880"/>
            <a:ext cx="52374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Linux,</a:t>
            </a:r>
            <a:r>
              <a:rPr lang="zh-CN" altLang="en-US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工程学的奇迹</a:t>
            </a:r>
            <a:endParaRPr lang="zh-CN" altLang="en-US" sz="16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755" y="1831975"/>
            <a:ext cx="2009140" cy="279527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4" name="矩形 7"/>
          <p:cNvSpPr/>
          <p:nvPr/>
        </p:nvSpPr>
        <p:spPr>
          <a:xfrm>
            <a:off x="2379345" y="465455"/>
            <a:ext cx="6102350" cy="7308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 indent="0"/>
            <a:r>
              <a:rPr lang="zh-CN" altLang="en-US" sz="3200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 </a:t>
            </a:r>
            <a:endParaRPr lang="en-US" altLang="zh-CN" sz="3200" baseline="30000">
              <a:solidFill>
                <a:schemeClr val="accen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</a:endParaRPr>
          </a:p>
          <a:p>
            <a:pPr indent="0"/>
            <a:r>
              <a:rPr lang="zh-CN" altLang="zh-CN" sz="3200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 开源的</a:t>
            </a:r>
            <a:r>
              <a:rPr lang="en-US" altLang="zh-CN" sz="3200" baseline="30000">
                <a:solidFill>
                  <a:schemeClr val="accen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  <a:ea typeface="微软雅黑"/>
              </a:rPr>
              <a:t>linux:</a:t>
            </a:r>
            <a:endParaRPr lang="en-US" altLang="zh-CN" sz="3200" baseline="30000">
              <a:solidFill>
                <a:schemeClr val="accen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  <a:ea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8410" y="1243330"/>
            <a:ext cx="61023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  <a:hlinkClick r:id="rId1" tooltip="" action="ppaction://hlinkfile"/>
              </a:rPr>
              <a:t>https://github.com/torvalds/linux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49400" y="185420"/>
            <a:ext cx="52374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linux </a:t>
            </a:r>
            <a:r>
              <a:rPr lang="zh-CN" altLang="en-US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可运行于各种大小</a:t>
            </a:r>
            <a:r>
              <a:rPr lang="en-US" altLang="zh-CN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/</a:t>
            </a:r>
            <a:r>
              <a:rPr lang="zh-CN" altLang="en-US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类型的设备</a:t>
            </a:r>
            <a:r>
              <a:rPr lang="en-US" altLang="zh-CN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:</a:t>
            </a:r>
            <a:endParaRPr lang="en-US" altLang="zh-CN" sz="16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405" y="3348990"/>
            <a:ext cx="2232025" cy="14497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05" y="681990"/>
            <a:ext cx="2231390" cy="1490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405" y="2332355"/>
            <a:ext cx="2231390" cy="7975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585" y="2404745"/>
            <a:ext cx="1588770" cy="11353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585" y="610235"/>
            <a:ext cx="1627505" cy="13519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869055" y="1186815"/>
            <a:ext cx="19157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Mainframe/</a:t>
            </a:r>
            <a:r>
              <a:rPr lang="zh-CN" altLang="en-US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主机</a:t>
            </a:r>
            <a:endParaRPr lang="zh-CN" altLang="en-US" sz="16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35730" y="2510155"/>
            <a:ext cx="15081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刀片服务器</a:t>
            </a:r>
            <a:endParaRPr lang="zh-CN" altLang="en-US" sz="16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35730" y="3622040"/>
            <a:ext cx="19157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笔记本</a:t>
            </a:r>
            <a:endParaRPr lang="zh-CN" altLang="en-US" sz="16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02170" y="934720"/>
            <a:ext cx="9391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路由器</a:t>
            </a:r>
            <a:endParaRPr lang="zh-CN" altLang="en-US" sz="16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49795" y="2699385"/>
            <a:ext cx="9391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树莓派</a:t>
            </a:r>
            <a:endParaRPr lang="zh-CN" altLang="en-US" sz="16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655" y="3753485"/>
            <a:ext cx="1484630" cy="111188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197090" y="3997325"/>
            <a:ext cx="9391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物联网</a:t>
            </a:r>
            <a:endParaRPr lang="zh-CN" altLang="en-US" sz="16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>
    <p:fade thruBlk="1"/>
  </p:transition>
</p:sld>
</file>

<file path=ppt/tags/tag1.xml><?xml version="1.0" encoding="utf-8"?>
<p:tagLst xmlns:p="http://schemas.openxmlformats.org/presentationml/2006/main">
  <p:tag name="KSO_WM_UNIT_TABLE_BEAUTIFY" val="smartTable{73182f13-88c9-42c4-8075-61de8261f005}"/>
  <p:tag name="TABLE_ENDDRAG_ORIGIN_RECT" val="518*147"/>
  <p:tag name="TABLE_ENDDRAG_RECT" val="113*149*518*150"/>
</p:tagLst>
</file>

<file path=ppt/tags/tag2.xml><?xml version="1.0" encoding="utf-8"?>
<p:tagLst xmlns:p="http://schemas.openxmlformats.org/presentationml/2006/main">
  <p:tag name="KSO_WM_UNIT_TABLE_BEAUTIFY" val="smartTable{bc26d278-0f50-420e-ab76-4799f98760db}"/>
</p:tagLst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3526</Words>
  <Application>WPS 文字</Application>
  <PresentationFormat/>
  <Paragraphs>342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4" baseType="lpstr">
      <vt:lpstr>Arial</vt:lpstr>
      <vt:lpstr>方正书宋_GBK</vt:lpstr>
      <vt:lpstr>Wingdings</vt:lpstr>
      <vt:lpstr>Arial</vt:lpstr>
      <vt:lpstr>Nixie One</vt:lpstr>
      <vt:lpstr>Thonburi</vt:lpstr>
      <vt:lpstr>Muli</vt:lpstr>
      <vt:lpstr>Helvetica Neue</vt:lpstr>
      <vt:lpstr>Century Gothic</vt:lpstr>
      <vt:lpstr>微软雅黑</vt:lpstr>
      <vt:lpstr>汉仪旗黑</vt:lpstr>
      <vt:lpstr>宋体</vt:lpstr>
      <vt:lpstr>汉仪书宋二KW</vt:lpstr>
      <vt:lpstr>Microsoft YaHei</vt:lpstr>
      <vt:lpstr>Arial Bold</vt:lpstr>
      <vt:lpstr>MingLiU-ExtB</vt:lpstr>
      <vt:lpstr>隶变-简</vt:lpstr>
      <vt:lpstr>Calibri</vt:lpstr>
      <vt:lpstr>微软雅黑</vt:lpstr>
      <vt:lpstr>Arial Unicode MS</vt:lpstr>
      <vt:lpstr>Wingdings</vt:lpstr>
      <vt:lpstr>宋体-简</vt:lpstr>
      <vt:lpstr>Imogen template</vt:lpstr>
      <vt:lpstr>容器/Docker技术培训  信息管理中心 tangyongin 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容器                 vs                虚拟机</vt:lpstr>
      <vt:lpstr>PowerPoint 演示文稿</vt:lpstr>
      <vt:lpstr>PowerPoint 演示文稿</vt:lpstr>
      <vt:lpstr>对抗环境复杂性(在我机器上好好的!)</vt:lpstr>
      <vt:lpstr>系统复杂性来源</vt:lpstr>
      <vt:lpstr>系统复杂性来源</vt:lpstr>
      <vt:lpstr>PowerPoint 演示文稿</vt:lpstr>
      <vt:lpstr>节省时间:           繁重的劳动成果无法继承,          保证执行结果的正交性</vt:lpstr>
      <vt:lpstr>PowerPoint 演示文稿</vt:lpstr>
      <vt:lpstr>PowerPoint 演示文稿</vt:lpstr>
      <vt:lpstr> </vt:lpstr>
      <vt:lpstr>Docker实战</vt:lpstr>
      <vt:lpstr>PowerPoint 演示文稿</vt:lpstr>
      <vt:lpstr>PowerPoint 演示文稿</vt:lpstr>
      <vt:lpstr>Docker使用常见误区</vt:lpstr>
      <vt:lpstr>tips/节省时间</vt:lpstr>
      <vt:lpstr>Thanks!</vt:lpstr>
      <vt:lpstr>提问时间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alex</cp:lastModifiedBy>
  <cp:revision>487</cp:revision>
  <dcterms:created xsi:type="dcterms:W3CDTF">2022-02-16T02:15:09Z</dcterms:created>
  <dcterms:modified xsi:type="dcterms:W3CDTF">2022-02-16T02:15:09Z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