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65"/>
  </p:notesMasterIdLst>
  <p:sldIdLst>
    <p:sldId id="256" r:id="rId2"/>
    <p:sldId id="286" r:id="rId3"/>
    <p:sldId id="258" r:id="rId4"/>
    <p:sldId id="274" r:id="rId5"/>
    <p:sldId id="276" r:id="rId6"/>
    <p:sldId id="320" r:id="rId7"/>
    <p:sldId id="257" r:id="rId8"/>
    <p:sldId id="284" r:id="rId9"/>
    <p:sldId id="285" r:id="rId10"/>
    <p:sldId id="267" r:id="rId11"/>
    <p:sldId id="289" r:id="rId12"/>
    <p:sldId id="290" r:id="rId13"/>
    <p:sldId id="302" r:id="rId14"/>
    <p:sldId id="291" r:id="rId15"/>
    <p:sldId id="292" r:id="rId16"/>
    <p:sldId id="293" r:id="rId17"/>
    <p:sldId id="269" r:id="rId18"/>
    <p:sldId id="270" r:id="rId19"/>
    <p:sldId id="313" r:id="rId20"/>
    <p:sldId id="268" r:id="rId21"/>
    <p:sldId id="322" r:id="rId22"/>
    <p:sldId id="321" r:id="rId23"/>
    <p:sldId id="278" r:id="rId24"/>
    <p:sldId id="279" r:id="rId25"/>
    <p:sldId id="304" r:id="rId26"/>
    <p:sldId id="316" r:id="rId27"/>
    <p:sldId id="271" r:id="rId28"/>
    <p:sldId id="272" r:id="rId29"/>
    <p:sldId id="282" r:id="rId30"/>
    <p:sldId id="283" r:id="rId31"/>
    <p:sldId id="273" r:id="rId32"/>
    <p:sldId id="308" r:id="rId33"/>
    <p:sldId id="303" r:id="rId34"/>
    <p:sldId id="297" r:id="rId35"/>
    <p:sldId id="265" r:id="rId36"/>
    <p:sldId id="266" r:id="rId37"/>
    <p:sldId id="277" r:id="rId38"/>
    <p:sldId id="259" r:id="rId39"/>
    <p:sldId id="319" r:id="rId40"/>
    <p:sldId id="262" r:id="rId41"/>
    <p:sldId id="260" r:id="rId42"/>
    <p:sldId id="317" r:id="rId43"/>
    <p:sldId id="318" r:id="rId44"/>
    <p:sldId id="305" r:id="rId45"/>
    <p:sldId id="309" r:id="rId46"/>
    <p:sldId id="261" r:id="rId47"/>
    <p:sldId id="314" r:id="rId48"/>
    <p:sldId id="263" r:id="rId49"/>
    <p:sldId id="280" r:id="rId50"/>
    <p:sldId id="264" r:id="rId51"/>
    <p:sldId id="295" r:id="rId52"/>
    <p:sldId id="323" r:id="rId53"/>
    <p:sldId id="324" r:id="rId54"/>
    <p:sldId id="315" r:id="rId55"/>
    <p:sldId id="298" r:id="rId56"/>
    <p:sldId id="299" r:id="rId57"/>
    <p:sldId id="310" r:id="rId58"/>
    <p:sldId id="296" r:id="rId59"/>
    <p:sldId id="300" r:id="rId60"/>
    <p:sldId id="307" r:id="rId61"/>
    <p:sldId id="306" r:id="rId62"/>
    <p:sldId id="311" r:id="rId63"/>
    <p:sldId id="325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388" autoAdjust="0"/>
  </p:normalViewPr>
  <p:slideViewPr>
    <p:cSldViewPr>
      <p:cViewPr>
        <p:scale>
          <a:sx n="70" d="100"/>
          <a:sy n="70" d="100"/>
        </p:scale>
        <p:origin x="-3152" y="-10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2" y="1665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BD0B1-CCD1-469C-B7D3-8A84C9FEBD00}" type="datetimeFigureOut">
              <a:rPr lang="zh-CN" altLang="en-US" smtClean="0"/>
              <a:pPr/>
              <a:t>2/15/16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9CDB2-CC09-4336-BC00-9E8FDB5259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461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2/15/16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2/15/16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2/15/16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2/15/16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2/15/16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2/15/16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2/15/16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2/15/16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2/15/16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2/15/16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2/15/16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2/15/16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" TargetMode="External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e6countdown.com/" TargetMode="Externa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/ext-3.4.0/examples" TargetMode="External"/><Relationship Id="rId3" Type="http://schemas.openxmlformats.org/officeDocument/2006/relationships/hyperlink" Target="http://127.0.0.1/ext-3.4.0/examples/view/animated-dataview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/ajaxdemo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/phpcando.php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gif"/><Relationship Id="rId3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aike.baidu.com/view/3488030.htm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aike.baidu.com/view/739359.htm" TargetMode="External"/><Relationship Id="rId3" Type="http://schemas.openxmlformats.org/officeDocument/2006/relationships/hyperlink" Target="http://baike.baidu.com/view/7718.htm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hyperlink" Target="http://www.nop.cn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1000108"/>
            <a:ext cx="8358246" cy="321471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{WEB</a:t>
            </a:r>
            <a:r>
              <a:rPr lang="zh-CN" altLang="en-US" dirty="0" smtClean="0"/>
              <a:t>开发相关技术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&amp;</a:t>
            </a:r>
            <a:br>
              <a:rPr lang="en-US" altLang="zh-CN" dirty="0" smtClean="0"/>
            </a:br>
            <a:r>
              <a:rPr lang="en-US" altLang="zh-CN" dirty="0" smtClean="0"/>
              <a:t>{PHP</a:t>
            </a:r>
            <a:r>
              <a:rPr lang="zh-CN" altLang="en-US" dirty="0" smtClean="0"/>
              <a:t>语言与</a:t>
            </a:r>
            <a:r>
              <a:rPr lang="en-US" altLang="zh-CN" dirty="0" err="1" smtClean="0"/>
              <a:t>Codeigniter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唐永进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600" dirty="0" smtClean="0"/>
              <a:t>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0298" y="2232622"/>
            <a:ext cx="625710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User      Pc /Browser                         Server/Database</a:t>
            </a:r>
          </a:p>
          <a:p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rot="5400000">
            <a:off x="2474852" y="4139390"/>
            <a:ext cx="5022116" cy="29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9825" y="3008274"/>
            <a:ext cx="3387017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Server</a:t>
            </a:r>
            <a:r>
              <a:rPr lang="zh-CN" altLang="en-US" dirty="0" smtClean="0"/>
              <a:t>侧：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Webserver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Apache,IIS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后台语言</a:t>
            </a:r>
            <a:r>
              <a:rPr lang="en-US" altLang="zh-CN" dirty="0" smtClean="0"/>
              <a:t>(ASP,JSP, PHP, )</a:t>
            </a:r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数据库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, Oracle, MSSQL)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-----------------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: SSH(java),</a:t>
            </a:r>
          </a:p>
          <a:p>
            <a:r>
              <a:rPr lang="en-US" altLang="zh-CN" dirty="0" smtClean="0"/>
              <a:t>                Codeigniter(PHP)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00298" y="3021829"/>
            <a:ext cx="2257811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客户侧：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       html</a:t>
            </a:r>
          </a:p>
          <a:p>
            <a:r>
              <a:rPr lang="en-US" altLang="zh-CN" dirty="0" smtClean="0"/>
              <a:t>       css,</a:t>
            </a:r>
          </a:p>
          <a:p>
            <a:r>
              <a:rPr lang="en-US" altLang="zh-CN" dirty="0" smtClean="0"/>
              <a:t>       Javascript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r>
              <a:rPr lang="en-US" altLang="zh-CN" dirty="0" smtClean="0"/>
              <a:t>------------------</a:t>
            </a:r>
          </a:p>
          <a:p>
            <a:r>
              <a:rPr lang="zh-CN" altLang="en-US" dirty="0" smtClean="0"/>
              <a:t>框架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Extjs(javascript)</a:t>
            </a:r>
          </a:p>
          <a:p>
            <a:r>
              <a:rPr lang="en-US" altLang="zh-CN" dirty="0" smtClean="0"/>
              <a:t> Jquery(javascript)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4" name="圆角矩形标注 13"/>
          <p:cNvSpPr/>
          <p:nvPr/>
        </p:nvSpPr>
        <p:spPr>
          <a:xfrm rot="20547767">
            <a:off x="113188" y="560425"/>
            <a:ext cx="3929090" cy="1357322"/>
          </a:xfrm>
          <a:prstGeom prst="wedgeRoundRectCallout">
            <a:avLst>
              <a:gd name="adj1" fmla="val -12342"/>
              <a:gd name="adj2" fmla="val 2118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注意：客户侧的所有内容仍然是从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侧产生，只是他们的“舞台”是客户端的浏览器，所以也被称为客户端技术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596" y="1428736"/>
            <a:ext cx="78581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WEB</a:t>
            </a:r>
            <a:r>
              <a:rPr lang="zh-CN" altLang="en-US" dirty="0" smtClean="0"/>
              <a:t>标准不是某一个标准，而是一系列标准的集合。网页主要由三部分组成：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     结构（</a:t>
            </a:r>
            <a:r>
              <a:rPr lang="en-US" dirty="0" smtClean="0"/>
              <a:t>Structure）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     表现（</a:t>
            </a:r>
            <a:r>
              <a:rPr lang="en-US" dirty="0" smtClean="0"/>
              <a:t>Presentation）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     行为（</a:t>
            </a:r>
            <a:r>
              <a:rPr lang="en-US" dirty="0" smtClean="0"/>
              <a:t>Behavior）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对应的标准也分三方面：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 </a:t>
            </a:r>
            <a:r>
              <a:rPr lang="zh-CN" altLang="en-US" dirty="0" smtClean="0"/>
              <a:t>结构化标准语言主要包括</a:t>
            </a:r>
            <a:r>
              <a:rPr lang="en-US" dirty="0" smtClean="0"/>
              <a:t>XHTML</a:t>
            </a:r>
            <a:r>
              <a:rPr lang="zh-CN" altLang="en-US" dirty="0" smtClean="0"/>
              <a:t>和</a:t>
            </a:r>
            <a:r>
              <a:rPr lang="en-US" dirty="0" smtClean="0"/>
              <a:t>XML  (html </a:t>
            </a:r>
            <a:r>
              <a:rPr lang="en-US" altLang="zh-CN" dirty="0" smtClean="0"/>
              <a:t>4.0)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 </a:t>
            </a:r>
            <a:r>
              <a:rPr lang="zh-CN" altLang="en-US" dirty="0" smtClean="0"/>
              <a:t>表现标准语言主要包括</a:t>
            </a:r>
            <a:r>
              <a:rPr lang="en-US" dirty="0" smtClean="0"/>
              <a:t>CSS (</a:t>
            </a:r>
            <a:r>
              <a:rPr lang="en-US" dirty="0" err="1" smtClean="0"/>
              <a:t>css</a:t>
            </a:r>
            <a:r>
              <a:rPr lang="en-US" dirty="0" smtClean="0"/>
              <a:t> 2.0)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 </a:t>
            </a:r>
            <a:r>
              <a:rPr lang="zh-CN" altLang="en-US" dirty="0" smtClean="0"/>
              <a:t>行为标准主要包括对象模型（如</a:t>
            </a:r>
            <a:r>
              <a:rPr lang="en-US" dirty="0" smtClean="0"/>
              <a:t>W3C DOM 1.0）、ECMAScript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)</a:t>
            </a:r>
            <a:r>
              <a:rPr lang="en-US" dirty="0" smtClean="0"/>
              <a:t>      		                        European Computer Manufactures Association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71604" y="357166"/>
            <a:ext cx="4502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World Wide Web Consortium (</a:t>
            </a:r>
            <a:r>
              <a:rPr lang="en-US" i="1" dirty="0" smtClean="0">
                <a:hlinkClick r:id="rId2"/>
              </a:rPr>
              <a:t>W3C</a:t>
            </a:r>
            <a:r>
              <a:rPr lang="en-US" dirty="0" smtClean="0">
                <a:hlinkClick r:id="rId2"/>
              </a:rPr>
              <a:t>)</a:t>
            </a:r>
            <a:r>
              <a:rPr lang="en-US" dirty="0" smtClean="0"/>
              <a:t>/ </a:t>
            </a:r>
            <a:r>
              <a:rPr lang="en-US" altLang="zh-CN" dirty="0" smtClean="0"/>
              <a:t>W3</a:t>
            </a:r>
            <a:r>
              <a:rPr lang="zh-CN" altLang="en-US" dirty="0" smtClean="0"/>
              <a:t>联盟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9239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0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Why w3c?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857364"/>
            <a:ext cx="8229600" cy="3929090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zh-CN" sz="1400" dirty="0" smtClean="0"/>
          </a:p>
          <a:p>
            <a:r>
              <a:rPr lang="zh-CN" altLang="en-US" sz="1400" dirty="0" smtClean="0"/>
              <a:t>    确保任何网站文挡都能够长期有效</a:t>
            </a:r>
            <a:endParaRPr lang="en-US" altLang="zh-CN" sz="1400" dirty="0" smtClean="0"/>
          </a:p>
          <a:p>
            <a:r>
              <a:rPr lang="zh-CN" altLang="en-US" sz="1400" dirty="0" smtClean="0"/>
              <a:t>   简化代码、降低建设成本 </a:t>
            </a:r>
            <a:endParaRPr lang="en-US" altLang="zh-CN" sz="1400" dirty="0" smtClean="0"/>
          </a:p>
          <a:p>
            <a:r>
              <a:rPr lang="zh-CN" altLang="en-US" sz="1400" dirty="0" smtClean="0"/>
              <a:t>    让网站更容易使用，能适应更多不同用户和更多网路设备 </a:t>
            </a:r>
            <a:endParaRPr lang="en-US" altLang="zh-CN" sz="1400" dirty="0" smtClean="0"/>
          </a:p>
          <a:p>
            <a:r>
              <a:rPr lang="zh-CN" altLang="en-US" sz="1400" dirty="0" smtClean="0"/>
              <a:t>     当浏览器版本更新，或者出现新的网络交互设备时，确保所有应用能够继续正确执行。 </a:t>
            </a:r>
            <a:endParaRPr lang="en-US" altLang="zh-CN" sz="1400" dirty="0" smtClean="0"/>
          </a:p>
          <a:p>
            <a:r>
              <a:rPr lang="en-US" altLang="zh-CN" sz="1400" dirty="0" smtClean="0"/>
              <a:t>    </a:t>
            </a:r>
            <a:r>
              <a:rPr lang="zh-CN" altLang="en-US" sz="1400" dirty="0" smtClean="0"/>
              <a:t>文件下载与页面显示速度更快</a:t>
            </a:r>
            <a:endParaRPr lang="en-US" altLang="zh-CN" sz="1400" dirty="0" smtClean="0"/>
          </a:p>
          <a:p>
            <a:r>
              <a:rPr lang="zh-CN" altLang="en-US" sz="1400" dirty="0" smtClean="0"/>
              <a:t>    内容能被更多的用户所访问（包括失明、视弱、色盲等残障人士）； </a:t>
            </a:r>
            <a:endParaRPr lang="en-US" altLang="zh-CN" sz="1400" dirty="0" smtClean="0"/>
          </a:p>
          <a:p>
            <a:r>
              <a:rPr lang="zh-CN" altLang="en-US" sz="1400" dirty="0" smtClean="0"/>
              <a:t>    内容能被更广泛的设备所访问（包括屏幕阅读机、手持设备、搜索机器人、打印机、电冰箱等等） </a:t>
            </a:r>
            <a:endParaRPr lang="en-US" altLang="zh-CN" sz="1400" dirty="0" smtClean="0"/>
          </a:p>
          <a:p>
            <a:r>
              <a:rPr lang="zh-CN" altLang="en-US" sz="1400" dirty="0" smtClean="0"/>
              <a:t>    用户能够通过样式选择定制自己的表现界面 </a:t>
            </a:r>
            <a:endParaRPr lang="en-US" altLang="zh-CN" sz="1400" dirty="0" smtClean="0"/>
          </a:p>
          <a:p>
            <a:r>
              <a:rPr lang="zh-CN" altLang="en-US" sz="1400" dirty="0" smtClean="0"/>
              <a:t>    所有页面都能提供适于打印的版本 </a:t>
            </a:r>
            <a:endParaRPr lang="en-US" altLang="zh-CN" sz="1400" dirty="0" smtClean="0"/>
          </a:p>
          <a:p>
            <a:r>
              <a:rPr lang="zh-CN" altLang="en-US" sz="1400" dirty="0" smtClean="0"/>
              <a:t>    更少的代码和组件，容易维护 </a:t>
            </a:r>
            <a:endParaRPr lang="en-US" altLang="zh-CN" sz="1400" dirty="0" smtClean="0"/>
          </a:p>
          <a:p>
            <a:r>
              <a:rPr lang="zh-CN" altLang="en-US" sz="1400" dirty="0" smtClean="0"/>
              <a:t>    带宽要求降低（代码更简洁），成本降低。</a:t>
            </a:r>
            <a:endParaRPr lang="en-US" altLang="zh-CN" sz="1400" dirty="0" smtClean="0"/>
          </a:p>
          <a:p>
            <a:r>
              <a:rPr lang="zh-CN" altLang="en-US" sz="1400" dirty="0" smtClean="0"/>
              <a:t>    更容易被搜寻引擎搜索到 </a:t>
            </a:r>
            <a:endParaRPr lang="en-US" altLang="zh-CN" sz="1400" dirty="0" smtClean="0"/>
          </a:p>
          <a:p>
            <a:r>
              <a:rPr lang="zh-CN" altLang="en-US" sz="1400" dirty="0" smtClean="0"/>
              <a:t>    改版方便，不需要变动页面内容 </a:t>
            </a:r>
            <a:endParaRPr lang="en-US" altLang="zh-CN" sz="1400" dirty="0" smtClean="0"/>
          </a:p>
          <a:p>
            <a:r>
              <a:rPr lang="zh-CN" altLang="en-US" sz="1400" dirty="0" smtClean="0"/>
              <a:t>    提供打印版本而不需要复制内容 </a:t>
            </a:r>
            <a:endParaRPr lang="en-US" altLang="zh-CN" sz="1400" dirty="0" smtClean="0"/>
          </a:p>
          <a:p>
            <a:r>
              <a:rPr lang="zh-CN" altLang="en-US" sz="1400" dirty="0" smtClean="0"/>
              <a:t>    提高网站易用性。在美国，有严格的法律条款（</a:t>
            </a:r>
            <a:r>
              <a:rPr lang="en-US" altLang="zh-CN" sz="1400" dirty="0" smtClean="0"/>
              <a:t>Section 508</a:t>
            </a:r>
            <a:r>
              <a:rPr lang="zh-CN" altLang="en-US" sz="1400" dirty="0" smtClean="0"/>
              <a:t>）来约束政府网站必须达到一定的易用性，其他国家也有类似的要求。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28596" y="928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>
                <a:latin typeface="+mj-lt"/>
                <a:ea typeface="+mj-ea"/>
                <a:cs typeface="+mj-cs"/>
              </a:rPr>
              <a:t>还记得那些</a:t>
            </a:r>
            <a:r>
              <a:rPr lang="en-US" altLang="zh-CN" sz="2400" dirty="0" smtClean="0">
                <a:latin typeface="+mj-lt"/>
                <a:ea typeface="+mj-ea"/>
                <a:cs typeface="+mj-cs"/>
              </a:rPr>
              <a:t>”</a:t>
            </a:r>
            <a:r>
              <a:rPr lang="zh-CN" altLang="en-US" sz="2400" dirty="0" smtClean="0">
                <a:latin typeface="+mj-lt"/>
                <a:ea typeface="+mj-ea"/>
                <a:cs typeface="+mj-cs"/>
              </a:rPr>
              <a:t>请用</a:t>
            </a:r>
            <a:r>
              <a:rPr lang="en-US" altLang="zh-CN" sz="2400" dirty="0" smtClean="0">
                <a:latin typeface="+mj-lt"/>
                <a:ea typeface="+mj-ea"/>
                <a:cs typeface="+mj-cs"/>
              </a:rPr>
              <a:t>IE6</a:t>
            </a:r>
            <a:r>
              <a:rPr lang="zh-CN" altLang="en-US" sz="2400" dirty="0" smtClean="0">
                <a:latin typeface="+mj-lt"/>
                <a:ea typeface="+mj-ea"/>
                <a:cs typeface="+mj-cs"/>
              </a:rPr>
              <a:t>浏览器</a:t>
            </a:r>
            <a:r>
              <a:rPr lang="en-US" altLang="zh-CN" sz="2400" dirty="0" smtClean="0">
                <a:latin typeface="+mj-lt"/>
                <a:ea typeface="+mj-ea"/>
                <a:cs typeface="+mj-cs"/>
              </a:rPr>
              <a:t>,800X600</a:t>
            </a:r>
            <a:r>
              <a:rPr lang="zh-CN" altLang="en-US" sz="2400" dirty="0" smtClean="0">
                <a:latin typeface="+mj-lt"/>
                <a:ea typeface="+mj-ea"/>
                <a:cs typeface="+mj-cs"/>
              </a:rPr>
              <a:t>分辨率来获得更好的效果</a:t>
            </a:r>
            <a:r>
              <a:rPr lang="en-US" altLang="zh-CN" sz="2400" dirty="0" smtClean="0">
                <a:latin typeface="+mj-lt"/>
                <a:ea typeface="+mj-ea"/>
                <a:cs typeface="+mj-cs"/>
              </a:rPr>
              <a:t>”</a:t>
            </a:r>
            <a:r>
              <a:rPr lang="zh-CN" altLang="en-US" sz="2400" dirty="0" smtClean="0">
                <a:latin typeface="+mj-lt"/>
                <a:ea typeface="+mj-ea"/>
                <a:cs typeface="+mj-cs"/>
              </a:rPr>
              <a:t>，还有那些换了浏览器就乱七八糟的页面吗？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643438" y="214290"/>
            <a:ext cx="3857652" cy="785794"/>
          </a:xfrm>
          <a:prstGeom prst="wedgeRoundRectCallout">
            <a:avLst>
              <a:gd name="adj1" fmla="val -77880"/>
              <a:gd name="adj2" fmla="val 64980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357166"/>
            <a:ext cx="31146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4282" y="0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Why w3c?</a:t>
            </a:r>
            <a:endParaRPr lang="zh-CN" altLang="en-US" dirty="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357158" y="1142984"/>
            <a:ext cx="8229600" cy="4429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latin typeface="+mj-lt"/>
                <a:ea typeface="+mj-ea"/>
                <a:cs typeface="+mj-cs"/>
              </a:rPr>
              <a:t>W3C</a:t>
            </a:r>
            <a:r>
              <a:rPr lang="zh-CN" altLang="en-US" sz="2400" dirty="0" smtClean="0">
                <a:latin typeface="+mj-lt"/>
                <a:ea typeface="+mj-ea"/>
                <a:cs typeface="+mj-cs"/>
              </a:rPr>
              <a:t>标准不只是对网站内容而言，浏览器也需要遵守同样的标准。只是开发人员基本无法强制用户的浏览器选择，所以</a:t>
            </a:r>
            <a:r>
              <a:rPr lang="en-US" altLang="zh-CN" sz="2400" dirty="0" smtClean="0">
                <a:latin typeface="+mj-lt"/>
                <a:ea typeface="+mj-ea"/>
                <a:cs typeface="+mj-cs"/>
              </a:rPr>
              <a:t>W3C</a:t>
            </a:r>
            <a:r>
              <a:rPr lang="zh-CN" altLang="en-US" sz="2400" dirty="0" smtClean="0">
                <a:latin typeface="+mj-lt"/>
                <a:ea typeface="+mj-ea"/>
                <a:cs typeface="+mj-cs"/>
              </a:rPr>
              <a:t>一般指</a:t>
            </a:r>
            <a:r>
              <a:rPr lang="en-US" altLang="zh-CN" sz="2400" dirty="0" smtClean="0">
                <a:latin typeface="+mj-lt"/>
                <a:ea typeface="+mj-ea"/>
                <a:cs typeface="+mj-cs"/>
              </a:rPr>
              <a:t>Web</a:t>
            </a:r>
            <a:r>
              <a:rPr lang="zh-CN" altLang="en-US" sz="2400" dirty="0" smtClean="0">
                <a:latin typeface="+mj-lt"/>
                <a:ea typeface="+mj-ea"/>
                <a:cs typeface="+mj-cs"/>
              </a:rPr>
              <a:t>开发标准。</a:t>
            </a:r>
            <a:r>
              <a:rPr lang="en-US" altLang="zh-CN" sz="2400" dirty="0" smtClean="0">
                <a:latin typeface="+mj-lt"/>
                <a:ea typeface="+mj-ea"/>
                <a:cs typeface="+mj-cs"/>
              </a:rPr>
              <a:t>W3c</a:t>
            </a:r>
            <a:r>
              <a:rPr lang="zh-CN" altLang="en-US" sz="2400" dirty="0" smtClean="0">
                <a:latin typeface="+mj-lt"/>
                <a:ea typeface="+mj-ea"/>
                <a:cs typeface="+mj-cs"/>
              </a:rPr>
              <a:t>也期望浏览器更加标准。</a:t>
            </a:r>
            <a:endParaRPr lang="en-US" altLang="zh-CN" sz="2400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>
                <a:latin typeface="+mj-lt"/>
                <a:ea typeface="+mj-ea"/>
                <a:cs typeface="+mj-cs"/>
              </a:rPr>
              <a:t>浏览器本质是一个</a:t>
            </a:r>
            <a:r>
              <a:rPr lang="en-US" altLang="zh-CN" sz="2400" dirty="0" smtClean="0">
                <a:latin typeface="+mj-lt"/>
                <a:ea typeface="+mj-ea"/>
                <a:cs typeface="+mj-cs"/>
              </a:rPr>
              <a:t>”</a:t>
            </a:r>
            <a:r>
              <a:rPr lang="zh-CN" altLang="en-US" sz="2400" dirty="0" smtClean="0">
                <a:latin typeface="+mj-lt"/>
                <a:ea typeface="+mj-ea"/>
                <a:cs typeface="+mj-cs"/>
              </a:rPr>
              <a:t>解析器</a:t>
            </a:r>
            <a:r>
              <a:rPr lang="en-US" altLang="zh-CN" sz="2400" dirty="0" smtClean="0">
                <a:latin typeface="+mj-lt"/>
                <a:ea typeface="+mj-ea"/>
                <a:cs typeface="+mj-cs"/>
              </a:rPr>
              <a:t>”</a:t>
            </a:r>
            <a:r>
              <a:rPr lang="zh-CN" altLang="en-US" sz="2400" dirty="0" smtClean="0">
                <a:latin typeface="+mj-lt"/>
                <a:ea typeface="+mj-ea"/>
                <a:cs typeface="+mj-cs"/>
              </a:rPr>
              <a:t>。最终的结果是用户看到的样子：</a:t>
            </a:r>
            <a:endParaRPr lang="en-US" altLang="zh-CN" sz="2400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>
                <a:latin typeface="+mj-lt"/>
                <a:ea typeface="+mj-ea"/>
                <a:cs typeface="+mj-cs"/>
              </a:rPr>
              <a:t>  </a:t>
            </a:r>
            <a:endParaRPr lang="en-US" altLang="zh-CN" sz="2400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400" dirty="0" smtClean="0">
                <a:latin typeface="+mj-lt"/>
                <a:ea typeface="+mj-ea"/>
                <a:cs typeface="+mj-cs"/>
              </a:rPr>
              <a:t>    </a:t>
            </a:r>
            <a:r>
              <a:rPr lang="zh-CN" altLang="en-US" sz="2400" dirty="0" smtClean="0">
                <a:latin typeface="+mj-lt"/>
                <a:ea typeface="+mj-ea"/>
                <a:cs typeface="+mj-cs"/>
              </a:rPr>
              <a:t>布局</a:t>
            </a:r>
            <a:endParaRPr lang="en-US" altLang="zh-CN" sz="2400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400" dirty="0" smtClean="0">
                <a:latin typeface="+mj-lt"/>
                <a:ea typeface="+mj-ea"/>
                <a:cs typeface="+mj-cs"/>
              </a:rPr>
              <a:t>    </a:t>
            </a:r>
            <a:r>
              <a:rPr lang="zh-CN" altLang="en-US" sz="2400" dirty="0" smtClean="0">
                <a:latin typeface="+mj-lt"/>
                <a:ea typeface="+mj-ea"/>
                <a:cs typeface="+mj-cs"/>
              </a:rPr>
              <a:t>大小</a:t>
            </a:r>
            <a:endParaRPr lang="en-US" altLang="zh-CN" sz="2400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400" dirty="0" smtClean="0">
                <a:latin typeface="+mj-lt"/>
                <a:ea typeface="+mj-ea"/>
                <a:cs typeface="+mj-cs"/>
              </a:rPr>
              <a:t>    颜色</a:t>
            </a:r>
            <a:endParaRPr lang="en-US" altLang="zh-CN" sz="2400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2400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2400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 smtClean="0">
                <a:latin typeface="+mj-lt"/>
                <a:ea typeface="+mj-ea"/>
                <a:cs typeface="+mj-cs"/>
              </a:rPr>
              <a:t>IE6</a:t>
            </a:r>
            <a:r>
              <a:rPr lang="zh-CN" altLang="en-US" sz="2400" dirty="0" smtClean="0">
                <a:latin typeface="+mj-lt"/>
                <a:ea typeface="+mj-ea"/>
                <a:cs typeface="+mj-cs"/>
              </a:rPr>
              <a:t>不是一个“标准”的浏览器</a:t>
            </a:r>
            <a:r>
              <a:rPr lang="en-US" altLang="zh-CN" sz="2400" dirty="0" smtClean="0">
                <a:latin typeface="+mj-lt"/>
                <a:ea typeface="+mj-ea"/>
                <a:cs typeface="+mj-cs"/>
              </a:rPr>
              <a:t>!!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8001024" cy="483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8229600" cy="1143000"/>
          </a:xfrm>
        </p:spPr>
        <p:txBody>
          <a:bodyPr/>
          <a:lstStyle/>
          <a:p>
            <a:pPr algn="l"/>
            <a:r>
              <a:rPr lang="zh-CN" altLang="en-US" dirty="0" smtClean="0"/>
              <a:t>一个坏例子</a:t>
            </a:r>
            <a:r>
              <a:rPr lang="en-US" altLang="zh-CN" dirty="0" smtClean="0"/>
              <a:t>: IE9</a:t>
            </a:r>
            <a:r>
              <a:rPr lang="zh-CN" altLang="en-US" dirty="0" smtClean="0"/>
              <a:t>下的北京银行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web培训\2287233_ie6rip_thum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214414" y="1071546"/>
            <a:ext cx="2428892" cy="2662066"/>
          </a:xfrm>
          <a:prstGeom prst="rect">
            <a:avLst/>
          </a:prstGeom>
          <a:noFill/>
        </p:spPr>
      </p:pic>
      <p:pic>
        <p:nvPicPr>
          <p:cNvPr id="4099" name="Picture 3" descr="C:\Users\Admin\Desktop\web培训\LonelyJames_0708231041218991_smal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857628"/>
            <a:ext cx="4143404" cy="2762269"/>
          </a:xfrm>
          <a:prstGeom prst="rect">
            <a:avLst/>
          </a:prstGeom>
          <a:noFill/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Microsoft</a:t>
            </a:r>
            <a:r>
              <a:rPr lang="zh-CN" altLang="en-US" sz="3600" dirty="0" smtClean="0"/>
              <a:t>庆祝自己的</a:t>
            </a:r>
            <a:r>
              <a:rPr lang="en-US" altLang="zh-CN" sz="3600" dirty="0" smtClean="0"/>
              <a:t>IE6</a:t>
            </a:r>
            <a:r>
              <a:rPr lang="zh-CN" altLang="en-US" sz="3600" dirty="0" smtClean="0"/>
              <a:t>占用率下降</a:t>
            </a:r>
            <a:endParaRPr lang="zh-CN" altLang="en-US" sz="3600" dirty="0"/>
          </a:p>
        </p:txBody>
      </p:sp>
      <p:pic>
        <p:nvPicPr>
          <p:cNvPr id="4100" name="Picture 4" descr="C:\Users\Admin\Desktop\web培训\d8c26dbf661957db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572132" y="1428736"/>
            <a:ext cx="2577695" cy="3429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572132" y="5500702"/>
            <a:ext cx="292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Web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标准很重要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!!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282" y="285728"/>
            <a:ext cx="6189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/>
              </a:rPr>
              <a:t>http://www.ie6countdown.com/</a:t>
            </a:r>
            <a:r>
              <a:rPr lang="en-US" altLang="zh-CN" dirty="0" smtClean="0"/>
              <a:t> </a:t>
            </a:r>
            <a:r>
              <a:rPr lang="zh-CN" altLang="en-US" dirty="0" smtClean="0"/>
              <a:t>微软自己做的 </a:t>
            </a:r>
            <a:r>
              <a:rPr lang="en-US" altLang="zh-CN" dirty="0" smtClean="0"/>
              <a:t>IE6</a:t>
            </a:r>
            <a:r>
              <a:rPr lang="zh-CN" altLang="en-US" dirty="0" smtClean="0"/>
              <a:t>倒计时网站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14356"/>
            <a:ext cx="6929454" cy="445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5572132" y="4071942"/>
            <a:ext cx="3357554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10 </a:t>
            </a:r>
            <a:r>
              <a:rPr lang="zh-CN" altLang="en-US" b="1" dirty="0" smtClean="0"/>
              <a:t>年前，一个浏览器诞生了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sz="1400" dirty="0" smtClean="0"/>
              <a:t>他的名字叫</a:t>
            </a:r>
            <a:r>
              <a:rPr lang="en-US" altLang="zh-CN" sz="1400" dirty="0" smtClean="0"/>
              <a:t>IE6</a:t>
            </a:r>
            <a:r>
              <a:rPr lang="zh-CN" altLang="en-US" sz="1400" dirty="0" smtClean="0"/>
              <a:t>，现在是</a:t>
            </a:r>
            <a:r>
              <a:rPr lang="en-US" altLang="zh-CN" sz="1400" dirty="0" smtClean="0"/>
              <a:t>2012</a:t>
            </a:r>
            <a:r>
              <a:rPr lang="zh-CN" altLang="en-US" sz="1400" dirty="0" smtClean="0"/>
              <a:t>年了，</a:t>
            </a:r>
            <a:endParaRPr lang="en-US" altLang="zh-CN" sz="1400" dirty="0" smtClean="0"/>
          </a:p>
          <a:p>
            <a:r>
              <a:rPr lang="zh-CN" altLang="en-US" sz="1600" dirty="0" smtClean="0"/>
              <a:t>这是一个现代化标准浏览器的年代。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b="1" dirty="0" smtClean="0"/>
              <a:t>是时候跟</a:t>
            </a:r>
            <a:r>
              <a:rPr lang="en-US" altLang="zh-CN" sz="1600" b="1" dirty="0" smtClean="0"/>
              <a:t>IE6</a:t>
            </a:r>
            <a:r>
              <a:rPr lang="zh-CN" altLang="en-US" sz="1600" b="1" dirty="0" smtClean="0"/>
              <a:t>说再见了。</a:t>
            </a:r>
            <a:endParaRPr lang="en-US" sz="1600" dirty="0" smtClean="0"/>
          </a:p>
          <a:p>
            <a:r>
              <a:rPr lang="zh-CN" altLang="en-US" sz="1600" dirty="0" smtClean="0"/>
              <a:t>这个网站致力于将</a:t>
            </a:r>
            <a:r>
              <a:rPr lang="en-US" altLang="zh-CN" sz="1600" dirty="0" smtClean="0"/>
              <a:t>IE6</a:t>
            </a:r>
            <a:r>
              <a:rPr lang="zh-CN" altLang="en-US" sz="1600" dirty="0" smtClean="0"/>
              <a:t>的使用率降低到</a:t>
            </a:r>
            <a:r>
              <a:rPr lang="en-US" altLang="zh-CN" sz="1600" dirty="0" smtClean="0"/>
              <a:t>1%</a:t>
            </a:r>
            <a:r>
              <a:rPr lang="zh-CN" altLang="en-US" sz="1600" dirty="0" smtClean="0"/>
              <a:t>以下，许多网站可以选择不再支持</a:t>
            </a:r>
            <a:r>
              <a:rPr lang="en-US" altLang="zh-CN" sz="1600" dirty="0" smtClean="0"/>
              <a:t>IE6</a:t>
            </a:r>
            <a:r>
              <a:rPr lang="zh-CN" altLang="en-US" sz="1600" dirty="0" smtClean="0"/>
              <a:t>，这可以节省</a:t>
            </a:r>
            <a:r>
              <a:rPr lang="en-US" altLang="zh-CN" sz="1600" dirty="0" smtClean="0"/>
              <a:t>web</a:t>
            </a:r>
            <a:r>
              <a:rPr lang="zh-CN" altLang="en-US" sz="1600" dirty="0" smtClean="0"/>
              <a:t>开发者许多宝贵的时间。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642918"/>
            <a:ext cx="8143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网站几个关键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技术</a:t>
            </a:r>
            <a:r>
              <a:rPr lang="en-US" altLang="zh-CN" dirty="0" smtClean="0"/>
              <a:t>/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html </a:t>
            </a:r>
            <a:r>
              <a:rPr lang="en-US" altLang="zh-CN" b="1" dirty="0" smtClean="0"/>
              <a:t> </a:t>
            </a:r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Css </a:t>
            </a:r>
            <a:r>
              <a:rPr lang="zh-CN" altLang="en-US" b="1" dirty="0" smtClean="0"/>
              <a:t>（</a:t>
            </a:r>
            <a:r>
              <a:rPr lang="en-US" altLang="zh-CN" b="1" dirty="0" err="1" smtClean="0"/>
              <a:t>cacase</a:t>
            </a:r>
            <a:r>
              <a:rPr lang="en-US" altLang="zh-CN" b="1" dirty="0" smtClean="0"/>
              <a:t>  style sheet)</a:t>
            </a:r>
            <a:r>
              <a:rPr lang="zh-CN" altLang="en-US" b="1" dirty="0" smtClean="0"/>
              <a:t>，样式表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dirty="0" smtClean="0"/>
              <a:t>DOM (</a:t>
            </a:r>
            <a:r>
              <a:rPr lang="zh-CN" altLang="en-US" dirty="0" smtClean="0"/>
              <a:t>文档结构</a:t>
            </a:r>
            <a:r>
              <a:rPr lang="en-US" altLang="zh-CN" dirty="0" smtClean="0"/>
              <a:t>)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 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Javascript </a:t>
            </a:r>
            <a:r>
              <a:rPr lang="zh-CN" altLang="en-US" dirty="0" smtClean="0"/>
              <a:t>（让网站动起来，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50005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dirty="0" smtClean="0"/>
              <a:t>Html (</a:t>
            </a:r>
            <a:r>
              <a:rPr lang="zh-CN" altLang="en-US" sz="3600" dirty="0" smtClean="0"/>
              <a:t>标记式语言</a:t>
            </a:r>
            <a:r>
              <a:rPr lang="en-US" altLang="zh-CN" sz="3600" dirty="0" smtClean="0"/>
              <a:t>):</a:t>
            </a:r>
            <a:br>
              <a:rPr lang="en-US" altLang="zh-CN" sz="3600" dirty="0" smtClean="0"/>
            </a:br>
            <a:r>
              <a:rPr lang="zh-CN" altLang="en-US" sz="3600" dirty="0" smtClean="0"/>
              <a:t>结构（</a:t>
            </a:r>
            <a:r>
              <a:rPr lang="en-US" sz="3600" dirty="0" err="1" smtClean="0"/>
              <a:t>Structure）of</a:t>
            </a:r>
            <a:r>
              <a:rPr lang="en-US" sz="3600" dirty="0" smtClean="0"/>
              <a:t>  W3C</a:t>
            </a:r>
            <a:endParaRPr lang="zh-CN" altLang="en-US" sz="3600" dirty="0"/>
          </a:p>
        </p:txBody>
      </p:sp>
      <p:sp>
        <p:nvSpPr>
          <p:cNvPr id="10" name="圆角矩形标注 9"/>
          <p:cNvSpPr/>
          <p:nvPr/>
        </p:nvSpPr>
        <p:spPr>
          <a:xfrm>
            <a:off x="4857752" y="4500570"/>
            <a:ext cx="3571900" cy="1428760"/>
          </a:xfrm>
          <a:prstGeom prst="wedgeRoundRectCallout">
            <a:avLst>
              <a:gd name="adj1" fmla="val -65805"/>
              <a:gd name="adj2" fmla="val -1787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所有标签必须闭合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遵循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写法必须规范</a:t>
            </a:r>
            <a:endParaRPr lang="zh-CN" altLang="en-US" dirty="0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370522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FORM</a:t>
            </a:r>
            <a:r>
              <a:rPr lang="zh-CN" altLang="en-US" sz="4000" dirty="0" smtClean="0"/>
              <a:t>标签</a:t>
            </a:r>
            <a:endParaRPr lang="zh-CN" altLang="en-US" sz="40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0172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表单</a:t>
            </a:r>
            <a:endParaRPr lang="en-US" altLang="zh-CN" sz="1800" dirty="0" smtClean="0"/>
          </a:p>
          <a:p>
            <a:r>
              <a:rPr lang="zh-CN" altLang="en-US" sz="1800" dirty="0" smtClean="0"/>
              <a:t>用户通过这个和后台交互。 </a:t>
            </a:r>
            <a:endParaRPr lang="en-US" altLang="zh-CN" sz="1800" dirty="0" smtClean="0"/>
          </a:p>
          <a:p>
            <a:r>
              <a:rPr lang="zh-CN" altLang="en-US" sz="1800" dirty="0" smtClean="0"/>
              <a:t>后台可以去到前台提交的数据</a:t>
            </a:r>
            <a:r>
              <a:rPr lang="en-US" altLang="zh-CN" sz="1800" dirty="0" smtClean="0"/>
              <a:t>.</a:t>
            </a:r>
          </a:p>
          <a:p>
            <a:r>
              <a:rPr lang="zh-CN" altLang="en-US" sz="1800" dirty="0" smtClean="0"/>
              <a:t>提交的方法两种</a:t>
            </a:r>
            <a:r>
              <a:rPr lang="en-US" altLang="zh-CN" sz="1800" dirty="0" smtClean="0"/>
              <a:t>: GET /POST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培训目标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2428892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/>
              <a:t>了解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开发相关技术与标准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浏览器，</a:t>
            </a:r>
            <a:r>
              <a:rPr lang="en-US" altLang="zh-CN" sz="2400" dirty="0" smtClean="0"/>
              <a:t>W3C, </a:t>
            </a:r>
            <a:r>
              <a:rPr lang="en-US" altLang="zh-CN" sz="2400" dirty="0" err="1" smtClean="0"/>
              <a:t>ajax</a:t>
            </a:r>
            <a:r>
              <a:rPr lang="en-US" altLang="zh-CN" sz="2400" dirty="0" smtClean="0"/>
              <a:t>, web 2.0)</a:t>
            </a:r>
          </a:p>
          <a:p>
            <a:r>
              <a:rPr lang="zh-CN" altLang="en-US" sz="2400" dirty="0" smtClean="0"/>
              <a:t>初步了解一个后台开发语言</a:t>
            </a:r>
            <a:r>
              <a:rPr lang="en-US" altLang="zh-CN" sz="2400" dirty="0" smtClean="0"/>
              <a:t>:</a:t>
            </a:r>
            <a:r>
              <a:rPr lang="en-US" altLang="zh-CN" sz="2400" dirty="0" err="1" smtClean="0"/>
              <a:t>php</a:t>
            </a:r>
            <a:endParaRPr lang="en-US" altLang="zh-CN" sz="2400" dirty="0" smtClean="0"/>
          </a:p>
          <a:p>
            <a:r>
              <a:rPr lang="zh-CN" altLang="en-US" sz="2400" dirty="0" smtClean="0"/>
              <a:t>理解</a:t>
            </a:r>
            <a:r>
              <a:rPr lang="en-US" altLang="zh-CN" sz="2400" dirty="0" smtClean="0"/>
              <a:t>MVC</a:t>
            </a:r>
            <a:r>
              <a:rPr lang="zh-CN" altLang="en-US" sz="2400" dirty="0" smtClean="0"/>
              <a:t>框架</a:t>
            </a:r>
            <a:endParaRPr lang="en-US" altLang="zh-CN" sz="2400" dirty="0" smtClean="0"/>
          </a:p>
          <a:p>
            <a:r>
              <a:rPr lang="zh-CN" altLang="en-US" sz="2400" dirty="0" smtClean="0"/>
              <a:t>认识</a:t>
            </a:r>
            <a:r>
              <a:rPr lang="en-US" altLang="zh-CN" sz="2400" dirty="0" err="1" smtClean="0"/>
              <a:t>Codeigniter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一个</a:t>
            </a:r>
            <a:r>
              <a:rPr lang="en-US" altLang="zh-CN" sz="2400" dirty="0" smtClean="0"/>
              <a:t>PHP</a:t>
            </a:r>
            <a:r>
              <a:rPr lang="zh-CN" altLang="en-US" sz="2400" dirty="0" smtClean="0"/>
              <a:t>框架</a:t>
            </a:r>
            <a:endParaRPr lang="en-US" altLang="zh-CN" sz="2400" dirty="0" smtClean="0"/>
          </a:p>
          <a:p>
            <a:r>
              <a:rPr lang="zh-CN" altLang="en-US" sz="2400" dirty="0" smtClean="0"/>
              <a:t>通过</a:t>
            </a:r>
            <a:r>
              <a:rPr lang="en-US" altLang="zh-CN" sz="2400" dirty="0" smtClean="0"/>
              <a:t>demo,</a:t>
            </a:r>
            <a:r>
              <a:rPr lang="zh-CN" altLang="en-US" sz="2400" dirty="0" smtClean="0"/>
              <a:t>明白一个动态网站是如何迅速的以</a:t>
            </a:r>
            <a:r>
              <a:rPr lang="en-US" altLang="zh-CN" sz="2400" dirty="0" smtClean="0"/>
              <a:t>MVC</a:t>
            </a:r>
            <a:r>
              <a:rPr lang="zh-CN" altLang="en-US" sz="2400" dirty="0" smtClean="0"/>
              <a:t>模式开发出来的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4000" dirty="0" err="1" smtClean="0"/>
              <a:t>css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（</a:t>
            </a:r>
            <a:r>
              <a:rPr lang="en-US" sz="4000" dirty="0" smtClean="0"/>
              <a:t>Cascading Style Sheet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,</a:t>
            </a:r>
            <a:r>
              <a:rPr lang="zh-CN" altLang="en-US" sz="4000" dirty="0" smtClean="0"/>
              <a:t>样式表，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err="1" smtClean="0"/>
              <a:t>Presention</a:t>
            </a:r>
            <a:r>
              <a:rPr lang="en-US" altLang="zh-CN" sz="4000" dirty="0" smtClean="0"/>
              <a:t> of W3C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样式表，顾名思义。控制样式</a:t>
            </a:r>
            <a:endParaRPr lang="en-US" altLang="zh-CN" sz="1800" dirty="0" smtClean="0"/>
          </a:p>
          <a:p>
            <a:r>
              <a:rPr lang="zh-CN" altLang="en-US" sz="1800" dirty="0" smtClean="0"/>
              <a:t>样式表单独出来，有助于网站的结构化与语义清晰</a:t>
            </a:r>
            <a:r>
              <a:rPr lang="en-US" altLang="zh-CN" sz="1800" dirty="0" smtClean="0"/>
              <a:t>,</a:t>
            </a:r>
            <a:r>
              <a:rPr lang="en-US" altLang="zh-CN" sz="1800" dirty="0" err="1" smtClean="0"/>
              <a:t>class,ID</a:t>
            </a:r>
            <a:endParaRPr lang="en-US" altLang="zh-CN" sz="1800" dirty="0" smtClean="0"/>
          </a:p>
          <a:p>
            <a:r>
              <a:rPr lang="zh-CN" altLang="en-US" sz="1800" dirty="0" smtClean="0"/>
              <a:t>实际演示下如果没有样式表会怎样</a:t>
            </a:r>
            <a:r>
              <a:rPr lang="en-US" altLang="zh-CN" sz="1800" dirty="0" smtClean="0"/>
              <a:t>.  www.google.com/ncr</a:t>
            </a:r>
          </a:p>
          <a:p>
            <a:r>
              <a:rPr lang="en-US" altLang="zh-CN" sz="1800" dirty="0" smtClean="0"/>
              <a:t>Css</a:t>
            </a:r>
            <a:r>
              <a:rPr lang="zh-CN" altLang="en-US" sz="1800" dirty="0" smtClean="0"/>
              <a:t>快速入门：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                  选择符</a:t>
            </a:r>
            <a:r>
              <a:rPr lang="en-US" altLang="zh-CN" sz="1800" dirty="0" smtClean="0"/>
              <a:t>{</a:t>
            </a:r>
            <a:r>
              <a:rPr lang="zh-CN" altLang="en-US" sz="1800" dirty="0" smtClean="0"/>
              <a:t>属性：属性值</a:t>
            </a:r>
            <a:r>
              <a:rPr lang="en-US" altLang="zh-CN" sz="1800" dirty="0" smtClean="0"/>
              <a:t>}</a:t>
            </a:r>
            <a:br>
              <a:rPr lang="en-US" altLang="zh-CN" sz="1800" dirty="0" smtClean="0"/>
            </a:b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      selector /</a:t>
            </a:r>
            <a:r>
              <a:rPr lang="zh-CN" altLang="en-US" sz="1800" dirty="0" smtClean="0"/>
              <a:t>什么东西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                 {</a:t>
            </a:r>
          </a:p>
          <a:p>
            <a:pPr>
              <a:buNone/>
            </a:pPr>
            <a:r>
              <a:rPr lang="zh-CN" altLang="en-US" sz="1800" dirty="0" smtClean="0"/>
              <a:t>                        属性：值  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 什么样子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                 }</a:t>
            </a:r>
          </a:p>
          <a:p>
            <a:pPr>
              <a:buNone/>
            </a:pPr>
            <a:endParaRPr lang="en-US" altLang="zh-CN" sz="1800" dirty="0" smtClean="0"/>
          </a:p>
          <a:p>
            <a:r>
              <a:rPr lang="en-US" altLang="zh-CN" sz="1800" dirty="0" err="1" smtClean="0"/>
              <a:t>Css</a:t>
            </a:r>
            <a:r>
              <a:rPr lang="zh-CN" altLang="en-US" sz="1800" dirty="0" smtClean="0"/>
              <a:t>选择器</a:t>
            </a:r>
            <a:r>
              <a:rPr lang="en-US" altLang="zh-CN" sz="1800" dirty="0" smtClean="0"/>
              <a:t>:</a:t>
            </a:r>
          </a:p>
          <a:p>
            <a:pPr>
              <a:buNone/>
            </a:pPr>
            <a:r>
              <a:rPr lang="en-US" altLang="zh-CN" sz="1800" dirty="0" smtClean="0"/>
              <a:t>          id ,class,</a:t>
            </a:r>
            <a:r>
              <a:rPr lang="zh-CN" altLang="en-US" sz="1800" dirty="0" smtClean="0"/>
              <a:t>其他组合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某个节点下面的节点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前面一个节点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某种节点</a:t>
            </a: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2124075"/>
            <a:ext cx="72866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err="1" smtClean="0"/>
              <a:t>css</a:t>
            </a:r>
            <a:r>
              <a:rPr lang="en-US" altLang="zh-CN" sz="4000" dirty="0" smtClean="0"/>
              <a:t>  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>A sample from </a:t>
            </a:r>
            <a:r>
              <a:rPr lang="en-US" altLang="zh-CN" sz="4000" dirty="0" err="1" smtClean="0"/>
              <a:t>douban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00034" y="4214818"/>
          <a:ext cx="6096000" cy="2346959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219200"/>
                <a:gridCol w="2438400"/>
                <a:gridCol w="243840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选择器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/>
                        <a:t>含义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/>
                        <a:t>示例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E,F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多元素选择器，同时匹配所有</a:t>
                      </a:r>
                      <a:r>
                        <a:rPr lang="en-US" altLang="zh-CN" sz="1400" dirty="0"/>
                        <a:t>E</a:t>
                      </a:r>
                      <a:r>
                        <a:rPr lang="zh-CN" altLang="en-US" sz="1400" dirty="0"/>
                        <a:t>元素或</a:t>
                      </a:r>
                      <a:r>
                        <a:rPr lang="en-US" altLang="zh-CN" sz="1400" dirty="0"/>
                        <a:t>F</a:t>
                      </a:r>
                      <a:r>
                        <a:rPr lang="zh-CN" altLang="en-US" sz="1400" dirty="0"/>
                        <a:t>元素，</a:t>
                      </a:r>
                      <a:r>
                        <a:rPr lang="en-US" altLang="zh-CN" sz="1400" dirty="0"/>
                        <a:t>E</a:t>
                      </a:r>
                      <a:r>
                        <a:rPr lang="zh-CN" altLang="en-US" sz="1400" dirty="0"/>
                        <a:t>和</a:t>
                      </a:r>
                      <a:r>
                        <a:rPr lang="en-US" altLang="zh-CN" sz="1400" dirty="0"/>
                        <a:t>F</a:t>
                      </a:r>
                      <a:r>
                        <a:rPr lang="zh-CN" altLang="en-US" sz="1400" dirty="0"/>
                        <a:t>之间用逗号分隔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Div,p { color:#f00; }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E 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/>
                        <a:t>后代元素选择器，匹配所有属于</a:t>
                      </a:r>
                      <a:r>
                        <a:rPr lang="en-US" altLang="zh-CN" sz="1400"/>
                        <a:t>E</a:t>
                      </a:r>
                      <a:r>
                        <a:rPr lang="zh-CN" altLang="en-US" sz="1400"/>
                        <a:t>元素后代的</a:t>
                      </a:r>
                      <a:r>
                        <a:rPr lang="en-US" altLang="zh-CN" sz="1400"/>
                        <a:t>F</a:t>
                      </a:r>
                      <a:r>
                        <a:rPr lang="zh-CN" altLang="en-US" sz="1400"/>
                        <a:t>元素，</a:t>
                      </a:r>
                      <a:r>
                        <a:rPr lang="en-US" altLang="zh-CN" sz="1400"/>
                        <a:t>E</a:t>
                      </a:r>
                      <a:r>
                        <a:rPr lang="zh-CN" altLang="en-US" sz="1400"/>
                        <a:t>和</a:t>
                      </a:r>
                      <a:r>
                        <a:rPr lang="en-US" altLang="zh-CN" sz="1400"/>
                        <a:t>F</a:t>
                      </a:r>
                      <a:r>
                        <a:rPr lang="zh-CN" altLang="en-US" sz="1400"/>
                        <a:t>之间用空格分隔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#nav li { display:inline; }</a:t>
                      </a:r>
                    </a:p>
                    <a:p>
                      <a:r>
                        <a:rPr lang="en-US" sz="1400"/>
                        <a:t>li a { font-weight:bold; }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E &gt; 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/>
                        <a:t>子元素选择器，匹配所有</a:t>
                      </a:r>
                      <a:r>
                        <a:rPr lang="en-US" altLang="zh-CN" sz="1400"/>
                        <a:t>E</a:t>
                      </a:r>
                      <a:r>
                        <a:rPr lang="zh-CN" altLang="en-US" sz="1400"/>
                        <a:t>元素的子元素</a:t>
                      </a:r>
                      <a:r>
                        <a:rPr lang="en-US" altLang="zh-CN" sz="1400"/>
                        <a:t>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div &gt; strong { color:#f00; }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E + 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/>
                        <a:t>毗邻元素选择器，匹配所有紧随</a:t>
                      </a:r>
                      <a:r>
                        <a:rPr lang="en-US" altLang="zh-CN" sz="1400"/>
                        <a:t>E</a:t>
                      </a:r>
                      <a:r>
                        <a:rPr lang="zh-CN" altLang="en-US" sz="1400"/>
                        <a:t>元素之后的同级元素</a:t>
                      </a:r>
                      <a:r>
                        <a:rPr lang="en-US" altLang="zh-CN" sz="1400"/>
                        <a:t>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 + p { color:#f00; }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500034" y="3643314"/>
            <a:ext cx="35719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2.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组合选择器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28596" y="857232"/>
            <a:ext cx="35719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基础选择器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28596" y="1714488"/>
          <a:ext cx="6096000" cy="170687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63040"/>
                <a:gridCol w="2621280"/>
                <a:gridCol w="201168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选择器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/>
                        <a:t>含义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/>
                        <a:t>示例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*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/>
                        <a:t>通用元素选择器，匹配任何元素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* { margin:0; padding:0; }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/>
                        <a:t>标签选择器，匹配所有使用</a:t>
                      </a:r>
                      <a:r>
                        <a:rPr lang="en-US" altLang="zh-CN" sz="1400"/>
                        <a:t>E</a:t>
                      </a:r>
                      <a:r>
                        <a:rPr lang="zh-CN" altLang="en-US" sz="1400"/>
                        <a:t>标签的元素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p { font-size:2em; }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.info</a:t>
                      </a:r>
                      <a:r>
                        <a:rPr lang="zh-CN" altLang="en-US" sz="1400"/>
                        <a:t>和</a:t>
                      </a:r>
                      <a:r>
                        <a:rPr lang="en-US" sz="1400"/>
                        <a:t>E.info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class</a:t>
                      </a:r>
                      <a:r>
                        <a:rPr lang="zh-CN" altLang="en-US" sz="1400" dirty="0"/>
                        <a:t>选择器，匹配所有</a:t>
                      </a:r>
                      <a:r>
                        <a:rPr lang="en-US" sz="1400" dirty="0"/>
                        <a:t>class</a:t>
                      </a:r>
                      <a:r>
                        <a:rPr lang="zh-CN" altLang="en-US" sz="1400" dirty="0"/>
                        <a:t>属性中包含</a:t>
                      </a:r>
                      <a:r>
                        <a:rPr lang="en-US" sz="1400" dirty="0"/>
                        <a:t>info</a:t>
                      </a:r>
                      <a:r>
                        <a:rPr lang="zh-CN" altLang="en-US" sz="1400" dirty="0"/>
                        <a:t>的元素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.info { background:#ff0; }</a:t>
                      </a:r>
                    </a:p>
                    <a:p>
                      <a:r>
                        <a:rPr lang="en-US" sz="1400"/>
                        <a:t>p.info { background:#ff0; }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#info</a:t>
                      </a:r>
                      <a:r>
                        <a:rPr lang="zh-CN" altLang="en-US" sz="1400" dirty="0"/>
                        <a:t>和</a:t>
                      </a:r>
                      <a:r>
                        <a:rPr lang="en-US" sz="1400" dirty="0" err="1"/>
                        <a:t>E#info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/>
                        <a:t>id</a:t>
                      </a:r>
                      <a:r>
                        <a:rPr lang="zh-CN" altLang="en-US" sz="1400" dirty="0"/>
                        <a:t>选择器，匹配所有</a:t>
                      </a:r>
                      <a:r>
                        <a:rPr lang="en-US" altLang="zh-CN" sz="1400" dirty="0"/>
                        <a:t>id</a:t>
                      </a:r>
                      <a:r>
                        <a:rPr lang="zh-CN" altLang="en-US" sz="1400" dirty="0"/>
                        <a:t>属性等于</a:t>
                      </a:r>
                      <a:r>
                        <a:rPr lang="en-US" altLang="zh-CN" sz="1400" dirty="0"/>
                        <a:t>footer</a:t>
                      </a:r>
                      <a:r>
                        <a:rPr lang="zh-CN" altLang="en-US" sz="1400" dirty="0"/>
                        <a:t>的元素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#info { background:#ff0; }</a:t>
                      </a:r>
                    </a:p>
                    <a:p>
                      <a:r>
                        <a:rPr lang="en-US" sz="1400" dirty="0" err="1"/>
                        <a:t>p#info</a:t>
                      </a:r>
                      <a:r>
                        <a:rPr lang="en-US" sz="1400" dirty="0"/>
                        <a:t> { background:#ff0; }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81470" y="3714752"/>
            <a:ext cx="5019686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14290"/>
            <a:ext cx="4857784" cy="333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500694" y="85723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Css  powered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4348" y="5286388"/>
            <a:ext cx="177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No-Css  powered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7169"/>
            <a:ext cx="7072362" cy="3171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357562"/>
            <a:ext cx="5748346" cy="313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500958" y="228599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Css  powered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02043" y="5286388"/>
            <a:ext cx="177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No-Css  powered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使用</a:t>
            </a:r>
            <a:r>
              <a:rPr lang="en-US" altLang="zh-CN" sz="4000" dirty="0" err="1" smtClean="0"/>
              <a:t>Css</a:t>
            </a:r>
            <a:r>
              <a:rPr lang="zh-CN" altLang="en-US" sz="4000" dirty="0" smtClean="0"/>
              <a:t>的好处</a:t>
            </a:r>
            <a:r>
              <a:rPr lang="en-US" altLang="zh-CN" sz="4000" dirty="0" smtClean="0"/>
              <a:t>  </a:t>
            </a:r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571612"/>
            <a:ext cx="7572428" cy="3271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Html</a:t>
            </a:r>
            <a:r>
              <a:rPr lang="zh-CN" altLang="en-US" sz="2000" dirty="0" smtClean="0"/>
              <a:t>代码更简洁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结构与样式分离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集中控制样式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网站内容更有组织性</a:t>
            </a:r>
            <a:r>
              <a:rPr lang="en-US" altLang="zh-CN" sz="2000" dirty="0" smtClean="0"/>
              <a:t>(ID</a:t>
            </a:r>
            <a:r>
              <a:rPr lang="zh-CN" altLang="en-US" sz="2000" dirty="0" smtClean="0"/>
              <a:t>在一个页面内唯一</a:t>
            </a:r>
            <a:r>
              <a:rPr lang="en-US" altLang="zh-CN" sz="2000" dirty="0" smtClean="0"/>
              <a:t>,CLASS</a:t>
            </a:r>
            <a:r>
              <a:rPr lang="zh-CN" altLang="en-US" sz="2000" dirty="0" smtClean="0"/>
              <a:t>标识同一类元素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流动式布局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改变样式更简单，方便的支持更多设备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PC,iphone,iPad,etc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更有“语义</a:t>
            </a:r>
            <a:r>
              <a:rPr lang="en-US" altLang="zh-CN" sz="2000" dirty="0" smtClean="0"/>
              <a:t>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C:\Users\Admin\Desktop\web培训\CSSnk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071546"/>
            <a:ext cx="6784040" cy="4714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50005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DOM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857496"/>
            <a:ext cx="452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428596" y="1643050"/>
            <a:ext cx="8229600" cy="2916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zh-CN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生成了</a:t>
            </a: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DOM</a:t>
            </a:r>
            <a:r>
              <a:rPr kumimoji="0" lang="zh-CN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树，</a:t>
            </a:r>
            <a:endParaRPr kumimoji="0" lang="en-US" altLang="zh-CN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100" dirty="0" smtClean="0">
                <a:latin typeface="+mj-lt"/>
                <a:ea typeface="+mj-ea"/>
                <a:cs typeface="+mj-cs"/>
              </a:rPr>
              <a:t>可以遍历。</a:t>
            </a:r>
            <a:endParaRPr lang="en-US" altLang="zh-CN" sz="2100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可以选择</a:t>
            </a:r>
            <a:r>
              <a:rPr lang="zh-CN" altLang="en-US" sz="2100" dirty="0" smtClean="0">
                <a:latin typeface="+mj-lt"/>
                <a:ea typeface="+mj-ea"/>
                <a:cs typeface="+mj-cs"/>
              </a:rPr>
              <a:t>。</a:t>
            </a:r>
            <a:endParaRPr lang="en-US" altLang="zh-CN" sz="2100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100" dirty="0" smtClean="0">
                <a:latin typeface="+mj-lt"/>
                <a:ea typeface="+mj-ea"/>
                <a:cs typeface="+mj-cs"/>
              </a:rPr>
              <a:t>可以动态改变</a:t>
            </a:r>
            <a:endParaRPr kumimoji="0" lang="en-US" altLang="zh-CN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100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100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100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86700" cy="86834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/>
              <a:t>Javascript</a:t>
            </a:r>
            <a:r>
              <a:rPr lang="en-US" altLang="zh-CN" dirty="0" smtClean="0"/>
              <a:t>,</a:t>
            </a:r>
            <a:r>
              <a:rPr lang="zh-CN" altLang="en-US" dirty="0" smtClean="0"/>
              <a:t>行为（</a:t>
            </a:r>
            <a:r>
              <a:rPr lang="en-US" dirty="0" smtClean="0"/>
              <a:t>Behavior) of W3C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182879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800" dirty="0" smtClean="0"/>
              <a:t> </a:t>
            </a:r>
            <a:r>
              <a:rPr lang="en-US" altLang="zh-CN" sz="1800" dirty="0" smtClean="0"/>
              <a:t>javascript</a:t>
            </a:r>
            <a:r>
              <a:rPr lang="zh-CN" altLang="en-US" sz="1800" dirty="0" smtClean="0"/>
              <a:t>与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没有任何关系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笑话：犹如雷锋与雷峰塔的关系</a:t>
            </a:r>
            <a:r>
              <a:rPr lang="en-US" altLang="zh-CN" sz="1800" dirty="0" smtClean="0"/>
              <a:t>)</a:t>
            </a:r>
          </a:p>
          <a:p>
            <a:r>
              <a:rPr lang="zh-CN" altLang="en-US" sz="1800" dirty="0" smtClean="0"/>
              <a:t>客户端技术，在浏览器环境</a:t>
            </a:r>
            <a:r>
              <a:rPr lang="en-US" altLang="zh-CN" sz="1800" dirty="0" smtClean="0"/>
              <a:t>”</a:t>
            </a:r>
            <a:r>
              <a:rPr lang="zh-CN" altLang="en-US" sz="1800" dirty="0" smtClean="0"/>
              <a:t>里面</a:t>
            </a:r>
            <a:r>
              <a:rPr lang="en-US" altLang="zh-CN" sz="1800" dirty="0" smtClean="0"/>
              <a:t>”</a:t>
            </a:r>
            <a:r>
              <a:rPr lang="zh-CN" altLang="en-US" sz="1800" dirty="0" smtClean="0"/>
              <a:t>运行</a:t>
            </a:r>
            <a:endParaRPr lang="en-US" altLang="zh-CN" sz="1800" dirty="0" smtClean="0"/>
          </a:p>
          <a:p>
            <a:pPr algn="just"/>
            <a:r>
              <a:rPr lang="en-US" altLang="zh-CN" sz="1800" dirty="0" smtClean="0"/>
              <a:t>Javascript </a:t>
            </a:r>
            <a:r>
              <a:rPr lang="zh-CN" altLang="en-US" sz="1800" dirty="0" smtClean="0"/>
              <a:t>以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js</a:t>
            </a:r>
            <a:r>
              <a:rPr lang="zh-CN" altLang="en-US" sz="1800" dirty="0" smtClean="0"/>
              <a:t>文件结尾，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以</a:t>
            </a:r>
            <a:r>
              <a:rPr lang="en-US" altLang="zh-CN" sz="1800" dirty="0" smtClean="0"/>
              <a:t> .java /.class</a:t>
            </a:r>
            <a:r>
              <a:rPr lang="zh-CN" altLang="en-US" sz="1800" dirty="0" smtClean="0"/>
              <a:t>结尾。</a:t>
            </a:r>
            <a:endParaRPr lang="en-US" altLang="zh-CN" sz="1800" dirty="0" smtClean="0"/>
          </a:p>
          <a:p>
            <a:pPr algn="just"/>
            <a:r>
              <a:rPr lang="zh-CN" altLang="en-US" sz="1800" dirty="0" smtClean="0"/>
              <a:t>用户客户端的功能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输入检查，特效，降低服务器负载</a:t>
            </a:r>
            <a:r>
              <a:rPr lang="en-US" altLang="zh-CN" sz="1800" dirty="0" smtClean="0"/>
              <a:t>)</a:t>
            </a:r>
          </a:p>
          <a:p>
            <a:pPr algn="just"/>
            <a:r>
              <a:rPr lang="en-US" altLang="zh-CN" sz="1800" dirty="0" smtClean="0"/>
              <a:t>Ajax</a:t>
            </a:r>
            <a:r>
              <a:rPr lang="zh-CN" altLang="en-US" sz="1800" dirty="0" smtClean="0"/>
              <a:t>的基础</a:t>
            </a:r>
            <a:r>
              <a:rPr lang="en-US" altLang="zh-CN" sz="1800" dirty="0" smtClean="0"/>
              <a:t>.</a:t>
            </a:r>
          </a:p>
          <a:p>
            <a:pPr algn="just"/>
            <a:r>
              <a:rPr lang="en-US" altLang="zh-CN" sz="1800" dirty="0" err="1" smtClean="0"/>
              <a:t>Javascript</a:t>
            </a:r>
            <a:r>
              <a:rPr lang="zh-CN" altLang="en-US" sz="1800" dirty="0" smtClean="0"/>
              <a:t>在“沙箱”内运行，不允许访问本地资源，安全原因。</a:t>
            </a:r>
            <a:endParaRPr lang="en-US" altLang="zh-CN" sz="1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857628"/>
            <a:ext cx="35718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14356"/>
            <a:ext cx="71247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71472" y="4929198"/>
            <a:ext cx="7572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javascript:alert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lg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innerHTML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2910" y="5500702"/>
            <a:ext cx="7715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javascript:alert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lg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innerHTML</a:t>
            </a:r>
            <a:r>
              <a:rPr lang="en-US" altLang="zh-CN" dirty="0" smtClean="0"/>
              <a:t>='</a:t>
            </a:r>
            <a:r>
              <a:rPr lang="en-US" altLang="zh-CN" dirty="0" err="1" smtClean="0"/>
              <a:t>baidu</a:t>
            </a:r>
            <a:r>
              <a:rPr lang="en-US" altLang="zh-CN" dirty="0" smtClean="0"/>
              <a:t>')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4348" y="4429132"/>
            <a:ext cx="7358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javascript:alert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hello,world</a:t>
            </a:r>
            <a:r>
              <a:rPr lang="en-US" altLang="zh-CN" dirty="0" smtClean="0"/>
              <a:t>");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基础知识</a:t>
            </a:r>
            <a:r>
              <a:rPr lang="en-US" altLang="zh-CN" dirty="0" smtClean="0"/>
              <a:t>/</a:t>
            </a:r>
            <a:r>
              <a:rPr lang="zh-CN" altLang="en-US" dirty="0" smtClean="0"/>
              <a:t>前提：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5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有上网经验</a:t>
            </a:r>
            <a:endParaRPr lang="en-US" altLang="zh-CN" sz="2400" dirty="0" smtClean="0"/>
          </a:p>
          <a:p>
            <a:r>
              <a:rPr lang="zh-CN" altLang="en-US" sz="2400" dirty="0" smtClean="0"/>
              <a:t>有任何一种语言经验</a:t>
            </a:r>
            <a:r>
              <a:rPr lang="en-US" altLang="zh-CN" sz="2400" dirty="0" smtClean="0"/>
              <a:t> (</a:t>
            </a:r>
            <a:r>
              <a:rPr lang="zh-CN" altLang="en-US" sz="2400" dirty="0" smtClean="0"/>
              <a:t>变量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数组</a:t>
            </a:r>
            <a:r>
              <a:rPr lang="en-US" altLang="zh-CN" sz="2400" dirty="0" smtClean="0"/>
              <a:t>,if , for, switch ,case</a:t>
            </a:r>
            <a:r>
              <a:rPr lang="zh-CN" altLang="en-US" sz="2400" dirty="0" smtClean="0"/>
              <a:t>语句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 smtClean="0"/>
              <a:t>有简单的数据库操作与使用经验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 </a:t>
            </a:r>
            <a:r>
              <a:rPr lang="zh-CN" altLang="en-US" sz="2400" dirty="0" smtClean="0"/>
              <a:t>知道</a:t>
            </a:r>
            <a:r>
              <a:rPr lang="en-US" altLang="zh-CN" sz="2400" dirty="0" smtClean="0"/>
              <a:t>html, css, json , </a:t>
            </a:r>
            <a:r>
              <a:rPr lang="zh-CN" altLang="en-US" sz="2400" dirty="0" smtClean="0"/>
              <a:t>数据库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sql</a:t>
            </a:r>
            <a:r>
              <a:rPr lang="zh-CN" altLang="en-US" sz="2400" dirty="0" smtClean="0"/>
              <a:t>语句</a:t>
            </a:r>
            <a:endParaRPr lang="en-US" altLang="zh-CN" sz="2400" dirty="0" smtClean="0"/>
          </a:p>
          <a:p>
            <a:r>
              <a:rPr lang="zh-CN" altLang="en-US" sz="2400" dirty="0" smtClean="0"/>
              <a:t>知道</a:t>
            </a:r>
            <a:r>
              <a:rPr lang="en-US" altLang="zh-CN" sz="2400" dirty="0" smtClean="0"/>
              <a:t>javascript (</a:t>
            </a:r>
            <a:r>
              <a:rPr lang="zh-CN" altLang="en-US" sz="2400" dirty="0" smtClean="0"/>
              <a:t>非必须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86700" cy="86834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/>
              <a:t>Javascript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不再是恶作剧专用语言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2214578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 </a:t>
            </a:r>
            <a:r>
              <a:rPr lang="en-US" sz="1800" dirty="0" err="1" smtClean="0"/>
              <a:t>RIA（Rich</a:t>
            </a:r>
            <a:r>
              <a:rPr lang="en-US" sz="1800" dirty="0" smtClean="0"/>
              <a:t> Internet Applications）</a:t>
            </a:r>
            <a:r>
              <a:rPr lang="zh-CN" altLang="en-US" sz="1800" dirty="0" smtClean="0"/>
              <a:t>富互联网应用的基础</a:t>
            </a:r>
            <a:endParaRPr lang="en-US" altLang="zh-CN" sz="1800" dirty="0" smtClean="0"/>
          </a:p>
          <a:p>
            <a:r>
              <a:rPr lang="en-US" altLang="zh-CN" sz="1800" dirty="0" err="1" smtClean="0"/>
              <a:t>Javascript</a:t>
            </a:r>
            <a:r>
              <a:rPr lang="zh-CN" altLang="en-US" sz="1800" dirty="0" smtClean="0"/>
              <a:t>出现了很多框架</a:t>
            </a:r>
            <a:r>
              <a:rPr lang="en-US" altLang="zh-CN" sz="1800" dirty="0" smtClean="0"/>
              <a:t>.  </a:t>
            </a:r>
            <a:r>
              <a:rPr lang="en-US" altLang="zh-CN" sz="1800" dirty="0" err="1" smtClean="0"/>
              <a:t>Jquery</a:t>
            </a:r>
            <a:r>
              <a:rPr lang="en-US" altLang="zh-CN" sz="1800" dirty="0" smtClean="0"/>
              <a:t> ,</a:t>
            </a:r>
            <a:r>
              <a:rPr lang="en-US" altLang="zh-CN" sz="1800" dirty="0" err="1" smtClean="0"/>
              <a:t>extjs</a:t>
            </a:r>
            <a:r>
              <a:rPr lang="zh-CN" altLang="en-US" sz="1800" dirty="0" smtClean="0"/>
              <a:t>等</a:t>
            </a:r>
            <a:r>
              <a:rPr lang="en-US" altLang="zh-CN" sz="1800" dirty="0" smtClean="0"/>
              <a:t>.</a:t>
            </a:r>
          </a:p>
          <a:p>
            <a:r>
              <a:rPr lang="en-US" altLang="zh-CN" sz="1800" dirty="0" err="1" smtClean="0"/>
              <a:t>Javascript</a:t>
            </a:r>
            <a:r>
              <a:rPr lang="zh-CN" altLang="en-US" sz="1800" dirty="0" smtClean="0"/>
              <a:t>的广泛运用，使得互联网技术分布更加合理。</a:t>
            </a:r>
            <a:endParaRPr lang="en-US" altLang="zh-CN" sz="1800" dirty="0" smtClean="0"/>
          </a:p>
          <a:p>
            <a:r>
              <a:rPr lang="zh-CN" altLang="en-US" sz="1800" dirty="0" smtClean="0"/>
              <a:t>节省带宽</a:t>
            </a:r>
            <a:endParaRPr lang="en-US" altLang="zh-CN" sz="1800" dirty="0" smtClean="0"/>
          </a:p>
          <a:p>
            <a:r>
              <a:rPr lang="en-US" altLang="zh-CN" sz="1800" dirty="0" smtClean="0"/>
              <a:t>Ajax</a:t>
            </a:r>
            <a:r>
              <a:rPr lang="zh-CN" altLang="en-US" sz="1800" dirty="0" smtClean="0"/>
              <a:t>使用户体验更好</a:t>
            </a:r>
            <a:endParaRPr lang="en-US" altLang="zh-CN" sz="1800" dirty="0" smtClean="0"/>
          </a:p>
        </p:txBody>
      </p:sp>
      <p:sp>
        <p:nvSpPr>
          <p:cNvPr id="7" name="矩形 6"/>
          <p:cNvSpPr/>
          <p:nvPr/>
        </p:nvSpPr>
        <p:spPr>
          <a:xfrm>
            <a:off x="857224" y="4000504"/>
            <a:ext cx="60722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看下能富到什么程度？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http://127.0.0.1/ext-3.4.0/examples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http://127.0.0.1/ext-3.4.0/examples/view/animated-dataview.html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/>
              <a:t>ajax</a:t>
            </a:r>
            <a:r>
              <a:rPr lang="zh-CN" altLang="en-US" dirty="0" smtClean="0"/>
              <a:t>技术</a:t>
            </a:r>
            <a:r>
              <a:rPr lang="en-US" altLang="zh-CN" dirty="0" smtClean="0"/>
              <a:t>(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的技术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dirty="0" smtClean="0"/>
              <a:t>Asynchronous JavaScript and XML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 观察下</a:t>
            </a:r>
            <a:r>
              <a:rPr lang="en-US" altLang="zh-CN" sz="1800" dirty="0" smtClean="0"/>
              <a:t>F5</a:t>
            </a:r>
            <a:r>
              <a:rPr lang="zh-CN" altLang="en-US" sz="1800" dirty="0" smtClean="0"/>
              <a:t>刷新发生了什么</a:t>
            </a:r>
            <a:endParaRPr lang="en-US" altLang="zh-CN" sz="1800" dirty="0" smtClean="0"/>
          </a:p>
          <a:p>
            <a:pPr algn="just"/>
            <a:r>
              <a:rPr lang="en-US" altLang="zh-CN" sz="1800" dirty="0" smtClean="0"/>
              <a:t>Ajax:</a:t>
            </a:r>
            <a:r>
              <a:rPr lang="zh-CN" altLang="en-US" sz="1800" dirty="0" smtClean="0"/>
              <a:t>异步传输</a:t>
            </a:r>
            <a:endParaRPr lang="en-US" altLang="zh-CN" sz="1800" dirty="0" smtClean="0"/>
          </a:p>
          <a:p>
            <a:pPr algn="just"/>
            <a:r>
              <a:rPr lang="zh-CN" altLang="en-US" sz="1800" dirty="0" smtClean="0"/>
              <a:t>后台返回不一定是</a:t>
            </a:r>
            <a:r>
              <a:rPr lang="en-US" altLang="zh-CN" sz="1800" dirty="0" smtClean="0"/>
              <a:t>xml,</a:t>
            </a:r>
            <a:r>
              <a:rPr lang="zh-CN" altLang="en-US" sz="1800" dirty="0" smtClean="0"/>
              <a:t>可以用任何格式</a:t>
            </a:r>
            <a:r>
              <a:rPr lang="en-US" altLang="zh-CN" sz="1800" dirty="0" smtClean="0"/>
              <a:t>(plan text,  </a:t>
            </a:r>
            <a:r>
              <a:rPr lang="en-US" altLang="zh-CN" sz="1800" dirty="0" err="1" smtClean="0"/>
              <a:t>json</a:t>
            </a:r>
            <a:r>
              <a:rPr lang="en-US" altLang="zh-CN" sz="1800" dirty="0" smtClean="0"/>
              <a:t>)</a:t>
            </a:r>
          </a:p>
          <a:p>
            <a:pPr algn="just"/>
            <a:endParaRPr lang="en-US" altLang="zh-CN" sz="1800" dirty="0" smtClean="0"/>
          </a:p>
        </p:txBody>
      </p:sp>
      <p:sp>
        <p:nvSpPr>
          <p:cNvPr id="6" name="矩形 5"/>
          <p:cNvSpPr/>
          <p:nvPr/>
        </p:nvSpPr>
        <p:spPr>
          <a:xfrm>
            <a:off x="857256" y="3540815"/>
            <a:ext cx="6357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传统的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应用允许用户填写表单</a:t>
            </a:r>
            <a:r>
              <a:rPr lang="en-US" altLang="zh-CN" dirty="0" smtClean="0"/>
              <a:t>(form)</a:t>
            </a:r>
            <a:r>
              <a:rPr lang="zh-CN" altLang="en-US" dirty="0" smtClean="0"/>
              <a:t>，当提交表单时就向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服务器发送一个请求。服务器接收并处理传来的表单，然後返回一个新的网页。这个做法浪费了许多带宽，因为在前後两个页面中的大部分</a:t>
            </a:r>
            <a:r>
              <a:rPr lang="en-US" altLang="zh-CN" u="sng" dirty="0" smtClean="0"/>
              <a:t>HTML</a:t>
            </a:r>
            <a:r>
              <a:rPr lang="zh-CN" altLang="en-US" dirty="0" smtClean="0"/>
              <a:t>代码往往是相同的。由于每次应用的交互都需要向服务器发送请求，应用的响应时间就依赖于服务器的响应时间。这导致了用户界面的响应比本地应用慢得多。</a:t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Ajax</a:t>
            </a:r>
            <a:r>
              <a:rPr lang="zh-CN" altLang="en-US" dirty="0" smtClean="0"/>
              <a:t>的一个例子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5852" y="3071810"/>
            <a:ext cx="3182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http://127.0.0.1/ajaxdemo.html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857364"/>
            <a:ext cx="73437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Ajax</a:t>
            </a:r>
            <a:r>
              <a:rPr lang="zh-CN" altLang="en-US" dirty="0" smtClean="0"/>
              <a:t>技术应用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gmail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214282" y="4500570"/>
            <a:ext cx="1857388" cy="857256"/>
          </a:xfrm>
          <a:prstGeom prst="wedgeRoundRectCallout">
            <a:avLst>
              <a:gd name="adj1" fmla="val 156090"/>
              <a:gd name="adj2" fmla="val -639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不刷新也一直变化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Web 2.0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1828799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什么是</a:t>
            </a:r>
            <a:r>
              <a:rPr lang="en-US" altLang="zh-CN" sz="1800" dirty="0" smtClean="0"/>
              <a:t>web2.0?</a:t>
            </a:r>
            <a:r>
              <a:rPr lang="zh-CN" altLang="en-US" sz="1800" dirty="0" smtClean="0"/>
              <a:t>并没有一个标准的答案。</a:t>
            </a:r>
            <a:endParaRPr lang="en-US" altLang="zh-CN" sz="1800" dirty="0" smtClean="0"/>
          </a:p>
          <a:p>
            <a:pPr algn="just"/>
            <a:r>
              <a:rPr lang="zh-CN" altLang="en-US" sz="1800" dirty="0" smtClean="0"/>
              <a:t>更注重人，用户产生更多的内容</a:t>
            </a:r>
            <a:r>
              <a:rPr lang="en-US" altLang="zh-CN" sz="1800" dirty="0" smtClean="0"/>
              <a:t>(UGC) (</a:t>
            </a:r>
            <a:r>
              <a:rPr lang="en-US" altLang="zh-CN" sz="1800" dirty="0" err="1" smtClean="0"/>
              <a:t>Facebook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Flikr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豆瓣</a:t>
            </a:r>
            <a:r>
              <a:rPr lang="en-US" altLang="zh-CN" sz="1800" dirty="0" smtClean="0"/>
              <a:t>)</a:t>
            </a:r>
          </a:p>
          <a:p>
            <a:pPr algn="just"/>
            <a:r>
              <a:rPr lang="zh-CN" altLang="en-US" sz="1800" dirty="0" smtClean="0"/>
              <a:t>更多使用</a:t>
            </a:r>
            <a:r>
              <a:rPr lang="en-US" altLang="zh-CN" sz="1800" dirty="0" err="1" smtClean="0"/>
              <a:t>ajax</a:t>
            </a:r>
            <a:r>
              <a:rPr lang="zh-CN" altLang="en-US" sz="1800" dirty="0" smtClean="0"/>
              <a:t>技术。</a:t>
            </a:r>
            <a:endParaRPr lang="en-US" altLang="zh-CN" sz="1800" dirty="0" smtClean="0"/>
          </a:p>
          <a:p>
            <a:pPr algn="just"/>
            <a:r>
              <a:rPr lang="zh-CN" altLang="en-US" sz="1800" dirty="0" smtClean="0"/>
              <a:t>界面风格更大胆。</a:t>
            </a:r>
            <a:endParaRPr lang="en-US" altLang="zh-CN" sz="1800" dirty="0" smtClean="0"/>
          </a:p>
          <a:p>
            <a:pPr algn="just"/>
            <a:r>
              <a:rPr lang="zh-CN" altLang="en-US" sz="1800" dirty="0" smtClean="0"/>
              <a:t>超越</a:t>
            </a:r>
            <a:r>
              <a:rPr lang="en-US" altLang="zh-CN" sz="1800" dirty="0" smtClean="0"/>
              <a:t>PC</a:t>
            </a:r>
            <a:r>
              <a:rPr lang="zh-CN" altLang="en-US" sz="1800" dirty="0" smtClean="0"/>
              <a:t>，更多移动设备</a:t>
            </a:r>
            <a:endParaRPr lang="en-US" altLang="zh-CN" sz="1800" dirty="0" smtClean="0"/>
          </a:p>
          <a:p>
            <a:pPr algn="just"/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662" y="1214422"/>
            <a:ext cx="3645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：浏览器。</a:t>
            </a:r>
            <a:r>
              <a:rPr lang="en-US" altLang="zh-CN" dirty="0" smtClean="0"/>
              <a:t>IE ,Firefox, Chrome.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2:    IE developer </a:t>
            </a:r>
            <a:r>
              <a:rPr lang="zh-CN" altLang="en-US" dirty="0" smtClean="0"/>
              <a:t>插件 （</a:t>
            </a:r>
            <a:r>
              <a:rPr lang="en-US" altLang="zh-CN" dirty="0" smtClean="0"/>
              <a:t>F12</a:t>
            </a:r>
            <a:r>
              <a:rPr lang="zh-CN" altLang="en-US" dirty="0" smtClean="0"/>
              <a:t>快捷键</a:t>
            </a:r>
            <a:r>
              <a:rPr lang="en-US" altLang="zh-CN" dirty="0" smtClean="0"/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500034" y="357166"/>
            <a:ext cx="225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Web</a:t>
            </a:r>
            <a:r>
              <a:rPr lang="zh-CN" altLang="en-US" b="1" dirty="0" smtClean="0">
                <a:solidFill>
                  <a:srgbClr val="FF0000"/>
                </a:solidFill>
              </a:rPr>
              <a:t>开发的必备工具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285992"/>
            <a:ext cx="5286413" cy="410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3" y="2284640"/>
            <a:ext cx="5600711" cy="4078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2910" y="642918"/>
            <a:ext cx="3865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：浏览器。</a:t>
            </a:r>
            <a:r>
              <a:rPr lang="en-US" altLang="zh-CN" dirty="0" smtClean="0"/>
              <a:t>IE ,Firefox, Chrome.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2:    Firefox </a:t>
            </a:r>
            <a:r>
              <a:rPr lang="zh-CN" altLang="en-US" dirty="0" smtClean="0"/>
              <a:t> 插件</a:t>
            </a:r>
            <a:r>
              <a:rPr lang="en-US" altLang="zh-CN" dirty="0" smtClean="0"/>
              <a:t> Firebug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F12</a:t>
            </a:r>
            <a:r>
              <a:rPr lang="zh-CN" altLang="en-US" dirty="0" smtClean="0"/>
              <a:t>快捷键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休息下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有任何问题吗？</a:t>
            </a:r>
            <a:endParaRPr lang="en-US" altLang="zh-CN" sz="1800" dirty="0" smtClean="0"/>
          </a:p>
          <a:p>
            <a:r>
              <a:rPr lang="zh-CN" altLang="en-US" sz="1800" dirty="0" smtClean="0"/>
              <a:t>没有迷路吧？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你在这里</a:t>
            </a:r>
            <a:r>
              <a:rPr lang="en-US" altLang="zh-CN" sz="1800" dirty="0" smtClean="0"/>
              <a:t>)</a:t>
            </a:r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882098" y="2161184"/>
            <a:ext cx="587530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User      Pc /Browser                         Server/Database</a:t>
            </a:r>
          </a:p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rot="16200000" flipH="1">
            <a:off x="2633922" y="4520756"/>
            <a:ext cx="467453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9825" y="2936836"/>
            <a:ext cx="3387017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Server</a:t>
            </a:r>
            <a:r>
              <a:rPr lang="zh-CN" altLang="en-US" dirty="0" smtClean="0"/>
              <a:t>侧：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Webserver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Apache,IIS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后台语言</a:t>
            </a:r>
            <a:r>
              <a:rPr lang="en-US" altLang="zh-CN" dirty="0" smtClean="0"/>
              <a:t>(ASP,JSP, </a:t>
            </a:r>
            <a:r>
              <a:rPr lang="en-US" altLang="zh-CN" b="1" dirty="0" smtClean="0">
                <a:solidFill>
                  <a:srgbClr val="FF6600"/>
                </a:solidFill>
              </a:rPr>
              <a:t>PHP</a:t>
            </a:r>
            <a:r>
              <a:rPr lang="en-US" altLang="zh-CN" dirty="0" smtClean="0"/>
              <a:t>, )</a:t>
            </a:r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数据库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, Oracle, MSSQL)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-----------------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: SSH(java),</a:t>
            </a:r>
          </a:p>
          <a:p>
            <a:r>
              <a:rPr lang="en-US" altLang="zh-CN" dirty="0" smtClean="0"/>
              <a:t>               </a:t>
            </a:r>
            <a:r>
              <a:rPr lang="en-US" altLang="zh-CN" b="1" dirty="0" smtClean="0">
                <a:solidFill>
                  <a:schemeClr val="accent6"/>
                </a:solidFill>
              </a:rPr>
              <a:t> </a:t>
            </a:r>
            <a:r>
              <a:rPr lang="en-US" altLang="zh-CN" b="1" dirty="0" smtClean="0">
                <a:solidFill>
                  <a:srgbClr val="FF6600"/>
                </a:solidFill>
              </a:rPr>
              <a:t>Codeigniter</a:t>
            </a:r>
            <a:r>
              <a:rPr lang="en-US" altLang="zh-CN" dirty="0" smtClean="0"/>
              <a:t>(PHP)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63038" y="2950391"/>
            <a:ext cx="1895071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客户侧：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   Browser</a:t>
            </a:r>
          </a:p>
          <a:p>
            <a:r>
              <a:rPr lang="en-US" altLang="zh-CN" dirty="0" smtClean="0"/>
              <a:t>       html</a:t>
            </a:r>
          </a:p>
          <a:p>
            <a:r>
              <a:rPr lang="en-US" altLang="zh-CN" dirty="0" smtClean="0"/>
              <a:t>       css,</a:t>
            </a:r>
          </a:p>
          <a:p>
            <a:r>
              <a:rPr lang="en-US" altLang="zh-CN" dirty="0" smtClean="0"/>
              <a:t>       Javascript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r>
              <a:rPr lang="en-US" altLang="zh-CN" dirty="0" smtClean="0"/>
              <a:t>------------------</a:t>
            </a:r>
          </a:p>
          <a:p>
            <a:r>
              <a:rPr lang="zh-CN" altLang="en-US" dirty="0" smtClean="0"/>
              <a:t>框架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Extjs(javascript)</a:t>
            </a:r>
          </a:p>
          <a:p>
            <a:r>
              <a:rPr lang="en-US" altLang="zh-CN" dirty="0" smtClean="0"/>
              <a:t> Jquery(javascript)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2382815" y="2928934"/>
            <a:ext cx="4746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0" name="矩形 9"/>
          <p:cNvSpPr/>
          <p:nvPr/>
        </p:nvSpPr>
        <p:spPr>
          <a:xfrm>
            <a:off x="5026021" y="2934298"/>
            <a:ext cx="4746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US" altLang="zh-CN" sz="5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26021" y="4863124"/>
            <a:ext cx="4746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rot="16200000" flipH="1">
            <a:off x="1464447" y="2964653"/>
            <a:ext cx="2500330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PHP</a:t>
            </a:r>
            <a:r>
              <a:rPr lang="zh-CN" altLang="en-US" dirty="0" smtClean="0"/>
              <a:t>语言简介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1500174"/>
            <a:ext cx="76438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             </a:t>
            </a:r>
            <a:r>
              <a:rPr lang="en-US" altLang="zh-CN" dirty="0" err="1" smtClean="0"/>
              <a:t>Rasmus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Lerdorf</a:t>
            </a:r>
            <a:r>
              <a:rPr lang="en-US" altLang="zh-CN" dirty="0" smtClean="0"/>
              <a:t>  1994</a:t>
            </a:r>
            <a:r>
              <a:rPr lang="zh-CN" altLang="en-US" dirty="0" smtClean="0"/>
              <a:t>年为了创建他的在线简历而创造了</a:t>
            </a:r>
            <a:r>
              <a:rPr lang="en-US" altLang="zh-CN" dirty="0" smtClean="0"/>
              <a:t>"</a:t>
            </a:r>
            <a:r>
              <a:rPr lang="zh-CN" altLang="en-US" dirty="0" smtClean="0"/>
              <a:t>个人主页工具</a:t>
            </a:r>
            <a:r>
              <a:rPr lang="en-US" altLang="zh-CN" dirty="0" smtClean="0"/>
              <a:t>"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Personal Home Page Tools</a:t>
            </a:r>
            <a:r>
              <a:rPr lang="zh-CN" altLang="en-US" dirty="0" smtClean="0"/>
              <a:t>）。这是一种非常简单的语言。其后越来越多的人们注意到了这种语言并对其扩展提出了各种建议。在许多人的无私奉献下以及这种语言本身的源代码自由性质，它演变成为一种特点丰富的语言，而且现在还在成长中。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特点：解释型语言，非编译型。</a:t>
            </a:r>
            <a:endParaRPr lang="en-US" altLang="zh-CN" dirty="0" smtClean="0"/>
          </a:p>
          <a:p>
            <a:r>
              <a:rPr lang="en-US" altLang="zh-CN" dirty="0" smtClean="0"/>
              <a:t>             </a:t>
            </a:r>
          </a:p>
          <a:p>
            <a:r>
              <a:rPr lang="en-US" altLang="zh-CN" dirty="0" smtClean="0"/>
              <a:t>              </a:t>
            </a:r>
            <a:r>
              <a:rPr lang="zh-CN" altLang="en-US" dirty="0" smtClean="0"/>
              <a:t>变量宽容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  </a:t>
            </a:r>
            <a:r>
              <a:rPr lang="zh-CN" altLang="en-US" dirty="0" smtClean="0"/>
              <a:t>支持函数，面向对象</a:t>
            </a:r>
            <a:r>
              <a:rPr lang="en-US" altLang="zh-CN" dirty="0" smtClean="0"/>
              <a:t> OO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     </a:t>
            </a:r>
            <a:r>
              <a:rPr lang="zh-CN" altLang="en-US" dirty="0" smtClean="0"/>
              <a:t>开源，跨平台</a:t>
            </a:r>
            <a:r>
              <a:rPr lang="en-US" altLang="zh-CN" dirty="0" smtClean="0"/>
              <a:t>( Windows , *</a:t>
            </a:r>
            <a:r>
              <a:rPr lang="en-US" altLang="zh-CN" dirty="0" err="1" smtClean="0"/>
              <a:t>nux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mac</a:t>
            </a:r>
            <a:r>
              <a:rPr lang="en-US" altLang="zh-CN" dirty="0" smtClean="0"/>
              <a:t> )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1026" name="Picture 2" descr="C:\Users\Admin\Desktop\web培训\ph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285728"/>
            <a:ext cx="2095500" cy="1076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928670"/>
            <a:ext cx="607695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3404" y="1285860"/>
            <a:ext cx="587530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            Browser                         Server/Database</a:t>
            </a:r>
          </a:p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rot="16200000" flipH="1">
            <a:off x="1234604" y="3694563"/>
            <a:ext cx="5817539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71131" y="2061512"/>
            <a:ext cx="3387017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Server</a:t>
            </a:r>
            <a:r>
              <a:rPr lang="zh-CN" altLang="en-US" dirty="0" smtClean="0"/>
              <a:t>侧：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Webserver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Apache,IIS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后台语言</a:t>
            </a:r>
            <a:r>
              <a:rPr lang="en-US" altLang="zh-CN" dirty="0" smtClean="0"/>
              <a:t>(ASP,JSP, </a:t>
            </a:r>
            <a:r>
              <a:rPr lang="en-US" altLang="zh-CN" b="1" dirty="0" smtClean="0">
                <a:solidFill>
                  <a:srgbClr val="FF6600"/>
                </a:solidFill>
              </a:rPr>
              <a:t>PHP</a:t>
            </a:r>
            <a:r>
              <a:rPr lang="en-US" altLang="zh-CN" dirty="0" smtClean="0"/>
              <a:t>, )</a:t>
            </a:r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数据库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, Oracle, MSSQL)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-----------------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: SSH(java),</a:t>
            </a:r>
          </a:p>
          <a:p>
            <a:r>
              <a:rPr lang="en-US" altLang="zh-CN" dirty="0" smtClean="0"/>
              <a:t>               </a:t>
            </a:r>
            <a:r>
              <a:rPr lang="en-US" altLang="zh-CN" b="1" dirty="0" smtClean="0">
                <a:solidFill>
                  <a:schemeClr val="accent6"/>
                </a:solidFill>
              </a:rPr>
              <a:t> </a:t>
            </a:r>
            <a:r>
              <a:rPr lang="en-US" altLang="zh-CN" b="1" dirty="0" err="1" smtClean="0">
                <a:solidFill>
                  <a:srgbClr val="FF6600"/>
                </a:solidFill>
              </a:rPr>
              <a:t>Codeigniter</a:t>
            </a:r>
            <a:r>
              <a:rPr lang="en-US" altLang="zh-CN" dirty="0" smtClean="0"/>
              <a:t>(PHP)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33987" y="2075067"/>
            <a:ext cx="1895071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客户侧：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   </a:t>
            </a:r>
          </a:p>
          <a:p>
            <a:r>
              <a:rPr lang="en-US" altLang="zh-CN" b="1" dirty="0" smtClean="0">
                <a:solidFill>
                  <a:srgbClr val="FF6600"/>
                </a:solidFill>
              </a:rPr>
              <a:t>       html</a:t>
            </a:r>
          </a:p>
          <a:p>
            <a:r>
              <a:rPr lang="en-US" altLang="zh-CN" dirty="0" smtClean="0">
                <a:solidFill>
                  <a:srgbClr val="FF6600"/>
                </a:solidFill>
              </a:rPr>
              <a:t>       </a:t>
            </a:r>
            <a:r>
              <a:rPr lang="en-US" altLang="zh-CN" b="1" dirty="0" err="1" smtClean="0">
                <a:solidFill>
                  <a:srgbClr val="FF6600"/>
                </a:solidFill>
              </a:rPr>
              <a:t>css</a:t>
            </a:r>
            <a:endParaRPr lang="en-US" altLang="zh-CN" b="1" dirty="0" smtClean="0">
              <a:solidFill>
                <a:srgbClr val="FF6600"/>
              </a:solidFill>
            </a:endParaRPr>
          </a:p>
          <a:p>
            <a:r>
              <a:rPr lang="en-US" altLang="zh-CN" b="1" dirty="0" smtClean="0">
                <a:solidFill>
                  <a:srgbClr val="FF6600"/>
                </a:solidFill>
              </a:rPr>
              <a:t>       </a:t>
            </a:r>
            <a:r>
              <a:rPr lang="en-US" altLang="zh-CN" b="1" dirty="0" err="1" smtClean="0">
                <a:solidFill>
                  <a:srgbClr val="FF6600"/>
                </a:solidFill>
              </a:rPr>
              <a:t>dom</a:t>
            </a:r>
            <a:endParaRPr lang="en-US" altLang="zh-CN" b="1" dirty="0" smtClean="0">
              <a:solidFill>
                <a:srgbClr val="FF6600"/>
              </a:solidFill>
            </a:endParaRPr>
          </a:p>
          <a:p>
            <a:r>
              <a:rPr lang="en-US" altLang="zh-CN" dirty="0" smtClean="0">
                <a:solidFill>
                  <a:srgbClr val="FF6600"/>
                </a:solidFill>
              </a:rPr>
              <a:t>       </a:t>
            </a:r>
            <a:r>
              <a:rPr lang="en-US" altLang="zh-CN" b="1" dirty="0" smtClean="0">
                <a:solidFill>
                  <a:srgbClr val="FF6600"/>
                </a:solidFill>
              </a:rPr>
              <a:t>Javascript</a:t>
            </a:r>
          </a:p>
          <a:p>
            <a:r>
              <a:rPr lang="en-US" altLang="zh-CN" b="1" dirty="0" smtClean="0"/>
              <a:t>       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------------------</a:t>
            </a:r>
          </a:p>
          <a:p>
            <a:r>
              <a:rPr lang="zh-CN" altLang="en-US" dirty="0" smtClean="0"/>
              <a:t>框架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Extjs(javascript)</a:t>
            </a:r>
          </a:p>
          <a:p>
            <a:r>
              <a:rPr lang="en-US" altLang="zh-CN" dirty="0" smtClean="0"/>
              <a:t> Jquery(javascript)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85720" y="214290"/>
            <a:ext cx="285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技术地图</a:t>
            </a:r>
            <a:endParaRPr lang="zh-CN" altLang="en-US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1142976" y="2053610"/>
            <a:ext cx="5000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5" name="矩形 14"/>
          <p:cNvSpPr/>
          <p:nvPr/>
        </p:nvSpPr>
        <p:spPr>
          <a:xfrm>
            <a:off x="4097327" y="2058974"/>
            <a:ext cx="4746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US" altLang="zh-CN" sz="5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97327" y="3987800"/>
            <a:ext cx="4746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181352"/>
            <a:ext cx="9239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左大括号 9"/>
          <p:cNvSpPr/>
          <p:nvPr/>
        </p:nvSpPr>
        <p:spPr>
          <a:xfrm>
            <a:off x="1571604" y="2857496"/>
            <a:ext cx="642942" cy="1214446"/>
          </a:xfrm>
          <a:prstGeom prst="leftBrac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玩具语言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400" dirty="0" err="1" smtClean="0"/>
              <a:t>Facebook</a:t>
            </a:r>
            <a:endParaRPr lang="en-US" altLang="zh-CN" sz="1400" dirty="0" smtClean="0"/>
          </a:p>
          <a:p>
            <a:r>
              <a:rPr lang="en-US" altLang="zh-CN" sz="1400" dirty="0" err="1" smtClean="0"/>
              <a:t>Taobao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淘宝</a:t>
            </a:r>
            <a:endParaRPr lang="en-US" altLang="zh-CN" sz="1400" dirty="0" smtClean="0"/>
          </a:p>
          <a:p>
            <a:r>
              <a:rPr lang="zh-CN" altLang="en-US" sz="1400" dirty="0" smtClean="0"/>
              <a:t>新浪微博</a:t>
            </a:r>
            <a:r>
              <a:rPr lang="en-US" sz="1400" dirty="0" smtClean="0"/>
              <a:t>Google(</a:t>
            </a:r>
            <a:r>
              <a:rPr lang="zh-CN" altLang="en-US" sz="1400" dirty="0" smtClean="0"/>
              <a:t>以前是</a:t>
            </a:r>
            <a:r>
              <a:rPr lang="en-US" sz="1400" dirty="0" err="1" smtClean="0"/>
              <a:t>php</a:t>
            </a:r>
            <a:r>
              <a:rPr lang="en-US" sz="1400" dirty="0" smtClean="0"/>
              <a:t>，</a:t>
            </a:r>
            <a:r>
              <a:rPr lang="zh-CN" altLang="en-US" sz="1400" dirty="0" smtClean="0"/>
              <a:t>后来换</a:t>
            </a:r>
            <a:r>
              <a:rPr lang="en-US" sz="1400" dirty="0" smtClean="0"/>
              <a:t>python</a:t>
            </a:r>
            <a:r>
              <a:rPr lang="zh-CN" altLang="en-US" sz="1400" dirty="0" smtClean="0"/>
              <a:t>了</a:t>
            </a:r>
            <a:r>
              <a:rPr lang="en-US" altLang="zh-CN" sz="1400" dirty="0" smtClean="0"/>
              <a:t>?)</a:t>
            </a:r>
          </a:p>
          <a:p>
            <a:r>
              <a:rPr lang="en-US" sz="1400" dirty="0" err="1" smtClean="0"/>
              <a:t>facebook</a:t>
            </a:r>
            <a:r>
              <a:rPr lang="en-US" sz="1400" dirty="0" smtClean="0"/>
              <a:t>(</a:t>
            </a:r>
            <a:r>
              <a:rPr lang="zh-CN" altLang="en-US" sz="1400" dirty="0" smtClean="0"/>
              <a:t>历史遗留，一部分换成</a:t>
            </a:r>
            <a:r>
              <a:rPr lang="en-US" sz="1400" dirty="0" smtClean="0"/>
              <a:t>python</a:t>
            </a:r>
            <a:r>
              <a:rPr lang="zh-CN" altLang="en-US" sz="1400" dirty="0" smtClean="0"/>
              <a:t>了</a:t>
            </a:r>
            <a:r>
              <a:rPr lang="en-US" altLang="zh-CN" sz="1400" dirty="0" smtClean="0"/>
              <a:t>), </a:t>
            </a:r>
          </a:p>
          <a:p>
            <a:r>
              <a:rPr lang="zh-CN" altLang="en-US" sz="1400" dirty="0" smtClean="0"/>
              <a:t>亚马逊</a:t>
            </a:r>
            <a:r>
              <a:rPr lang="en-US" altLang="zh-CN" sz="1400" dirty="0" smtClean="0"/>
              <a:t>(</a:t>
            </a:r>
            <a:r>
              <a:rPr lang="en-US" sz="1400" dirty="0" smtClean="0"/>
              <a:t>www.amazon.com),</a:t>
            </a:r>
            <a:br>
              <a:rPr lang="en-US" sz="1400" dirty="0" smtClean="0"/>
            </a:br>
            <a:r>
              <a:rPr lang="en-US" sz="1400" dirty="0" smtClean="0"/>
              <a:t>mysql.com, </a:t>
            </a:r>
            <a:br>
              <a:rPr lang="en-US" sz="1400" dirty="0" smtClean="0"/>
            </a:br>
            <a:r>
              <a:rPr lang="en-US" sz="1400" dirty="0" smtClean="0"/>
              <a:t>php.net, </a:t>
            </a:r>
            <a:br>
              <a:rPr lang="en-US" sz="1400" dirty="0" smtClean="0"/>
            </a:br>
            <a:r>
              <a:rPr lang="zh-CN" altLang="en-US" sz="1400" dirty="0" smtClean="0"/>
              <a:t>百度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前端用</a:t>
            </a:r>
            <a:r>
              <a:rPr lang="en-US" sz="1400" dirty="0" err="1" smtClean="0"/>
              <a:t>php</a:t>
            </a:r>
            <a:r>
              <a:rPr lang="en-US" sz="1400" dirty="0" smtClean="0"/>
              <a:t>，</a:t>
            </a:r>
            <a:r>
              <a:rPr lang="zh-CN" altLang="en-US" sz="1400" dirty="0" smtClean="0"/>
              <a:t>后台核心都用</a:t>
            </a:r>
            <a:r>
              <a:rPr lang="en-US" sz="1400" dirty="0" smtClean="0"/>
              <a:t>C/C++),</a:t>
            </a:r>
            <a:br>
              <a:rPr lang="en-US" sz="1400" dirty="0" smtClean="0"/>
            </a:br>
            <a:r>
              <a:rPr lang="zh-CN" altLang="en-US" sz="1400" dirty="0" smtClean="0"/>
              <a:t>优酷，</a:t>
            </a:r>
            <a:br>
              <a:rPr lang="zh-CN" altLang="en-US" sz="1400" dirty="0" smtClean="0"/>
            </a:br>
            <a:r>
              <a:rPr lang="zh-CN" altLang="en-US" sz="1400" dirty="0" smtClean="0"/>
              <a:t>腾讯，</a:t>
            </a:r>
            <a:br>
              <a:rPr lang="zh-CN" altLang="en-US" sz="1400" dirty="0" smtClean="0"/>
            </a:br>
            <a:r>
              <a:rPr lang="en-US" altLang="zh-CN" sz="1400" dirty="0" smtClean="0"/>
              <a:t>51</a:t>
            </a:r>
            <a:r>
              <a:rPr lang="en-US" sz="1400" dirty="0" smtClean="0"/>
              <a:t>job.com, </a:t>
            </a:r>
            <a:br>
              <a:rPr lang="en-US" sz="1400" dirty="0" smtClean="0"/>
            </a:br>
            <a:r>
              <a:rPr lang="en-US" sz="1400" dirty="0" smtClean="0"/>
              <a:t>sohu.com(</a:t>
            </a:r>
            <a:r>
              <a:rPr lang="zh-CN" altLang="en-US" sz="1400" dirty="0" smtClean="0"/>
              <a:t>前端用</a:t>
            </a:r>
            <a:r>
              <a:rPr lang="en-US" sz="1400" dirty="0" err="1" smtClean="0"/>
              <a:t>php</a:t>
            </a:r>
            <a:r>
              <a:rPr lang="en-US" sz="1400" dirty="0" smtClean="0"/>
              <a:t>，</a:t>
            </a:r>
            <a:r>
              <a:rPr lang="zh-CN" altLang="en-US" sz="1400" dirty="0" smtClean="0"/>
              <a:t>后端还是</a:t>
            </a:r>
            <a:r>
              <a:rPr lang="en-US" sz="1400" dirty="0" smtClean="0"/>
              <a:t>java/</a:t>
            </a:r>
            <a:r>
              <a:rPr lang="en-US" sz="1400" dirty="0" err="1" smtClean="0"/>
              <a:t>c++</a:t>
            </a:r>
            <a:r>
              <a:rPr lang="zh-CN" altLang="en-US" sz="1400" dirty="0" smtClean="0"/>
              <a:t>做</a:t>
            </a:r>
            <a:r>
              <a:rPr lang="en-US" altLang="zh-CN" sz="1400" dirty="0" smtClean="0"/>
              <a:t>), </a:t>
            </a:r>
            <a:br>
              <a:rPr lang="en-US" altLang="zh-CN" sz="1400" dirty="0" smtClean="0"/>
            </a:br>
            <a:r>
              <a:rPr lang="en-US" sz="1400" dirty="0" smtClean="0"/>
              <a:t>sina.com, </a:t>
            </a:r>
            <a:br>
              <a:rPr lang="en-US" sz="1400" dirty="0" smtClean="0"/>
            </a:br>
            <a:r>
              <a:rPr lang="en-US" sz="1400" dirty="0" smtClean="0"/>
              <a:t>163.com,</a:t>
            </a:r>
            <a:br>
              <a:rPr lang="en-US" sz="1400" dirty="0" smtClean="0"/>
            </a:br>
            <a:r>
              <a:rPr lang="en-US" sz="1400" dirty="0" smtClean="0"/>
              <a:t>tom.com, </a:t>
            </a:r>
            <a:br>
              <a:rPr lang="en-US" sz="1400" dirty="0" smtClean="0"/>
            </a:br>
            <a:r>
              <a:rPr lang="en-US" sz="1400" dirty="0" smtClean="0"/>
              <a:t>YAHOO.com,</a:t>
            </a:r>
            <a:br>
              <a:rPr lang="en-US" sz="1400" dirty="0" smtClean="0"/>
            </a:br>
            <a:r>
              <a:rPr lang="zh-CN" altLang="en-US" sz="1400" dirty="0" smtClean="0"/>
              <a:t>阿里巴巴，</a:t>
            </a:r>
            <a:endParaRPr lang="en-US" altLang="zh-CN" sz="1400" dirty="0" smtClean="0"/>
          </a:p>
          <a:p>
            <a:r>
              <a:rPr lang="zh-CN" altLang="en-US" sz="1400" dirty="0" smtClean="0"/>
              <a:t>美国国家宇航局</a:t>
            </a:r>
            <a:r>
              <a:rPr lang="en-US" sz="1400" dirty="0" smtClean="0"/>
              <a:t>NASA,</a:t>
            </a:r>
            <a:r>
              <a:rPr lang="zh-CN" altLang="en-US" sz="1400" dirty="0" smtClean="0"/>
              <a:t>民用信息发布系统等</a:t>
            </a:r>
            <a:r>
              <a:rPr lang="en-US" altLang="zh-CN" sz="1400" dirty="0" smtClean="0"/>
              <a:t>, "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endParaRPr lang="zh-CN" alt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1289811"/>
            <a:ext cx="33730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Begin with &lt;?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   </a:t>
            </a:r>
          </a:p>
          <a:p>
            <a:pPr marL="342900" indent="-342900"/>
            <a:r>
              <a:rPr lang="en-US" altLang="zh-CN" dirty="0" smtClean="0"/>
              <a:t>       end with  ?&gt;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$</a:t>
            </a:r>
            <a:r>
              <a:rPr lang="zh-CN" altLang="en-US" dirty="0" smtClean="0"/>
              <a:t>作为变量提示符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变量可以不定义直接使用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弱类型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丰富的扩展 （</a:t>
            </a:r>
            <a:r>
              <a:rPr lang="en-US" altLang="zh-CN" dirty="0" smtClean="0"/>
              <a:t> .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   .so </a:t>
            </a:r>
            <a:r>
              <a:rPr lang="zh-CN" altLang="en-US" dirty="0" smtClean="0"/>
              <a:t>形式</a:t>
            </a:r>
            <a:r>
              <a:rPr lang="en-US" altLang="zh-CN" dirty="0" smtClean="0"/>
              <a:t> )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695845"/>
            <a:ext cx="72866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PHP</a:t>
            </a:r>
            <a:r>
              <a:rPr lang="zh-CN" altLang="en-US" dirty="0" smtClean="0"/>
              <a:t>的基本特点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357166"/>
            <a:ext cx="25527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PHP</a:t>
            </a:r>
            <a:r>
              <a:rPr lang="zh-CN" altLang="en-US" dirty="0" smtClean="0"/>
              <a:t>可以干什么？</a:t>
            </a:r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85720" y="1285860"/>
            <a:ext cx="307183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latin typeface="+mj-lt"/>
                <a:ea typeface="+mj-ea"/>
                <a:cs typeface="+mj-cs"/>
              </a:rPr>
              <a:t>PHP</a:t>
            </a:r>
            <a:r>
              <a:rPr lang="zh-CN" altLang="en-US" sz="2000" dirty="0" smtClean="0">
                <a:latin typeface="+mj-lt"/>
                <a:ea typeface="+mj-ea"/>
                <a:cs typeface="+mj-cs"/>
              </a:rPr>
              <a:t>可以嵌入到</a:t>
            </a:r>
            <a:r>
              <a:rPr lang="en-US" altLang="zh-CN" sz="2000" dirty="0" smtClean="0">
                <a:latin typeface="+mj-lt"/>
                <a:ea typeface="+mj-ea"/>
                <a:cs typeface="+mj-cs"/>
              </a:rPr>
              <a:t>html</a:t>
            </a:r>
            <a:r>
              <a:rPr lang="zh-CN" altLang="en-US" sz="2000" dirty="0" smtClean="0">
                <a:latin typeface="+mj-lt"/>
                <a:ea typeface="+mj-ea"/>
                <a:cs typeface="+mj-cs"/>
              </a:rPr>
              <a:t>中。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2000" y="571480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http://127.0.0.1/php_in_html.html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714488"/>
            <a:ext cx="40862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PHP</a:t>
            </a:r>
            <a:r>
              <a:rPr lang="zh-CN" altLang="en-US" dirty="0" smtClean="0"/>
              <a:t>可以干什么？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85720" y="1285860"/>
            <a:ext cx="307183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latin typeface="+mj-lt"/>
                <a:ea typeface="+mj-ea"/>
                <a:cs typeface="+mj-cs"/>
              </a:rPr>
              <a:t>PHP</a:t>
            </a:r>
            <a:r>
              <a:rPr lang="zh-CN" altLang="en-US" sz="2000" dirty="0" smtClean="0">
                <a:latin typeface="+mj-lt"/>
                <a:ea typeface="+mj-ea"/>
                <a:cs typeface="+mj-cs"/>
              </a:rPr>
              <a:t>可以在命令行执行。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0" y="571480"/>
            <a:ext cx="3319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http://127.0.0.1/phpcmdline.php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571744"/>
            <a:ext cx="48387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PHP</a:t>
            </a:r>
            <a:r>
              <a:rPr lang="zh-CN" altLang="en-US" dirty="0" smtClean="0"/>
              <a:t>可以干什么？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406" y="1214422"/>
            <a:ext cx="3929090" cy="50475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tx2"/>
                </a:solidFill>
              </a:rPr>
              <a:t>&lt;?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php</a:t>
            </a:r>
            <a:endParaRPr lang="en-US" altLang="zh-CN" sz="1400" dirty="0" smtClean="0">
              <a:solidFill>
                <a:schemeClr val="tx2"/>
              </a:solidFill>
            </a:endParaRPr>
          </a:p>
          <a:p>
            <a:r>
              <a:rPr lang="en-US" altLang="zh-CN" sz="1400" dirty="0" smtClean="0">
                <a:solidFill>
                  <a:schemeClr val="tx2"/>
                </a:solidFill>
              </a:rPr>
              <a:t>  </a:t>
            </a:r>
          </a:p>
          <a:p>
            <a:r>
              <a:rPr lang="en-US" altLang="zh-CN" sz="1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altLang="zh-CN" sz="1400" dirty="0" smtClean="0">
                <a:solidFill>
                  <a:schemeClr val="tx2"/>
                </a:solidFill>
              </a:rPr>
              <a:t>echo "&lt;h1&gt;PHP show value from database &lt;/h1&gt;";</a:t>
            </a:r>
          </a:p>
          <a:p>
            <a:endParaRPr lang="en-US" altLang="zh-CN" sz="1400" dirty="0" smtClean="0">
              <a:solidFill>
                <a:schemeClr val="tx2"/>
              </a:solidFill>
            </a:endParaRPr>
          </a:p>
          <a:p>
            <a:r>
              <a:rPr lang="en-US" altLang="zh-CN" sz="1400" dirty="0" smtClean="0">
                <a:solidFill>
                  <a:schemeClr val="tx2"/>
                </a:solidFill>
              </a:rPr>
              <a:t>$con =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mysql_connect</a:t>
            </a:r>
            <a:r>
              <a:rPr lang="en-US" altLang="zh-CN" sz="1400" dirty="0" smtClean="0">
                <a:solidFill>
                  <a:schemeClr val="tx2"/>
                </a:solidFill>
              </a:rPr>
              <a:t>("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localhost","root","root</a:t>
            </a:r>
            <a:r>
              <a:rPr lang="en-US" altLang="zh-CN" sz="1400" dirty="0" smtClean="0">
                <a:solidFill>
                  <a:schemeClr val="tx2"/>
                </a:solidFill>
              </a:rPr>
              <a:t>");</a:t>
            </a:r>
          </a:p>
          <a:p>
            <a:r>
              <a:rPr lang="en-US" altLang="zh-CN" sz="1400" dirty="0" smtClean="0">
                <a:solidFill>
                  <a:schemeClr val="tx2"/>
                </a:solidFill>
              </a:rPr>
              <a:t> if (!$con)</a:t>
            </a:r>
          </a:p>
          <a:p>
            <a:r>
              <a:rPr lang="en-US" altLang="zh-CN" sz="1400" dirty="0" smtClean="0">
                <a:solidFill>
                  <a:schemeClr val="tx2"/>
                </a:solidFill>
              </a:rPr>
              <a:t>   {</a:t>
            </a:r>
          </a:p>
          <a:p>
            <a:r>
              <a:rPr lang="en-US" altLang="zh-CN" sz="1400" dirty="0" smtClean="0">
                <a:solidFill>
                  <a:schemeClr val="tx2"/>
                </a:solidFill>
              </a:rPr>
              <a:t>   die('Could not connect: ' .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mysql_error</a:t>
            </a:r>
            <a:r>
              <a:rPr lang="en-US" altLang="zh-CN" sz="1400" dirty="0" smtClean="0">
                <a:solidFill>
                  <a:schemeClr val="tx2"/>
                </a:solidFill>
              </a:rPr>
              <a:t>());</a:t>
            </a:r>
          </a:p>
          <a:p>
            <a:r>
              <a:rPr lang="en-US" altLang="zh-CN" sz="1400" dirty="0" smtClean="0">
                <a:solidFill>
                  <a:schemeClr val="tx2"/>
                </a:solidFill>
              </a:rPr>
              <a:t>   }</a:t>
            </a:r>
          </a:p>
          <a:p>
            <a:r>
              <a:rPr lang="en-US" altLang="zh-CN" sz="1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altLang="zh-CN" sz="1400" dirty="0" err="1" smtClean="0">
                <a:solidFill>
                  <a:schemeClr val="tx2"/>
                </a:solidFill>
              </a:rPr>
              <a:t>mysql_select_db</a:t>
            </a:r>
            <a:r>
              <a:rPr lang="en-US" altLang="zh-CN" sz="1400" dirty="0" smtClean="0">
                <a:solidFill>
                  <a:schemeClr val="tx2"/>
                </a:solidFill>
              </a:rPr>
              <a:t>("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phptran</a:t>
            </a:r>
            <a:r>
              <a:rPr lang="en-US" altLang="zh-CN" sz="1400" dirty="0" smtClean="0">
                <a:solidFill>
                  <a:schemeClr val="tx2"/>
                </a:solidFill>
              </a:rPr>
              <a:t>", $con);</a:t>
            </a:r>
          </a:p>
          <a:p>
            <a:r>
              <a:rPr lang="en-US" altLang="zh-CN" sz="1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altLang="zh-CN" sz="1400" dirty="0" smtClean="0">
                <a:solidFill>
                  <a:schemeClr val="tx2"/>
                </a:solidFill>
              </a:rPr>
              <a:t>$result =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mysql_query</a:t>
            </a:r>
            <a:r>
              <a:rPr lang="en-US" altLang="zh-CN" sz="1400" dirty="0" smtClean="0">
                <a:solidFill>
                  <a:schemeClr val="tx2"/>
                </a:solidFill>
              </a:rPr>
              <a:t>("SELECT * FROM book");</a:t>
            </a:r>
          </a:p>
          <a:p>
            <a:r>
              <a:rPr lang="en-US" altLang="zh-CN" sz="1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altLang="zh-CN" sz="1400" dirty="0" smtClean="0">
                <a:solidFill>
                  <a:schemeClr val="tx2"/>
                </a:solidFill>
              </a:rPr>
              <a:t>while($row =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mysql_fetch_array</a:t>
            </a:r>
            <a:r>
              <a:rPr lang="en-US" altLang="zh-CN" sz="1400" dirty="0" smtClean="0">
                <a:solidFill>
                  <a:schemeClr val="tx2"/>
                </a:solidFill>
              </a:rPr>
              <a:t>($result))</a:t>
            </a:r>
          </a:p>
          <a:p>
            <a:r>
              <a:rPr lang="en-US" altLang="zh-CN" sz="1400" dirty="0" smtClean="0">
                <a:solidFill>
                  <a:schemeClr val="tx2"/>
                </a:solidFill>
              </a:rPr>
              <a:t>   {</a:t>
            </a:r>
          </a:p>
          <a:p>
            <a:r>
              <a:rPr lang="en-US" altLang="zh-CN" sz="1400" dirty="0" smtClean="0">
                <a:solidFill>
                  <a:schemeClr val="tx2"/>
                </a:solidFill>
              </a:rPr>
              <a:t>   echo $row['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isbn</a:t>
            </a:r>
            <a:r>
              <a:rPr lang="en-US" altLang="zh-CN" sz="1400" dirty="0" smtClean="0">
                <a:solidFill>
                  <a:schemeClr val="tx2"/>
                </a:solidFill>
              </a:rPr>
              <a:t>'] . " " . $row['name'];</a:t>
            </a:r>
          </a:p>
          <a:p>
            <a:r>
              <a:rPr lang="en-US" altLang="zh-CN" sz="1400" dirty="0" smtClean="0">
                <a:solidFill>
                  <a:schemeClr val="tx2"/>
                </a:solidFill>
              </a:rPr>
              <a:t>   echo "&lt;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br</a:t>
            </a:r>
            <a:r>
              <a:rPr lang="en-US" altLang="zh-CN" sz="1400" dirty="0" smtClean="0">
                <a:solidFill>
                  <a:schemeClr val="tx2"/>
                </a:solidFill>
              </a:rPr>
              <a:t> /&gt;";</a:t>
            </a:r>
          </a:p>
          <a:p>
            <a:r>
              <a:rPr lang="en-US" altLang="zh-CN" sz="1400" dirty="0" smtClean="0">
                <a:solidFill>
                  <a:schemeClr val="tx2"/>
                </a:solidFill>
              </a:rPr>
              <a:t>   }</a:t>
            </a:r>
          </a:p>
          <a:p>
            <a:endParaRPr lang="en-US" altLang="zh-CN" sz="1400" dirty="0" smtClean="0">
              <a:solidFill>
                <a:schemeClr val="tx2"/>
              </a:solidFill>
            </a:endParaRPr>
          </a:p>
          <a:p>
            <a:r>
              <a:rPr lang="en-US" altLang="zh-CN" sz="1400" dirty="0" smtClean="0">
                <a:solidFill>
                  <a:schemeClr val="tx2"/>
                </a:solidFill>
              </a:rPr>
              <a:t>?&gt;</a:t>
            </a:r>
          </a:p>
          <a:p>
            <a:r>
              <a:rPr lang="en-US" altLang="zh-CN" sz="1400" dirty="0" smtClean="0">
                <a:solidFill>
                  <a:schemeClr val="tx2"/>
                </a:solidFill>
              </a:rPr>
              <a:t> 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1934" y="1214422"/>
            <a:ext cx="5000660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&lt;?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php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r>
              <a:rPr lang="en-US" altLang="zh-CN" sz="1600" dirty="0" smtClean="0">
                <a:solidFill>
                  <a:schemeClr val="tx2"/>
                </a:solidFill>
              </a:rPr>
              <a:t>echo "&lt;h1&gt;&lt;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br</a:t>
            </a:r>
            <a:r>
              <a:rPr lang="en-US" altLang="zh-CN" sz="1600" dirty="0" smtClean="0">
                <a:solidFill>
                  <a:schemeClr val="tx2"/>
                </a:solidFill>
              </a:rPr>
              <a:t> /&gt;PHP create a image on the fly and show it  &lt;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br</a:t>
            </a:r>
            <a:r>
              <a:rPr lang="en-US" altLang="zh-CN" sz="1600" dirty="0" smtClean="0">
                <a:solidFill>
                  <a:schemeClr val="tx2"/>
                </a:solidFill>
              </a:rPr>
              <a:t> /&gt;&lt;/h1&gt;";</a:t>
            </a:r>
          </a:p>
          <a:p>
            <a:r>
              <a:rPr lang="en-US" altLang="zh-CN" sz="1600" dirty="0" smtClean="0">
                <a:solidFill>
                  <a:schemeClr val="tx2"/>
                </a:solidFill>
              </a:rPr>
              <a:t>echo "&lt;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br</a:t>
            </a:r>
            <a:r>
              <a:rPr lang="en-US" altLang="zh-CN" sz="1600" dirty="0" smtClean="0">
                <a:solidFill>
                  <a:schemeClr val="tx2"/>
                </a:solidFill>
              </a:rPr>
              <a:t> /&gt;";</a:t>
            </a:r>
          </a:p>
          <a:p>
            <a:r>
              <a:rPr lang="en-US" altLang="zh-CN" sz="16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altLang="zh-CN" sz="1600" dirty="0" smtClean="0">
                <a:solidFill>
                  <a:schemeClr val="tx2"/>
                </a:solidFill>
              </a:rPr>
              <a:t>$width=300;//</a:t>
            </a:r>
            <a:r>
              <a:rPr lang="zh-CN" altLang="en-US" sz="1600" dirty="0" smtClean="0">
                <a:solidFill>
                  <a:schemeClr val="tx2"/>
                </a:solidFill>
              </a:rPr>
              <a:t>定义图像的宽度  </a:t>
            </a:r>
          </a:p>
          <a:p>
            <a:r>
              <a:rPr lang="en-US" altLang="zh-CN" sz="1600" dirty="0" smtClean="0">
                <a:solidFill>
                  <a:schemeClr val="tx2"/>
                </a:solidFill>
              </a:rPr>
              <a:t>$height=50;//</a:t>
            </a:r>
            <a:r>
              <a:rPr lang="zh-CN" altLang="en-US" sz="1600" dirty="0" smtClean="0">
                <a:solidFill>
                  <a:schemeClr val="tx2"/>
                </a:solidFill>
              </a:rPr>
              <a:t>定义图像的高度   </a:t>
            </a:r>
          </a:p>
          <a:p>
            <a:r>
              <a:rPr lang="en-US" altLang="zh-CN" sz="1600" dirty="0" smtClean="0">
                <a:solidFill>
                  <a:schemeClr val="tx2"/>
                </a:solidFill>
              </a:rPr>
              <a:t>$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img</a:t>
            </a:r>
            <a:r>
              <a:rPr lang="en-US" altLang="zh-CN" sz="1600" dirty="0" smtClean="0">
                <a:solidFill>
                  <a:schemeClr val="tx2"/>
                </a:solidFill>
              </a:rPr>
              <a:t>=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imagecreatetruecolor</a:t>
            </a:r>
            <a:r>
              <a:rPr lang="en-US" altLang="zh-CN" sz="1600" dirty="0" smtClean="0">
                <a:solidFill>
                  <a:schemeClr val="tx2"/>
                </a:solidFill>
              </a:rPr>
              <a:t>($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width,$height</a:t>
            </a:r>
            <a:r>
              <a:rPr lang="en-US" altLang="zh-CN" sz="1600" dirty="0" smtClean="0">
                <a:solidFill>
                  <a:schemeClr val="tx2"/>
                </a:solidFill>
              </a:rPr>
              <a:t>);</a:t>
            </a:r>
          </a:p>
          <a:p>
            <a:r>
              <a:rPr lang="en-US" altLang="zh-CN" sz="1600" dirty="0" smtClean="0">
                <a:solidFill>
                  <a:schemeClr val="tx2"/>
                </a:solidFill>
              </a:rPr>
              <a:t>$white = 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imagecolorallo</a:t>
            </a:r>
            <a:r>
              <a:rPr lang="en-US" altLang="zh-CN" dirty="0" err="1" smtClean="0">
                <a:solidFill>
                  <a:schemeClr val="tx2"/>
                </a:solidFill>
              </a:rPr>
              <a:t>c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ate</a:t>
            </a:r>
            <a:r>
              <a:rPr lang="en-US" altLang="zh-CN" sz="1600" dirty="0" smtClean="0">
                <a:solidFill>
                  <a:schemeClr val="tx2"/>
                </a:solidFill>
              </a:rPr>
              <a:t> ($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img</a:t>
            </a:r>
            <a:r>
              <a:rPr lang="en-US" altLang="zh-CN" sz="1600" dirty="0" smtClean="0">
                <a:solidFill>
                  <a:schemeClr val="tx2"/>
                </a:solidFill>
              </a:rPr>
              <a:t>, 255,255,255); //</a:t>
            </a:r>
            <a:r>
              <a:rPr lang="zh-CN" altLang="en-US" sz="1600" dirty="0" smtClean="0">
                <a:solidFill>
                  <a:schemeClr val="tx2"/>
                </a:solidFill>
              </a:rPr>
              <a:t>白色  </a:t>
            </a:r>
          </a:p>
          <a:p>
            <a:r>
              <a:rPr lang="en-US" altLang="zh-CN" sz="1600" dirty="0" smtClean="0">
                <a:solidFill>
                  <a:schemeClr val="tx2"/>
                </a:solidFill>
              </a:rPr>
              <a:t>$blue=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imagecolorallocate</a:t>
            </a:r>
            <a:r>
              <a:rPr lang="en-US" altLang="zh-CN" sz="1600" dirty="0" smtClean="0">
                <a:solidFill>
                  <a:schemeClr val="tx2"/>
                </a:solidFill>
              </a:rPr>
              <a:t> ($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img</a:t>
            </a:r>
            <a:r>
              <a:rPr lang="en-US" altLang="zh-CN" sz="1600" dirty="0" smtClean="0">
                <a:solidFill>
                  <a:schemeClr val="tx2"/>
                </a:solidFill>
              </a:rPr>
              <a:t>, 0,0,64); //</a:t>
            </a:r>
            <a:r>
              <a:rPr lang="zh-CN" altLang="en-US" sz="1600" dirty="0" smtClean="0">
                <a:solidFill>
                  <a:schemeClr val="tx2"/>
                </a:solidFill>
              </a:rPr>
              <a:t>蓝色   </a:t>
            </a:r>
          </a:p>
          <a:p>
            <a:r>
              <a:rPr lang="en-US" altLang="zh-CN" sz="1600" dirty="0" err="1" smtClean="0">
                <a:solidFill>
                  <a:schemeClr val="tx2"/>
                </a:solidFill>
              </a:rPr>
              <a:t>imagestring</a:t>
            </a:r>
            <a:r>
              <a:rPr lang="en-US" altLang="zh-CN" sz="1600" dirty="0" smtClean="0">
                <a:solidFill>
                  <a:schemeClr val="tx2"/>
                </a:solidFill>
              </a:rPr>
              <a:t> ($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img</a:t>
            </a:r>
            <a:r>
              <a:rPr lang="en-US" altLang="zh-CN" sz="1600" dirty="0" smtClean="0">
                <a:solidFill>
                  <a:schemeClr val="tx2"/>
                </a:solidFill>
              </a:rPr>
              <a:t>, 5, 6, 15,  "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php</a:t>
            </a:r>
            <a:r>
              <a:rPr lang="en-US" altLang="zh-CN" sz="1600" dirty="0" smtClean="0">
                <a:solidFill>
                  <a:schemeClr val="tx2"/>
                </a:solidFill>
              </a:rPr>
              <a:t> can do 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alomost</a:t>
            </a:r>
            <a:r>
              <a:rPr lang="en-US" altLang="zh-CN" sz="1600" dirty="0" smtClean="0">
                <a:solidFill>
                  <a:schemeClr val="tx2"/>
                </a:solidFill>
              </a:rPr>
              <a:t> everything", $white);//</a:t>
            </a:r>
            <a:r>
              <a:rPr lang="zh-CN" altLang="en-US" sz="1600" dirty="0" smtClean="0">
                <a:solidFill>
                  <a:schemeClr val="tx2"/>
                </a:solidFill>
              </a:rPr>
              <a:t>水平地画一行字符串    </a:t>
            </a:r>
          </a:p>
          <a:p>
            <a:r>
              <a:rPr lang="en-US" altLang="zh-CN" sz="1600" dirty="0" err="1" smtClean="0">
                <a:solidFill>
                  <a:schemeClr val="tx2"/>
                </a:solidFill>
              </a:rPr>
              <a:t>imagefill</a:t>
            </a:r>
            <a:r>
              <a:rPr lang="en-US" altLang="zh-CN" sz="1600" dirty="0" smtClean="0">
                <a:solidFill>
                  <a:schemeClr val="tx2"/>
                </a:solidFill>
              </a:rPr>
              <a:t>($img,0,0,$blue);//</a:t>
            </a:r>
            <a:r>
              <a:rPr lang="zh-CN" altLang="en-US" sz="1600" dirty="0" smtClean="0">
                <a:solidFill>
                  <a:schemeClr val="tx2"/>
                </a:solidFill>
              </a:rPr>
              <a:t>区域填充         </a:t>
            </a:r>
          </a:p>
          <a:p>
            <a:endParaRPr lang="zh-CN" altLang="en-US" sz="1600" dirty="0" smtClean="0">
              <a:solidFill>
                <a:schemeClr val="tx2"/>
              </a:solidFill>
            </a:endParaRPr>
          </a:p>
          <a:p>
            <a:r>
              <a:rPr lang="en-US" altLang="zh-CN" sz="1600" dirty="0" smtClean="0">
                <a:solidFill>
                  <a:schemeClr val="tx2"/>
                </a:solidFill>
              </a:rPr>
              <a:t>$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imgname</a:t>
            </a:r>
            <a:r>
              <a:rPr lang="en-US" altLang="zh-CN" sz="1600" dirty="0" smtClean="0">
                <a:solidFill>
                  <a:schemeClr val="tx2"/>
                </a:solidFill>
              </a:rPr>
              <a:t>='phpimg.jpg';</a:t>
            </a:r>
          </a:p>
          <a:p>
            <a:r>
              <a:rPr lang="en-US" altLang="zh-CN" sz="1600" dirty="0" err="1" smtClean="0">
                <a:solidFill>
                  <a:schemeClr val="tx2"/>
                </a:solidFill>
              </a:rPr>
              <a:t>imagejpeg</a:t>
            </a:r>
            <a:r>
              <a:rPr lang="en-US" altLang="zh-CN" sz="1600" dirty="0" smtClean="0">
                <a:solidFill>
                  <a:schemeClr val="tx2"/>
                </a:solidFill>
              </a:rPr>
              <a:t>($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img,$imgname</a:t>
            </a:r>
            <a:r>
              <a:rPr lang="en-US" altLang="zh-CN" sz="1600" dirty="0" smtClean="0">
                <a:solidFill>
                  <a:schemeClr val="tx2"/>
                </a:solidFill>
              </a:rPr>
              <a:t>);</a:t>
            </a:r>
          </a:p>
          <a:p>
            <a:r>
              <a:rPr lang="en-US" altLang="zh-CN" sz="1600" dirty="0" err="1" smtClean="0">
                <a:solidFill>
                  <a:schemeClr val="tx2"/>
                </a:solidFill>
              </a:rPr>
              <a:t>imagedestroy</a:t>
            </a:r>
            <a:r>
              <a:rPr lang="en-US" altLang="zh-CN" sz="1600" dirty="0" smtClean="0">
                <a:solidFill>
                  <a:schemeClr val="tx2"/>
                </a:solidFill>
              </a:rPr>
              <a:t> ($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img</a:t>
            </a:r>
            <a:r>
              <a:rPr lang="en-US" altLang="zh-CN" sz="1600" dirty="0" smtClean="0">
                <a:solidFill>
                  <a:schemeClr val="tx2"/>
                </a:solidFill>
              </a:rPr>
              <a:t>);</a:t>
            </a:r>
          </a:p>
          <a:p>
            <a:r>
              <a:rPr lang="en-US" altLang="zh-CN" sz="1600" dirty="0" smtClean="0">
                <a:solidFill>
                  <a:schemeClr val="tx2"/>
                </a:solidFill>
              </a:rPr>
              <a:t>echo "&lt;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img</a:t>
            </a:r>
            <a:r>
              <a:rPr lang="en-US" altLang="zh-CN" sz="1600" dirty="0" smtClean="0">
                <a:solidFill>
                  <a:schemeClr val="tx2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src</a:t>
            </a:r>
            <a:r>
              <a:rPr lang="en-US" altLang="zh-CN" sz="1600" dirty="0" smtClean="0">
                <a:solidFill>
                  <a:schemeClr val="tx2"/>
                </a:solidFill>
              </a:rPr>
              <a:t>=\"$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imgname</a:t>
            </a:r>
            <a:r>
              <a:rPr lang="en-US" altLang="zh-CN" sz="1600" dirty="0" smtClean="0">
                <a:solidFill>
                  <a:schemeClr val="tx2"/>
                </a:solidFill>
              </a:rPr>
              <a:t>\"&gt;";</a:t>
            </a:r>
          </a:p>
          <a:p>
            <a:r>
              <a:rPr lang="en-US" altLang="zh-CN" sz="1600" dirty="0" smtClean="0">
                <a:solidFill>
                  <a:schemeClr val="tx2"/>
                </a:solidFill>
              </a:rPr>
              <a:t>?&gt;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357166"/>
            <a:ext cx="3144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http://127.0.0.1/phpcando.php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357166"/>
            <a:ext cx="5143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语言是如何执行的？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071810"/>
            <a:ext cx="45243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5720" y="135729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PHP</a:t>
            </a:r>
            <a:r>
              <a:rPr lang="zh-CN" altLang="en-US" dirty="0" smtClean="0"/>
              <a:t>引擎来解释执行的，</a:t>
            </a:r>
            <a:r>
              <a:rPr lang="en-US" altLang="zh-CN" dirty="0" err="1" smtClean="0"/>
              <a:t>Webserver</a:t>
            </a:r>
            <a:r>
              <a:rPr lang="en-US" altLang="zh-CN" dirty="0" smtClean="0"/>
              <a:t>(Apache)</a:t>
            </a:r>
            <a:r>
              <a:rPr lang="zh-CN" altLang="en-US" dirty="0" smtClean="0"/>
              <a:t>接收到一个请求，如果是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请求，则调用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引擎来解释执行。</a:t>
            </a:r>
            <a:endParaRPr lang="en-US" altLang="zh-CN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3071810"/>
            <a:ext cx="27908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500042"/>
            <a:ext cx="814393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PHP Tips: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phpinfo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来查看各种配置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注意  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文件编码</a:t>
            </a:r>
            <a:r>
              <a:rPr lang="en-US" altLang="zh-CN" dirty="0" smtClean="0"/>
              <a:t> utf-8 ,</a:t>
            </a:r>
            <a:r>
              <a:rPr lang="zh-CN" altLang="en-US" dirty="0" smtClean="0"/>
              <a:t>如果怀疑可以在</a:t>
            </a:r>
            <a:r>
              <a:rPr lang="en-US" altLang="zh-CN" dirty="0" smtClean="0"/>
              <a:t>dos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 edit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字符串相加用</a:t>
            </a:r>
            <a:r>
              <a:rPr lang="en-US" altLang="zh-CN" dirty="0" smtClean="0"/>
              <a:t> . </a:t>
            </a:r>
            <a:r>
              <a:rPr lang="zh-CN" altLang="en-US" dirty="0" smtClean="0"/>
              <a:t>操作符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格式化打印数组用</a:t>
            </a:r>
            <a:r>
              <a:rPr lang="en-US" altLang="zh-CN" dirty="0" smtClean="0"/>
              <a:t> &lt;pre&gt;  </a:t>
            </a:r>
            <a:r>
              <a:rPr lang="en-US" altLang="zh-CN" dirty="0" err="1" smtClean="0"/>
              <a:t>print_f</a:t>
            </a:r>
            <a:r>
              <a:rPr lang="en-US" altLang="zh-CN" dirty="0" smtClean="0"/>
              <a:t>($</a:t>
            </a:r>
            <a:r>
              <a:rPr lang="en-US" altLang="zh-CN" dirty="0" err="1" smtClean="0"/>
              <a:t>some_array</a:t>
            </a:r>
            <a:r>
              <a:rPr lang="en-US" altLang="zh-CN" dirty="0" smtClean="0"/>
              <a:t>)  &lt;/pre&gt;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单引号与双引号的区别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数组函数非常重要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调试可以用简单的</a:t>
            </a:r>
            <a:r>
              <a:rPr lang="en-US" altLang="zh-CN" dirty="0" smtClean="0"/>
              <a:t>echo </a:t>
            </a:r>
            <a:r>
              <a:rPr lang="zh-CN" altLang="en-US" dirty="0" smtClean="0"/>
              <a:t>语句来进行，记住刷新浏览器（</a:t>
            </a:r>
            <a:r>
              <a:rPr lang="en-US" altLang="zh-CN" dirty="0" smtClean="0"/>
              <a:t>ctrl+F5)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如果有的功能没有，请查找是否有人已经开发了类库或者扩展</a:t>
            </a:r>
            <a:endParaRPr lang="en-US" altLang="zh-CN" dirty="0" smtClean="0"/>
          </a:p>
          <a:p>
            <a:r>
              <a:rPr lang="zh-CN" altLang="en-US" dirty="0" smtClean="0"/>
              <a:t>比如生成图像的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 ( php_gd2.dll)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Ultraedit</a:t>
            </a:r>
            <a:r>
              <a:rPr lang="zh-CN" altLang="en-US" dirty="0" smtClean="0"/>
              <a:t>足够进行编程了。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Php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00240"/>
            <a:ext cx="61531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28662" y="1214422"/>
            <a:ext cx="7443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如果确认你编写的程序没有问题，请检查文件的编码，可以在</a:t>
            </a:r>
            <a:r>
              <a:rPr lang="en-US" altLang="zh-CN" dirty="0" smtClean="0"/>
              <a:t>dos</a:t>
            </a:r>
            <a:r>
              <a:rPr lang="zh-CN" altLang="en-US" dirty="0" smtClean="0"/>
              <a:t>下面用</a:t>
            </a:r>
            <a:endParaRPr lang="en-US" altLang="zh-CN" dirty="0" smtClean="0"/>
          </a:p>
          <a:p>
            <a:r>
              <a:rPr lang="en-US" altLang="zh-CN" dirty="0" smtClean="0"/>
              <a:t>more</a:t>
            </a:r>
            <a:r>
              <a:rPr lang="zh-CN" altLang="en-US" dirty="0" smtClean="0"/>
              <a:t>命令查看，这通常是由于编辑器自己添加了一个头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0034" y="357166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php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锘 问题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713" y="4429132"/>
            <a:ext cx="72866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9769" y="214290"/>
            <a:ext cx="3552825" cy="6505575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22" y="3000372"/>
            <a:ext cx="5867400" cy="32575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14290"/>
            <a:ext cx="4000500" cy="2085975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ffectLst/>
        </p:spPr>
      </p:pic>
      <p:sp>
        <p:nvSpPr>
          <p:cNvPr id="9" name="下箭头 8"/>
          <p:cNvSpPr/>
          <p:nvPr/>
        </p:nvSpPr>
        <p:spPr>
          <a:xfrm>
            <a:off x="1500166" y="2500306"/>
            <a:ext cx="428628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5572132" y="30003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72547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培训提纲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动态网站剖析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开发技术</a:t>
            </a:r>
            <a:endParaRPr lang="en-US" altLang="zh-CN" dirty="0" smtClean="0"/>
          </a:p>
          <a:p>
            <a:r>
              <a:rPr lang="zh-CN" altLang="en-US" dirty="0" smtClean="0"/>
              <a:t>后台语言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PHP</a:t>
            </a:r>
            <a:r>
              <a:rPr lang="zh-CN" altLang="en-US" dirty="0" smtClean="0"/>
              <a:t>简明教程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MVC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Codeigniter: An Open source PHP web application framework</a:t>
            </a:r>
          </a:p>
          <a:p>
            <a:pPr algn="just"/>
            <a:r>
              <a:rPr lang="zh-CN" altLang="en-US" dirty="0" smtClean="0"/>
              <a:t>快速开发</a:t>
            </a:r>
            <a:r>
              <a:rPr lang="en-US" altLang="zh-CN" dirty="0" smtClean="0"/>
              <a:t>demo,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WAMP</a:t>
            </a:r>
            <a:endParaRPr lang="zh-CN" altLang="en-US" dirty="0" smtClean="0"/>
          </a:p>
          <a:p>
            <a:pPr algn="just"/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PHP培训\ci_logo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14356"/>
            <a:ext cx="1619250" cy="695325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000240"/>
            <a:ext cx="7655201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1643050"/>
            <a:ext cx="76438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某人开了一个书店，进书，然后卖书，需要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化。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需求分析：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书本入库，记录数量，价格，本数。书都有</a:t>
            </a:r>
            <a:r>
              <a:rPr lang="en-US" altLang="zh-CN" dirty="0" smtClean="0"/>
              <a:t>ISBN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记录销售流水帐，何时，买出多少本什么书。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需要查看实时的库存情况。</a:t>
            </a:r>
            <a:endParaRPr lang="en-US" altLang="zh-CN" dirty="0" smtClean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4282" y="28572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我们开始做一个网站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</a:t>
            </a:r>
            <a:r>
              <a:rPr lang="en-US" altLang="zh-CN" dirty="0" smtClean="0"/>
              <a:t>MVC</a:t>
            </a:r>
            <a:r>
              <a:rPr lang="zh-CN" altLang="en-US" dirty="0" smtClean="0"/>
              <a:t>的方式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32"/>
            <a:ext cx="8358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MVC(Model View Controller)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(</a:t>
            </a:r>
            <a:r>
              <a:rPr lang="en-US" dirty="0" smtClean="0"/>
              <a:t>model)－</a:t>
            </a:r>
            <a:r>
              <a:rPr lang="zh-CN" altLang="en-US" dirty="0" smtClean="0"/>
              <a:t>视图</a:t>
            </a:r>
            <a:r>
              <a:rPr lang="en-US" altLang="zh-CN" dirty="0" smtClean="0"/>
              <a:t>(</a:t>
            </a:r>
            <a:r>
              <a:rPr lang="en-US" dirty="0" smtClean="0"/>
              <a:t>view)－</a:t>
            </a:r>
            <a:r>
              <a:rPr lang="zh-CN" altLang="en-US" dirty="0" smtClean="0"/>
              <a:t>控制器</a:t>
            </a:r>
            <a:r>
              <a:rPr lang="en-US" altLang="zh-CN" dirty="0" smtClean="0"/>
              <a:t>(</a:t>
            </a:r>
            <a:r>
              <a:rPr lang="en-US" dirty="0" smtClean="0"/>
              <a:t>controller) 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8579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什么是</a:t>
            </a:r>
            <a:r>
              <a:rPr lang="en-US" altLang="zh-CN" dirty="0" smtClean="0"/>
              <a:t>MVC?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1357298"/>
            <a:ext cx="1014418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视图</a:t>
            </a:r>
          </a:p>
          <a:p>
            <a:r>
              <a:rPr lang="zh-CN" altLang="en-US" sz="1600" dirty="0" smtClean="0"/>
              <a:t>　　视图是用户看到并与之交互的界面。对老式的</a:t>
            </a:r>
            <a:r>
              <a:rPr lang="en-US" altLang="zh-CN" sz="1600" dirty="0" smtClean="0"/>
              <a:t>Web</a:t>
            </a:r>
            <a:r>
              <a:rPr lang="zh-CN" altLang="en-US" sz="1600" dirty="0" smtClean="0"/>
              <a:t>应用程序来说，视图就是由</a:t>
            </a:r>
            <a:r>
              <a:rPr lang="en-US" altLang="zh-CN" sz="1600" dirty="0" smtClean="0"/>
              <a:t>HTML</a:t>
            </a:r>
            <a:r>
              <a:rPr lang="zh-CN" altLang="en-US" sz="1600" dirty="0" smtClean="0"/>
              <a:t>元素组成的</a:t>
            </a:r>
            <a:endParaRPr lang="en-US" altLang="zh-CN" sz="1600" dirty="0" smtClean="0"/>
          </a:p>
          <a:p>
            <a:r>
              <a:rPr lang="zh-CN" altLang="en-US" sz="1600" dirty="0" smtClean="0"/>
              <a:t>界面，在新式的</a:t>
            </a:r>
            <a:r>
              <a:rPr lang="en-US" altLang="zh-CN" sz="1600" dirty="0" smtClean="0"/>
              <a:t>Web</a:t>
            </a:r>
            <a:r>
              <a:rPr lang="zh-CN" altLang="en-US" sz="1600" dirty="0" smtClean="0"/>
              <a:t>应用程序中，</a:t>
            </a:r>
            <a:r>
              <a:rPr lang="en-US" altLang="zh-CN" sz="1600" dirty="0" smtClean="0"/>
              <a:t>HTML</a:t>
            </a:r>
            <a:r>
              <a:rPr lang="zh-CN" altLang="en-US" sz="1600" dirty="0" smtClean="0"/>
              <a:t>依旧在视图中扮演着重要的角色，但一些新的技术已层出</a:t>
            </a:r>
            <a:endParaRPr lang="en-US" altLang="zh-CN" sz="1600" dirty="0" smtClean="0"/>
          </a:p>
          <a:p>
            <a:r>
              <a:rPr lang="zh-CN" altLang="en-US" sz="1600" dirty="0" smtClean="0"/>
              <a:t>不穷，它们包括</a:t>
            </a:r>
            <a:r>
              <a:rPr lang="en-US" altLang="zh-CN" sz="1600" dirty="0" smtClean="0"/>
              <a:t>Macromedia Flash</a:t>
            </a:r>
            <a:r>
              <a:rPr lang="zh-CN" altLang="en-US" sz="1600" dirty="0" smtClean="0"/>
              <a:t>和象</a:t>
            </a:r>
            <a:r>
              <a:rPr lang="en-US" altLang="zh-CN" sz="1600" dirty="0" smtClean="0"/>
              <a:t>XHTML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XML/XSL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WML</a:t>
            </a:r>
            <a:r>
              <a:rPr lang="zh-CN" altLang="en-US" sz="1600" dirty="0" smtClean="0"/>
              <a:t>等一些标识语言和</a:t>
            </a:r>
            <a:r>
              <a:rPr lang="en-US" altLang="zh-CN" sz="1600" dirty="0" smtClean="0"/>
              <a:t>Web services. </a:t>
            </a:r>
          </a:p>
          <a:p>
            <a:r>
              <a:rPr lang="zh-CN" altLang="en-US" sz="1600" dirty="0" smtClean="0"/>
              <a:t>　　如何处理应用程序的界面变得越来越有挑战性。</a:t>
            </a:r>
            <a:r>
              <a:rPr lang="en-US" altLang="zh-CN" sz="1600" dirty="0" smtClean="0"/>
              <a:t>MVC</a:t>
            </a:r>
            <a:r>
              <a:rPr lang="zh-CN" altLang="en-US" sz="1600" dirty="0" smtClean="0"/>
              <a:t>一个大的好处是它能为你的应用程序处理</a:t>
            </a:r>
            <a:endParaRPr lang="en-US" altLang="zh-CN" sz="1600" dirty="0" smtClean="0"/>
          </a:p>
          <a:p>
            <a:r>
              <a:rPr lang="zh-CN" altLang="en-US" sz="1600" dirty="0" smtClean="0"/>
              <a:t>很多不同的视图。在视图中其实没有真正的处理发生，不管这些数据是联机存储的还是一个雇员列表</a:t>
            </a:r>
            <a:endParaRPr lang="en-US" altLang="zh-CN" sz="1600" dirty="0" smtClean="0"/>
          </a:p>
          <a:p>
            <a:r>
              <a:rPr lang="zh-CN" altLang="en-US" sz="1600" dirty="0" smtClean="0"/>
              <a:t>，作为视图来讲，它只是作为一种输出数据并允许用户操纵的方式。 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b="1" dirty="0" smtClean="0"/>
              <a:t>模型</a:t>
            </a:r>
          </a:p>
          <a:p>
            <a:r>
              <a:rPr lang="zh-CN" altLang="en-US" sz="1600" dirty="0" smtClean="0"/>
              <a:t>　　模型表示企业数据和业务规则。在</a:t>
            </a:r>
            <a:r>
              <a:rPr lang="en-US" altLang="zh-CN" sz="1600" dirty="0" smtClean="0"/>
              <a:t>MVC</a:t>
            </a:r>
            <a:r>
              <a:rPr lang="zh-CN" altLang="en-US" sz="1600" dirty="0" smtClean="0"/>
              <a:t>的三个部件中，模型拥有最多的处理任务。</a:t>
            </a:r>
            <a:endParaRPr lang="en-US" altLang="zh-CN" sz="1600" dirty="0" smtClean="0"/>
          </a:p>
          <a:p>
            <a:r>
              <a:rPr lang="zh-CN" altLang="en-US" sz="1600" dirty="0" smtClean="0"/>
              <a:t>被模型返回的数据是中立的，就是说模型与数据格式无关，这样一个模型能为多个视图提</a:t>
            </a:r>
            <a:endParaRPr lang="en-US" altLang="zh-CN" sz="1600" dirty="0" smtClean="0"/>
          </a:p>
          <a:p>
            <a:r>
              <a:rPr lang="zh-CN" altLang="en-US" sz="1600" dirty="0" smtClean="0"/>
              <a:t>供数据。由于应用于模型的代码，只需写一次就可以被多个视图重用，所以减少了代码的重复性。 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b="1" dirty="0" smtClean="0"/>
              <a:t>控制器</a:t>
            </a:r>
          </a:p>
          <a:p>
            <a:r>
              <a:rPr lang="zh-CN" altLang="en-US" sz="1600" dirty="0" smtClean="0"/>
              <a:t>　　控制器接受用户的输入并调用模型和视图去完成用户的需求。所以当单击</a:t>
            </a:r>
            <a:r>
              <a:rPr lang="en-US" altLang="zh-CN" sz="1600" dirty="0" smtClean="0"/>
              <a:t>Web</a:t>
            </a:r>
            <a:r>
              <a:rPr lang="zh-CN" altLang="en-US" sz="1600" dirty="0" smtClean="0"/>
              <a:t>页面中的超链</a:t>
            </a:r>
            <a:endParaRPr lang="en-US" altLang="zh-CN" sz="1600" dirty="0" smtClean="0"/>
          </a:p>
          <a:p>
            <a:r>
              <a:rPr lang="zh-CN" altLang="en-US" sz="1600" dirty="0" smtClean="0"/>
              <a:t>接和发送</a:t>
            </a:r>
            <a:r>
              <a:rPr lang="en-US" altLang="zh-CN" sz="1600" dirty="0" smtClean="0">
                <a:hlinkClick r:id="rId2" action="ppaction://hlinkfile"/>
              </a:rPr>
              <a:t>HTML</a:t>
            </a:r>
            <a:r>
              <a:rPr lang="zh-CN" altLang="en-US" sz="1600" dirty="0" smtClean="0">
                <a:hlinkClick r:id="rId2" action="ppaction://hlinkfile"/>
              </a:rPr>
              <a:t>表单</a:t>
            </a:r>
            <a:r>
              <a:rPr lang="zh-CN" altLang="en-US" sz="1600" dirty="0" smtClean="0"/>
              <a:t>时，控制器本身不输出任何东西和做任何处理。它只是接收请求并决定</a:t>
            </a:r>
            <a:endParaRPr lang="en-US" altLang="zh-CN" sz="1600" dirty="0" smtClean="0"/>
          </a:p>
          <a:p>
            <a:r>
              <a:rPr lang="zh-CN" altLang="en-US" sz="1600" dirty="0" smtClean="0"/>
              <a:t>调用哪个模型构件去处理请求，然后再确定用哪个视图来显示返回的数据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500042"/>
            <a:ext cx="8429684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MVC</a:t>
            </a:r>
            <a:r>
              <a:rPr lang="zh-CN" altLang="en-US" sz="2400" b="1" dirty="0" smtClean="0"/>
              <a:t>的优点</a:t>
            </a:r>
          </a:p>
          <a:p>
            <a:r>
              <a:rPr lang="zh-CN" altLang="en-US" sz="1600" b="1" dirty="0" smtClean="0"/>
              <a:t>低耦合性</a:t>
            </a:r>
          </a:p>
          <a:p>
            <a:r>
              <a:rPr lang="zh-CN" altLang="en-US" sz="1600" dirty="0" smtClean="0"/>
              <a:t>　　视图层和业务层分离，这样就允许更改视图层代码而不用重新编译模型和控制器代码，同样，一个应用的业务流程或者业务规则的改变只需要改动</a:t>
            </a:r>
            <a:r>
              <a:rPr lang="en-US" altLang="zh-CN" sz="1600" dirty="0" smtClean="0"/>
              <a:t>MVC</a:t>
            </a:r>
            <a:r>
              <a:rPr lang="zh-CN" altLang="en-US" sz="1600" dirty="0" smtClean="0"/>
              <a:t>的模型层即可。因为模型与控制器和视图相分离，所以很容易改变应用程序的数据层和业务规则。 </a:t>
            </a:r>
            <a:endParaRPr lang="en-US" altLang="zh-CN" sz="1600" dirty="0" smtClean="0"/>
          </a:p>
          <a:p>
            <a:r>
              <a:rPr lang="zh-CN" altLang="en-US" sz="1600" b="1" dirty="0" smtClean="0"/>
              <a:t>高重用性和可适用性</a:t>
            </a:r>
          </a:p>
          <a:p>
            <a:r>
              <a:rPr lang="zh-CN" altLang="en-US" sz="1600" dirty="0" smtClean="0"/>
              <a:t>　　随着技术的不断进步，现在需要用越来越多的方式来访问应用程序。</a:t>
            </a:r>
            <a:r>
              <a:rPr lang="en-US" altLang="zh-CN" sz="1600" dirty="0" smtClean="0">
                <a:hlinkClick r:id="rId2" action="ppaction://hlinkfile"/>
              </a:rPr>
              <a:t>MVC</a:t>
            </a:r>
            <a:r>
              <a:rPr lang="zh-CN" altLang="en-US" sz="1600" dirty="0" smtClean="0">
                <a:hlinkClick r:id="rId2" action="ppaction://hlinkfile"/>
              </a:rPr>
              <a:t>模式</a:t>
            </a:r>
            <a:r>
              <a:rPr lang="zh-CN" altLang="en-US" sz="1600" dirty="0" smtClean="0"/>
              <a:t>允许你使用各种不同样式的视图来访问同一个服务器端的代码。它包括任何</a:t>
            </a:r>
            <a:r>
              <a:rPr lang="en-US" altLang="zh-CN" sz="1600" dirty="0" smtClean="0"/>
              <a:t>WEB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HTTP</a:t>
            </a:r>
            <a:r>
              <a:rPr lang="zh-CN" altLang="en-US" sz="1600" dirty="0" smtClean="0"/>
              <a:t>）</a:t>
            </a:r>
            <a:r>
              <a:rPr lang="zh-CN" altLang="en-US" sz="1600" dirty="0" smtClean="0">
                <a:hlinkClick r:id="rId3" action="ppaction://hlinkfile"/>
              </a:rPr>
              <a:t>浏览器</a:t>
            </a:r>
            <a:r>
              <a:rPr lang="zh-CN" altLang="en-US" sz="1600" dirty="0" smtClean="0"/>
              <a:t>或者无线浏览器（</a:t>
            </a:r>
            <a:r>
              <a:rPr lang="en-US" altLang="zh-CN" sz="1600" dirty="0" err="1" smtClean="0"/>
              <a:t>wap</a:t>
            </a:r>
            <a:r>
              <a:rPr lang="zh-CN" altLang="en-US" sz="1600" dirty="0" smtClean="0"/>
              <a:t>），比如，用户可以通过电脑也可通过手机来订购某样产品，虽然订购的方式不一样，但处理订购产品的方式是一样的。由于模型返回的数据没有进行格式化，所以同样的构件能被不同的界面使用。例如，很多数据可能用</a:t>
            </a:r>
            <a:r>
              <a:rPr lang="en-US" altLang="zh-CN" sz="1600" dirty="0" smtClean="0"/>
              <a:t>HTML</a:t>
            </a:r>
            <a:r>
              <a:rPr lang="zh-CN" altLang="en-US" sz="1600" dirty="0" smtClean="0"/>
              <a:t>来表示，但是也有可能用</a:t>
            </a:r>
            <a:r>
              <a:rPr lang="en-US" altLang="zh-CN" sz="1600" dirty="0" smtClean="0"/>
              <a:t>WAP</a:t>
            </a:r>
            <a:r>
              <a:rPr lang="zh-CN" altLang="en-US" sz="1600" dirty="0" smtClean="0"/>
              <a:t>来表示，而这些表示所需要的命令是改变视图层的实现方式，而控制层和模型层无需做任何改变。 </a:t>
            </a:r>
            <a:endParaRPr lang="en-US" altLang="zh-CN" sz="1600" dirty="0" smtClean="0"/>
          </a:p>
          <a:p>
            <a:r>
              <a:rPr lang="zh-CN" altLang="en-US" sz="1600" b="1" dirty="0" smtClean="0"/>
              <a:t>较低的生命周期成本</a:t>
            </a:r>
          </a:p>
          <a:p>
            <a:r>
              <a:rPr lang="zh-CN" altLang="en-US" sz="1600" dirty="0" smtClean="0"/>
              <a:t>　　</a:t>
            </a:r>
            <a:r>
              <a:rPr lang="en-US" altLang="zh-CN" sz="1600" dirty="0" smtClean="0"/>
              <a:t>MVC</a:t>
            </a:r>
            <a:r>
              <a:rPr lang="zh-CN" altLang="en-US" sz="1600" dirty="0" smtClean="0"/>
              <a:t>使开发和维护用户接口的技术含量降低。</a:t>
            </a:r>
            <a:endParaRPr lang="en-US" altLang="zh-CN" sz="1600" dirty="0" smtClean="0"/>
          </a:p>
          <a:p>
            <a:r>
              <a:rPr lang="zh-CN" altLang="en-US" sz="1600" dirty="0" smtClean="0"/>
              <a:t> </a:t>
            </a:r>
            <a:r>
              <a:rPr lang="zh-CN" altLang="en-US" sz="1600" b="1" dirty="0" smtClean="0"/>
              <a:t>快速的部署</a:t>
            </a:r>
          </a:p>
          <a:p>
            <a:r>
              <a:rPr lang="zh-CN" altLang="en-US" sz="1600" dirty="0" smtClean="0"/>
              <a:t>　　使用</a:t>
            </a:r>
            <a:r>
              <a:rPr lang="en-US" altLang="zh-CN" sz="1600" dirty="0" smtClean="0"/>
              <a:t>MVC</a:t>
            </a:r>
            <a:r>
              <a:rPr lang="zh-CN" altLang="en-US" sz="1600" dirty="0" smtClean="0"/>
              <a:t>模式使开发时间得到相当大的缩减，它使程序员（集中精力于业务逻辑，界面程序员集中精力于表现形式上。 </a:t>
            </a:r>
            <a:endParaRPr lang="en-US" altLang="zh-CN" sz="1600" dirty="0" smtClean="0"/>
          </a:p>
          <a:p>
            <a:r>
              <a:rPr lang="zh-CN" altLang="en-US" sz="1600" b="1" dirty="0" smtClean="0"/>
              <a:t>可维护性</a:t>
            </a:r>
          </a:p>
          <a:p>
            <a:r>
              <a:rPr lang="zh-CN" altLang="en-US" sz="1600" dirty="0" smtClean="0"/>
              <a:t>　　分离视图层和业务逻辑层也使得</a:t>
            </a:r>
            <a:r>
              <a:rPr lang="en-US" altLang="zh-CN" sz="1600" dirty="0" smtClean="0"/>
              <a:t>WEB</a:t>
            </a:r>
            <a:r>
              <a:rPr lang="zh-CN" altLang="en-US" sz="1600" dirty="0" smtClean="0"/>
              <a:t>应用更易于维护和修改。 </a:t>
            </a:r>
            <a:endParaRPr lang="en-US" altLang="zh-CN" sz="1600" dirty="0" smtClean="0"/>
          </a:p>
          <a:p>
            <a:r>
              <a:rPr lang="zh-CN" altLang="en-US" sz="1600" b="1" dirty="0" smtClean="0"/>
              <a:t>有利于软件工程化管理</a:t>
            </a:r>
          </a:p>
          <a:p>
            <a:r>
              <a:rPr lang="zh-CN" altLang="en-US" sz="1600" dirty="0" smtClean="0"/>
              <a:t>　　由于不同的层各司其职，每一层不同的应用具有某些相同的特征，有利于通过工程化、工具化管理程序代码。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714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M</a:t>
            </a:r>
            <a:r>
              <a:rPr kumimoji="0" lang="zh-CN" altLang="zh-CN" sz="16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VC </a:t>
            </a:r>
            <a:r>
              <a:rPr kumimoji="0" lang="zh-CN" sz="16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框架如何提供帮助</a:t>
            </a:r>
            <a:endParaRPr kumimoji="0" lang="en-US" altLang="zh-CN" sz="1600" b="1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MVC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框架允许程序员将其代码组织为三个不同的功能区：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M</a:t>
            </a:r>
            <a:r>
              <a:rPr kumimoji="0" lang="zh-CN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模型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包含与您的数据库和其他数据结构相关的所有代码。如果您具有一个名为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pages 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的表，则您具有一个模型，其中具有用于从表中选择、创建、更新和删除记录的函数。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V</a:t>
            </a:r>
            <a:r>
              <a:rPr kumimoji="0" lang="zh-CN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视图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包含所有显示和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UI 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元素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— JavaScript 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代码、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Cascading Style Sheets (CSS)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、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HTML 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甚至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PHP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。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C</a:t>
            </a:r>
            <a:r>
              <a:rPr kumimoji="0" lang="zh-CN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控制器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将一切联系在一起。控制器中的每个函数表示一个目的地或路线。如果您具有一个名为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/about 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的目的地，则控制器将具有一个名为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about()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的函数</a:t>
            </a:r>
            <a:r>
              <a:rPr kumimoji="0" lang="zh-CN" sz="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。</a:t>
            </a:r>
            <a:endParaRPr kumimoji="0" lang="en-US" altLang="zh-CN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如果以前没有使用过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MVC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框架，上述三点无法体现出这种组织模式的强大之处。一旦开始用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MVC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思考，您对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PHP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开发的观点和态度将发生显著变化。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不是在项目的每个可用角落中都塞入数据库查询代码，而是将一切都组织到模型中。为了从数据库表中选择页面，可以使用页面模型中的函数。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同样地，如果您需要更新特定页面的外观，可以使用视图，而不用与控制器打交道。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与此类似，控制器是为您的应用程序添加目标和其他控制代码的位置；不必在模型中放入任何此类东西。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无论使用哪种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MVC 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框架，在一天之内，您就会意识到您具有一个容易记住、可按需扩展的系统。如果客户在下周需要更改，没问题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— 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您可以搞定。如果第二年有什么请求，同样如此。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57298"/>
            <a:ext cx="67341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3338551" y="3000396"/>
            <a:ext cx="5000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</a:t>
            </a:r>
            <a:endParaRPr lang="en-US" altLang="zh-CN" sz="5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81889" y="3000396"/>
            <a:ext cx="5000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V</a:t>
            </a:r>
          </a:p>
        </p:txBody>
      </p:sp>
      <p:sp>
        <p:nvSpPr>
          <p:cNvPr id="13" name="矩形 12"/>
          <p:cNvSpPr/>
          <p:nvPr/>
        </p:nvSpPr>
        <p:spPr>
          <a:xfrm>
            <a:off x="4857752" y="5214950"/>
            <a:ext cx="5000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</a:t>
            </a:r>
            <a:endParaRPr lang="en-US" altLang="zh-CN" sz="5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596" y="642918"/>
            <a:ext cx="294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：构建系统的一个方法</a:t>
            </a:r>
            <a:endParaRPr lang="zh-CN" altLang="en-US" dirty="0"/>
          </a:p>
        </p:txBody>
      </p:sp>
      <p:pic>
        <p:nvPicPr>
          <p:cNvPr id="14337" name="Picture 1" descr="C:\Users\Admin\Desktop\web培训\untitled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357430"/>
            <a:ext cx="1333333" cy="13333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45053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229600" cy="78581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数据库设计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1214422"/>
            <a:ext cx="134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表格</a:t>
            </a:r>
            <a:r>
              <a:rPr lang="en-US" altLang="zh-CN" dirty="0" smtClean="0"/>
              <a:t>1: book</a:t>
            </a:r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3143248"/>
            <a:ext cx="1971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表格</a:t>
            </a:r>
            <a:r>
              <a:rPr lang="en-US" altLang="zh-CN" dirty="0" smtClean="0"/>
              <a:t>2: </a:t>
            </a:r>
            <a:r>
              <a:rPr lang="en-US" altLang="zh-CN" dirty="0" err="1" smtClean="0"/>
              <a:t>sale_record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786190"/>
            <a:ext cx="40671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页面布局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85720" y="928670"/>
            <a:ext cx="8229600" cy="2916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100" dirty="0" smtClean="0">
                <a:latin typeface="+mj-lt"/>
                <a:ea typeface="+mj-ea"/>
                <a:cs typeface="+mj-cs"/>
              </a:rPr>
              <a:t>可以根据需要，自行定义，一般包括几个大块：</a:t>
            </a:r>
            <a:endParaRPr lang="en-US" altLang="zh-CN" sz="2100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100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100" dirty="0" smtClean="0">
                <a:latin typeface="+mj-lt"/>
                <a:ea typeface="+mj-ea"/>
                <a:cs typeface="+mj-cs"/>
              </a:rPr>
              <a:t>Head ,body, </a:t>
            </a:r>
            <a:r>
              <a:rPr lang="en-US" altLang="zh-CN" sz="2100" dirty="0" err="1" smtClean="0">
                <a:latin typeface="+mj-lt"/>
                <a:ea typeface="+mj-ea"/>
                <a:cs typeface="+mj-cs"/>
              </a:rPr>
              <a:t>left,center,right,bottoms</a:t>
            </a:r>
            <a:r>
              <a:rPr lang="en-US" altLang="zh-CN" sz="2100" dirty="0" smtClean="0">
                <a:latin typeface="+mj-lt"/>
                <a:ea typeface="+mj-ea"/>
                <a:cs typeface="+mj-cs"/>
              </a:rPr>
              <a:t>, </a:t>
            </a:r>
            <a:r>
              <a:rPr lang="zh-CN" altLang="en-US" sz="2100" dirty="0" smtClean="0">
                <a:latin typeface="+mj-lt"/>
                <a:ea typeface="+mj-ea"/>
                <a:cs typeface="+mj-cs"/>
              </a:rPr>
              <a:t>可以自行组合</a:t>
            </a:r>
            <a:endParaRPr lang="en-US" altLang="zh-CN" sz="2100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100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100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720" y="2714620"/>
            <a:ext cx="39290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Header and menu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5720" y="4214818"/>
            <a:ext cx="39290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footer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5720" y="3143248"/>
            <a:ext cx="392909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6314" y="4714884"/>
            <a:ext cx="39290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86314" y="6215082"/>
            <a:ext cx="39290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786314" y="5143512"/>
            <a:ext cx="1000132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57884" y="5143512"/>
            <a:ext cx="285752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86314" y="2714620"/>
            <a:ext cx="39290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786314" y="4214818"/>
            <a:ext cx="39290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786314" y="3143248"/>
            <a:ext cx="500066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15338" y="3143248"/>
            <a:ext cx="500066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357818" y="3143248"/>
            <a:ext cx="2786082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000372"/>
            <a:ext cx="7527953" cy="291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285728"/>
            <a:ext cx="76438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风格确定：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找一个模板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自己写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         copy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(</a:t>
            </a:r>
            <a:r>
              <a:rPr lang="zh-CN" altLang="en-US" dirty="0" smtClean="0"/>
              <a:t>注意版权问题</a:t>
            </a:r>
            <a:r>
              <a:rPr lang="en-US" altLang="zh-CN" dirty="0" smtClean="0"/>
              <a:t>), </a:t>
            </a:r>
            <a:r>
              <a:rPr lang="zh-CN" altLang="en-US" dirty="0" smtClean="0"/>
              <a:t>我们选用 </a:t>
            </a:r>
            <a:r>
              <a:rPr lang="en-US" altLang="zh-CN" dirty="0" smtClean="0">
                <a:hlinkClick r:id="rId3"/>
              </a:rPr>
              <a:t>http://www.nop.cn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PHP培训\ci_logo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14356"/>
            <a:ext cx="1619250" cy="695325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000240"/>
            <a:ext cx="7655201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3" name="Picture 1" descr="C:\Users\Admin\Desktop\ci_mai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214290"/>
            <a:ext cx="6473158" cy="1714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85786" y="1285860"/>
            <a:ext cx="4357718" cy="50006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800" dirty="0" smtClean="0"/>
              <a:t>什么是动态网站？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</a:t>
            </a:r>
          </a:p>
          <a:p>
            <a:pPr>
              <a:buNone/>
            </a:pPr>
            <a:r>
              <a:rPr lang="en-US" altLang="zh-CN" sz="2800" dirty="0" smtClean="0"/>
              <a:t>    </a:t>
            </a:r>
          </a:p>
          <a:p>
            <a:pPr>
              <a:buNone/>
            </a:pPr>
            <a:r>
              <a:rPr lang="en-US" altLang="zh-CN" sz="2800" dirty="0" smtClean="0"/>
              <a:t>           </a:t>
            </a: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28596" y="42860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动态网站剖析</a:t>
            </a:r>
            <a:endParaRPr lang="en-US" altLang="zh-CN" sz="3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57224" y="2285992"/>
            <a:ext cx="7215238" cy="21698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根据客户输入的网址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或加上客户提交的数据</a:t>
            </a:r>
            <a:r>
              <a:rPr lang="en-US" altLang="zh-CN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(</a:t>
            </a:r>
            <a:r>
              <a:rPr lang="zh-CN" altLang="en-US" dirty="0" smtClean="0"/>
              <a:t>用户名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密码</a:t>
            </a:r>
            <a:r>
              <a:rPr lang="en-US" altLang="zh-CN" dirty="0" smtClean="0"/>
              <a:t>,</a:t>
            </a:r>
            <a:r>
              <a:rPr lang="zh-CN" altLang="en-US" dirty="0" smtClean="0"/>
              <a:t>填写的帖子</a:t>
            </a:r>
            <a:r>
              <a:rPr lang="en-US" altLang="zh-CN" dirty="0" smtClean="0"/>
              <a:t>,</a:t>
            </a:r>
            <a:r>
              <a:rPr lang="zh-CN" altLang="en-US" dirty="0" smtClean="0"/>
              <a:t>选择的参数等</a:t>
            </a:r>
            <a:r>
              <a:rPr lang="en-US" altLang="zh-CN" dirty="0" smtClean="0"/>
              <a:t>),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在后台动态生成内容</a:t>
            </a:r>
            <a:r>
              <a:rPr lang="en-US" altLang="zh-CN" dirty="0" smtClean="0"/>
              <a:t>(html)</a:t>
            </a:r>
            <a:r>
              <a:rPr lang="zh-CN" altLang="en-US" dirty="0" smtClean="0"/>
              <a:t>，经过网络传输给客户端的浏览器，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由浏览器解释渲染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，生成页面，展现给用户。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后台存储经常用数据库。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9118039" cy="46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000108"/>
            <a:ext cx="275272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椭圆 5"/>
          <p:cNvSpPr/>
          <p:nvPr/>
        </p:nvSpPr>
        <p:spPr>
          <a:xfrm>
            <a:off x="857224" y="1571612"/>
            <a:ext cx="228601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57224" y="3643314"/>
            <a:ext cx="228601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57224" y="4429132"/>
            <a:ext cx="228601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28992" y="3357562"/>
            <a:ext cx="5000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</a:t>
            </a:r>
            <a:endParaRPr lang="en-US" altLang="zh-CN" sz="5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28992" y="4286256"/>
            <a:ext cx="5000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V</a:t>
            </a:r>
          </a:p>
        </p:txBody>
      </p:sp>
      <p:sp>
        <p:nvSpPr>
          <p:cNvPr id="11" name="矩形 10"/>
          <p:cNvSpPr/>
          <p:nvPr/>
        </p:nvSpPr>
        <p:spPr>
          <a:xfrm>
            <a:off x="3500430" y="1428736"/>
            <a:ext cx="5000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</a:t>
            </a:r>
            <a:endParaRPr lang="en-US" altLang="zh-CN" sz="5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4572000" y="928670"/>
            <a:ext cx="4357718" cy="9286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err="1" smtClean="0">
                <a:latin typeface="+mj-lt"/>
                <a:ea typeface="+mj-ea"/>
                <a:cs typeface="+mj-cs"/>
              </a:rPr>
              <a:t>Codeigniter</a:t>
            </a:r>
            <a:r>
              <a:rPr lang="zh-CN" altLang="en-US" sz="1600" dirty="0" smtClean="0">
                <a:latin typeface="+mj-lt"/>
                <a:ea typeface="+mj-ea"/>
                <a:cs typeface="+mj-cs"/>
              </a:rPr>
              <a:t>强制将</a:t>
            </a:r>
            <a:r>
              <a:rPr lang="en-US" altLang="zh-CN" sz="1600" dirty="0" smtClean="0">
                <a:latin typeface="+mj-lt"/>
                <a:ea typeface="+mj-ea"/>
                <a:cs typeface="+mj-cs"/>
              </a:rPr>
              <a:t>MVC</a:t>
            </a:r>
            <a:r>
              <a:rPr lang="zh-CN" altLang="en-US" sz="1600" dirty="0" smtClean="0">
                <a:latin typeface="+mj-lt"/>
                <a:ea typeface="+mj-ea"/>
                <a:cs typeface="+mj-cs"/>
              </a:rPr>
              <a:t>分子目录存储。</a:t>
            </a:r>
            <a:endParaRPr lang="en-US" altLang="zh-CN" sz="1600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>
                <a:latin typeface="+mj-lt"/>
                <a:ea typeface="+mj-ea"/>
                <a:cs typeface="+mj-cs"/>
              </a:rPr>
              <a:t> 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76438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Codeigniter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工作流程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/>
            <a:r>
              <a:rPr lang="en-US" altLang="zh-CN" dirty="0" smtClean="0"/>
              <a:t>1.</a:t>
            </a:r>
            <a:r>
              <a:rPr lang="zh-CN" altLang="en-US" dirty="0" smtClean="0"/>
              <a:t>单入口</a:t>
            </a:r>
            <a:r>
              <a:rPr lang="en-US" altLang="zh-CN" dirty="0" smtClean="0"/>
              <a:t>(index.php)</a:t>
            </a:r>
          </a:p>
          <a:p>
            <a:pPr marL="342900" indent="-342900"/>
            <a:r>
              <a:rPr lang="en-US" altLang="zh-CN" dirty="0" smtClean="0"/>
              <a:t>2: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/routes.php 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 $route[‘</a:t>
            </a:r>
            <a:r>
              <a:rPr lang="en-US" altLang="zh-CN" dirty="0" err="1" smtClean="0"/>
              <a:t>default_controller</a:t>
            </a:r>
            <a:r>
              <a:rPr lang="en-US" altLang="zh-CN" dirty="0" smtClean="0"/>
              <a:t>’] = “home”;</a:t>
            </a:r>
            <a:r>
              <a:rPr lang="zh-CN" altLang="en-US" dirty="0" smtClean="0"/>
              <a:t>指定了缺省控制器。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3:</a:t>
            </a:r>
            <a:r>
              <a:rPr lang="zh-CN" altLang="en-US" dirty="0" smtClean="0"/>
              <a:t>缺省控制器显示一个带菜单的主页</a:t>
            </a:r>
            <a:r>
              <a:rPr lang="en-US" altLang="zh-CN" dirty="0" smtClean="0"/>
              <a:t>.</a:t>
            </a:r>
          </a:p>
          <a:p>
            <a:pPr marL="342900" indent="-342900"/>
            <a:r>
              <a:rPr lang="en-US" altLang="zh-CN" dirty="0" smtClean="0"/>
              <a:t>4:</a:t>
            </a:r>
            <a:r>
              <a:rPr lang="zh-CN" altLang="en-US" dirty="0" smtClean="0"/>
              <a:t>剩下的事情交给控制器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764386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Codeigniter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的扩展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/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Helper</a:t>
            </a:r>
            <a:r>
              <a:rPr lang="zh-CN" altLang="en-US" dirty="0" smtClean="0"/>
              <a:t>的扩展</a:t>
            </a:r>
            <a:r>
              <a:rPr lang="en-US" altLang="zh-CN" dirty="0" smtClean="0"/>
              <a:t>(helper</a:t>
            </a:r>
            <a:r>
              <a:rPr lang="zh-CN" altLang="en-US" dirty="0" smtClean="0"/>
              <a:t>相当于全局函数</a:t>
            </a:r>
            <a:r>
              <a:rPr lang="en-US" altLang="zh-CN" dirty="0" smtClean="0"/>
              <a:t>)</a:t>
            </a:r>
          </a:p>
          <a:p>
            <a:pPr marL="342900" indent="-342900"/>
            <a:r>
              <a:rPr lang="en-US" altLang="zh-CN" dirty="0" smtClean="0"/>
              <a:t>2: C:\wamp\www\default\application\config\autoload.php</a:t>
            </a:r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en-US" altLang="zh-CN" dirty="0" smtClean="0"/>
              <a:t>3:</a:t>
            </a:r>
            <a:r>
              <a:rPr lang="zh-CN" altLang="en-US" dirty="0" smtClean="0"/>
              <a:t>在</a:t>
            </a:r>
            <a:r>
              <a:rPr lang="en-US" altLang="zh-CN" dirty="0" smtClean="0"/>
              <a:t>helper</a:t>
            </a:r>
            <a:r>
              <a:rPr lang="zh-CN" altLang="en-US" dirty="0" smtClean="0"/>
              <a:t>目录里面存放自定义的</a:t>
            </a:r>
            <a:r>
              <a:rPr lang="en-US" altLang="zh-CN" dirty="0" smtClean="0"/>
              <a:t>helper.</a:t>
            </a:r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en-US" altLang="zh-CN" dirty="0" smtClean="0"/>
              <a:t>4:</a:t>
            </a:r>
            <a:r>
              <a:rPr lang="zh-CN" altLang="en-US" dirty="0" smtClean="0"/>
              <a:t>演示自定义的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5962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786058"/>
            <a:ext cx="47529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 preferRelativeResize="0"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2910" y="1928802"/>
            <a:ext cx="80105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918478"/>
            <a:ext cx="4929222" cy="2368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00034" y="928670"/>
            <a:ext cx="3000396" cy="72547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上网时发生了什么？</a:t>
            </a:r>
            <a:endParaRPr lang="zh-CN" altLang="en-US" sz="2400" dirty="0"/>
          </a:p>
        </p:txBody>
      </p:sp>
      <p:sp>
        <p:nvSpPr>
          <p:cNvPr id="6" name="圆角矩形标注 5"/>
          <p:cNvSpPr/>
          <p:nvPr/>
        </p:nvSpPr>
        <p:spPr>
          <a:xfrm>
            <a:off x="428596" y="4500570"/>
            <a:ext cx="2286016" cy="1571636"/>
          </a:xfrm>
          <a:prstGeom prst="wedgeRoundRectCallout">
            <a:avLst>
              <a:gd name="adj1" fmla="val 94938"/>
              <a:gd name="adj2" fmla="val -133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客户只需要有浏览器，其他什么都不需要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8596" y="42860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动态网站剖析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0539" y="841312"/>
            <a:ext cx="7381899" cy="5873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标注 5"/>
          <p:cNvSpPr/>
          <p:nvPr/>
        </p:nvSpPr>
        <p:spPr>
          <a:xfrm>
            <a:off x="7960979" y="2000240"/>
            <a:ext cx="1111615" cy="525324"/>
          </a:xfrm>
          <a:prstGeom prst="wedgeRoundRectCallout">
            <a:avLst>
              <a:gd name="adj1" fmla="val -67881"/>
              <a:gd name="adj2" fmla="val 1064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634258" y="357166"/>
            <a:ext cx="1111615" cy="412708"/>
          </a:xfrm>
          <a:prstGeom prst="wedgeRoundRectCallout">
            <a:avLst>
              <a:gd name="adj1" fmla="val 75516"/>
              <a:gd name="adj2" fmla="val 758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Browser</a:t>
            </a:r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2563084" y="341246"/>
            <a:ext cx="1111615" cy="382472"/>
          </a:xfrm>
          <a:prstGeom prst="wedgeRoundRectCallout">
            <a:avLst>
              <a:gd name="adj1" fmla="val -114569"/>
              <a:gd name="adj2" fmla="val 2254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protocol</a:t>
            </a:r>
            <a:endParaRPr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317113" y="3143248"/>
            <a:ext cx="1111615" cy="525324"/>
          </a:xfrm>
          <a:prstGeom prst="wedgeRoundRectCallout">
            <a:avLst>
              <a:gd name="adj1" fmla="val 39945"/>
              <a:gd name="adj2" fmla="val 200495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11" name="圆角矩形标注 10"/>
          <p:cNvSpPr/>
          <p:nvPr/>
        </p:nvSpPr>
        <p:spPr>
          <a:xfrm>
            <a:off x="705696" y="4770402"/>
            <a:ext cx="897301" cy="382448"/>
          </a:xfrm>
          <a:prstGeom prst="wedgeRoundRectCallout">
            <a:avLst>
              <a:gd name="adj1" fmla="val 66623"/>
              <a:gd name="adj2" fmla="val 59362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12" name="圆角矩形标注 11"/>
          <p:cNvSpPr/>
          <p:nvPr/>
        </p:nvSpPr>
        <p:spPr>
          <a:xfrm>
            <a:off x="419976" y="5770534"/>
            <a:ext cx="1142976" cy="382448"/>
          </a:xfrm>
          <a:prstGeom prst="wedgeRoundRectCallout">
            <a:avLst>
              <a:gd name="adj1" fmla="val 66623"/>
              <a:gd name="adj2" fmla="val 59362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javascript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3777530" y="341246"/>
            <a:ext cx="1111615" cy="382472"/>
          </a:xfrm>
          <a:prstGeom prst="wedgeRoundRectCallout">
            <a:avLst>
              <a:gd name="adj1" fmla="val -127908"/>
              <a:gd name="adj2" fmla="val 231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URL</a:t>
            </a:r>
            <a:endParaRPr lang="zh-CN" altLang="en-US" dirty="0"/>
          </a:p>
        </p:txBody>
      </p:sp>
      <p:sp>
        <p:nvSpPr>
          <p:cNvPr id="14" name="右大括号 13"/>
          <p:cNvSpPr/>
          <p:nvPr/>
        </p:nvSpPr>
        <p:spPr>
          <a:xfrm>
            <a:off x="7532351" y="1857364"/>
            <a:ext cx="214314" cy="19288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标注 14"/>
          <p:cNvSpPr/>
          <p:nvPr/>
        </p:nvSpPr>
        <p:spPr>
          <a:xfrm>
            <a:off x="5103459" y="357166"/>
            <a:ext cx="1111615" cy="382472"/>
          </a:xfrm>
          <a:prstGeom prst="wedgeRoundRectCallout">
            <a:avLst>
              <a:gd name="adj1" fmla="val -55654"/>
              <a:gd name="adj2" fmla="val 3417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img</a:t>
            </a:r>
            <a:r>
              <a:rPr lang="zh-CN" altLang="en-US" dirty="0" smtClean="0"/>
              <a:t>标签</a:t>
            </a:r>
            <a:endParaRPr lang="zh-CN" altLang="en-US" b="1" dirty="0"/>
          </a:p>
        </p:txBody>
      </p:sp>
      <p:sp>
        <p:nvSpPr>
          <p:cNvPr id="16" name="圆角矩形标注 15"/>
          <p:cNvSpPr/>
          <p:nvPr/>
        </p:nvSpPr>
        <p:spPr>
          <a:xfrm>
            <a:off x="6532219" y="357166"/>
            <a:ext cx="1357322" cy="382472"/>
          </a:xfrm>
          <a:prstGeom prst="wedgeRoundRectCallout">
            <a:avLst>
              <a:gd name="adj1" fmla="val -37868"/>
              <a:gd name="adj2" fmla="val 5743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Button</a:t>
            </a:r>
            <a:r>
              <a:rPr lang="zh-CN" altLang="en-US" b="1" dirty="0" smtClean="0"/>
              <a:t>标</a:t>
            </a:r>
            <a:r>
              <a:rPr lang="zh-CN" altLang="en-US" dirty="0" smtClean="0"/>
              <a:t>签</a:t>
            </a:r>
            <a:endParaRPr lang="zh-CN" altLang="en-US" b="1" dirty="0"/>
          </a:p>
        </p:txBody>
      </p:sp>
      <p:sp>
        <p:nvSpPr>
          <p:cNvPr id="17" name="圆角矩形标注 16"/>
          <p:cNvSpPr/>
          <p:nvPr/>
        </p:nvSpPr>
        <p:spPr>
          <a:xfrm>
            <a:off x="245675" y="1785926"/>
            <a:ext cx="1111615" cy="382472"/>
          </a:xfrm>
          <a:prstGeom prst="wedgeRoundRectCallout">
            <a:avLst>
              <a:gd name="adj1" fmla="val 182230"/>
              <a:gd name="adj2" fmla="val 1575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</a:t>
            </a:r>
            <a:r>
              <a:rPr lang="zh-CN" altLang="en-US" dirty="0" smtClean="0"/>
              <a:t>标签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2910" y="487900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整理下，访问某个网站涉及到的技术：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53404" y="1285860"/>
            <a:ext cx="587530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User      Pc /Browser                         Server/Database</a:t>
            </a:r>
          </a:p>
          <a:p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 rot="16200000" flipH="1">
            <a:off x="1806107" y="4266068"/>
            <a:ext cx="467453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71131" y="2061512"/>
            <a:ext cx="3387017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Server</a:t>
            </a:r>
            <a:r>
              <a:rPr lang="zh-CN" altLang="en-US" dirty="0" smtClean="0"/>
              <a:t>侧：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Webserver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Apache,IIS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后台语言</a:t>
            </a:r>
            <a:r>
              <a:rPr lang="en-US" altLang="zh-CN" dirty="0" smtClean="0"/>
              <a:t>(ASP,JSP, </a:t>
            </a:r>
            <a:r>
              <a:rPr lang="en-US" altLang="zh-CN" b="1" dirty="0" smtClean="0">
                <a:solidFill>
                  <a:srgbClr val="FF6600"/>
                </a:solidFill>
              </a:rPr>
              <a:t>PHP</a:t>
            </a:r>
            <a:r>
              <a:rPr lang="en-US" altLang="zh-CN" dirty="0" smtClean="0"/>
              <a:t>, )</a:t>
            </a:r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数据库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, Oracle, MSSQL)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-----------------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: SSH(java),</a:t>
            </a:r>
          </a:p>
          <a:p>
            <a:r>
              <a:rPr lang="en-US" altLang="zh-CN" dirty="0" smtClean="0"/>
              <a:t>               </a:t>
            </a:r>
            <a:r>
              <a:rPr lang="en-US" altLang="zh-CN" b="1" dirty="0" smtClean="0">
                <a:solidFill>
                  <a:schemeClr val="accent6"/>
                </a:solidFill>
              </a:rPr>
              <a:t> </a:t>
            </a:r>
            <a:r>
              <a:rPr lang="en-US" altLang="zh-CN" b="1" dirty="0" smtClean="0">
                <a:solidFill>
                  <a:srgbClr val="FF6600"/>
                </a:solidFill>
              </a:rPr>
              <a:t>Codeigniter</a:t>
            </a:r>
            <a:r>
              <a:rPr lang="en-US" altLang="zh-CN" dirty="0" smtClean="0"/>
              <a:t>(PHP)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142976" y="2053610"/>
            <a:ext cx="5000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1" name="矩形 20"/>
          <p:cNvSpPr/>
          <p:nvPr/>
        </p:nvSpPr>
        <p:spPr>
          <a:xfrm>
            <a:off x="4097327" y="2058974"/>
            <a:ext cx="4746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US" altLang="zh-CN" sz="5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97327" y="3987800"/>
            <a:ext cx="4746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181352"/>
            <a:ext cx="9239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左大括号 23"/>
          <p:cNvSpPr/>
          <p:nvPr/>
        </p:nvSpPr>
        <p:spPr>
          <a:xfrm>
            <a:off x="1571604" y="2857496"/>
            <a:ext cx="642942" cy="1214446"/>
          </a:xfrm>
          <a:prstGeom prst="leftBrac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76863" y="2030450"/>
            <a:ext cx="1895071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客户侧：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   </a:t>
            </a:r>
          </a:p>
          <a:p>
            <a:r>
              <a:rPr lang="en-US" altLang="zh-CN" b="1" dirty="0" smtClean="0">
                <a:solidFill>
                  <a:srgbClr val="FF6600"/>
                </a:solidFill>
              </a:rPr>
              <a:t>       html</a:t>
            </a:r>
          </a:p>
          <a:p>
            <a:r>
              <a:rPr lang="en-US" altLang="zh-CN" dirty="0" smtClean="0">
                <a:solidFill>
                  <a:srgbClr val="FF6600"/>
                </a:solidFill>
              </a:rPr>
              <a:t>       </a:t>
            </a:r>
            <a:r>
              <a:rPr lang="en-US" altLang="zh-CN" b="1" dirty="0" err="1" smtClean="0">
                <a:solidFill>
                  <a:srgbClr val="FF6600"/>
                </a:solidFill>
              </a:rPr>
              <a:t>css</a:t>
            </a:r>
            <a:endParaRPr lang="en-US" altLang="zh-CN" b="1" dirty="0" smtClean="0">
              <a:solidFill>
                <a:srgbClr val="FF6600"/>
              </a:solidFill>
            </a:endParaRPr>
          </a:p>
          <a:p>
            <a:r>
              <a:rPr lang="en-US" altLang="zh-CN" b="1" dirty="0" smtClean="0">
                <a:solidFill>
                  <a:srgbClr val="FF6600"/>
                </a:solidFill>
              </a:rPr>
              <a:t>       </a:t>
            </a:r>
            <a:r>
              <a:rPr lang="en-US" altLang="zh-CN" b="1" dirty="0" err="1" smtClean="0">
                <a:solidFill>
                  <a:srgbClr val="FF6600"/>
                </a:solidFill>
              </a:rPr>
              <a:t>dom</a:t>
            </a:r>
            <a:endParaRPr lang="en-US" altLang="zh-CN" b="1" dirty="0" smtClean="0">
              <a:solidFill>
                <a:srgbClr val="FF6600"/>
              </a:solidFill>
            </a:endParaRPr>
          </a:p>
          <a:p>
            <a:r>
              <a:rPr lang="en-US" altLang="zh-CN" dirty="0" smtClean="0">
                <a:solidFill>
                  <a:srgbClr val="FF6600"/>
                </a:solidFill>
              </a:rPr>
              <a:t>       </a:t>
            </a:r>
            <a:r>
              <a:rPr lang="en-US" altLang="zh-CN" b="1" dirty="0" smtClean="0">
                <a:solidFill>
                  <a:srgbClr val="FF6600"/>
                </a:solidFill>
              </a:rPr>
              <a:t>Javascript</a:t>
            </a:r>
          </a:p>
          <a:p>
            <a:r>
              <a:rPr lang="en-US" altLang="zh-CN" b="1" dirty="0" smtClean="0"/>
              <a:t>       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------------------</a:t>
            </a:r>
          </a:p>
          <a:p>
            <a:r>
              <a:rPr lang="zh-CN" altLang="en-US" dirty="0" smtClean="0"/>
              <a:t>框架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Extjs(javascript)</a:t>
            </a:r>
          </a:p>
          <a:p>
            <a:r>
              <a:rPr lang="en-US" altLang="zh-CN" dirty="0" smtClean="0"/>
              <a:t> Jquery(javascript)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2717</Words>
  <Application>Microsoft Macintosh PowerPoint</Application>
  <PresentationFormat>全屏显示(4:3)</PresentationFormat>
  <Paragraphs>580</Paragraphs>
  <Slides>63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4" baseType="lpstr">
      <vt:lpstr>Office 主题</vt:lpstr>
      <vt:lpstr>   {WEB开发相关技术} &amp; {PHP语言与Codeigniter框架}   唐永进   </vt:lpstr>
      <vt:lpstr>培训目标</vt:lpstr>
      <vt:lpstr>基础知识/前提：</vt:lpstr>
      <vt:lpstr>PowerPoint 演示文稿</vt:lpstr>
      <vt:lpstr>培训提纲</vt:lpstr>
      <vt:lpstr>PowerPoint 演示文稿</vt:lpstr>
      <vt:lpstr>上网时发生了什么？</vt:lpstr>
      <vt:lpstr>PowerPoint 演示文稿</vt:lpstr>
      <vt:lpstr>PowerPoint 演示文稿</vt:lpstr>
      <vt:lpstr>PowerPoint 演示文稿</vt:lpstr>
      <vt:lpstr>PowerPoint 演示文稿</vt:lpstr>
      <vt:lpstr>Why w3c?</vt:lpstr>
      <vt:lpstr>Why w3c?</vt:lpstr>
      <vt:lpstr>一个坏例子: IE9下的北京银行</vt:lpstr>
      <vt:lpstr>Microsoft庆祝自己的IE6占用率下降</vt:lpstr>
      <vt:lpstr>PowerPoint 演示文稿</vt:lpstr>
      <vt:lpstr>PowerPoint 演示文稿</vt:lpstr>
      <vt:lpstr>Html (标记式语言): 结构（Structure）of  W3C</vt:lpstr>
      <vt:lpstr>FORM标签</vt:lpstr>
      <vt:lpstr>css （Cascading Style Sheet）,样式表， Presention of W3C</vt:lpstr>
      <vt:lpstr>css  ：A sample from douban</vt:lpstr>
      <vt:lpstr>PowerPoint 演示文稿</vt:lpstr>
      <vt:lpstr>PowerPoint 演示文稿</vt:lpstr>
      <vt:lpstr>PowerPoint 演示文稿</vt:lpstr>
      <vt:lpstr>使用Css的好处  </vt:lpstr>
      <vt:lpstr>PowerPoint 演示文稿</vt:lpstr>
      <vt:lpstr>DOM</vt:lpstr>
      <vt:lpstr>Javascript,行为（Behavior) of W3C</vt:lpstr>
      <vt:lpstr>PowerPoint 演示文稿</vt:lpstr>
      <vt:lpstr>Javascript,不再是恶作剧专用语言</vt:lpstr>
      <vt:lpstr>ajax技术(基于javascript的技术) Asynchronous JavaScript and XML</vt:lpstr>
      <vt:lpstr>Ajax的一个例子</vt:lpstr>
      <vt:lpstr>Ajax技术应用:gmail </vt:lpstr>
      <vt:lpstr>Web 2.0</vt:lpstr>
      <vt:lpstr>PowerPoint 演示文稿</vt:lpstr>
      <vt:lpstr>PowerPoint 演示文稿</vt:lpstr>
      <vt:lpstr>休息下</vt:lpstr>
      <vt:lpstr>PHP语言简介</vt:lpstr>
      <vt:lpstr>PowerPoint 演示文稿</vt:lpstr>
      <vt:lpstr>PHP不是”玩具语言”</vt:lpstr>
      <vt:lpstr>PHP的基本特点</vt:lpstr>
      <vt:lpstr>PHP可以干什么？</vt:lpstr>
      <vt:lpstr>PHP可以干什么？</vt:lpstr>
      <vt:lpstr>PHP可以干什么？</vt:lpstr>
      <vt:lpstr>PowerPoint 演示文稿</vt:lpstr>
      <vt:lpstr>PowerPoint 演示文稿</vt:lpstr>
      <vt:lpstr>Php数组demo</vt:lpstr>
      <vt:lpstr>PowerPoint 演示文稿</vt:lpstr>
      <vt:lpstr>PowerPoint 演示文稿</vt:lpstr>
      <vt:lpstr>PowerPoint 演示文稿</vt:lpstr>
      <vt:lpstr>我们开始做一个网站,以MVC的方式</vt:lpstr>
      <vt:lpstr>什么是MVC? </vt:lpstr>
      <vt:lpstr>PowerPoint 演示文稿</vt:lpstr>
      <vt:lpstr>PowerPoint 演示文稿</vt:lpstr>
      <vt:lpstr>PowerPoint 演示文稿</vt:lpstr>
      <vt:lpstr>数据库设计</vt:lpstr>
      <vt:lpstr>页面布局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Codeigniter</dc:title>
  <dc:creator>Admin</dc:creator>
  <cp:lastModifiedBy>Alex</cp:lastModifiedBy>
  <cp:revision>591</cp:revision>
  <dcterms:created xsi:type="dcterms:W3CDTF">2012-05-15T17:10:45Z</dcterms:created>
  <dcterms:modified xsi:type="dcterms:W3CDTF">2016-02-15T09:15:15Z</dcterms:modified>
</cp:coreProperties>
</file>