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Poppins"/>
      <p:regular r:id="rId31"/>
      <p:bold r:id="rId32"/>
      <p:italic r:id="rId33"/>
      <p:boldItalic r:id="rId34"/>
    </p:embeddedFont>
    <p:embeddedFont>
      <p:font typeface="Pacifico"/>
      <p:regular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44F17D-5583-4AFD-9516-F87D4ECA9128}">
  <a:tblStyle styleId="{8B44F17D-5583-4AFD-9516-F87D4ECA91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Poppins-italic.fntdata"/><Relationship Id="rId10" Type="http://schemas.openxmlformats.org/officeDocument/2006/relationships/slide" Target="slides/slide4.xml"/><Relationship Id="rId32" Type="http://schemas.openxmlformats.org/officeDocument/2006/relationships/font" Target="fonts/Poppins-bold.fntdata"/><Relationship Id="rId13" Type="http://schemas.openxmlformats.org/officeDocument/2006/relationships/slide" Target="slides/slide7.xml"/><Relationship Id="rId35" Type="http://schemas.openxmlformats.org/officeDocument/2006/relationships/font" Target="fonts/Pacifico-regular.fntdata"/><Relationship Id="rId12" Type="http://schemas.openxmlformats.org/officeDocument/2006/relationships/slide" Target="slides/slide6.xml"/><Relationship Id="rId34" Type="http://schemas.openxmlformats.org/officeDocument/2006/relationships/font" Target="fonts/Poppins-bold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846086e7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846086e7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846086e7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846086e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yang imbalance dan klasifikasi hoax dan non hoax yang sulit dibedakan, seperti yang kita ketahui hoax akan sangat sulit membedakannya, manusia saja banyak sekali yang termakan hoax, tantangan juga bagi kami disini bagaimana caranya kami dapat membuat sebuah klasifikasi yang dapat mengklasifikasikan kasus tersebut.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846086e7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846086e7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846086e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846086e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846086e7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846086e7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846086e7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846086e7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846086e7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846086e7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846086e7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846086e7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46086e7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46086e7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846086e7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846086e7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46086e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46086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846086e7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846086e7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846086e7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846086e7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846086e7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846086e7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Penelitian terkait berita hoax dengan IndoBERT yang dilakukan menghasilkan akurasi yang baik dengan F1 Score sebesar 92% yang jauh lebih baik dibanding BiLSTM, BiGRU, Multilingual BERT, dan BERT. Keterbatasan infrastruktur IT, Ekonomi, dan pengetahuan teknologi menjadi suatu masalah apabila model ini digunakan, maka dari itu perlu SDM yang andal dalam melakukan implementasi model. Penelitian ini dapat dikembangkan kembali, dan model yang dihasilkan juga dapat dikembangkan kepada task lain selanjunya, itu saja presentasi dari kami, kurang lebihnya mohon maaf, silakan untuk para dewan juri untuk memberikan pertanyaan.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846086e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846086e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846086e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846086e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846086e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846086e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846086e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846086e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846086e7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846086e7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46086e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46086e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846086e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846086e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62" name="Shape 62"/>
        <p:cNvGrpSpPr/>
        <p:nvPr/>
      </p:nvGrpSpPr>
      <p:grpSpPr>
        <a:xfrm>
          <a:off x="0" y="0"/>
          <a:ext cx="0" cy="0"/>
          <a:chOff x="0" y="0"/>
          <a:chExt cx="0" cy="0"/>
        </a:xfrm>
      </p:grpSpPr>
      <p:sp>
        <p:nvSpPr>
          <p:cNvPr id="63" name="Google Shape;63;p1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jp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03650" y="1450739"/>
            <a:ext cx="7136700" cy="1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Klasifikasi Berita Bohong Berbasis Bahasa Indonesia </a:t>
            </a:r>
            <a:endParaRPr sz="2700"/>
          </a:p>
          <a:p>
            <a:pPr indent="0" lvl="0" marL="0" rtl="0" algn="l">
              <a:spcBef>
                <a:spcPts val="0"/>
              </a:spcBef>
              <a:spcAft>
                <a:spcPts val="0"/>
              </a:spcAft>
              <a:buNone/>
            </a:pPr>
            <a:r>
              <a:rPr lang="en" sz="2700"/>
              <a:t>Menggunakan Metode IndoBERT Pretrained Model</a:t>
            </a:r>
            <a:endParaRPr sz="2700"/>
          </a:p>
        </p:txBody>
      </p:sp>
      <p:sp>
        <p:nvSpPr>
          <p:cNvPr id="72" name="Google Shape;72;p14"/>
          <p:cNvSpPr txBox="1"/>
          <p:nvPr>
            <p:ph idx="1" type="subTitle"/>
          </p:nvPr>
        </p:nvSpPr>
        <p:spPr>
          <a:xfrm>
            <a:off x="1003650" y="2571739"/>
            <a:ext cx="487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Dataemon</a:t>
            </a:r>
            <a:endParaRPr/>
          </a:p>
          <a:p>
            <a:pPr indent="0" lvl="0" marL="0" rtl="0" algn="l">
              <a:spcBef>
                <a:spcPts val="0"/>
              </a:spcBef>
              <a:spcAft>
                <a:spcPts val="0"/>
              </a:spcAft>
              <a:buNone/>
            </a:pPr>
            <a:r>
              <a:rPr lang="en"/>
              <a:t>Telkom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300">
                <a:solidFill>
                  <a:srgbClr val="2D2D2D"/>
                </a:solidFill>
                <a:latin typeface="Calibri"/>
                <a:ea typeface="Calibri"/>
                <a:cs typeface="Calibri"/>
                <a:sym typeface="Calibri"/>
              </a:rPr>
              <a:t>Word Cloud Narasi Hoax vs Non-hoax</a:t>
            </a:r>
            <a:endParaRPr sz="1700"/>
          </a:p>
        </p:txBody>
      </p:sp>
      <p:sp>
        <p:nvSpPr>
          <p:cNvPr id="158" name="Google Shape;158;p23"/>
          <p:cNvSpPr txBox="1"/>
          <p:nvPr/>
        </p:nvSpPr>
        <p:spPr>
          <a:xfrm>
            <a:off x="311700" y="1070313"/>
            <a:ext cx="4063800" cy="50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lang="en" sz="2800">
                <a:solidFill>
                  <a:srgbClr val="2D2D2D"/>
                </a:solidFill>
                <a:latin typeface="Calibri"/>
                <a:ea typeface="Calibri"/>
                <a:cs typeface="Calibri"/>
                <a:sym typeface="Calibri"/>
              </a:rPr>
              <a:t>Narasi hoax</a:t>
            </a:r>
            <a:endParaRPr b="1" sz="2800">
              <a:solidFill>
                <a:srgbClr val="2D2D2D"/>
              </a:solidFill>
              <a:latin typeface="Calibri"/>
              <a:ea typeface="Calibri"/>
              <a:cs typeface="Calibri"/>
              <a:sym typeface="Calibri"/>
            </a:endParaRPr>
          </a:p>
        </p:txBody>
      </p:sp>
      <p:sp>
        <p:nvSpPr>
          <p:cNvPr id="159" name="Google Shape;159;p23"/>
          <p:cNvSpPr txBox="1"/>
          <p:nvPr/>
        </p:nvSpPr>
        <p:spPr>
          <a:xfrm>
            <a:off x="4768511" y="1070313"/>
            <a:ext cx="4063800" cy="50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lang="en" sz="2800">
                <a:solidFill>
                  <a:srgbClr val="2D2D2D"/>
                </a:solidFill>
                <a:latin typeface="Calibri"/>
                <a:ea typeface="Calibri"/>
                <a:cs typeface="Calibri"/>
                <a:sym typeface="Calibri"/>
              </a:rPr>
              <a:t>Narasi non-hoax</a:t>
            </a:r>
            <a:endParaRPr b="1" sz="2800">
              <a:solidFill>
                <a:srgbClr val="2D2D2D"/>
              </a:solidFill>
              <a:latin typeface="Calibri"/>
              <a:ea typeface="Calibri"/>
              <a:cs typeface="Calibri"/>
              <a:sym typeface="Calibri"/>
            </a:endParaRPr>
          </a:p>
        </p:txBody>
      </p:sp>
      <p:pic>
        <p:nvPicPr>
          <p:cNvPr id="160" name="Google Shape;160;p23"/>
          <p:cNvPicPr preferRelativeResize="0"/>
          <p:nvPr/>
        </p:nvPicPr>
        <p:blipFill>
          <a:blip r:embed="rId3">
            <a:alphaModFix/>
          </a:blip>
          <a:stretch>
            <a:fillRect/>
          </a:stretch>
        </p:blipFill>
        <p:spPr>
          <a:xfrm>
            <a:off x="311762" y="1673545"/>
            <a:ext cx="4063664" cy="2205648"/>
          </a:xfrm>
          <a:prstGeom prst="rect">
            <a:avLst/>
          </a:prstGeom>
          <a:noFill/>
          <a:ln>
            <a:noFill/>
          </a:ln>
        </p:spPr>
      </p:pic>
      <p:pic>
        <p:nvPicPr>
          <p:cNvPr id="161" name="Google Shape;161;p23"/>
          <p:cNvPicPr preferRelativeResize="0"/>
          <p:nvPr/>
        </p:nvPicPr>
        <p:blipFill>
          <a:blip r:embed="rId4">
            <a:alphaModFix/>
          </a:blip>
          <a:stretch>
            <a:fillRect/>
          </a:stretch>
        </p:blipFill>
        <p:spPr>
          <a:xfrm>
            <a:off x="4768511" y="1673522"/>
            <a:ext cx="4063789" cy="2205716"/>
          </a:xfrm>
          <a:prstGeom prst="rect">
            <a:avLst/>
          </a:prstGeom>
          <a:noFill/>
          <a:ln>
            <a:noFill/>
          </a:ln>
        </p:spPr>
      </p:pic>
      <p:sp>
        <p:nvSpPr>
          <p:cNvPr id="162" name="Google Shape;162;p23"/>
          <p:cNvSpPr txBox="1"/>
          <p:nvPr/>
        </p:nvSpPr>
        <p:spPr>
          <a:xfrm>
            <a:off x="98050" y="3931833"/>
            <a:ext cx="8296200" cy="45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t/>
            </a:r>
            <a:endParaRPr sz="2000">
              <a:solidFill>
                <a:srgbClr val="2D2D2D"/>
              </a:solidFill>
              <a:latin typeface="Calibri"/>
              <a:ea typeface="Calibri"/>
              <a:cs typeface="Calibri"/>
              <a:sym typeface="Calibri"/>
            </a:endParaRPr>
          </a:p>
          <a:p>
            <a:pPr indent="0" lvl="0" marL="0" rtl="0" algn="l">
              <a:lnSpc>
                <a:spcPct val="90000"/>
              </a:lnSpc>
              <a:spcBef>
                <a:spcPts val="1000"/>
              </a:spcBef>
              <a:spcAft>
                <a:spcPts val="0"/>
              </a:spcAft>
              <a:buNone/>
            </a:pPr>
            <a:r>
              <a:rPr lang="en" sz="2000">
                <a:solidFill>
                  <a:srgbClr val="2D2D2D"/>
                </a:solidFill>
                <a:latin typeface="Calibri"/>
                <a:ea typeface="Calibri"/>
                <a:cs typeface="Calibri"/>
                <a:sym typeface="Calibri"/>
              </a:rPr>
              <a:t>Terdapat keunikan untuk worldcloud narasi ini</a:t>
            </a:r>
            <a:endParaRPr sz="2000">
              <a:solidFill>
                <a:srgbClr val="2D2D2D"/>
              </a:solidFill>
              <a:latin typeface="Calibri"/>
              <a:ea typeface="Calibri"/>
              <a:cs typeface="Calibri"/>
              <a:sym typeface="Calibri"/>
            </a:endParaRPr>
          </a:p>
          <a:p>
            <a:pPr indent="0" lvl="0" marL="0" rtl="0" algn="l">
              <a:lnSpc>
                <a:spcPct val="90000"/>
              </a:lnSpc>
              <a:spcBef>
                <a:spcPts val="1000"/>
              </a:spcBef>
              <a:spcAft>
                <a:spcPts val="0"/>
              </a:spcAft>
              <a:buNone/>
            </a:pPr>
            <a:r>
              <a:rPr lang="en" sz="2000">
                <a:solidFill>
                  <a:srgbClr val="2D2D2D"/>
                </a:solidFill>
                <a:latin typeface="Calibri"/>
                <a:ea typeface="Calibri"/>
                <a:cs typeface="Calibri"/>
                <a:sym typeface="Calibri"/>
              </a:rPr>
              <a:t>Pada narasi </a:t>
            </a:r>
            <a:r>
              <a:rPr b="1" lang="en" sz="2000">
                <a:solidFill>
                  <a:srgbClr val="2D2D2D"/>
                </a:solidFill>
                <a:latin typeface="Calibri"/>
                <a:ea typeface="Calibri"/>
                <a:cs typeface="Calibri"/>
                <a:sym typeface="Calibri"/>
              </a:rPr>
              <a:t>hoax </a:t>
            </a:r>
            <a:r>
              <a:rPr lang="en" sz="2000">
                <a:solidFill>
                  <a:srgbClr val="2D2D2D"/>
                </a:solidFill>
                <a:latin typeface="Calibri"/>
                <a:ea typeface="Calibri"/>
                <a:cs typeface="Calibri"/>
                <a:sym typeface="Calibri"/>
              </a:rPr>
              <a:t>maupun </a:t>
            </a:r>
            <a:r>
              <a:rPr b="1" lang="en" sz="2000">
                <a:solidFill>
                  <a:srgbClr val="2D2D2D"/>
                </a:solidFill>
                <a:latin typeface="Calibri"/>
                <a:ea typeface="Calibri"/>
                <a:cs typeface="Calibri"/>
                <a:sym typeface="Calibri"/>
              </a:rPr>
              <a:t>non-hoax</a:t>
            </a:r>
            <a:r>
              <a:rPr b="1" lang="en" sz="2000">
                <a:solidFill>
                  <a:srgbClr val="2D2D2D"/>
                </a:solidFill>
                <a:latin typeface="Calibri"/>
                <a:ea typeface="Calibri"/>
                <a:cs typeface="Calibri"/>
                <a:sym typeface="Calibri"/>
              </a:rPr>
              <a:t> banyak </a:t>
            </a:r>
            <a:r>
              <a:rPr lang="en" sz="2000">
                <a:solidFill>
                  <a:srgbClr val="2D2D2D"/>
                </a:solidFill>
                <a:latin typeface="Calibri"/>
                <a:ea typeface="Calibri"/>
                <a:cs typeface="Calibri"/>
                <a:sym typeface="Calibri"/>
              </a:rPr>
              <a:t>mengandung </a:t>
            </a:r>
            <a:r>
              <a:rPr b="1" lang="en" sz="2000">
                <a:solidFill>
                  <a:srgbClr val="2D2D2D"/>
                </a:solidFill>
                <a:latin typeface="Calibri"/>
                <a:ea typeface="Calibri"/>
                <a:cs typeface="Calibri"/>
                <a:sym typeface="Calibri"/>
              </a:rPr>
              <a:t>kata “Indonesia”</a:t>
            </a:r>
            <a:endParaRPr b="1" sz="2000">
              <a:solidFill>
                <a:srgbClr val="2D2D2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Tantangan</a:t>
            </a:r>
            <a:endParaRPr/>
          </a:p>
        </p:txBody>
      </p:sp>
      <p:sp>
        <p:nvSpPr>
          <p:cNvPr id="168" name="Google Shape;16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2D2D2D"/>
              </a:buClr>
              <a:buSzPts val="2600"/>
              <a:buFont typeface="Poppins"/>
              <a:buChar char="●"/>
            </a:pPr>
            <a:r>
              <a:rPr b="1" lang="en" sz="2600">
                <a:solidFill>
                  <a:srgbClr val="2D2D2D"/>
                </a:solidFill>
                <a:latin typeface="Poppins"/>
                <a:ea typeface="Poppins"/>
                <a:cs typeface="Poppins"/>
                <a:sym typeface="Poppins"/>
              </a:rPr>
              <a:t>Data imbalance</a:t>
            </a:r>
            <a:r>
              <a:rPr lang="en" sz="2600">
                <a:solidFill>
                  <a:srgbClr val="2D2D2D"/>
                </a:solidFill>
                <a:latin typeface="Poppins"/>
                <a:ea typeface="Poppins"/>
                <a:cs typeface="Poppins"/>
                <a:sym typeface="Poppins"/>
              </a:rPr>
              <a:t> </a:t>
            </a:r>
            <a:endParaRPr sz="2600">
              <a:solidFill>
                <a:srgbClr val="2D2D2D"/>
              </a:solidFill>
              <a:latin typeface="Poppins"/>
              <a:ea typeface="Poppins"/>
              <a:cs typeface="Poppins"/>
              <a:sym typeface="Poppins"/>
            </a:endParaRPr>
          </a:p>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Hoax dan Non-hoax </a:t>
            </a:r>
            <a:r>
              <a:rPr b="1" lang="en" sz="2600">
                <a:solidFill>
                  <a:srgbClr val="2D2D2D"/>
                </a:solidFill>
                <a:latin typeface="Poppins"/>
                <a:ea typeface="Poppins"/>
                <a:cs typeface="Poppins"/>
                <a:sym typeface="Poppins"/>
              </a:rPr>
              <a:t>sulit dibedakan</a:t>
            </a:r>
            <a:r>
              <a:rPr lang="en" sz="2600">
                <a:solidFill>
                  <a:srgbClr val="2D2D2D"/>
                </a:solidFill>
                <a:latin typeface="Poppins"/>
                <a:ea typeface="Poppins"/>
                <a:cs typeface="Poppins"/>
                <a:sym typeface="Poppins"/>
              </a:rPr>
              <a:t> secara kasat mata</a:t>
            </a:r>
            <a:endParaRPr/>
          </a:p>
        </p:txBody>
      </p:sp>
      <p:pic>
        <p:nvPicPr>
          <p:cNvPr id="169" name="Google Shape;169;p24"/>
          <p:cNvPicPr preferRelativeResize="0"/>
          <p:nvPr/>
        </p:nvPicPr>
        <p:blipFill>
          <a:blip r:embed="rId3">
            <a:alphaModFix/>
          </a:blip>
          <a:stretch>
            <a:fillRect/>
          </a:stretch>
        </p:blipFill>
        <p:spPr>
          <a:xfrm>
            <a:off x="2211675" y="22425"/>
            <a:ext cx="2725375" cy="1433025"/>
          </a:xfrm>
          <a:prstGeom prst="rect">
            <a:avLst/>
          </a:prstGeom>
          <a:noFill/>
          <a:ln>
            <a:noFill/>
          </a:ln>
        </p:spPr>
      </p:pic>
      <p:pic>
        <p:nvPicPr>
          <p:cNvPr id="170" name="Google Shape;170;p24"/>
          <p:cNvPicPr preferRelativeResize="0"/>
          <p:nvPr/>
        </p:nvPicPr>
        <p:blipFill>
          <a:blip r:embed="rId4">
            <a:alphaModFix/>
          </a:blip>
          <a:stretch>
            <a:fillRect/>
          </a:stretch>
        </p:blipFill>
        <p:spPr>
          <a:xfrm>
            <a:off x="127325" y="3167913"/>
            <a:ext cx="2571599" cy="1717249"/>
          </a:xfrm>
          <a:prstGeom prst="rect">
            <a:avLst/>
          </a:prstGeom>
          <a:noFill/>
          <a:ln>
            <a:noFill/>
          </a:ln>
        </p:spPr>
      </p:pic>
      <p:pic>
        <p:nvPicPr>
          <p:cNvPr id="171" name="Google Shape;171;p24"/>
          <p:cNvPicPr preferRelativeResize="0"/>
          <p:nvPr/>
        </p:nvPicPr>
        <p:blipFill>
          <a:blip r:embed="rId5">
            <a:alphaModFix/>
          </a:blip>
          <a:stretch>
            <a:fillRect/>
          </a:stretch>
        </p:blipFill>
        <p:spPr>
          <a:xfrm rot="-202278">
            <a:off x="2661025" y="2514600"/>
            <a:ext cx="2185275" cy="1223750"/>
          </a:xfrm>
          <a:prstGeom prst="rect">
            <a:avLst/>
          </a:prstGeom>
          <a:noFill/>
          <a:ln>
            <a:noFill/>
          </a:ln>
        </p:spPr>
      </p:pic>
      <p:pic>
        <p:nvPicPr>
          <p:cNvPr id="172" name="Google Shape;172;p24"/>
          <p:cNvPicPr preferRelativeResize="0"/>
          <p:nvPr/>
        </p:nvPicPr>
        <p:blipFill>
          <a:blip r:embed="rId6">
            <a:alphaModFix/>
          </a:blip>
          <a:stretch>
            <a:fillRect/>
          </a:stretch>
        </p:blipFill>
        <p:spPr>
          <a:xfrm>
            <a:off x="4983250" y="3161625"/>
            <a:ext cx="2057575" cy="1729825"/>
          </a:xfrm>
          <a:prstGeom prst="rect">
            <a:avLst/>
          </a:prstGeom>
          <a:noFill/>
          <a:ln>
            <a:noFill/>
          </a:ln>
        </p:spPr>
      </p:pic>
      <p:sp>
        <p:nvSpPr>
          <p:cNvPr id="173" name="Google Shape;173;p24"/>
          <p:cNvSpPr txBox="1"/>
          <p:nvPr/>
        </p:nvSpPr>
        <p:spPr>
          <a:xfrm rot="-1770206">
            <a:off x="4534860" y="3211882"/>
            <a:ext cx="1015481" cy="76803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CC0000"/>
                </a:solidFill>
                <a:latin typeface="Open Sans"/>
                <a:ea typeface="Open Sans"/>
                <a:cs typeface="Open Sans"/>
                <a:sym typeface="Open Sans"/>
              </a:rPr>
              <a:t>OR</a:t>
            </a:r>
            <a:endParaRPr sz="2800">
              <a:solidFill>
                <a:srgbClr val="CC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Pembersihan Data</a:t>
            </a:r>
            <a:endParaRPr/>
          </a:p>
        </p:txBody>
      </p:sp>
      <p:sp>
        <p:nvSpPr>
          <p:cNvPr id="179" name="Google Shape;17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Mengubah link(http)</a:t>
            </a:r>
            <a:endParaRPr sz="2600">
              <a:solidFill>
                <a:srgbClr val="2D2D2D"/>
              </a:solidFill>
              <a:latin typeface="Poppins"/>
              <a:ea typeface="Poppins"/>
              <a:cs typeface="Poppins"/>
              <a:sym typeface="Poppins"/>
            </a:endParaRPr>
          </a:p>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Menghapus Simbol yang tidak perlu</a:t>
            </a:r>
            <a:endParaRPr sz="2600">
              <a:solidFill>
                <a:srgbClr val="2D2D2D"/>
              </a:solidFill>
              <a:latin typeface="Poppins"/>
              <a:ea typeface="Poppins"/>
              <a:cs typeface="Poppins"/>
              <a:sym typeface="Poppins"/>
            </a:endParaRPr>
          </a:p>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Menghapus Emoji</a:t>
            </a:r>
            <a:endParaRPr sz="2600">
              <a:solidFill>
                <a:srgbClr val="2D2D2D"/>
              </a:solidFill>
              <a:latin typeface="Poppins"/>
              <a:ea typeface="Poppins"/>
              <a:cs typeface="Poppins"/>
              <a:sym typeface="Poppins"/>
            </a:endParaRPr>
          </a:p>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Mengubah kata - kata menjadi huruf kecil</a:t>
            </a:r>
            <a:endParaRPr sz="2600">
              <a:solidFill>
                <a:srgbClr val="2D2D2D"/>
              </a:solidFill>
              <a:latin typeface="Poppins"/>
              <a:ea typeface="Poppins"/>
              <a:cs typeface="Poppins"/>
              <a:sym typeface="Poppins"/>
            </a:endParaRPr>
          </a:p>
          <a:p>
            <a:pPr indent="-393700" lvl="0" marL="4572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Membatasi Karakter utama</a:t>
            </a:r>
            <a:endParaRPr sz="2600">
              <a:solidFill>
                <a:srgbClr val="2D2D2D"/>
              </a:solidFill>
              <a:latin typeface="Poppins"/>
              <a:ea typeface="Poppins"/>
              <a:cs typeface="Poppins"/>
              <a:sym typeface="Poppins"/>
            </a:endParaRPr>
          </a:p>
          <a:p>
            <a:pPr indent="-393700" lvl="1" marL="13716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36 Untuk Judul</a:t>
            </a:r>
            <a:endParaRPr sz="2600">
              <a:solidFill>
                <a:srgbClr val="2D2D2D"/>
              </a:solidFill>
              <a:latin typeface="Poppins"/>
              <a:ea typeface="Poppins"/>
              <a:cs typeface="Poppins"/>
              <a:sym typeface="Poppins"/>
            </a:endParaRPr>
          </a:p>
          <a:p>
            <a:pPr indent="-393700" lvl="1" marL="1371600" rtl="0" algn="l">
              <a:spcBef>
                <a:spcPts val="0"/>
              </a:spcBef>
              <a:spcAft>
                <a:spcPts val="0"/>
              </a:spcAft>
              <a:buClr>
                <a:srgbClr val="2D2D2D"/>
              </a:buClr>
              <a:buSzPts val="2600"/>
              <a:buFont typeface="Poppins"/>
              <a:buChar char="○"/>
            </a:pPr>
            <a:r>
              <a:rPr lang="en" sz="2600">
                <a:solidFill>
                  <a:srgbClr val="2D2D2D"/>
                </a:solidFill>
                <a:latin typeface="Poppins"/>
                <a:ea typeface="Poppins"/>
                <a:cs typeface="Poppins"/>
                <a:sym typeface="Poppins"/>
              </a:rPr>
              <a:t>96 Untuk Narasi</a:t>
            </a:r>
            <a:endParaRPr sz="2600">
              <a:solidFill>
                <a:srgbClr val="2D2D2D"/>
              </a:solidFill>
              <a:latin typeface="Poppins"/>
              <a:ea typeface="Poppins"/>
              <a:cs typeface="Poppins"/>
              <a:sym typeface="Poppins"/>
            </a:endParaRPr>
          </a:p>
        </p:txBody>
      </p:sp>
      <p:pic>
        <p:nvPicPr>
          <p:cNvPr id="180" name="Google Shape;180;p25"/>
          <p:cNvPicPr preferRelativeResize="0"/>
          <p:nvPr/>
        </p:nvPicPr>
        <p:blipFill>
          <a:blip r:embed="rId3">
            <a:alphaModFix/>
          </a:blip>
          <a:stretch>
            <a:fillRect/>
          </a:stretch>
        </p:blipFill>
        <p:spPr>
          <a:xfrm>
            <a:off x="3594650" y="112275"/>
            <a:ext cx="2753499" cy="115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nvSpPr>
        <p:spPr>
          <a:xfrm>
            <a:off x="-1" y="1946400"/>
            <a:ext cx="2702400" cy="1250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 sz="3800">
                <a:solidFill>
                  <a:srgbClr val="2D2D2D"/>
                </a:solidFill>
                <a:latin typeface="Poppins"/>
                <a:ea typeface="Poppins"/>
                <a:cs typeface="Poppins"/>
                <a:sym typeface="Poppins"/>
              </a:rPr>
              <a:t>Metode</a:t>
            </a:r>
            <a:endParaRPr b="1" sz="3800">
              <a:solidFill>
                <a:srgbClr val="2D2D2D"/>
              </a:solidFill>
              <a:latin typeface="Poppins"/>
              <a:ea typeface="Poppins"/>
              <a:cs typeface="Poppins"/>
              <a:sym typeface="Poppins"/>
            </a:endParaRPr>
          </a:p>
        </p:txBody>
      </p:sp>
      <p:sp>
        <p:nvSpPr>
          <p:cNvPr id="186" name="Google Shape;186;p26"/>
          <p:cNvSpPr txBox="1"/>
          <p:nvPr/>
        </p:nvSpPr>
        <p:spPr>
          <a:xfrm>
            <a:off x="2702412" y="378150"/>
            <a:ext cx="6441600" cy="4387200"/>
          </a:xfrm>
          <a:prstGeom prst="rect">
            <a:avLst/>
          </a:prstGeom>
          <a:noFill/>
          <a:ln>
            <a:noFill/>
          </a:ln>
        </p:spPr>
        <p:txBody>
          <a:bodyPr anchorCtr="0" anchor="ctr" bIns="45700" lIns="91425" spcFirstLastPara="1" rIns="91425" wrap="square" tIns="45700">
            <a:noAutofit/>
          </a:bodyPr>
          <a:lstStyle/>
          <a:p>
            <a:pPr indent="-50800" lvl="0" marL="228600" rtl="0" algn="just">
              <a:lnSpc>
                <a:spcPct val="115000"/>
              </a:lnSpc>
              <a:spcBef>
                <a:spcPts val="0"/>
              </a:spcBef>
              <a:spcAft>
                <a:spcPts val="0"/>
              </a:spcAft>
              <a:buNone/>
            </a:pPr>
            <a:r>
              <a:rPr lang="en" sz="2000">
                <a:solidFill>
                  <a:srgbClr val="2D2D2D"/>
                </a:solidFill>
                <a:latin typeface="Poppins"/>
                <a:ea typeface="Poppins"/>
                <a:cs typeface="Poppins"/>
                <a:sym typeface="Poppins"/>
              </a:rPr>
              <a:t>Metode yang kami gunakan secara umum berbasis </a:t>
            </a:r>
            <a:r>
              <a:rPr i="1" lang="en" sz="2000">
                <a:solidFill>
                  <a:srgbClr val="2D2D2D"/>
                </a:solidFill>
                <a:latin typeface="Poppins"/>
                <a:ea typeface="Poppins"/>
                <a:cs typeface="Poppins"/>
                <a:sym typeface="Poppins"/>
              </a:rPr>
              <a:t>Deep Learning</a:t>
            </a:r>
            <a:r>
              <a:rPr lang="en" sz="2000">
                <a:solidFill>
                  <a:srgbClr val="2D2D2D"/>
                </a:solidFill>
                <a:latin typeface="Poppins"/>
                <a:ea typeface="Poppins"/>
                <a:cs typeface="Poppins"/>
                <a:sym typeface="Poppins"/>
              </a:rPr>
              <a:t> yaitu menggunakan </a:t>
            </a:r>
            <a:r>
              <a:rPr b="1" lang="en" sz="2000">
                <a:solidFill>
                  <a:srgbClr val="2D2D2D"/>
                </a:solidFill>
                <a:latin typeface="Poppins"/>
                <a:ea typeface="Poppins"/>
                <a:cs typeface="Poppins"/>
                <a:sym typeface="Poppins"/>
              </a:rPr>
              <a:t>IndoBERT.</a:t>
            </a:r>
            <a:endParaRPr b="1" sz="2000">
              <a:solidFill>
                <a:srgbClr val="2D2D2D"/>
              </a:solidFill>
              <a:latin typeface="Poppins"/>
              <a:ea typeface="Poppins"/>
              <a:cs typeface="Poppins"/>
              <a:sym typeface="Poppins"/>
            </a:endParaRPr>
          </a:p>
          <a:p>
            <a:pPr indent="-50800" lvl="0" marL="228600" rtl="0" algn="just">
              <a:lnSpc>
                <a:spcPct val="115000"/>
              </a:lnSpc>
              <a:spcBef>
                <a:spcPts val="0"/>
              </a:spcBef>
              <a:spcAft>
                <a:spcPts val="0"/>
              </a:spcAft>
              <a:buNone/>
            </a:pPr>
            <a:r>
              <a:t/>
            </a:r>
            <a:endParaRPr sz="2000">
              <a:solidFill>
                <a:srgbClr val="2D2D2D"/>
              </a:solidFill>
              <a:latin typeface="Poppins"/>
              <a:ea typeface="Poppins"/>
              <a:cs typeface="Poppins"/>
              <a:sym typeface="Poppins"/>
            </a:endParaRPr>
          </a:p>
          <a:p>
            <a:pPr indent="-50800" lvl="0" marL="228600" rtl="0" algn="just">
              <a:lnSpc>
                <a:spcPct val="115000"/>
              </a:lnSpc>
              <a:spcBef>
                <a:spcPts val="0"/>
              </a:spcBef>
              <a:spcAft>
                <a:spcPts val="0"/>
              </a:spcAft>
              <a:buNone/>
            </a:pPr>
            <a:r>
              <a:rPr lang="en" sz="2000">
                <a:solidFill>
                  <a:srgbClr val="2D2D2D"/>
                </a:solidFill>
                <a:latin typeface="Poppins"/>
                <a:ea typeface="Poppins"/>
                <a:cs typeface="Poppins"/>
                <a:sym typeface="Poppins"/>
              </a:rPr>
              <a:t>Hasil Luaran model Indobert antara Judul dan Narasi akan digabung lalu dilakukan pengukuran pada hidden layer.</a:t>
            </a:r>
            <a:endParaRPr b="1" i="1" sz="2000">
              <a:solidFill>
                <a:srgbClr val="2D2D2D"/>
              </a:solidFill>
              <a:latin typeface="Poppins"/>
              <a:ea typeface="Poppins"/>
              <a:cs typeface="Poppins"/>
              <a:sym typeface="Poppins"/>
            </a:endParaRPr>
          </a:p>
        </p:txBody>
      </p:sp>
      <p:pic>
        <p:nvPicPr>
          <p:cNvPr id="187" name="Google Shape;187;p26"/>
          <p:cNvPicPr preferRelativeResize="0"/>
          <p:nvPr/>
        </p:nvPicPr>
        <p:blipFill>
          <a:blip r:embed="rId3">
            <a:alphaModFix/>
          </a:blip>
          <a:stretch>
            <a:fillRect/>
          </a:stretch>
        </p:blipFill>
        <p:spPr>
          <a:xfrm>
            <a:off x="90750" y="3662075"/>
            <a:ext cx="4057650" cy="127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7"/>
          <p:cNvSpPr txBox="1"/>
          <p:nvPr/>
        </p:nvSpPr>
        <p:spPr>
          <a:xfrm>
            <a:off x="-64831" y="827739"/>
            <a:ext cx="2624400" cy="1319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 sz="3700">
                <a:solidFill>
                  <a:srgbClr val="2D2D2D"/>
                </a:solidFill>
                <a:latin typeface="Poppins"/>
                <a:ea typeface="Poppins"/>
                <a:cs typeface="Poppins"/>
                <a:sym typeface="Poppins"/>
              </a:rPr>
              <a:t>IndoBERT</a:t>
            </a:r>
            <a:endParaRPr b="1" sz="3700">
              <a:solidFill>
                <a:srgbClr val="2D2D2D"/>
              </a:solidFill>
              <a:latin typeface="Poppins"/>
              <a:ea typeface="Poppins"/>
              <a:cs typeface="Poppins"/>
              <a:sym typeface="Poppins"/>
            </a:endParaRPr>
          </a:p>
        </p:txBody>
      </p:sp>
      <p:sp>
        <p:nvSpPr>
          <p:cNvPr id="193" name="Google Shape;193;p27"/>
          <p:cNvSpPr txBox="1"/>
          <p:nvPr/>
        </p:nvSpPr>
        <p:spPr>
          <a:xfrm>
            <a:off x="2936488" y="2332350"/>
            <a:ext cx="5557500" cy="4083000"/>
          </a:xfrm>
          <a:prstGeom prst="rect">
            <a:avLst/>
          </a:prstGeom>
          <a:noFill/>
          <a:ln>
            <a:noFill/>
          </a:ln>
        </p:spPr>
        <p:txBody>
          <a:bodyPr anchorCtr="0" anchor="ctr" bIns="45700" lIns="91425" spcFirstLastPara="1" rIns="91425" wrap="square" tIns="45700">
            <a:noAutofit/>
          </a:bodyPr>
          <a:lstStyle/>
          <a:p>
            <a:pPr indent="-50800" lvl="0" marL="228600" rtl="0" algn="l">
              <a:lnSpc>
                <a:spcPct val="115000"/>
              </a:lnSpc>
              <a:spcBef>
                <a:spcPts val="0"/>
              </a:spcBef>
              <a:spcAft>
                <a:spcPts val="0"/>
              </a:spcAft>
              <a:buNone/>
            </a:pPr>
            <a:r>
              <a:rPr lang="en" sz="1800">
                <a:solidFill>
                  <a:srgbClr val="2D2D2D"/>
                </a:solidFill>
                <a:latin typeface="Poppins"/>
                <a:ea typeface="Poppins"/>
                <a:cs typeface="Poppins"/>
                <a:sym typeface="Poppins"/>
              </a:rPr>
              <a:t> IndoBERT merupakan </a:t>
            </a:r>
            <a:r>
              <a:rPr b="1" lang="en" sz="1800">
                <a:solidFill>
                  <a:srgbClr val="2D2D2D"/>
                </a:solidFill>
                <a:latin typeface="Poppins"/>
                <a:ea typeface="Poppins"/>
                <a:cs typeface="Poppins"/>
                <a:sym typeface="Poppins"/>
              </a:rPr>
              <a:t>pretrained</a:t>
            </a:r>
            <a:r>
              <a:rPr lang="en" sz="1800">
                <a:solidFill>
                  <a:srgbClr val="2D2D2D"/>
                </a:solidFill>
                <a:latin typeface="Poppins"/>
                <a:ea typeface="Poppins"/>
                <a:cs typeface="Poppins"/>
                <a:sym typeface="Poppins"/>
              </a:rPr>
              <a:t> model BERT dengan menggunakan </a:t>
            </a:r>
            <a:r>
              <a:rPr b="1" lang="en" sz="1800">
                <a:solidFill>
                  <a:srgbClr val="2D2D2D"/>
                </a:solidFill>
                <a:latin typeface="Poppins"/>
                <a:ea typeface="Poppins"/>
                <a:cs typeface="Poppins"/>
                <a:sym typeface="Poppins"/>
              </a:rPr>
              <a:t>dataset Indo4B </a:t>
            </a:r>
            <a:r>
              <a:rPr lang="en" sz="1800">
                <a:solidFill>
                  <a:srgbClr val="2D2D2D"/>
                </a:solidFill>
                <a:latin typeface="Poppins"/>
                <a:ea typeface="Poppins"/>
                <a:cs typeface="Poppins"/>
                <a:sym typeface="Poppins"/>
              </a:rPr>
              <a:t>yang berasal dari dataset publik seperti sosial media, blog, berita, dan website</a:t>
            </a:r>
            <a:endParaRPr sz="1800">
              <a:solidFill>
                <a:srgbClr val="2D2D2D"/>
              </a:solidFill>
              <a:latin typeface="Poppins"/>
              <a:ea typeface="Poppins"/>
              <a:cs typeface="Poppins"/>
              <a:sym typeface="Poppins"/>
            </a:endParaRPr>
          </a:p>
        </p:txBody>
      </p:sp>
      <p:sp>
        <p:nvSpPr>
          <p:cNvPr id="194" name="Google Shape;194;p27"/>
          <p:cNvSpPr txBox="1"/>
          <p:nvPr/>
        </p:nvSpPr>
        <p:spPr>
          <a:xfrm>
            <a:off x="0" y="4707405"/>
            <a:ext cx="32859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2D2D"/>
                </a:solidFill>
                <a:latin typeface="Calibri"/>
                <a:ea typeface="Calibri"/>
                <a:cs typeface="Calibri"/>
                <a:sym typeface="Calibri"/>
              </a:rPr>
              <a:t>sumber https://arxiv.org/pdf/2009.05387.pdf</a:t>
            </a:r>
            <a:endParaRPr sz="1200">
              <a:solidFill>
                <a:srgbClr val="2D2D2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2727100" y="3209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Arsitektur dan Parameter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444325" y="1853325"/>
            <a:ext cx="3467400" cy="125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 sz="2800">
                <a:solidFill>
                  <a:srgbClr val="2D2D2D"/>
                </a:solidFill>
                <a:latin typeface="Poppins"/>
                <a:ea typeface="Poppins"/>
                <a:cs typeface="Poppins"/>
                <a:sym typeface="Poppins"/>
              </a:rPr>
              <a:t>Indo</a:t>
            </a:r>
            <a:r>
              <a:rPr lang="en" sz="2800">
                <a:solidFill>
                  <a:srgbClr val="2D2D2D"/>
                </a:solidFill>
                <a:latin typeface="Poppins"/>
                <a:ea typeface="Poppins"/>
                <a:cs typeface="Poppins"/>
                <a:sym typeface="Poppins"/>
              </a:rPr>
              <a:t>nesia </a:t>
            </a:r>
            <a:r>
              <a:rPr b="1" lang="en" sz="2800">
                <a:solidFill>
                  <a:srgbClr val="2D2D2D"/>
                </a:solidFill>
                <a:latin typeface="Poppins"/>
                <a:ea typeface="Poppins"/>
                <a:cs typeface="Poppins"/>
                <a:sym typeface="Poppins"/>
              </a:rPr>
              <a:t>B</a:t>
            </a:r>
            <a:r>
              <a:rPr lang="en" sz="2800">
                <a:solidFill>
                  <a:srgbClr val="2D2D2D"/>
                </a:solidFill>
                <a:latin typeface="Poppins"/>
                <a:ea typeface="Poppins"/>
                <a:cs typeface="Poppins"/>
                <a:sym typeface="Poppins"/>
              </a:rPr>
              <a:t>idirectional </a:t>
            </a:r>
            <a:r>
              <a:rPr b="1" lang="en" sz="2800">
                <a:solidFill>
                  <a:srgbClr val="2D2D2D"/>
                </a:solidFill>
                <a:latin typeface="Poppins"/>
                <a:ea typeface="Poppins"/>
                <a:cs typeface="Poppins"/>
                <a:sym typeface="Poppins"/>
              </a:rPr>
              <a:t>E</a:t>
            </a:r>
            <a:r>
              <a:rPr lang="en" sz="2800">
                <a:solidFill>
                  <a:srgbClr val="2D2D2D"/>
                </a:solidFill>
                <a:latin typeface="Poppins"/>
                <a:ea typeface="Poppins"/>
                <a:cs typeface="Poppins"/>
                <a:sym typeface="Poppins"/>
              </a:rPr>
              <a:t>ncoder </a:t>
            </a:r>
            <a:r>
              <a:rPr b="1" lang="en" sz="2800">
                <a:solidFill>
                  <a:srgbClr val="2D2D2D"/>
                </a:solidFill>
                <a:latin typeface="Poppins"/>
                <a:ea typeface="Poppins"/>
                <a:cs typeface="Poppins"/>
                <a:sym typeface="Poppins"/>
              </a:rPr>
              <a:t>R</a:t>
            </a:r>
            <a:r>
              <a:rPr lang="en" sz="2800">
                <a:solidFill>
                  <a:srgbClr val="2D2D2D"/>
                </a:solidFill>
                <a:latin typeface="Poppins"/>
                <a:ea typeface="Poppins"/>
                <a:cs typeface="Poppins"/>
                <a:sym typeface="Poppins"/>
              </a:rPr>
              <a:t>epresentational </a:t>
            </a:r>
            <a:r>
              <a:rPr b="1" lang="en" sz="2800">
                <a:solidFill>
                  <a:srgbClr val="2D2D2D"/>
                </a:solidFill>
                <a:latin typeface="Poppins"/>
                <a:ea typeface="Poppins"/>
                <a:cs typeface="Poppins"/>
                <a:sym typeface="Poppins"/>
              </a:rPr>
              <a:t>T</a:t>
            </a:r>
            <a:r>
              <a:rPr lang="en" sz="2800">
                <a:solidFill>
                  <a:srgbClr val="2D2D2D"/>
                </a:solidFill>
                <a:latin typeface="Poppins"/>
                <a:ea typeface="Poppins"/>
                <a:cs typeface="Poppins"/>
                <a:sym typeface="Poppins"/>
              </a:rPr>
              <a:t>ransformers</a:t>
            </a:r>
            <a:endParaRPr sz="2800">
              <a:solidFill>
                <a:srgbClr val="2D2D2D"/>
              </a:solidFill>
              <a:latin typeface="Poppins"/>
              <a:ea typeface="Poppins"/>
              <a:cs typeface="Poppins"/>
              <a:sym typeface="Poppins"/>
            </a:endParaRPr>
          </a:p>
          <a:p>
            <a:pPr indent="0" lvl="0" marL="0" rtl="0" algn="l">
              <a:lnSpc>
                <a:spcPct val="115000"/>
              </a:lnSpc>
              <a:spcBef>
                <a:spcPts val="0"/>
              </a:spcBef>
              <a:spcAft>
                <a:spcPts val="0"/>
              </a:spcAft>
              <a:buNone/>
            </a:pPr>
            <a:r>
              <a:rPr b="1" lang="en" sz="4400">
                <a:solidFill>
                  <a:srgbClr val="2D2D2D"/>
                </a:solidFill>
                <a:latin typeface="Poppins"/>
                <a:ea typeface="Poppins"/>
                <a:cs typeface="Poppins"/>
                <a:sym typeface="Poppins"/>
              </a:rPr>
              <a:t>IndoBERT</a:t>
            </a:r>
            <a:endParaRPr b="1" sz="4400">
              <a:solidFill>
                <a:srgbClr val="2D2D2D"/>
              </a:solidFill>
              <a:latin typeface="Poppins"/>
              <a:ea typeface="Poppins"/>
              <a:cs typeface="Poppins"/>
              <a:sym typeface="Poppins"/>
            </a:endParaRPr>
          </a:p>
        </p:txBody>
      </p:sp>
      <p:pic>
        <p:nvPicPr>
          <p:cNvPr id="205" name="Google Shape;205;p29"/>
          <p:cNvPicPr preferRelativeResize="0"/>
          <p:nvPr/>
        </p:nvPicPr>
        <p:blipFill>
          <a:blip r:embed="rId3">
            <a:alphaModFix/>
          </a:blip>
          <a:stretch>
            <a:fillRect/>
          </a:stretch>
        </p:blipFill>
        <p:spPr>
          <a:xfrm>
            <a:off x="3795650" y="0"/>
            <a:ext cx="5264899" cy="503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4400"/>
              <a:buFont typeface="Calibri"/>
              <a:buNone/>
            </a:pPr>
            <a:r>
              <a:rPr b="1" lang="en" sz="3400">
                <a:solidFill>
                  <a:srgbClr val="2D2D2D"/>
                </a:solidFill>
                <a:latin typeface="Poppins"/>
                <a:ea typeface="Poppins"/>
                <a:cs typeface="Poppins"/>
                <a:sym typeface="Poppins"/>
              </a:rPr>
              <a:t>IndoBERT Training Parameters</a:t>
            </a:r>
            <a:endParaRPr sz="1800"/>
          </a:p>
        </p:txBody>
      </p:sp>
      <p:sp>
        <p:nvSpPr>
          <p:cNvPr id="211" name="Google Shape;21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D2D2D"/>
              </a:buClr>
              <a:buSzPts val="2000"/>
              <a:buFont typeface="Poppins"/>
              <a:buChar char="•"/>
            </a:pPr>
            <a:r>
              <a:rPr lang="en" sz="2000">
                <a:solidFill>
                  <a:srgbClr val="2D2D2D"/>
                </a:solidFill>
                <a:latin typeface="Poppins"/>
                <a:ea typeface="Poppins"/>
                <a:cs typeface="Poppins"/>
                <a:sym typeface="Poppins"/>
              </a:rPr>
              <a:t>Max Length Judul = 36</a:t>
            </a:r>
            <a:endParaRPr sz="2000">
              <a:solidFill>
                <a:srgbClr val="2D2D2D"/>
              </a:solidFill>
              <a:latin typeface="Poppins"/>
              <a:ea typeface="Poppins"/>
              <a:cs typeface="Poppins"/>
              <a:sym typeface="Poppins"/>
            </a:endParaRPr>
          </a:p>
          <a:p>
            <a:pPr indent="-355600" lvl="0" marL="457200" rtl="0" algn="l">
              <a:spcBef>
                <a:spcPts val="0"/>
              </a:spcBef>
              <a:spcAft>
                <a:spcPts val="0"/>
              </a:spcAft>
              <a:buClr>
                <a:srgbClr val="2D2D2D"/>
              </a:buClr>
              <a:buSzPts val="2000"/>
              <a:buFont typeface="Poppins"/>
              <a:buChar char="•"/>
            </a:pPr>
            <a:r>
              <a:rPr lang="en" sz="2000">
                <a:solidFill>
                  <a:srgbClr val="2D2D2D"/>
                </a:solidFill>
                <a:latin typeface="Poppins"/>
                <a:ea typeface="Poppins"/>
                <a:cs typeface="Poppins"/>
                <a:sym typeface="Poppins"/>
              </a:rPr>
              <a:t>Max Length Narasi = 96</a:t>
            </a:r>
            <a:endParaRPr sz="2000">
              <a:solidFill>
                <a:srgbClr val="2D2D2D"/>
              </a:solidFill>
              <a:latin typeface="Poppins"/>
              <a:ea typeface="Poppins"/>
              <a:cs typeface="Poppins"/>
              <a:sym typeface="Poppins"/>
            </a:endParaRPr>
          </a:p>
          <a:p>
            <a:pPr indent="-355600" lvl="0" marL="457200" rtl="0" algn="l">
              <a:spcBef>
                <a:spcPts val="0"/>
              </a:spcBef>
              <a:spcAft>
                <a:spcPts val="0"/>
              </a:spcAft>
              <a:buClr>
                <a:srgbClr val="2D2D2D"/>
              </a:buClr>
              <a:buSzPts val="2000"/>
              <a:buFont typeface="Poppins"/>
              <a:buChar char="•"/>
            </a:pPr>
            <a:r>
              <a:rPr lang="en" sz="2000">
                <a:solidFill>
                  <a:srgbClr val="2D2D2D"/>
                </a:solidFill>
                <a:latin typeface="Poppins"/>
                <a:ea typeface="Poppins"/>
                <a:cs typeface="Poppins"/>
                <a:sym typeface="Poppins"/>
              </a:rPr>
              <a:t>Batch Size = 32</a:t>
            </a:r>
            <a:endParaRPr sz="2000">
              <a:solidFill>
                <a:srgbClr val="2D2D2D"/>
              </a:solidFill>
              <a:latin typeface="Poppins"/>
              <a:ea typeface="Poppins"/>
              <a:cs typeface="Poppins"/>
              <a:sym typeface="Poppins"/>
            </a:endParaRPr>
          </a:p>
          <a:p>
            <a:pPr indent="-355600" lvl="0" marL="457200" rtl="0" algn="l">
              <a:spcBef>
                <a:spcPts val="0"/>
              </a:spcBef>
              <a:spcAft>
                <a:spcPts val="0"/>
              </a:spcAft>
              <a:buClr>
                <a:srgbClr val="2D2D2D"/>
              </a:buClr>
              <a:buSzPts val="2000"/>
              <a:buFont typeface="Poppins"/>
              <a:buChar char="•"/>
            </a:pPr>
            <a:r>
              <a:rPr lang="en" sz="2000">
                <a:solidFill>
                  <a:srgbClr val="2D2D2D"/>
                </a:solidFill>
                <a:latin typeface="Poppins"/>
                <a:ea typeface="Poppins"/>
                <a:cs typeface="Poppins"/>
                <a:sym typeface="Poppins"/>
              </a:rPr>
              <a:t>Optimizer = Adam</a:t>
            </a:r>
            <a:endParaRPr sz="2000">
              <a:solidFill>
                <a:srgbClr val="2D2D2D"/>
              </a:solidFill>
              <a:latin typeface="Poppins"/>
              <a:ea typeface="Poppins"/>
              <a:cs typeface="Poppins"/>
              <a:sym typeface="Poppins"/>
            </a:endParaRPr>
          </a:p>
          <a:p>
            <a:pPr indent="-355600" lvl="0" marL="457200" rtl="0" algn="l">
              <a:spcBef>
                <a:spcPts val="0"/>
              </a:spcBef>
              <a:spcAft>
                <a:spcPts val="0"/>
              </a:spcAft>
              <a:buClr>
                <a:srgbClr val="2D2D2D"/>
              </a:buClr>
              <a:buSzPts val="2000"/>
              <a:buFont typeface="Poppins"/>
              <a:buChar char="•"/>
            </a:pPr>
            <a:r>
              <a:rPr lang="en" sz="2000">
                <a:solidFill>
                  <a:srgbClr val="2D2D2D"/>
                </a:solidFill>
                <a:latin typeface="Poppins"/>
                <a:ea typeface="Poppins"/>
                <a:cs typeface="Poppins"/>
                <a:sym typeface="Poppins"/>
              </a:rPr>
              <a:t>Loss = SigmoidFocalCrossEntropy</a:t>
            </a:r>
            <a:endParaRPr sz="2300">
              <a:solidFill>
                <a:srgbClr val="2D2D2D"/>
              </a:solidFill>
              <a:latin typeface="Poppins"/>
              <a:ea typeface="Poppins"/>
              <a:cs typeface="Poppins"/>
              <a:sym typeface="Poppins"/>
            </a:endParaRPr>
          </a:p>
          <a:p>
            <a:pPr indent="0" lvl="0" marL="0" rtl="0" algn="l">
              <a:spcBef>
                <a:spcPts val="0"/>
              </a:spcBef>
              <a:spcAft>
                <a:spcPts val="1600"/>
              </a:spcAft>
              <a:buNone/>
            </a:pPr>
            <a:r>
              <a:t/>
            </a:r>
            <a:endParaRPr/>
          </a:p>
        </p:txBody>
      </p:sp>
      <p:pic>
        <p:nvPicPr>
          <p:cNvPr id="212" name="Google Shape;212;p30"/>
          <p:cNvPicPr preferRelativeResize="0"/>
          <p:nvPr/>
        </p:nvPicPr>
        <p:blipFill>
          <a:blip r:embed="rId3">
            <a:alphaModFix/>
          </a:blip>
          <a:stretch>
            <a:fillRect/>
          </a:stretch>
        </p:blipFill>
        <p:spPr>
          <a:xfrm>
            <a:off x="5603500" y="1015250"/>
            <a:ext cx="3037750" cy="3248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nvSpPr>
        <p:spPr>
          <a:xfrm>
            <a:off x="0" y="478750"/>
            <a:ext cx="3076200" cy="1250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4200">
                <a:solidFill>
                  <a:srgbClr val="2D2D2D"/>
                </a:solidFill>
                <a:latin typeface="Poppins"/>
                <a:ea typeface="Poppins"/>
                <a:cs typeface="Poppins"/>
                <a:sym typeface="Poppins"/>
              </a:rPr>
              <a:t>Arsitektur </a:t>
            </a:r>
            <a:r>
              <a:rPr b="1" lang="en" sz="4400">
                <a:solidFill>
                  <a:srgbClr val="2D2D2D"/>
                </a:solidFill>
                <a:latin typeface="Poppins"/>
                <a:ea typeface="Poppins"/>
                <a:cs typeface="Poppins"/>
                <a:sym typeface="Poppins"/>
              </a:rPr>
              <a:t>IndoBERT</a:t>
            </a:r>
            <a:endParaRPr b="1" sz="4400">
              <a:solidFill>
                <a:srgbClr val="2D2D2D"/>
              </a:solidFill>
              <a:latin typeface="Poppins"/>
              <a:ea typeface="Poppins"/>
              <a:cs typeface="Poppins"/>
              <a:sym typeface="Poppins"/>
            </a:endParaRPr>
          </a:p>
        </p:txBody>
      </p:sp>
      <p:sp>
        <p:nvSpPr>
          <p:cNvPr id="218" name="Google Shape;218;p31"/>
          <p:cNvSpPr txBox="1"/>
          <p:nvPr/>
        </p:nvSpPr>
        <p:spPr>
          <a:xfrm>
            <a:off x="231350" y="1932775"/>
            <a:ext cx="3663900" cy="162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D2D2D"/>
                </a:solidFill>
                <a:latin typeface="Poppins"/>
                <a:ea typeface="Poppins"/>
                <a:cs typeface="Poppins"/>
                <a:sym typeface="Poppins"/>
              </a:rPr>
              <a:t>Total Parameters</a:t>
            </a:r>
            <a:r>
              <a:rPr lang="en" sz="1800">
                <a:solidFill>
                  <a:srgbClr val="2D2D2D"/>
                </a:solidFill>
                <a:latin typeface="Poppins"/>
                <a:ea typeface="Poppins"/>
                <a:cs typeface="Poppins"/>
                <a:sym typeface="Poppins"/>
              </a:rPr>
              <a:t> : 124,662,962</a:t>
            </a:r>
            <a:endParaRPr sz="1800">
              <a:solidFill>
                <a:srgbClr val="2D2D2D"/>
              </a:solidFill>
              <a:latin typeface="Poppins"/>
              <a:ea typeface="Poppins"/>
              <a:cs typeface="Poppins"/>
              <a:sym typeface="Poppins"/>
            </a:endParaRPr>
          </a:p>
          <a:p>
            <a:pPr indent="0" lvl="0" marL="0" rtl="0" algn="l">
              <a:lnSpc>
                <a:spcPct val="115000"/>
              </a:lnSpc>
              <a:spcBef>
                <a:spcPts val="0"/>
              </a:spcBef>
              <a:spcAft>
                <a:spcPts val="0"/>
              </a:spcAft>
              <a:buNone/>
            </a:pPr>
            <a:r>
              <a:rPr b="1" lang="en" sz="1800">
                <a:solidFill>
                  <a:srgbClr val="2D2D2D"/>
                </a:solidFill>
                <a:latin typeface="Poppins"/>
                <a:ea typeface="Poppins"/>
                <a:cs typeface="Poppins"/>
                <a:sym typeface="Poppins"/>
              </a:rPr>
              <a:t>Trainable Parameters</a:t>
            </a:r>
            <a:r>
              <a:rPr lang="en" sz="1800">
                <a:solidFill>
                  <a:srgbClr val="2D2D2D"/>
                </a:solidFill>
                <a:latin typeface="Poppins"/>
                <a:ea typeface="Poppins"/>
                <a:cs typeface="Poppins"/>
                <a:sym typeface="Poppins"/>
              </a:rPr>
              <a:t> : 221,618</a:t>
            </a:r>
            <a:endParaRPr sz="1800">
              <a:solidFill>
                <a:srgbClr val="2D2D2D"/>
              </a:solidFill>
              <a:latin typeface="Poppins"/>
              <a:ea typeface="Poppins"/>
              <a:cs typeface="Poppins"/>
              <a:sym typeface="Poppins"/>
            </a:endParaRPr>
          </a:p>
          <a:p>
            <a:pPr indent="0" lvl="0" marL="0" rtl="0" algn="l">
              <a:lnSpc>
                <a:spcPct val="115000"/>
              </a:lnSpc>
              <a:spcBef>
                <a:spcPts val="0"/>
              </a:spcBef>
              <a:spcAft>
                <a:spcPts val="0"/>
              </a:spcAft>
              <a:buNone/>
            </a:pPr>
            <a:r>
              <a:rPr b="1" lang="en" sz="1800">
                <a:solidFill>
                  <a:srgbClr val="2D2D2D"/>
                </a:solidFill>
                <a:latin typeface="Poppins"/>
                <a:ea typeface="Poppins"/>
                <a:cs typeface="Poppins"/>
                <a:sym typeface="Poppins"/>
              </a:rPr>
              <a:t>Non Trainable Parameters</a:t>
            </a:r>
            <a:r>
              <a:rPr lang="en" sz="1800">
                <a:solidFill>
                  <a:srgbClr val="2D2D2D"/>
                </a:solidFill>
                <a:latin typeface="Poppins"/>
                <a:ea typeface="Poppins"/>
                <a:cs typeface="Poppins"/>
                <a:sym typeface="Poppins"/>
              </a:rPr>
              <a:t> : 124,441,344</a:t>
            </a:r>
            <a:endParaRPr sz="1800">
              <a:solidFill>
                <a:srgbClr val="2D2D2D"/>
              </a:solidFill>
              <a:latin typeface="Poppins"/>
              <a:ea typeface="Poppins"/>
              <a:cs typeface="Poppins"/>
              <a:sym typeface="Poppins"/>
            </a:endParaRPr>
          </a:p>
        </p:txBody>
      </p:sp>
      <p:pic>
        <p:nvPicPr>
          <p:cNvPr id="219" name="Google Shape;219;p31"/>
          <p:cNvPicPr preferRelativeResize="0"/>
          <p:nvPr/>
        </p:nvPicPr>
        <p:blipFill>
          <a:blip r:embed="rId3">
            <a:alphaModFix/>
          </a:blip>
          <a:stretch>
            <a:fillRect/>
          </a:stretch>
        </p:blipFill>
        <p:spPr>
          <a:xfrm>
            <a:off x="3895250" y="287450"/>
            <a:ext cx="4943948" cy="45686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2272950" y="975300"/>
            <a:ext cx="4598100" cy="1250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 sz="4400">
                <a:solidFill>
                  <a:srgbClr val="2D2D2D"/>
                </a:solidFill>
                <a:latin typeface="Poppins"/>
                <a:ea typeface="Poppins"/>
                <a:cs typeface="Poppins"/>
                <a:sym typeface="Poppins"/>
              </a:rPr>
              <a:t>Hasil</a:t>
            </a:r>
            <a:endParaRPr b="1" sz="4400">
              <a:solidFill>
                <a:srgbClr val="2D2D2D"/>
              </a:solidFill>
              <a:latin typeface="Poppins"/>
              <a:ea typeface="Poppins"/>
              <a:cs typeface="Poppins"/>
              <a:sym typeface="Poppins"/>
            </a:endParaRPr>
          </a:p>
        </p:txBody>
      </p:sp>
      <p:sp>
        <p:nvSpPr>
          <p:cNvPr id="225" name="Google Shape;225;p32"/>
          <p:cNvSpPr txBox="1"/>
          <p:nvPr/>
        </p:nvSpPr>
        <p:spPr>
          <a:xfrm>
            <a:off x="1173750" y="2492550"/>
            <a:ext cx="6796500" cy="1409100"/>
          </a:xfrm>
          <a:prstGeom prst="rect">
            <a:avLst/>
          </a:prstGeom>
          <a:noFill/>
          <a:ln>
            <a:noFill/>
          </a:ln>
        </p:spPr>
        <p:txBody>
          <a:bodyPr anchorCtr="0" anchor="ctr" bIns="45700" lIns="91425" spcFirstLastPara="1" rIns="91425" wrap="square" tIns="45700">
            <a:noAutofit/>
          </a:bodyPr>
          <a:lstStyle/>
          <a:p>
            <a:pPr indent="-50800" lvl="0" marL="228600" rtl="0" algn="ctr">
              <a:lnSpc>
                <a:spcPct val="115000"/>
              </a:lnSpc>
              <a:spcBef>
                <a:spcPts val="0"/>
              </a:spcBef>
              <a:spcAft>
                <a:spcPts val="0"/>
              </a:spcAft>
              <a:buNone/>
            </a:pPr>
            <a:r>
              <a:rPr lang="en" sz="2800">
                <a:solidFill>
                  <a:srgbClr val="2D2D2D"/>
                </a:solidFill>
                <a:latin typeface="Poppins"/>
                <a:ea typeface="Poppins"/>
                <a:cs typeface="Poppins"/>
                <a:sym typeface="Poppins"/>
              </a:rPr>
              <a:t>Dengan menggunakan Model yang telah dikembangkan kami mendapatkan nilai F1 sebesar </a:t>
            </a:r>
            <a:r>
              <a:rPr b="1" lang="en" sz="2800">
                <a:solidFill>
                  <a:srgbClr val="2D2D2D"/>
                </a:solidFill>
                <a:latin typeface="Poppins"/>
                <a:ea typeface="Poppins"/>
                <a:cs typeface="Poppins"/>
                <a:sym typeface="Poppins"/>
              </a:rPr>
              <a:t>92%</a:t>
            </a:r>
            <a:endParaRPr b="1" sz="2800">
              <a:solidFill>
                <a:srgbClr val="2D2D2D"/>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Permasalahan</a:t>
            </a:r>
            <a:endParaRPr/>
          </a:p>
        </p:txBody>
      </p:sp>
      <p:sp>
        <p:nvSpPr>
          <p:cNvPr id="78" name="Google Shape;78;p15"/>
          <p:cNvSpPr txBox="1"/>
          <p:nvPr>
            <p:ph idx="1" type="body"/>
          </p:nvPr>
        </p:nvSpPr>
        <p:spPr>
          <a:xfrm>
            <a:off x="311700" y="1266325"/>
            <a:ext cx="8520600" cy="798300"/>
          </a:xfrm>
          <a:prstGeom prst="rect">
            <a:avLst/>
          </a:prstGeom>
        </p:spPr>
        <p:txBody>
          <a:bodyPr anchorCtr="0" anchor="t" bIns="91425" lIns="91425" spcFirstLastPara="1" rIns="91425" wrap="square" tIns="91425">
            <a:noAutofit/>
          </a:bodyPr>
          <a:lstStyle/>
          <a:p>
            <a:pPr indent="-50800" lvl="0" marL="228600" rtl="0" algn="ctr">
              <a:spcBef>
                <a:spcPts val="0"/>
              </a:spcBef>
              <a:spcAft>
                <a:spcPts val="0"/>
              </a:spcAft>
              <a:buNone/>
            </a:pPr>
            <a:r>
              <a:rPr b="1" lang="en" sz="2600">
                <a:solidFill>
                  <a:srgbClr val="2D2D2D"/>
                </a:solidFill>
                <a:latin typeface="Poppins"/>
                <a:ea typeface="Poppins"/>
                <a:cs typeface="Poppins"/>
                <a:sym typeface="Poppins"/>
              </a:rPr>
              <a:t>K</a:t>
            </a:r>
            <a:r>
              <a:rPr b="1" lang="en" sz="2600">
                <a:solidFill>
                  <a:srgbClr val="2D2D2D"/>
                </a:solidFill>
                <a:latin typeface="Poppins"/>
                <a:ea typeface="Poppins"/>
                <a:cs typeface="Poppins"/>
                <a:sym typeface="Poppins"/>
              </a:rPr>
              <a:t>lasifikasi </a:t>
            </a:r>
            <a:endParaRPr/>
          </a:p>
        </p:txBody>
      </p:sp>
      <p:pic>
        <p:nvPicPr>
          <p:cNvPr id="79" name="Google Shape;79;p15"/>
          <p:cNvPicPr preferRelativeResize="0"/>
          <p:nvPr/>
        </p:nvPicPr>
        <p:blipFill>
          <a:blip r:embed="rId3">
            <a:alphaModFix/>
          </a:blip>
          <a:stretch>
            <a:fillRect/>
          </a:stretch>
        </p:blipFill>
        <p:spPr>
          <a:xfrm>
            <a:off x="0" y="2674303"/>
            <a:ext cx="2965725" cy="2384425"/>
          </a:xfrm>
          <a:prstGeom prst="rect">
            <a:avLst/>
          </a:prstGeom>
          <a:noFill/>
          <a:ln>
            <a:noFill/>
          </a:ln>
        </p:spPr>
      </p:pic>
      <p:pic>
        <p:nvPicPr>
          <p:cNvPr id="80" name="Google Shape;80;p15"/>
          <p:cNvPicPr preferRelativeResize="0"/>
          <p:nvPr/>
        </p:nvPicPr>
        <p:blipFill>
          <a:blip r:embed="rId4">
            <a:alphaModFix/>
          </a:blip>
          <a:stretch>
            <a:fillRect/>
          </a:stretch>
        </p:blipFill>
        <p:spPr>
          <a:xfrm rot="-202278">
            <a:off x="2432425" y="1981200"/>
            <a:ext cx="2185275" cy="1223750"/>
          </a:xfrm>
          <a:prstGeom prst="rect">
            <a:avLst/>
          </a:prstGeom>
          <a:noFill/>
          <a:ln>
            <a:noFill/>
          </a:ln>
        </p:spPr>
      </p:pic>
      <p:pic>
        <p:nvPicPr>
          <p:cNvPr id="81" name="Google Shape;81;p15"/>
          <p:cNvPicPr preferRelativeResize="0"/>
          <p:nvPr/>
        </p:nvPicPr>
        <p:blipFill>
          <a:blip r:embed="rId5">
            <a:alphaModFix/>
          </a:blip>
          <a:stretch>
            <a:fillRect/>
          </a:stretch>
        </p:blipFill>
        <p:spPr>
          <a:xfrm>
            <a:off x="4754650" y="2628225"/>
            <a:ext cx="2057575" cy="1729825"/>
          </a:xfrm>
          <a:prstGeom prst="rect">
            <a:avLst/>
          </a:prstGeom>
          <a:noFill/>
          <a:ln>
            <a:noFill/>
          </a:ln>
        </p:spPr>
      </p:pic>
      <p:sp>
        <p:nvSpPr>
          <p:cNvPr id="82" name="Google Shape;82;p15"/>
          <p:cNvSpPr txBox="1"/>
          <p:nvPr/>
        </p:nvSpPr>
        <p:spPr>
          <a:xfrm rot="-1770206">
            <a:off x="4306260" y="2678482"/>
            <a:ext cx="1015481" cy="76803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CC0000"/>
                </a:solidFill>
                <a:latin typeface="Open Sans"/>
                <a:ea typeface="Open Sans"/>
                <a:cs typeface="Open Sans"/>
                <a:sym typeface="Open Sans"/>
              </a:rPr>
              <a:t>OR</a:t>
            </a:r>
            <a:endParaRPr sz="2800">
              <a:solidFill>
                <a:srgbClr val="CC0000"/>
              </a:solidFill>
              <a:latin typeface="Open Sans"/>
              <a:ea typeface="Open Sans"/>
              <a:cs typeface="Open Sans"/>
              <a:sym typeface="Open Sans"/>
            </a:endParaRPr>
          </a:p>
        </p:txBody>
      </p:sp>
      <p:sp>
        <p:nvSpPr>
          <p:cNvPr id="83" name="Google Shape;83;p15"/>
          <p:cNvSpPr txBox="1"/>
          <p:nvPr/>
        </p:nvSpPr>
        <p:spPr>
          <a:xfrm>
            <a:off x="-508450" y="1612400"/>
            <a:ext cx="51885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0" y="332525"/>
            <a:ext cx="3076200" cy="1250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3100">
                <a:solidFill>
                  <a:srgbClr val="2D2D2D"/>
                </a:solidFill>
                <a:latin typeface="Poppins"/>
                <a:ea typeface="Poppins"/>
                <a:cs typeface="Poppins"/>
                <a:sym typeface="Poppins"/>
              </a:rPr>
              <a:t>Prediksi </a:t>
            </a:r>
            <a:endParaRPr sz="3100">
              <a:solidFill>
                <a:srgbClr val="2D2D2D"/>
              </a:solidFill>
              <a:latin typeface="Poppins"/>
              <a:ea typeface="Poppins"/>
              <a:cs typeface="Poppins"/>
              <a:sym typeface="Poppins"/>
            </a:endParaRPr>
          </a:p>
          <a:p>
            <a:pPr indent="0" lvl="0" marL="0" rtl="0" algn="l">
              <a:spcBef>
                <a:spcPts val="0"/>
              </a:spcBef>
              <a:spcAft>
                <a:spcPts val="0"/>
              </a:spcAft>
              <a:buNone/>
            </a:pPr>
            <a:r>
              <a:rPr b="1" lang="en" sz="3100">
                <a:solidFill>
                  <a:srgbClr val="2D2D2D"/>
                </a:solidFill>
                <a:latin typeface="Poppins"/>
                <a:ea typeface="Poppins"/>
                <a:cs typeface="Poppins"/>
                <a:sym typeface="Poppins"/>
              </a:rPr>
              <a:t>Tepat</a:t>
            </a:r>
            <a:endParaRPr b="1" sz="3100">
              <a:solidFill>
                <a:srgbClr val="2D2D2D"/>
              </a:solidFill>
              <a:latin typeface="Poppins"/>
              <a:ea typeface="Poppins"/>
              <a:cs typeface="Poppins"/>
              <a:sym typeface="Poppins"/>
            </a:endParaRPr>
          </a:p>
        </p:txBody>
      </p:sp>
      <p:graphicFrame>
        <p:nvGraphicFramePr>
          <p:cNvPr id="231" name="Google Shape;231;p33"/>
          <p:cNvGraphicFramePr/>
          <p:nvPr/>
        </p:nvGraphicFramePr>
        <p:xfrm>
          <a:off x="1843025" y="181738"/>
          <a:ext cx="3000000" cy="3000000"/>
        </p:xfrm>
        <a:graphic>
          <a:graphicData uri="http://schemas.openxmlformats.org/drawingml/2006/table">
            <a:tbl>
              <a:tblPr>
                <a:noFill/>
                <a:tableStyleId>{8B44F17D-5583-4AFD-9516-F87D4ECA9128}</a:tableStyleId>
              </a:tblPr>
              <a:tblGrid>
                <a:gridCol w="1847475"/>
                <a:gridCol w="3608825"/>
                <a:gridCol w="683450"/>
                <a:gridCol w="904475"/>
              </a:tblGrid>
              <a:tr h="369125">
                <a:tc>
                  <a:txBody>
                    <a:bodyPr/>
                    <a:lstStyle/>
                    <a:p>
                      <a:pPr indent="0" lvl="0" marL="0" rtl="0" algn="l">
                        <a:spcBef>
                          <a:spcPts val="0"/>
                        </a:spcBef>
                        <a:spcAft>
                          <a:spcPts val="0"/>
                        </a:spcAft>
                        <a:buNone/>
                      </a:pPr>
                      <a:r>
                        <a:rPr b="1" lang="en" sz="1200"/>
                        <a:t>Judul</a:t>
                      </a:r>
                      <a:endParaRPr b="1"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b="1" lang="en" sz="1200"/>
                        <a:t>Narasi</a:t>
                      </a:r>
                      <a:endParaRPr b="1"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b="1" lang="en" sz="1200"/>
                        <a:t>Label</a:t>
                      </a:r>
                      <a:endParaRPr b="1"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b="1" lang="en" sz="1200"/>
                        <a:t>Prediksi</a:t>
                      </a:r>
                      <a:endParaRPr b="1"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r>
              <a:tr h="1120150">
                <a:tc>
                  <a:txBody>
                    <a:bodyPr/>
                    <a:lstStyle/>
                    <a:p>
                      <a:pPr indent="0" lvl="0" marL="0" rtl="0" algn="l">
                        <a:spcBef>
                          <a:spcPts val="0"/>
                        </a:spcBef>
                        <a:spcAft>
                          <a:spcPts val="0"/>
                        </a:spcAft>
                        <a:buNone/>
                      </a:pPr>
                      <a:r>
                        <a:rPr lang="en" sz="1200"/>
                        <a:t>UANG NKRI EDISI 2016 BERHASIL DIPALSUKAN</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200"/>
                        <a:t>Heboh, belum genap setahun, uang NKRI Edisi 2016 ini berhasil Dipalsukan! Begini ciri-cirinya</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Hoax</a:t>
                      </a:r>
                      <a:endParaRPr/>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0000"/>
                          </a:solidFill>
                        </a:rPr>
                        <a:t>Hoax</a:t>
                      </a:r>
                      <a:r>
                        <a:rPr lang="en"/>
                        <a:t> </a:t>
                      </a:r>
                      <a:endParaRPr/>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r>
              <a:tr h="1354700">
                <a:tc>
                  <a:txBody>
                    <a:bodyPr/>
                    <a:lstStyle/>
                    <a:p>
                      <a:pPr indent="0" lvl="0" marL="0" rtl="0" algn="l">
                        <a:spcBef>
                          <a:spcPts val="0"/>
                        </a:spcBef>
                        <a:spcAft>
                          <a:spcPts val="0"/>
                        </a:spcAft>
                        <a:buNone/>
                      </a:pPr>
                      <a:r>
                        <a:rPr lang="en" sz="1200"/>
                        <a:t>Kominfo Bantah Adanya Kebocoran Anggaran Asian Games Sebesar Rp. 846 Juta di Asian Games</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200"/>
                        <a:t>Pernyataan saudara Jajang Nurjaman terhadap potensi kerugian negara yang membandingkan harga penawaran PT Indo-Ad dengan PT Bee Work Pariwara tidak relevan, ujar Plt Kepala Biro Humas Kominfo, Noor Iza, Selasa (21/8)</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Clr>
                          <a:srgbClr val="000000"/>
                        </a:buClr>
                        <a:buSzPts val="1100"/>
                        <a:buFont typeface="Arial"/>
                        <a:buNone/>
                      </a:pPr>
                      <a:r>
                        <a:t/>
                      </a:r>
                      <a:endParaRPr>
                        <a:solidFill>
                          <a:srgbClr val="000000"/>
                        </a:solidFill>
                      </a:endParaRPr>
                    </a:p>
                    <a:p>
                      <a:pPr indent="0" lvl="0" marL="0" rtl="0" algn="ctr">
                        <a:spcBef>
                          <a:spcPts val="0"/>
                        </a:spcBef>
                        <a:spcAft>
                          <a:spcPts val="0"/>
                        </a:spcAft>
                        <a:buClr>
                          <a:srgbClr val="000000"/>
                        </a:buClr>
                        <a:buSzPts val="1100"/>
                        <a:buFont typeface="Arial"/>
                        <a:buNone/>
                      </a:pPr>
                      <a:r>
                        <a:rPr lang="en">
                          <a:solidFill>
                            <a:srgbClr val="000000"/>
                          </a:solidFill>
                        </a:rPr>
                        <a:t>Non Hoax</a:t>
                      </a:r>
                      <a:endParaRPr>
                        <a:solidFill>
                          <a:srgbClr val="000000"/>
                        </a:solidFill>
                      </a:endParaRPr>
                    </a:p>
                    <a:p>
                      <a:pPr indent="0" lvl="0" marL="0" rtl="0" algn="l">
                        <a:spcBef>
                          <a:spcPts val="0"/>
                        </a:spcBef>
                        <a:spcAft>
                          <a:spcPts val="0"/>
                        </a:spcAft>
                        <a:buNone/>
                      </a:pPr>
                      <a:r>
                        <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Non Hoax</a:t>
                      </a:r>
                      <a:endParaRPr/>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r>
              <a:tr h="1936025">
                <a:tc>
                  <a:txBody>
                    <a:bodyPr/>
                    <a:lstStyle/>
                    <a:p>
                      <a:pPr indent="0" lvl="0" marL="0" rtl="0" algn="l">
                        <a:spcBef>
                          <a:spcPts val="0"/>
                        </a:spcBef>
                        <a:spcAft>
                          <a:spcPts val="0"/>
                        </a:spcAft>
                        <a:buNone/>
                      </a:pPr>
                      <a:r>
                        <a:rPr lang="en" sz="1200"/>
                        <a:t>BUKTI KECURANGAN JOKOWI BAGI SEMBAKO</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200"/>
                        <a:t>Beredar dimana mana jadi VIRAL video ini</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000000"/>
                        </a:solidFill>
                      </a:endParaRPr>
                    </a:p>
                    <a:p>
                      <a:pPr indent="0" lvl="0" marL="0" rtl="0" algn="ctr">
                        <a:spcBef>
                          <a:spcPts val="0"/>
                        </a:spcBef>
                        <a:spcAft>
                          <a:spcPts val="0"/>
                        </a:spcAft>
                        <a:buClr>
                          <a:srgbClr val="000000"/>
                        </a:buClr>
                        <a:buSzPts val="1100"/>
                        <a:buFont typeface="Arial"/>
                        <a:buNone/>
                      </a:pPr>
                      <a:r>
                        <a:t/>
                      </a:r>
                      <a:endParaRPr>
                        <a:solidFill>
                          <a:srgbClr val="000000"/>
                        </a:solidFill>
                      </a:endParaRPr>
                    </a:p>
                    <a:p>
                      <a:pPr indent="0" lvl="0" marL="0" rtl="0" algn="ctr">
                        <a:spcBef>
                          <a:spcPts val="0"/>
                        </a:spcBef>
                        <a:spcAft>
                          <a:spcPts val="0"/>
                        </a:spcAft>
                        <a:buClr>
                          <a:srgbClr val="000000"/>
                        </a:buClr>
                        <a:buSzPts val="1100"/>
                        <a:buFont typeface="Arial"/>
                        <a:buNone/>
                      </a:pPr>
                      <a:r>
                        <a:t/>
                      </a:r>
                      <a:endParaRPr>
                        <a:solidFill>
                          <a:srgbClr val="000000"/>
                        </a:solidFill>
                      </a:endParaRPr>
                    </a:p>
                    <a:p>
                      <a:pPr indent="0" lvl="0" marL="0" rtl="0" algn="ctr">
                        <a:spcBef>
                          <a:spcPts val="0"/>
                        </a:spcBef>
                        <a:spcAft>
                          <a:spcPts val="0"/>
                        </a:spcAft>
                        <a:buClr>
                          <a:srgbClr val="000000"/>
                        </a:buClr>
                        <a:buSzPts val="1100"/>
                        <a:buFont typeface="Arial"/>
                        <a:buNone/>
                      </a:pPr>
                      <a:r>
                        <a:rPr lang="en">
                          <a:solidFill>
                            <a:srgbClr val="000000"/>
                          </a:solidFill>
                        </a:rPr>
                        <a:t>Hoax</a:t>
                      </a:r>
                      <a:endParaRPr>
                        <a:solidFill>
                          <a:srgbClr val="000000"/>
                        </a:solidFill>
                      </a:endParaRPr>
                    </a:p>
                    <a:p>
                      <a:pPr indent="0" lvl="0" marL="0" rtl="0" algn="l">
                        <a:spcBef>
                          <a:spcPts val="0"/>
                        </a:spcBef>
                        <a:spcAft>
                          <a:spcPts val="0"/>
                        </a:spcAft>
                        <a:buNone/>
                      </a:pPr>
                      <a:r>
                        <a:t/>
                      </a:r>
                      <a:endParaRPr sz="1200"/>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Hoax</a:t>
                      </a:r>
                      <a:endParaRPr/>
                    </a:p>
                  </a:txBody>
                  <a:tcPr marT="91425" marB="91425" marR="91425" marL="91425">
                    <a:lnL cap="flat" cmpd="sng" w="28575">
                      <a:solidFill>
                        <a:srgbClr val="1E1E1E"/>
                      </a:solidFill>
                      <a:prstDash val="solid"/>
                      <a:round/>
                      <a:headEnd len="sm" w="sm" type="none"/>
                      <a:tailEnd len="sm" w="sm" type="none"/>
                    </a:lnL>
                    <a:lnR cap="flat" cmpd="sng" w="28575">
                      <a:solidFill>
                        <a:srgbClr val="1E1E1E"/>
                      </a:solidFill>
                      <a:prstDash val="solid"/>
                      <a:round/>
                      <a:headEnd len="sm" w="sm" type="none"/>
                      <a:tailEnd len="sm" w="sm" type="none"/>
                    </a:lnR>
                    <a:lnT cap="flat" cmpd="sng" w="28575">
                      <a:solidFill>
                        <a:srgbClr val="1E1E1E"/>
                      </a:solidFill>
                      <a:prstDash val="solid"/>
                      <a:round/>
                      <a:headEnd len="sm" w="sm" type="none"/>
                      <a:tailEnd len="sm" w="sm" type="none"/>
                    </a:lnT>
                    <a:lnB cap="flat" cmpd="sng" w="28575">
                      <a:solidFill>
                        <a:srgbClr val="1E1E1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0" y="332525"/>
            <a:ext cx="3076200" cy="1250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3100">
                <a:solidFill>
                  <a:srgbClr val="2D2D2D"/>
                </a:solidFill>
                <a:latin typeface="Poppins"/>
                <a:ea typeface="Poppins"/>
                <a:cs typeface="Poppins"/>
                <a:sym typeface="Poppins"/>
              </a:rPr>
              <a:t>Prediksi </a:t>
            </a:r>
            <a:endParaRPr sz="3100">
              <a:solidFill>
                <a:srgbClr val="2D2D2D"/>
              </a:solidFill>
              <a:latin typeface="Poppins"/>
              <a:ea typeface="Poppins"/>
              <a:cs typeface="Poppins"/>
              <a:sym typeface="Poppins"/>
            </a:endParaRPr>
          </a:p>
          <a:p>
            <a:pPr indent="0" lvl="0" marL="0" rtl="0" algn="l">
              <a:spcBef>
                <a:spcPts val="0"/>
              </a:spcBef>
              <a:spcAft>
                <a:spcPts val="0"/>
              </a:spcAft>
              <a:buNone/>
            </a:pPr>
            <a:r>
              <a:rPr b="1" lang="en" sz="3100">
                <a:solidFill>
                  <a:srgbClr val="2D2D2D"/>
                </a:solidFill>
                <a:latin typeface="Poppins"/>
                <a:ea typeface="Poppins"/>
                <a:cs typeface="Poppins"/>
                <a:sym typeface="Poppins"/>
              </a:rPr>
              <a:t>Tidak</a:t>
            </a:r>
            <a:endParaRPr b="1" sz="3100">
              <a:solidFill>
                <a:srgbClr val="2D2D2D"/>
              </a:solidFill>
              <a:latin typeface="Poppins"/>
              <a:ea typeface="Poppins"/>
              <a:cs typeface="Poppins"/>
              <a:sym typeface="Poppins"/>
            </a:endParaRPr>
          </a:p>
          <a:p>
            <a:pPr indent="0" lvl="0" marL="0" rtl="0" algn="l">
              <a:spcBef>
                <a:spcPts val="0"/>
              </a:spcBef>
              <a:spcAft>
                <a:spcPts val="0"/>
              </a:spcAft>
              <a:buNone/>
            </a:pPr>
            <a:r>
              <a:rPr b="1" lang="en" sz="3100">
                <a:solidFill>
                  <a:srgbClr val="2D2D2D"/>
                </a:solidFill>
                <a:latin typeface="Poppins"/>
                <a:ea typeface="Poppins"/>
                <a:cs typeface="Poppins"/>
                <a:sym typeface="Poppins"/>
              </a:rPr>
              <a:t>Tepat</a:t>
            </a:r>
            <a:endParaRPr b="1" sz="3100">
              <a:solidFill>
                <a:srgbClr val="2D2D2D"/>
              </a:solidFill>
              <a:latin typeface="Poppins"/>
              <a:ea typeface="Poppins"/>
              <a:cs typeface="Poppins"/>
              <a:sym typeface="Poppins"/>
            </a:endParaRPr>
          </a:p>
        </p:txBody>
      </p:sp>
      <p:graphicFrame>
        <p:nvGraphicFramePr>
          <p:cNvPr id="237" name="Google Shape;237;p34"/>
          <p:cNvGraphicFramePr/>
          <p:nvPr/>
        </p:nvGraphicFramePr>
        <p:xfrm>
          <a:off x="1832725" y="179113"/>
          <a:ext cx="3000000" cy="3000000"/>
        </p:xfrm>
        <a:graphic>
          <a:graphicData uri="http://schemas.openxmlformats.org/drawingml/2006/table">
            <a:tbl>
              <a:tblPr>
                <a:noFill/>
                <a:tableStyleId>{8B44F17D-5583-4AFD-9516-F87D4ECA9128}</a:tableStyleId>
              </a:tblPr>
              <a:tblGrid>
                <a:gridCol w="1864375"/>
                <a:gridCol w="3641825"/>
                <a:gridCol w="689725"/>
                <a:gridCol w="912775"/>
              </a:tblGrid>
              <a:tr h="373975">
                <a:tc>
                  <a:txBody>
                    <a:bodyPr/>
                    <a:lstStyle/>
                    <a:p>
                      <a:pPr indent="0" lvl="0" marL="0" rtl="0" algn="l">
                        <a:spcBef>
                          <a:spcPts val="0"/>
                        </a:spcBef>
                        <a:spcAft>
                          <a:spcPts val="0"/>
                        </a:spcAft>
                        <a:buNone/>
                      </a:pPr>
                      <a:r>
                        <a:rPr b="1" lang="en"/>
                        <a:t>Judul</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Narasi</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Label</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Prediksi</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0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Klarifikasi KPK Terkait Foto Setya Novanto Tanpa Baju Tahanan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Secara tidak sengaja sekitar pukul 06.00 WIB di rest area kilometer 97 Tol Purbaleunyi arah Jakarta, rombongan Investigasi Gabungnya Wartawan Indonesia (GWI) melihat orang dengan pengawalan mirip mantan Ketua DPR-RI, Setya Novanto (Setnov) terpidana 15 tahun penjara !</a:t>
                      </a:r>
                      <a:endParaRPr sz="1200"/>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p>
                      <a:pPr indent="0" lvl="0" marL="0" rtl="0" algn="ctr">
                        <a:spcBef>
                          <a:spcPts val="0"/>
                        </a:spcBef>
                        <a:spcAft>
                          <a:spcPts val="0"/>
                        </a:spcAft>
                        <a:buNone/>
                      </a:pPr>
                      <a:r>
                        <a:rPr lang="en" sz="1600"/>
                        <a:t>Non Hoax</a:t>
                      </a:r>
                      <a:endParaRPr sz="16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Clr>
                          <a:srgbClr val="000000"/>
                        </a:buClr>
                        <a:buSzPts val="1100"/>
                        <a:buFont typeface="Arial"/>
                        <a:buNone/>
                      </a:pPr>
                      <a:r>
                        <a:rPr lang="en" sz="1600">
                          <a:solidFill>
                            <a:srgbClr val="000000"/>
                          </a:solidFill>
                        </a:rPr>
                        <a:t>Hoax</a:t>
                      </a:r>
                      <a:endParaRPr sz="1600">
                        <a:solidFill>
                          <a:srgbClr val="000000"/>
                        </a:solidFill>
                      </a:endParaRPr>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326875">
                <a:tc>
                  <a:txBody>
                    <a:bodyPr/>
                    <a:lstStyle/>
                    <a:p>
                      <a:pPr indent="0" lvl="0" marL="0" rtl="0" algn="l">
                        <a:spcBef>
                          <a:spcPts val="0"/>
                        </a:spcBef>
                        <a:spcAft>
                          <a:spcPts val="0"/>
                        </a:spcAft>
                        <a:buNone/>
                      </a:pPr>
                      <a:r>
                        <a:rPr lang="en"/>
                        <a:t>PLN Bantah Informasi Tenggat Pembayaran Listrik Dimajukan Tanggal 5 Setiap Bulannya</a:t>
                      </a:r>
                      <a:endParaRPr sz="17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Sekadar info, mulai bln Maret 2019 pembayaran tagihan PLN dimajukan. Biasanya paling lambat tgl 20 tiap bulan, dimajukan ke tgl 5. Pembayaran sesudah tgl 5 sdh kena denda. Mohon bantu share kpd keluarga, tetangga, teman2. Indahnya berbagi</a:t>
                      </a:r>
                      <a:endParaRPr sz="16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ctr">
                        <a:spcBef>
                          <a:spcPts val="0"/>
                        </a:spcBef>
                        <a:spcAft>
                          <a:spcPts val="0"/>
                        </a:spcAft>
                        <a:buClr>
                          <a:srgbClr val="000000"/>
                        </a:buClr>
                        <a:buSzPts val="1100"/>
                        <a:buFont typeface="Arial"/>
                        <a:buNone/>
                      </a:pPr>
                      <a:r>
                        <a:t/>
                      </a:r>
                      <a:endParaRPr sz="1600">
                        <a:solidFill>
                          <a:srgbClr val="000000"/>
                        </a:solidFill>
                      </a:endParaRPr>
                    </a:p>
                    <a:p>
                      <a:pPr indent="0" lvl="0" marL="0" rtl="0" algn="ctr">
                        <a:spcBef>
                          <a:spcPts val="0"/>
                        </a:spcBef>
                        <a:spcAft>
                          <a:spcPts val="0"/>
                        </a:spcAft>
                        <a:buClr>
                          <a:srgbClr val="000000"/>
                        </a:buClr>
                        <a:buSzPts val="1100"/>
                        <a:buFont typeface="Arial"/>
                        <a:buNone/>
                      </a:pPr>
                      <a:r>
                        <a:rPr lang="en" sz="1600"/>
                        <a:t>Non Hoax</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None/>
                      </a:pPr>
                      <a:r>
                        <a:t/>
                      </a:r>
                      <a:endParaRPr sz="1600">
                        <a:solidFill>
                          <a:srgbClr val="000000"/>
                        </a:solidFill>
                      </a:endParaRPr>
                    </a:p>
                    <a:p>
                      <a:pPr indent="0" lvl="0" marL="0" rtl="0" algn="l">
                        <a:spcBef>
                          <a:spcPts val="0"/>
                        </a:spcBef>
                        <a:spcAft>
                          <a:spcPts val="0"/>
                        </a:spcAft>
                        <a:buClr>
                          <a:srgbClr val="000000"/>
                        </a:buClr>
                        <a:buSzPts val="1100"/>
                        <a:buFont typeface="Arial"/>
                        <a:buNone/>
                      </a:pPr>
                      <a:r>
                        <a:rPr lang="en" sz="1600">
                          <a:solidFill>
                            <a:srgbClr val="000000"/>
                          </a:solidFill>
                        </a:rPr>
                        <a:t>  Hoax</a:t>
                      </a:r>
                      <a:endParaRPr sz="1600">
                        <a:solidFill>
                          <a:srgbClr val="000000"/>
                        </a:solidFill>
                      </a:endParaRPr>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2025">
                <a:tc>
                  <a:txBody>
                    <a:bodyPr/>
                    <a:lstStyle/>
                    <a:p>
                      <a:pPr indent="0" lvl="0" marL="0" rtl="0" algn="l">
                        <a:spcBef>
                          <a:spcPts val="0"/>
                        </a:spcBef>
                        <a:spcAft>
                          <a:spcPts val="0"/>
                        </a:spcAft>
                        <a:buNone/>
                      </a:pPr>
                      <a:r>
                        <a:rPr lang="en"/>
                        <a:t>Selebaran Poster Acara Penobatan Miss Waria Banten 2018</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Miss Waria Banten 2018</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Clr>
                          <a:srgbClr val="000000"/>
                        </a:buClr>
                        <a:buSzPts val="1100"/>
                        <a:buFont typeface="Arial"/>
                        <a:buNone/>
                      </a:pPr>
                      <a:r>
                        <a:rPr lang="en" sz="1600">
                          <a:solidFill>
                            <a:srgbClr val="000000"/>
                          </a:solidFill>
                        </a:rPr>
                        <a:t>Non Hoax</a:t>
                      </a:r>
                      <a:endParaRPr sz="1600">
                        <a:solidFill>
                          <a:srgbClr val="000000"/>
                        </a:solidFill>
                      </a:endParaRPr>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None/>
                      </a:pPr>
                      <a:r>
                        <a:t/>
                      </a:r>
                      <a:endParaRPr sz="1600">
                        <a:solidFill>
                          <a:srgbClr val="000000"/>
                        </a:solidFill>
                      </a:endParaRPr>
                    </a:p>
                    <a:p>
                      <a:pPr indent="0" lvl="0" marL="0" rtl="0" algn="ctr">
                        <a:spcBef>
                          <a:spcPts val="0"/>
                        </a:spcBef>
                        <a:spcAft>
                          <a:spcPts val="0"/>
                        </a:spcAft>
                        <a:buClr>
                          <a:srgbClr val="000000"/>
                        </a:buClr>
                        <a:buSzPts val="1100"/>
                        <a:buFont typeface="Arial"/>
                        <a:buNone/>
                      </a:pPr>
                      <a:r>
                        <a:rPr lang="en" sz="1600">
                          <a:solidFill>
                            <a:srgbClr val="000000"/>
                          </a:solidFill>
                        </a:rPr>
                        <a:t>Hoax</a:t>
                      </a:r>
                      <a:endParaRPr sz="1600">
                        <a:solidFill>
                          <a:srgbClr val="000000"/>
                        </a:solidFill>
                      </a:endParaRPr>
                    </a:p>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35"/>
          <p:cNvSpPr txBox="1"/>
          <p:nvPr/>
        </p:nvSpPr>
        <p:spPr>
          <a:xfrm>
            <a:off x="1380550" y="2309075"/>
            <a:ext cx="43494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D9EEB"/>
                </a:solidFill>
                <a:latin typeface="Poppins"/>
                <a:ea typeface="Poppins"/>
                <a:cs typeface="Poppins"/>
                <a:sym typeface="Poppins"/>
              </a:rPr>
              <a:t>SIMPULAN</a:t>
            </a:r>
            <a:endParaRPr sz="4000">
              <a:solidFill>
                <a:srgbClr val="6D9EEB"/>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00250" y="29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89" name="Google Shape;89;p16"/>
          <p:cNvSpPr txBox="1"/>
          <p:nvPr>
            <p:ph idx="1" type="body"/>
          </p:nvPr>
        </p:nvSpPr>
        <p:spPr>
          <a:xfrm>
            <a:off x="910350" y="1746750"/>
            <a:ext cx="3397500" cy="2163000"/>
          </a:xfrm>
          <a:prstGeom prst="rect">
            <a:avLst/>
          </a:prstGeom>
        </p:spPr>
        <p:txBody>
          <a:bodyPr anchorCtr="0" anchor="t" bIns="91425" lIns="91425" spcFirstLastPara="1" rIns="91425" wrap="square" tIns="91425">
            <a:noAutofit/>
          </a:bodyPr>
          <a:lstStyle/>
          <a:p>
            <a:pPr indent="-50800" lvl="0" marL="228600" rtl="0" algn="r">
              <a:spcBef>
                <a:spcPts val="0"/>
              </a:spcBef>
              <a:spcAft>
                <a:spcPts val="0"/>
              </a:spcAft>
              <a:buClr>
                <a:schemeClr val="dk1"/>
              </a:buClr>
              <a:buSzPts val="2800"/>
              <a:buFont typeface="Arial"/>
              <a:buNone/>
            </a:pPr>
            <a:r>
              <a:rPr lang="en" sz="2600">
                <a:solidFill>
                  <a:srgbClr val="2D2D2D"/>
                </a:solidFill>
                <a:latin typeface="Poppins"/>
                <a:ea typeface="Poppins"/>
                <a:cs typeface="Poppins"/>
                <a:sym typeface="Poppins"/>
              </a:rPr>
              <a:t>Data yang kami peroleh berasal dari website </a:t>
            </a:r>
            <a:r>
              <a:rPr b="1" lang="en" sz="2600">
                <a:solidFill>
                  <a:srgbClr val="FF0000"/>
                </a:solidFill>
                <a:latin typeface="Poppins"/>
                <a:ea typeface="Poppins"/>
                <a:cs typeface="Poppins"/>
                <a:sym typeface="Poppins"/>
              </a:rPr>
              <a:t>turn</a:t>
            </a:r>
            <a:r>
              <a:rPr b="1" lang="en" sz="2600">
                <a:solidFill>
                  <a:srgbClr val="2D2D2D"/>
                </a:solidFill>
                <a:latin typeface="Poppins"/>
                <a:ea typeface="Poppins"/>
                <a:cs typeface="Poppins"/>
                <a:sym typeface="Poppins"/>
              </a:rPr>
              <a:t>back</a:t>
            </a:r>
            <a:r>
              <a:rPr b="1" lang="en" sz="2600">
                <a:solidFill>
                  <a:srgbClr val="FF0000"/>
                </a:solidFill>
                <a:latin typeface="Poppins"/>
                <a:ea typeface="Poppins"/>
                <a:cs typeface="Poppins"/>
                <a:sym typeface="Poppins"/>
              </a:rPr>
              <a:t>hoax</a:t>
            </a:r>
            <a:r>
              <a:rPr b="1" lang="en" sz="2600">
                <a:solidFill>
                  <a:srgbClr val="2D2D2D"/>
                </a:solidFill>
                <a:latin typeface="Poppins"/>
                <a:ea typeface="Poppins"/>
                <a:cs typeface="Poppins"/>
                <a:sym typeface="Poppins"/>
              </a:rPr>
              <a:t>.id</a:t>
            </a:r>
            <a:endParaRPr b="1" sz="2600">
              <a:solidFill>
                <a:srgbClr val="2D2D2D"/>
              </a:solidFill>
              <a:latin typeface="Poppins"/>
              <a:ea typeface="Poppins"/>
              <a:cs typeface="Poppins"/>
              <a:sym typeface="Poppins"/>
            </a:endParaRPr>
          </a:p>
          <a:p>
            <a:pPr indent="0" lvl="0" marL="0" rtl="0" algn="l">
              <a:spcBef>
                <a:spcPts val="0"/>
              </a:spcBef>
              <a:spcAft>
                <a:spcPts val="1600"/>
              </a:spcAft>
              <a:buNone/>
            </a:pPr>
            <a:r>
              <a:t/>
            </a:r>
            <a:endParaRPr/>
          </a:p>
        </p:txBody>
      </p:sp>
      <p:sp>
        <p:nvSpPr>
          <p:cNvPr id="90" name="Google Shape;90;p16"/>
          <p:cNvSpPr txBox="1"/>
          <p:nvPr/>
        </p:nvSpPr>
        <p:spPr>
          <a:xfrm>
            <a:off x="4749488" y="1746761"/>
            <a:ext cx="5124300" cy="2115000"/>
          </a:xfrm>
          <a:prstGeom prst="rect">
            <a:avLst/>
          </a:prstGeom>
          <a:noFill/>
          <a:ln>
            <a:noFill/>
          </a:ln>
        </p:spPr>
        <p:txBody>
          <a:bodyPr anchorCtr="0" anchor="ctr" bIns="45700" lIns="91425" spcFirstLastPara="1" rIns="91425" wrap="square" tIns="45700">
            <a:noAutofit/>
          </a:bodyPr>
          <a:lstStyle/>
          <a:p>
            <a:pPr indent="-330200" lvl="0" marL="457200" rtl="0" algn="l">
              <a:lnSpc>
                <a:spcPct val="115000"/>
              </a:lnSpc>
              <a:spcBef>
                <a:spcPts val="0"/>
              </a:spcBef>
              <a:spcAft>
                <a:spcPts val="0"/>
              </a:spcAft>
              <a:buClr>
                <a:srgbClr val="2D2D2D"/>
              </a:buClr>
              <a:buSzPts val="1600"/>
              <a:buFont typeface="Poppins"/>
              <a:buChar char="-"/>
            </a:pPr>
            <a:r>
              <a:rPr lang="en" sz="2600">
                <a:solidFill>
                  <a:srgbClr val="2D2D2D"/>
                </a:solidFill>
                <a:latin typeface="Poppins"/>
                <a:ea typeface="Poppins"/>
                <a:cs typeface="Poppins"/>
                <a:sym typeface="Poppins"/>
              </a:rPr>
              <a:t>ID (int)</a:t>
            </a:r>
            <a:endParaRPr sz="2600">
              <a:solidFill>
                <a:srgbClr val="2D2D2D"/>
              </a:solidFill>
              <a:latin typeface="Poppins"/>
              <a:ea typeface="Poppins"/>
              <a:cs typeface="Poppins"/>
              <a:sym typeface="Poppins"/>
            </a:endParaRPr>
          </a:p>
          <a:p>
            <a:pPr indent="-330200" lvl="0" marL="457200" rtl="0" algn="l">
              <a:lnSpc>
                <a:spcPct val="115000"/>
              </a:lnSpc>
              <a:spcBef>
                <a:spcPts val="0"/>
              </a:spcBef>
              <a:spcAft>
                <a:spcPts val="0"/>
              </a:spcAft>
              <a:buClr>
                <a:srgbClr val="2D2D2D"/>
              </a:buClr>
              <a:buSzPts val="1600"/>
              <a:buFont typeface="Poppins"/>
              <a:buChar char="-"/>
            </a:pPr>
            <a:r>
              <a:rPr lang="en" sz="2600">
                <a:solidFill>
                  <a:srgbClr val="2D2D2D"/>
                </a:solidFill>
                <a:latin typeface="Poppins"/>
                <a:ea typeface="Poppins"/>
                <a:cs typeface="Poppins"/>
                <a:sym typeface="Poppins"/>
              </a:rPr>
              <a:t>Tanggal (date)</a:t>
            </a:r>
            <a:endParaRPr sz="2600">
              <a:solidFill>
                <a:srgbClr val="2D2D2D"/>
              </a:solidFill>
              <a:latin typeface="Poppins"/>
              <a:ea typeface="Poppins"/>
              <a:cs typeface="Poppins"/>
              <a:sym typeface="Poppins"/>
            </a:endParaRPr>
          </a:p>
          <a:p>
            <a:pPr indent="-330200" lvl="0" marL="457200" rtl="0" algn="l">
              <a:lnSpc>
                <a:spcPct val="115000"/>
              </a:lnSpc>
              <a:spcBef>
                <a:spcPts val="0"/>
              </a:spcBef>
              <a:spcAft>
                <a:spcPts val="0"/>
              </a:spcAft>
              <a:buClr>
                <a:srgbClr val="2D2D2D"/>
              </a:buClr>
              <a:buSzPts val="1600"/>
              <a:buFont typeface="Poppins"/>
              <a:buChar char="-"/>
            </a:pPr>
            <a:r>
              <a:rPr lang="en" sz="2600">
                <a:solidFill>
                  <a:srgbClr val="2D2D2D"/>
                </a:solidFill>
                <a:latin typeface="Poppins"/>
                <a:ea typeface="Poppins"/>
                <a:cs typeface="Poppins"/>
                <a:sym typeface="Poppins"/>
              </a:rPr>
              <a:t>Judul (text)</a:t>
            </a:r>
            <a:endParaRPr sz="2600">
              <a:solidFill>
                <a:srgbClr val="2D2D2D"/>
              </a:solidFill>
              <a:latin typeface="Poppins"/>
              <a:ea typeface="Poppins"/>
              <a:cs typeface="Poppins"/>
              <a:sym typeface="Poppins"/>
            </a:endParaRPr>
          </a:p>
          <a:p>
            <a:pPr indent="-330200" lvl="0" marL="457200" rtl="0" algn="l">
              <a:lnSpc>
                <a:spcPct val="115000"/>
              </a:lnSpc>
              <a:spcBef>
                <a:spcPts val="0"/>
              </a:spcBef>
              <a:spcAft>
                <a:spcPts val="0"/>
              </a:spcAft>
              <a:buClr>
                <a:srgbClr val="2D2D2D"/>
              </a:buClr>
              <a:buSzPts val="1600"/>
              <a:buFont typeface="Poppins"/>
              <a:buChar char="-"/>
            </a:pPr>
            <a:r>
              <a:rPr lang="en" sz="2600">
                <a:solidFill>
                  <a:srgbClr val="2D2D2D"/>
                </a:solidFill>
                <a:latin typeface="Poppins"/>
                <a:ea typeface="Poppins"/>
                <a:cs typeface="Poppins"/>
                <a:sym typeface="Poppins"/>
              </a:rPr>
              <a:t>Narasi (text)</a:t>
            </a:r>
            <a:endParaRPr sz="2600">
              <a:solidFill>
                <a:srgbClr val="2D2D2D"/>
              </a:solidFill>
              <a:latin typeface="Poppins"/>
              <a:ea typeface="Poppins"/>
              <a:cs typeface="Poppins"/>
              <a:sym typeface="Poppins"/>
            </a:endParaRPr>
          </a:p>
          <a:p>
            <a:pPr indent="-330200" lvl="0" marL="457200" rtl="0" algn="l">
              <a:lnSpc>
                <a:spcPct val="115000"/>
              </a:lnSpc>
              <a:spcBef>
                <a:spcPts val="0"/>
              </a:spcBef>
              <a:spcAft>
                <a:spcPts val="0"/>
              </a:spcAft>
              <a:buClr>
                <a:srgbClr val="2D2D2D"/>
              </a:buClr>
              <a:buSzPts val="1600"/>
              <a:buFont typeface="Poppins"/>
              <a:buChar char="-"/>
            </a:pPr>
            <a:r>
              <a:rPr lang="en" sz="2600">
                <a:solidFill>
                  <a:srgbClr val="2D2D2D"/>
                </a:solidFill>
                <a:latin typeface="Poppins"/>
                <a:ea typeface="Poppins"/>
                <a:cs typeface="Poppins"/>
                <a:sym typeface="Poppins"/>
              </a:rPr>
              <a:t>Gambar (picture)</a:t>
            </a:r>
            <a:endParaRPr sz="2600">
              <a:solidFill>
                <a:srgbClr val="2D2D2D"/>
              </a:solidFill>
              <a:latin typeface="Poppins"/>
              <a:ea typeface="Poppins"/>
              <a:cs typeface="Poppins"/>
              <a:sym typeface="Poppins"/>
            </a:endParaRPr>
          </a:p>
        </p:txBody>
      </p:sp>
      <p:cxnSp>
        <p:nvCxnSpPr>
          <p:cNvPr id="91" name="Google Shape;91;p16"/>
          <p:cNvCxnSpPr/>
          <p:nvPr/>
        </p:nvCxnSpPr>
        <p:spPr>
          <a:xfrm flipH="1">
            <a:off x="4562538" y="1544261"/>
            <a:ext cx="18900" cy="2520000"/>
          </a:xfrm>
          <a:prstGeom prst="straightConnector1">
            <a:avLst/>
          </a:prstGeom>
          <a:noFill/>
          <a:ln cap="flat" cmpd="sng" w="38100">
            <a:solidFill>
              <a:srgbClr val="434343"/>
            </a:solidFill>
            <a:prstDash val="solid"/>
            <a:round/>
            <a:headEnd len="med" w="med" type="none"/>
            <a:tailEnd len="med" w="med" type="none"/>
          </a:ln>
        </p:spPr>
      </p:cxnSp>
      <p:pic>
        <p:nvPicPr>
          <p:cNvPr id="92" name="Google Shape;92;p16"/>
          <p:cNvPicPr preferRelativeResize="0"/>
          <p:nvPr/>
        </p:nvPicPr>
        <p:blipFill>
          <a:blip r:embed="rId3">
            <a:alphaModFix/>
          </a:blip>
          <a:stretch>
            <a:fillRect/>
          </a:stretch>
        </p:blipFill>
        <p:spPr>
          <a:xfrm>
            <a:off x="6867450" y="693263"/>
            <a:ext cx="1276450" cy="850975"/>
          </a:xfrm>
          <a:prstGeom prst="rect">
            <a:avLst/>
          </a:prstGeom>
          <a:noFill/>
          <a:ln>
            <a:noFill/>
          </a:ln>
        </p:spPr>
      </p:pic>
      <p:pic>
        <p:nvPicPr>
          <p:cNvPr id="93" name="Google Shape;93;p16"/>
          <p:cNvPicPr preferRelativeResize="0"/>
          <p:nvPr/>
        </p:nvPicPr>
        <p:blipFill>
          <a:blip r:embed="rId4">
            <a:alphaModFix/>
          </a:blip>
          <a:stretch>
            <a:fillRect/>
          </a:stretch>
        </p:blipFill>
        <p:spPr>
          <a:xfrm>
            <a:off x="7867550" y="1544238"/>
            <a:ext cx="1276450" cy="1276450"/>
          </a:xfrm>
          <a:prstGeom prst="rect">
            <a:avLst/>
          </a:prstGeom>
          <a:noFill/>
          <a:ln>
            <a:noFill/>
          </a:ln>
        </p:spPr>
      </p:pic>
      <p:sp>
        <p:nvSpPr>
          <p:cNvPr id="94" name="Google Shape;94;p16"/>
          <p:cNvSpPr txBox="1"/>
          <p:nvPr/>
        </p:nvSpPr>
        <p:spPr>
          <a:xfrm>
            <a:off x="7968775" y="2767450"/>
            <a:ext cx="1074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Pacifico"/>
                <a:ea typeface="Pacifico"/>
                <a:cs typeface="Pacifico"/>
                <a:sym typeface="Pacifico"/>
              </a:rPr>
              <a:t>Hello World!</a:t>
            </a:r>
            <a:endParaRPr sz="1700">
              <a:latin typeface="Pacifico"/>
              <a:ea typeface="Pacifico"/>
              <a:cs typeface="Pacifico"/>
              <a:sym typeface="Pacifico"/>
            </a:endParaRPr>
          </a:p>
        </p:txBody>
      </p:sp>
      <p:pic>
        <p:nvPicPr>
          <p:cNvPr id="95" name="Google Shape;95;p16"/>
          <p:cNvPicPr preferRelativeResize="0"/>
          <p:nvPr/>
        </p:nvPicPr>
        <p:blipFill>
          <a:blip r:embed="rId5">
            <a:alphaModFix/>
          </a:blip>
          <a:stretch>
            <a:fillRect/>
          </a:stretch>
        </p:blipFill>
        <p:spPr>
          <a:xfrm>
            <a:off x="7545700" y="3909743"/>
            <a:ext cx="1488200" cy="10145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Fitur</a:t>
            </a:r>
            <a:endParaRPr/>
          </a:p>
        </p:txBody>
      </p:sp>
      <p:graphicFrame>
        <p:nvGraphicFramePr>
          <p:cNvPr id="101" name="Google Shape;101;p17"/>
          <p:cNvGraphicFramePr/>
          <p:nvPr/>
        </p:nvGraphicFramePr>
        <p:xfrm>
          <a:off x="952500" y="1924050"/>
          <a:ext cx="3000000" cy="3000000"/>
        </p:xfrm>
        <a:graphic>
          <a:graphicData uri="http://schemas.openxmlformats.org/drawingml/2006/table">
            <a:tbl>
              <a:tblPr>
                <a:noFill/>
                <a:tableStyleId>{8B44F17D-5583-4AFD-9516-F87D4ECA9128}</a:tableStyleId>
              </a:tblPr>
              <a:tblGrid>
                <a:gridCol w="1490550"/>
                <a:gridCol w="1490550"/>
                <a:gridCol w="1490550"/>
                <a:gridCol w="1490550"/>
                <a:gridCol w="1490550"/>
              </a:tblGrid>
              <a:tr h="8505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Tanggal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Judul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Narasi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Gambar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bl>
          </a:graphicData>
        </a:graphic>
      </p:graphicFrame>
      <p:sp>
        <p:nvSpPr>
          <p:cNvPr id="102" name="Google Shape;102;p17"/>
          <p:cNvSpPr txBox="1"/>
          <p:nvPr/>
        </p:nvSpPr>
        <p:spPr>
          <a:xfrm>
            <a:off x="3933600" y="1423725"/>
            <a:ext cx="2965800" cy="3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Calibri"/>
                <a:ea typeface="Calibri"/>
                <a:cs typeface="Calibri"/>
                <a:sym typeface="Calibri"/>
              </a:rPr>
              <a:t>Fitur yang kami gunakan</a:t>
            </a:r>
            <a:endParaRPr b="1" sz="1800">
              <a:solidFill>
                <a:srgbClr val="38761D"/>
              </a:solidFill>
              <a:latin typeface="Calibri"/>
              <a:ea typeface="Calibri"/>
              <a:cs typeface="Calibri"/>
              <a:sym typeface="Calibri"/>
            </a:endParaRPr>
          </a:p>
        </p:txBody>
      </p:sp>
      <p:cxnSp>
        <p:nvCxnSpPr>
          <p:cNvPr id="103" name="Google Shape;103;p17"/>
          <p:cNvCxnSpPr/>
          <p:nvPr/>
        </p:nvCxnSpPr>
        <p:spPr>
          <a:xfrm>
            <a:off x="3940391" y="1668650"/>
            <a:ext cx="293100" cy="0"/>
          </a:xfrm>
          <a:prstGeom prst="straightConnector1">
            <a:avLst/>
          </a:prstGeom>
          <a:noFill/>
          <a:ln cap="flat" cmpd="sng" w="28575">
            <a:solidFill>
              <a:srgbClr val="69E258"/>
            </a:solidFill>
            <a:prstDash val="solid"/>
            <a:round/>
            <a:headEnd len="med" w="med" type="none"/>
            <a:tailEnd len="med" w="med" type="none"/>
          </a:ln>
        </p:spPr>
      </p:cxnSp>
      <p:cxnSp>
        <p:nvCxnSpPr>
          <p:cNvPr id="104" name="Google Shape;104;p17"/>
          <p:cNvCxnSpPr/>
          <p:nvPr/>
        </p:nvCxnSpPr>
        <p:spPr>
          <a:xfrm>
            <a:off x="6621694" y="1668650"/>
            <a:ext cx="293100" cy="0"/>
          </a:xfrm>
          <a:prstGeom prst="straightConnector1">
            <a:avLst/>
          </a:prstGeom>
          <a:noFill/>
          <a:ln cap="flat" cmpd="sng" w="28575">
            <a:solidFill>
              <a:srgbClr val="69E258"/>
            </a:solidFill>
            <a:prstDash val="solid"/>
            <a:round/>
            <a:headEnd len="med" w="med" type="none"/>
            <a:tailEnd len="med" w="med" type="none"/>
          </a:ln>
        </p:spPr>
      </p:cxnSp>
      <p:pic>
        <p:nvPicPr>
          <p:cNvPr id="105" name="Google Shape;105;p17"/>
          <p:cNvPicPr preferRelativeResize="0"/>
          <p:nvPr/>
        </p:nvPicPr>
        <p:blipFill rotWithShape="1">
          <a:blip r:embed="rId3">
            <a:alphaModFix/>
          </a:blip>
          <a:srcRect b="0" l="0" r="0" t="25578"/>
          <a:stretch/>
        </p:blipFill>
        <p:spPr>
          <a:xfrm>
            <a:off x="1576187" y="3294189"/>
            <a:ext cx="6205376" cy="1697811"/>
          </a:xfrm>
          <a:prstGeom prst="rect">
            <a:avLst/>
          </a:prstGeom>
          <a:noFill/>
          <a:ln>
            <a:noFill/>
          </a:ln>
        </p:spPr>
      </p:pic>
      <p:sp>
        <p:nvSpPr>
          <p:cNvPr id="106" name="Google Shape;106;p17"/>
          <p:cNvSpPr/>
          <p:nvPr/>
        </p:nvSpPr>
        <p:spPr>
          <a:xfrm>
            <a:off x="3405450" y="3211525"/>
            <a:ext cx="763200" cy="24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915475" y="1274175"/>
            <a:ext cx="39600" cy="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8" name="Google Shape;108;p17"/>
          <p:cNvSpPr/>
          <p:nvPr/>
        </p:nvSpPr>
        <p:spPr>
          <a:xfrm>
            <a:off x="6914700" y="3100650"/>
            <a:ext cx="763200" cy="24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7"/>
          <p:cNvCxnSpPr/>
          <p:nvPr/>
        </p:nvCxnSpPr>
        <p:spPr>
          <a:xfrm>
            <a:off x="975000" y="1950000"/>
            <a:ext cx="1483800" cy="819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7"/>
          <p:cNvCxnSpPr/>
          <p:nvPr/>
        </p:nvCxnSpPr>
        <p:spPr>
          <a:xfrm flipH="1" rot="10800000">
            <a:off x="975000" y="1950000"/>
            <a:ext cx="1455600" cy="8337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7"/>
          <p:cNvCxnSpPr/>
          <p:nvPr/>
        </p:nvCxnSpPr>
        <p:spPr>
          <a:xfrm>
            <a:off x="2458800" y="1950000"/>
            <a:ext cx="1483800" cy="8196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7"/>
          <p:cNvCxnSpPr/>
          <p:nvPr/>
        </p:nvCxnSpPr>
        <p:spPr>
          <a:xfrm flipH="1" rot="10800000">
            <a:off x="2458800" y="1950000"/>
            <a:ext cx="1455600" cy="8337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7"/>
          <p:cNvCxnSpPr/>
          <p:nvPr/>
        </p:nvCxnSpPr>
        <p:spPr>
          <a:xfrm>
            <a:off x="6914800" y="1950000"/>
            <a:ext cx="1483800" cy="8196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p:nvPr/>
        </p:nvCxnSpPr>
        <p:spPr>
          <a:xfrm flipH="1" rot="10800000">
            <a:off x="6914800" y="1950000"/>
            <a:ext cx="1455600" cy="83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Exploratory Data Analyst</a:t>
            </a:r>
            <a:endParaRPr/>
          </a:p>
        </p:txBody>
      </p:sp>
      <p:pic>
        <p:nvPicPr>
          <p:cNvPr id="120" name="Google Shape;120;p18"/>
          <p:cNvPicPr preferRelativeResize="0"/>
          <p:nvPr/>
        </p:nvPicPr>
        <p:blipFill>
          <a:blip r:embed="rId3">
            <a:alphaModFix/>
          </a:blip>
          <a:stretch>
            <a:fillRect/>
          </a:stretch>
        </p:blipFill>
        <p:spPr>
          <a:xfrm>
            <a:off x="3339721" y="152425"/>
            <a:ext cx="4483175" cy="22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Proporsi Dataset</a:t>
            </a:r>
            <a:endParaRPr/>
          </a:p>
        </p:txBody>
      </p:sp>
      <p:sp>
        <p:nvSpPr>
          <p:cNvPr id="126" name="Google Shape;126;p19"/>
          <p:cNvSpPr txBox="1"/>
          <p:nvPr>
            <p:ph idx="1" type="body"/>
          </p:nvPr>
        </p:nvSpPr>
        <p:spPr>
          <a:xfrm>
            <a:off x="311700" y="1152475"/>
            <a:ext cx="35244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600">
                <a:solidFill>
                  <a:srgbClr val="2D2D2D"/>
                </a:solidFill>
                <a:latin typeface="Calibri"/>
                <a:ea typeface="Calibri"/>
                <a:cs typeface="Calibri"/>
                <a:sym typeface="Calibri"/>
              </a:rPr>
              <a:t>Dataset </a:t>
            </a:r>
            <a:r>
              <a:rPr b="1" i="1" lang="en" sz="2600">
                <a:solidFill>
                  <a:srgbClr val="2D2D2D"/>
                </a:solidFill>
                <a:latin typeface="Calibri"/>
                <a:ea typeface="Calibri"/>
                <a:cs typeface="Calibri"/>
                <a:sym typeface="Calibri"/>
              </a:rPr>
              <a:t>imbalance</a:t>
            </a:r>
            <a:endParaRPr b="1" i="1" sz="2400">
              <a:solidFill>
                <a:srgbClr val="2D2D2D"/>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600">
              <a:solidFill>
                <a:srgbClr val="2D2D2D"/>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600">
                <a:solidFill>
                  <a:srgbClr val="2D2D2D"/>
                </a:solidFill>
                <a:latin typeface="Calibri"/>
                <a:ea typeface="Calibri"/>
                <a:cs typeface="Calibri"/>
                <a:sym typeface="Calibri"/>
              </a:rPr>
              <a:t>label </a:t>
            </a:r>
            <a:r>
              <a:rPr b="1" lang="en" sz="2600">
                <a:solidFill>
                  <a:srgbClr val="2D2D2D"/>
                </a:solidFill>
                <a:latin typeface="Calibri"/>
                <a:ea typeface="Calibri"/>
                <a:cs typeface="Calibri"/>
                <a:sym typeface="Calibri"/>
              </a:rPr>
              <a:t>hoax lebih banyak dari non-hoax </a:t>
            </a:r>
            <a:endParaRPr b="1" sz="2600">
              <a:solidFill>
                <a:srgbClr val="2D2D2D"/>
              </a:solidFill>
              <a:latin typeface="Calibri"/>
              <a:ea typeface="Calibri"/>
              <a:cs typeface="Calibri"/>
              <a:sym typeface="Calibri"/>
            </a:endParaRPr>
          </a:p>
          <a:p>
            <a:pPr indent="-393700" lvl="0" marL="457200" rtl="0" algn="l">
              <a:lnSpc>
                <a:spcPct val="90000"/>
              </a:lnSpc>
              <a:spcBef>
                <a:spcPts val="1000"/>
              </a:spcBef>
              <a:spcAft>
                <a:spcPts val="0"/>
              </a:spcAft>
              <a:buClr>
                <a:srgbClr val="2D2D2D"/>
              </a:buClr>
              <a:buSzPts val="2600"/>
              <a:buChar char="•"/>
            </a:pPr>
            <a:r>
              <a:rPr lang="en" sz="2600">
                <a:solidFill>
                  <a:srgbClr val="2D2D2D"/>
                </a:solidFill>
                <a:latin typeface="Calibri"/>
                <a:ea typeface="Calibri"/>
                <a:cs typeface="Calibri"/>
                <a:sym typeface="Calibri"/>
              </a:rPr>
              <a:t>Hoax : </a:t>
            </a:r>
            <a:r>
              <a:rPr b="1" lang="en" sz="2600">
                <a:solidFill>
                  <a:srgbClr val="2D2D2D"/>
                </a:solidFill>
                <a:latin typeface="Calibri"/>
                <a:ea typeface="Calibri"/>
                <a:cs typeface="Calibri"/>
                <a:sym typeface="Calibri"/>
              </a:rPr>
              <a:t>81.90%</a:t>
            </a:r>
            <a:endParaRPr b="1" sz="2600">
              <a:solidFill>
                <a:srgbClr val="2D2D2D"/>
              </a:solidFill>
              <a:latin typeface="Calibri"/>
              <a:ea typeface="Calibri"/>
              <a:cs typeface="Calibri"/>
              <a:sym typeface="Calibri"/>
            </a:endParaRPr>
          </a:p>
          <a:p>
            <a:pPr indent="-393700" lvl="0" marL="457200" rtl="0" algn="l">
              <a:lnSpc>
                <a:spcPct val="90000"/>
              </a:lnSpc>
              <a:spcBef>
                <a:spcPts val="0"/>
              </a:spcBef>
              <a:spcAft>
                <a:spcPts val="0"/>
              </a:spcAft>
              <a:buClr>
                <a:srgbClr val="2D2D2D"/>
              </a:buClr>
              <a:buSzPts val="2600"/>
              <a:buChar char="•"/>
            </a:pPr>
            <a:r>
              <a:rPr lang="en" sz="2600">
                <a:solidFill>
                  <a:srgbClr val="2D2D2D"/>
                </a:solidFill>
                <a:latin typeface="Calibri"/>
                <a:ea typeface="Calibri"/>
                <a:cs typeface="Calibri"/>
                <a:sym typeface="Calibri"/>
              </a:rPr>
              <a:t>Non-hoax : </a:t>
            </a:r>
            <a:r>
              <a:rPr b="1" lang="en" sz="2600">
                <a:solidFill>
                  <a:srgbClr val="2D2D2D"/>
                </a:solidFill>
                <a:latin typeface="Calibri"/>
                <a:ea typeface="Calibri"/>
                <a:cs typeface="Calibri"/>
                <a:sym typeface="Calibri"/>
              </a:rPr>
              <a:t>18.10%</a:t>
            </a:r>
            <a:endParaRPr/>
          </a:p>
        </p:txBody>
      </p:sp>
      <p:pic>
        <p:nvPicPr>
          <p:cNvPr id="127" name="Google Shape;127;p19"/>
          <p:cNvPicPr preferRelativeResize="0"/>
          <p:nvPr/>
        </p:nvPicPr>
        <p:blipFill>
          <a:blip r:embed="rId3">
            <a:alphaModFix/>
          </a:blip>
          <a:stretch>
            <a:fillRect/>
          </a:stretch>
        </p:blipFill>
        <p:spPr>
          <a:xfrm>
            <a:off x="3665200" y="1017725"/>
            <a:ext cx="5387850" cy="2855175"/>
          </a:xfrm>
          <a:prstGeom prst="rect">
            <a:avLst/>
          </a:prstGeom>
          <a:noFill/>
          <a:ln>
            <a:noFill/>
          </a:ln>
        </p:spPr>
      </p:pic>
      <p:pic>
        <p:nvPicPr>
          <p:cNvPr id="128" name="Google Shape;128;p19"/>
          <p:cNvPicPr preferRelativeResize="0"/>
          <p:nvPr/>
        </p:nvPicPr>
        <p:blipFill>
          <a:blip r:embed="rId4">
            <a:alphaModFix/>
          </a:blip>
          <a:stretch>
            <a:fillRect/>
          </a:stretch>
        </p:blipFill>
        <p:spPr>
          <a:xfrm>
            <a:off x="2911025" y="1666525"/>
            <a:ext cx="1059320" cy="70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13550" y="151800"/>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700">
                <a:latin typeface="Calibri"/>
                <a:ea typeface="Calibri"/>
                <a:cs typeface="Calibri"/>
                <a:sym typeface="Calibri"/>
              </a:rPr>
              <a:t>Distribusi Panjang Teks</a:t>
            </a:r>
            <a:endParaRPr sz="2100"/>
          </a:p>
        </p:txBody>
      </p:sp>
      <p:sp>
        <p:nvSpPr>
          <p:cNvPr id="134" name="Google Shape;134;p20"/>
          <p:cNvSpPr txBox="1"/>
          <p:nvPr>
            <p:ph idx="1" type="body"/>
          </p:nvPr>
        </p:nvSpPr>
        <p:spPr>
          <a:xfrm>
            <a:off x="311700" y="3837350"/>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 sz="2600">
                <a:solidFill>
                  <a:srgbClr val="000000"/>
                </a:solidFill>
                <a:latin typeface="Calibri"/>
                <a:ea typeface="Calibri"/>
                <a:cs typeface="Calibri"/>
                <a:sym typeface="Calibri"/>
              </a:rPr>
              <a:t>Judul </a:t>
            </a:r>
            <a:r>
              <a:rPr lang="en" sz="2600">
                <a:solidFill>
                  <a:srgbClr val="000000"/>
                </a:solidFill>
                <a:latin typeface="Calibri"/>
                <a:ea typeface="Calibri"/>
                <a:cs typeface="Calibri"/>
                <a:sym typeface="Calibri"/>
              </a:rPr>
              <a:t>mayoritas memiliki panjang text </a:t>
            </a:r>
            <a:r>
              <a:rPr b="1" lang="en" sz="2600">
                <a:solidFill>
                  <a:srgbClr val="000000"/>
                </a:solidFill>
                <a:latin typeface="Calibri"/>
                <a:ea typeface="Calibri"/>
                <a:cs typeface="Calibri"/>
                <a:sym typeface="Calibri"/>
              </a:rPr>
              <a:t>50-60 kata, </a:t>
            </a:r>
            <a:r>
              <a:rPr lang="en" sz="2600">
                <a:solidFill>
                  <a:srgbClr val="000000"/>
                </a:solidFill>
                <a:latin typeface="Calibri"/>
                <a:ea typeface="Calibri"/>
                <a:cs typeface="Calibri"/>
                <a:sym typeface="Calibri"/>
              </a:rPr>
              <a:t>sementara </a:t>
            </a:r>
            <a:r>
              <a:rPr b="1" lang="en" sz="2600">
                <a:solidFill>
                  <a:srgbClr val="000000"/>
                </a:solidFill>
                <a:latin typeface="Calibri"/>
                <a:ea typeface="Calibri"/>
                <a:cs typeface="Calibri"/>
                <a:sym typeface="Calibri"/>
              </a:rPr>
              <a:t>narasi </a:t>
            </a:r>
            <a:r>
              <a:rPr lang="en" sz="2600">
                <a:solidFill>
                  <a:srgbClr val="000000"/>
                </a:solidFill>
                <a:latin typeface="Calibri"/>
                <a:ea typeface="Calibri"/>
                <a:cs typeface="Calibri"/>
                <a:sym typeface="Calibri"/>
              </a:rPr>
              <a:t>memiliki panjang teks antara </a:t>
            </a:r>
            <a:r>
              <a:rPr b="1" lang="en" sz="2600">
                <a:solidFill>
                  <a:srgbClr val="000000"/>
                </a:solidFill>
                <a:latin typeface="Calibri"/>
                <a:ea typeface="Calibri"/>
                <a:cs typeface="Calibri"/>
                <a:sym typeface="Calibri"/>
              </a:rPr>
              <a:t>100-200 kata</a:t>
            </a:r>
            <a:r>
              <a:rPr lang="en" sz="2600">
                <a:solidFill>
                  <a:srgbClr val="000000"/>
                </a:solidFill>
                <a:latin typeface="Calibri"/>
                <a:ea typeface="Calibri"/>
                <a:cs typeface="Calibri"/>
                <a:sym typeface="Calibri"/>
              </a:rPr>
              <a:t>. </a:t>
            </a:r>
            <a:endParaRPr b="1" sz="26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135" name="Google Shape;135;p20"/>
          <p:cNvPicPr preferRelativeResize="0"/>
          <p:nvPr/>
        </p:nvPicPr>
        <p:blipFill>
          <a:blip r:embed="rId3">
            <a:alphaModFix/>
          </a:blip>
          <a:stretch>
            <a:fillRect/>
          </a:stretch>
        </p:blipFill>
        <p:spPr>
          <a:xfrm>
            <a:off x="-928525" y="1162500"/>
            <a:ext cx="11034973" cy="281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35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 Plot</a:t>
            </a:r>
            <a:endParaRPr/>
          </a:p>
        </p:txBody>
      </p:sp>
      <p:sp>
        <p:nvSpPr>
          <p:cNvPr id="141" name="Google Shape;141;p21"/>
          <p:cNvSpPr txBox="1"/>
          <p:nvPr>
            <p:ph idx="1" type="body"/>
          </p:nvPr>
        </p:nvSpPr>
        <p:spPr>
          <a:xfrm>
            <a:off x="311700" y="4149150"/>
            <a:ext cx="8520600" cy="4197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600">
                <a:solidFill>
                  <a:srgbClr val="2D2D2D"/>
                </a:solidFill>
                <a:latin typeface="Calibri"/>
                <a:ea typeface="Calibri"/>
                <a:cs typeface="Calibri"/>
                <a:sym typeface="Calibri"/>
              </a:rPr>
              <a:t>Density</a:t>
            </a:r>
            <a:r>
              <a:rPr b="1" lang="en" sz="2600">
                <a:solidFill>
                  <a:srgbClr val="2D2D2D"/>
                </a:solidFill>
                <a:latin typeface="Calibri"/>
                <a:ea typeface="Calibri"/>
                <a:cs typeface="Calibri"/>
                <a:sym typeface="Calibri"/>
              </a:rPr>
              <a:t> </a:t>
            </a:r>
            <a:r>
              <a:rPr lang="en" sz="2600">
                <a:solidFill>
                  <a:srgbClr val="2D2D2D"/>
                </a:solidFill>
                <a:latin typeface="Calibri"/>
                <a:ea typeface="Calibri"/>
                <a:cs typeface="Calibri"/>
                <a:sym typeface="Calibri"/>
              </a:rPr>
              <a:t>hoax vs non-hoax </a:t>
            </a:r>
            <a:r>
              <a:rPr b="1" lang="en" sz="2600">
                <a:solidFill>
                  <a:srgbClr val="2D2D2D"/>
                </a:solidFill>
                <a:latin typeface="Calibri"/>
                <a:ea typeface="Calibri"/>
                <a:cs typeface="Calibri"/>
                <a:sym typeface="Calibri"/>
              </a:rPr>
              <a:t>tidak berbeda jauh</a:t>
            </a:r>
            <a:endParaRPr/>
          </a:p>
        </p:txBody>
      </p:sp>
      <p:pic>
        <p:nvPicPr>
          <p:cNvPr id="142" name="Google Shape;142;p21"/>
          <p:cNvPicPr preferRelativeResize="0"/>
          <p:nvPr/>
        </p:nvPicPr>
        <p:blipFill>
          <a:blip r:embed="rId3">
            <a:alphaModFix/>
          </a:blip>
          <a:stretch>
            <a:fillRect/>
          </a:stretch>
        </p:blipFill>
        <p:spPr>
          <a:xfrm>
            <a:off x="-207700" y="1054400"/>
            <a:ext cx="9553974" cy="28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4150" y="11517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3200">
                <a:solidFill>
                  <a:srgbClr val="2D2D2D"/>
                </a:solidFill>
                <a:latin typeface="Calibri"/>
                <a:ea typeface="Calibri"/>
                <a:cs typeface="Calibri"/>
                <a:sym typeface="Calibri"/>
              </a:rPr>
              <a:t>Word Cloud Judul Hoax vs Non-hoax</a:t>
            </a:r>
            <a:endParaRPr sz="2900"/>
          </a:p>
        </p:txBody>
      </p:sp>
      <p:sp>
        <p:nvSpPr>
          <p:cNvPr id="148" name="Google Shape;148;p22"/>
          <p:cNvSpPr txBox="1"/>
          <p:nvPr/>
        </p:nvSpPr>
        <p:spPr>
          <a:xfrm>
            <a:off x="98050" y="961848"/>
            <a:ext cx="3956700" cy="45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lang="en" sz="2800">
                <a:solidFill>
                  <a:srgbClr val="2D2D2D"/>
                </a:solidFill>
                <a:latin typeface="Calibri"/>
                <a:ea typeface="Calibri"/>
                <a:cs typeface="Calibri"/>
                <a:sym typeface="Calibri"/>
              </a:rPr>
              <a:t>Judul hoax</a:t>
            </a:r>
            <a:endParaRPr b="1" sz="2800">
              <a:solidFill>
                <a:srgbClr val="2D2D2D"/>
              </a:solidFill>
              <a:latin typeface="Calibri"/>
              <a:ea typeface="Calibri"/>
              <a:cs typeface="Calibri"/>
              <a:sym typeface="Calibri"/>
            </a:endParaRPr>
          </a:p>
        </p:txBody>
      </p:sp>
      <p:sp>
        <p:nvSpPr>
          <p:cNvPr id="149" name="Google Shape;149;p22"/>
          <p:cNvSpPr txBox="1"/>
          <p:nvPr/>
        </p:nvSpPr>
        <p:spPr>
          <a:xfrm>
            <a:off x="4437535" y="961848"/>
            <a:ext cx="3956700" cy="45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lang="en" sz="2800">
                <a:solidFill>
                  <a:srgbClr val="2D2D2D"/>
                </a:solidFill>
                <a:latin typeface="Calibri"/>
                <a:ea typeface="Calibri"/>
                <a:cs typeface="Calibri"/>
                <a:sym typeface="Calibri"/>
              </a:rPr>
              <a:t>Judul non-hoax</a:t>
            </a:r>
            <a:endParaRPr b="1" sz="2800">
              <a:solidFill>
                <a:srgbClr val="2D2D2D"/>
              </a:solidFill>
              <a:latin typeface="Calibri"/>
              <a:ea typeface="Calibri"/>
              <a:cs typeface="Calibri"/>
              <a:sym typeface="Calibri"/>
            </a:endParaRPr>
          </a:p>
        </p:txBody>
      </p:sp>
      <p:sp>
        <p:nvSpPr>
          <p:cNvPr id="150" name="Google Shape;150;p22"/>
          <p:cNvSpPr txBox="1"/>
          <p:nvPr/>
        </p:nvSpPr>
        <p:spPr>
          <a:xfrm>
            <a:off x="98050" y="3931833"/>
            <a:ext cx="8296200" cy="45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lang="en" sz="2000">
                <a:solidFill>
                  <a:srgbClr val="2D2D2D"/>
                </a:solidFill>
                <a:latin typeface="Calibri"/>
                <a:ea typeface="Calibri"/>
                <a:cs typeface="Calibri"/>
                <a:sym typeface="Calibri"/>
              </a:rPr>
              <a:t>Pada judul </a:t>
            </a:r>
            <a:r>
              <a:rPr b="1" lang="en" sz="2000">
                <a:solidFill>
                  <a:srgbClr val="2D2D2D"/>
                </a:solidFill>
                <a:latin typeface="Calibri"/>
                <a:ea typeface="Calibri"/>
                <a:cs typeface="Calibri"/>
                <a:sym typeface="Calibri"/>
              </a:rPr>
              <a:t>hoax banyak </a:t>
            </a:r>
            <a:r>
              <a:rPr lang="en" sz="2000">
                <a:solidFill>
                  <a:srgbClr val="2D2D2D"/>
                </a:solidFill>
                <a:latin typeface="Calibri"/>
                <a:ea typeface="Calibri"/>
                <a:cs typeface="Calibri"/>
                <a:sym typeface="Calibri"/>
              </a:rPr>
              <a:t>mengandung </a:t>
            </a:r>
            <a:r>
              <a:rPr b="1" lang="en" sz="2000">
                <a:solidFill>
                  <a:srgbClr val="2D2D2D"/>
                </a:solidFill>
                <a:latin typeface="Calibri"/>
                <a:ea typeface="Calibri"/>
                <a:cs typeface="Calibri"/>
                <a:sym typeface="Calibri"/>
              </a:rPr>
              <a:t>kata “Foto” dan “Video”</a:t>
            </a:r>
            <a:endParaRPr b="1" sz="2000">
              <a:solidFill>
                <a:srgbClr val="2D2D2D"/>
              </a:solidFill>
              <a:latin typeface="Calibri"/>
              <a:ea typeface="Calibri"/>
              <a:cs typeface="Calibri"/>
              <a:sym typeface="Calibri"/>
            </a:endParaRPr>
          </a:p>
          <a:p>
            <a:pPr indent="0" lvl="0" marL="0" rtl="0" algn="l">
              <a:lnSpc>
                <a:spcPct val="90000"/>
              </a:lnSpc>
              <a:spcBef>
                <a:spcPts val="1000"/>
              </a:spcBef>
              <a:spcAft>
                <a:spcPts val="0"/>
              </a:spcAft>
              <a:buNone/>
            </a:pPr>
            <a:r>
              <a:rPr lang="en" sz="2000">
                <a:solidFill>
                  <a:srgbClr val="2D2D2D"/>
                </a:solidFill>
                <a:latin typeface="Calibri"/>
                <a:ea typeface="Calibri"/>
                <a:cs typeface="Calibri"/>
                <a:sym typeface="Calibri"/>
              </a:rPr>
              <a:t>Pada judul </a:t>
            </a:r>
            <a:r>
              <a:rPr b="1" lang="en" sz="2000">
                <a:solidFill>
                  <a:srgbClr val="2D2D2D"/>
                </a:solidFill>
                <a:latin typeface="Calibri"/>
                <a:ea typeface="Calibri"/>
                <a:cs typeface="Calibri"/>
                <a:sym typeface="Calibri"/>
              </a:rPr>
              <a:t>non-hoax</a:t>
            </a:r>
            <a:r>
              <a:rPr lang="en" sz="2000">
                <a:solidFill>
                  <a:srgbClr val="2D2D2D"/>
                </a:solidFill>
                <a:latin typeface="Calibri"/>
                <a:ea typeface="Calibri"/>
                <a:cs typeface="Calibri"/>
                <a:sym typeface="Calibri"/>
              </a:rPr>
              <a:t> </a:t>
            </a:r>
            <a:r>
              <a:rPr b="1" lang="en" sz="2000">
                <a:solidFill>
                  <a:srgbClr val="2D2D2D"/>
                </a:solidFill>
                <a:latin typeface="Calibri"/>
                <a:ea typeface="Calibri"/>
                <a:cs typeface="Calibri"/>
                <a:sym typeface="Calibri"/>
              </a:rPr>
              <a:t>banyak</a:t>
            </a:r>
            <a:r>
              <a:rPr lang="en" sz="2000">
                <a:solidFill>
                  <a:srgbClr val="2D2D2D"/>
                </a:solidFill>
                <a:latin typeface="Calibri"/>
                <a:ea typeface="Calibri"/>
                <a:cs typeface="Calibri"/>
                <a:sym typeface="Calibri"/>
              </a:rPr>
              <a:t> mengandung kata </a:t>
            </a:r>
            <a:r>
              <a:rPr b="1" lang="en" sz="2000">
                <a:solidFill>
                  <a:srgbClr val="2D2D2D"/>
                </a:solidFill>
                <a:latin typeface="Calibri"/>
                <a:ea typeface="Calibri"/>
                <a:cs typeface="Calibri"/>
                <a:sym typeface="Calibri"/>
              </a:rPr>
              <a:t>“Klarifikasi” dan “Hoax”</a:t>
            </a:r>
            <a:endParaRPr b="1" sz="2000">
              <a:solidFill>
                <a:srgbClr val="2D2D2D"/>
              </a:solidFill>
              <a:latin typeface="Calibri"/>
              <a:ea typeface="Calibri"/>
              <a:cs typeface="Calibri"/>
              <a:sym typeface="Calibri"/>
            </a:endParaRPr>
          </a:p>
        </p:txBody>
      </p:sp>
      <p:pic>
        <p:nvPicPr>
          <p:cNvPr id="151" name="Google Shape;151;p22"/>
          <p:cNvPicPr preferRelativeResize="0"/>
          <p:nvPr/>
        </p:nvPicPr>
        <p:blipFill>
          <a:blip r:embed="rId3">
            <a:alphaModFix/>
          </a:blip>
          <a:stretch>
            <a:fillRect/>
          </a:stretch>
        </p:blipFill>
        <p:spPr>
          <a:xfrm>
            <a:off x="98050" y="1508662"/>
            <a:ext cx="3956809" cy="1999501"/>
          </a:xfrm>
          <a:prstGeom prst="rect">
            <a:avLst/>
          </a:prstGeom>
          <a:noFill/>
          <a:ln>
            <a:noFill/>
          </a:ln>
        </p:spPr>
      </p:pic>
      <p:pic>
        <p:nvPicPr>
          <p:cNvPr id="152" name="Google Shape;152;p22"/>
          <p:cNvPicPr preferRelativeResize="0"/>
          <p:nvPr/>
        </p:nvPicPr>
        <p:blipFill>
          <a:blip r:embed="rId4">
            <a:alphaModFix/>
          </a:blip>
          <a:stretch>
            <a:fillRect/>
          </a:stretch>
        </p:blipFill>
        <p:spPr>
          <a:xfrm>
            <a:off x="4437535" y="1508662"/>
            <a:ext cx="3956809" cy="1999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