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00FF"/>
            </a:gs>
            <a:gs pos="100000">
              <a:srgbClr val="200B5B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/>
          <p:cNvPicPr/>
          <p:nvPr/>
        </p:nvPicPr>
        <p:blipFill>
          <a:blip r:embed="rId14"/>
          <a:stretch/>
        </p:blipFill>
        <p:spPr>
          <a:xfrm>
            <a:off x="0" y="0"/>
            <a:ext cx="1139040" cy="6854040"/>
          </a:xfrm>
          <a:prstGeom prst="rect">
            <a:avLst/>
          </a:prstGeom>
          <a:ln w="1260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00FF"/>
            </a:gs>
            <a:gs pos="100000">
              <a:srgbClr val="200B5B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9"/>
          <p:cNvPicPr/>
          <p:nvPr/>
        </p:nvPicPr>
        <p:blipFill>
          <a:blip r:embed="rId14"/>
          <a:stretch/>
        </p:blipFill>
        <p:spPr>
          <a:xfrm>
            <a:off x="0" y="0"/>
            <a:ext cx="1139760" cy="6854760"/>
          </a:xfrm>
          <a:prstGeom prst="rect">
            <a:avLst/>
          </a:prstGeom>
          <a:ln w="12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19320" y="2293920"/>
            <a:ext cx="7768440" cy="1202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 dirty="0" smtClean="0">
                <a:solidFill>
                  <a:srgbClr val="FFCC66"/>
                </a:solidFill>
                <a:latin typeface="Times New Roman"/>
                <a:ea typeface="DejaVu Sans"/>
              </a:rPr>
              <a:t>Redes Neurais Artificiais</a:t>
            </a:r>
            <a:r>
              <a:rPr dirty="0"/>
              <a:t/>
            </a:r>
            <a:br>
              <a:rPr dirty="0"/>
            </a:br>
            <a:endParaRPr lang="pt-BR" sz="32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664000" y="5760000"/>
            <a:ext cx="4828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Prof. </a:t>
            </a:r>
            <a:r>
              <a:rPr lang="pt-BR" sz="2400" b="0" strike="noStrike" spc="-1" dirty="0" err="1">
                <a:solidFill>
                  <a:srgbClr val="EAEAEA"/>
                </a:solidFill>
                <a:latin typeface="Times New Roman"/>
                <a:ea typeface="DejaVu Sans"/>
              </a:rPr>
              <a:t>Keiji</a:t>
            </a:r>
            <a:r>
              <a:rPr lang="pt-BR" sz="2400" b="0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 </a:t>
            </a:r>
            <a:r>
              <a:rPr lang="pt-BR" sz="2400" b="0" strike="noStrike" spc="-1" dirty="0" err="1" smtClean="0">
                <a:solidFill>
                  <a:srgbClr val="EAEAEA"/>
                </a:solidFill>
                <a:latin typeface="Times New Roman"/>
                <a:ea typeface="DejaVu Sans"/>
              </a:rPr>
              <a:t>Yamanaka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800440" y="4165560"/>
            <a:ext cx="482868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19320" y="304920"/>
            <a:ext cx="7769160" cy="12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 com Adaline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390560" y="2735280"/>
            <a:ext cx="641160" cy="588600"/>
          </a:xfrm>
          <a:prstGeom prst="ellipse">
            <a:avLst/>
          </a:prstGeom>
          <a:solidFill>
            <a:srgbClr val="EEB00B"/>
          </a:solidFill>
          <a:ln>
            <a:solidFill>
              <a:srgbClr val="B08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5032800" y="3022560"/>
            <a:ext cx="583560" cy="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EAF0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 flipH="1">
            <a:off x="4696920" y="1879560"/>
            <a:ext cx="15840" cy="84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EAF0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3587760" y="2273760"/>
            <a:ext cx="833040" cy="60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EAF0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"/>
          <p:cNvSpPr/>
          <p:nvPr/>
        </p:nvSpPr>
        <p:spPr>
          <a:xfrm flipV="1">
            <a:off x="3535200" y="3159000"/>
            <a:ext cx="898560" cy="37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EAF0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3183840" y="2040840"/>
            <a:ext cx="63864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x</a:t>
            </a:r>
            <a:r>
              <a:rPr lang="pt-BR" sz="1800" b="0" strike="noStrike" spc="-1" baseline="-250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3105000" y="3407400"/>
            <a:ext cx="63864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x</a:t>
            </a:r>
            <a:r>
              <a:rPr lang="pt-BR" sz="1800" b="0" strike="noStrike" spc="-1" baseline="-25000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4563360" y="1515600"/>
            <a:ext cx="638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5627520" y="2842560"/>
            <a:ext cx="638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3105000" y="2513880"/>
            <a:ext cx="6386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FFFF"/>
                </a:solidFill>
                <a:latin typeface="Arial"/>
                <a:ea typeface="DejaVu Sans"/>
              </a:rPr>
              <a:t>...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4773600" y="2119680"/>
            <a:ext cx="638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1173960" y="4405680"/>
            <a:ext cx="584136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- se n=1, teremos regressão linear simples.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15" name="CustomShape 14"/>
          <p:cNvSpPr/>
          <p:nvPr/>
        </p:nvSpPr>
        <p:spPr>
          <a:xfrm>
            <a:off x="3919680" y="2224800"/>
            <a:ext cx="63864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r>
              <a:rPr lang="pt-BR" sz="1800" b="0" strike="noStrike" spc="-1" baseline="-250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6" name="CustomShape 15"/>
          <p:cNvSpPr/>
          <p:nvPr/>
        </p:nvSpPr>
        <p:spPr>
          <a:xfrm>
            <a:off x="3919680" y="3328560"/>
            <a:ext cx="63864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r>
              <a:rPr lang="pt-BR" sz="1800" b="0" strike="noStrike" spc="-1" baseline="-25000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7" name="CustomShape 16"/>
          <p:cNvSpPr/>
          <p:nvPr/>
        </p:nvSpPr>
        <p:spPr>
          <a:xfrm>
            <a:off x="5627520" y="2697840"/>
            <a:ext cx="3502800" cy="80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y = y</a:t>
            </a:r>
            <a:r>
              <a:rPr lang="pt-BR" sz="1800" b="0" strike="noStrike" spc="-1" baseline="-25000">
                <a:solidFill>
                  <a:srgbClr val="FFFFFF"/>
                </a:solidFill>
                <a:latin typeface="Arial"/>
                <a:ea typeface="DejaVu Sans"/>
              </a:rPr>
              <a:t>liquido </a:t>
            </a: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= w</a:t>
            </a:r>
            <a:r>
              <a:rPr lang="pt-BR" sz="1800" b="0" strike="noStrike" spc="-1" baseline="-250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x</a:t>
            </a:r>
            <a:r>
              <a:rPr lang="pt-BR" sz="1800" b="0" strike="noStrike" spc="-1" baseline="-250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+w</a:t>
            </a:r>
            <a:r>
              <a:rPr lang="pt-BR" sz="1800" b="0" strike="noStrike" spc="-1" baseline="-2500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x</a:t>
            </a:r>
            <a:r>
              <a:rPr lang="pt-BR" sz="1800" b="0" strike="noStrike" spc="-1" baseline="-2500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+ </a:t>
            </a:r>
            <a:r>
              <a:rPr lang="pt-BR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... </a:t>
            </a: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+ b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18" name="CustomShape 17"/>
          <p:cNvSpPr/>
          <p:nvPr/>
        </p:nvSpPr>
        <p:spPr>
          <a:xfrm>
            <a:off x="5494320" y="5770080"/>
            <a:ext cx="641160" cy="588600"/>
          </a:xfrm>
          <a:prstGeom prst="ellipse">
            <a:avLst/>
          </a:prstGeom>
          <a:solidFill>
            <a:srgbClr val="EEB00B"/>
          </a:solidFill>
          <a:ln>
            <a:solidFill>
              <a:srgbClr val="B082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8"/>
          <p:cNvSpPr/>
          <p:nvPr/>
        </p:nvSpPr>
        <p:spPr>
          <a:xfrm>
            <a:off x="6136560" y="6057720"/>
            <a:ext cx="583560" cy="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EAF0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9"/>
          <p:cNvSpPr/>
          <p:nvPr/>
        </p:nvSpPr>
        <p:spPr>
          <a:xfrm flipH="1">
            <a:off x="5800680" y="4914720"/>
            <a:ext cx="15840" cy="84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EAF0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0"/>
          <p:cNvSpPr/>
          <p:nvPr/>
        </p:nvSpPr>
        <p:spPr>
          <a:xfrm>
            <a:off x="4389120" y="6057720"/>
            <a:ext cx="1095840" cy="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EAF0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1"/>
          <p:cNvSpPr/>
          <p:nvPr/>
        </p:nvSpPr>
        <p:spPr>
          <a:xfrm>
            <a:off x="3998520" y="5811480"/>
            <a:ext cx="638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3" name="CustomShape 22"/>
          <p:cNvSpPr/>
          <p:nvPr/>
        </p:nvSpPr>
        <p:spPr>
          <a:xfrm>
            <a:off x="5667120" y="4550400"/>
            <a:ext cx="638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4" name="CustomShape 23"/>
          <p:cNvSpPr/>
          <p:nvPr/>
        </p:nvSpPr>
        <p:spPr>
          <a:xfrm>
            <a:off x="5877360" y="5154840"/>
            <a:ext cx="638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5" name="CustomShape 24"/>
          <p:cNvSpPr/>
          <p:nvPr/>
        </p:nvSpPr>
        <p:spPr>
          <a:xfrm>
            <a:off x="4799880" y="5693400"/>
            <a:ext cx="638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6" name="CustomShape 25"/>
          <p:cNvSpPr/>
          <p:nvPr/>
        </p:nvSpPr>
        <p:spPr>
          <a:xfrm>
            <a:off x="6823080" y="5601240"/>
            <a:ext cx="2372760" cy="67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Arial"/>
              </a:rPr>
              <a:t>y = y</a:t>
            </a:r>
            <a:r>
              <a:rPr lang="pt-BR" sz="1800" b="0" strike="noStrike" spc="-1" baseline="-25000">
                <a:solidFill>
                  <a:srgbClr val="FFFFFF"/>
                </a:solidFill>
                <a:latin typeface="Arial"/>
                <a:ea typeface="Arial"/>
              </a:rPr>
              <a:t>liquido </a:t>
            </a: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Arial"/>
              </a:rPr>
              <a:t>= w x +  b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7" name="CustomShape 26"/>
          <p:cNvSpPr/>
          <p:nvPr/>
        </p:nvSpPr>
        <p:spPr>
          <a:xfrm>
            <a:off x="1515600" y="1699560"/>
            <a:ext cx="15451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- Adaline: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613520" y="576000"/>
            <a:ext cx="731376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FFCC66"/>
                </a:solidFill>
                <a:latin typeface="Arial"/>
                <a:ea typeface="DejaVu Sans"/>
              </a:rPr>
              <a:t>Trabalho </a:t>
            </a:r>
            <a:r>
              <a:rPr lang="pt-BR" sz="2800" b="0" strike="noStrike" spc="-1" dirty="0" smtClean="0">
                <a:solidFill>
                  <a:srgbClr val="FFCC66"/>
                </a:solidFill>
                <a:latin typeface="Arial"/>
                <a:ea typeface="DejaVu Sans"/>
              </a:rPr>
              <a:t>05 </a:t>
            </a:r>
            <a:r>
              <a:rPr lang="pt-BR" sz="2800" b="0" strike="noStrike" spc="-1" dirty="0">
                <a:solidFill>
                  <a:srgbClr val="FFCC66"/>
                </a:solidFill>
                <a:latin typeface="Arial"/>
                <a:ea typeface="DejaVu Sans"/>
              </a:rPr>
              <a:t>– Regressão Linear com </a:t>
            </a:r>
            <a:r>
              <a:rPr lang="pt-BR" sz="2800" b="0" strike="noStrike" spc="-1" dirty="0" err="1">
                <a:solidFill>
                  <a:srgbClr val="FFCC66"/>
                </a:solidFill>
                <a:latin typeface="Arial"/>
                <a:ea typeface="DejaVu Sans"/>
              </a:rPr>
              <a:t>Adaline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512000" y="2133408"/>
            <a:ext cx="7415640" cy="27357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z="2000" spc="-1" dirty="0" smtClean="0">
                <a:solidFill>
                  <a:schemeClr val="bg1"/>
                </a:solidFill>
                <a:latin typeface="Arial"/>
              </a:rPr>
              <a:t>Utilizar </a:t>
            </a:r>
            <a:r>
              <a:rPr lang="pt-BR" sz="2000" b="0" strike="noStrike" spc="-1" dirty="0" smtClean="0">
                <a:solidFill>
                  <a:schemeClr val="bg1"/>
                </a:solidFill>
                <a:latin typeface="Arial"/>
              </a:rPr>
              <a:t>a base de observações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z="2000" spc="-1" dirty="0" smtClean="0">
                <a:solidFill>
                  <a:schemeClr val="bg1"/>
                </a:solidFill>
                <a:latin typeface="Arial"/>
              </a:rPr>
              <a:t>Treinar uma </a:t>
            </a:r>
            <a:r>
              <a:rPr lang="pt-BR" sz="2000" spc="-1" dirty="0" err="1" smtClean="0">
                <a:solidFill>
                  <a:schemeClr val="bg1"/>
                </a:solidFill>
                <a:latin typeface="Arial"/>
              </a:rPr>
              <a:t>Adaline</a:t>
            </a:r>
            <a:r>
              <a:rPr lang="pt-BR" sz="2000" spc="-1" dirty="0" smtClean="0">
                <a:solidFill>
                  <a:schemeClr val="bg1"/>
                </a:solidFill>
                <a:latin typeface="Arial"/>
              </a:rPr>
              <a:t> com esta base de observações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z="2000" b="0" strike="noStrike" spc="-1" dirty="0" smtClean="0">
                <a:solidFill>
                  <a:schemeClr val="bg1"/>
                </a:solidFill>
                <a:latin typeface="Arial"/>
              </a:rPr>
              <a:t>Traçar a linha de regressão linear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z="2000" spc="-1" dirty="0" smtClean="0">
                <a:solidFill>
                  <a:schemeClr val="bg1"/>
                </a:solidFill>
              </a:rPr>
              <a:t>Comparar </a:t>
            </a:r>
            <a:r>
              <a:rPr lang="pt-BR" sz="2000" spc="-1" dirty="0">
                <a:solidFill>
                  <a:schemeClr val="bg1"/>
                </a:solidFill>
              </a:rPr>
              <a:t>os resultados de regressão com os obtidos utilizando </a:t>
            </a:r>
            <a:r>
              <a:rPr lang="pt-BR" sz="2000" spc="-1" dirty="0" smtClean="0">
                <a:solidFill>
                  <a:schemeClr val="bg1"/>
                </a:solidFill>
              </a:rPr>
              <a:t>as    fórmulas  </a:t>
            </a:r>
            <a:r>
              <a:rPr lang="pt-BR" sz="2000" spc="-1" dirty="0">
                <a:solidFill>
                  <a:schemeClr val="bg1"/>
                </a:solidFill>
              </a:rPr>
              <a:t>de </a:t>
            </a:r>
            <a:r>
              <a:rPr lang="pt-BR" sz="2000" spc="-1" dirty="0" smtClean="0">
                <a:solidFill>
                  <a:schemeClr val="bg1"/>
                </a:solidFill>
              </a:rPr>
              <a:t> </a:t>
            </a:r>
            <a:r>
              <a:rPr lang="pt-BR" sz="2000" i="1" spc="-1" dirty="0" smtClean="0">
                <a:solidFill>
                  <a:schemeClr val="bg1"/>
                </a:solidFill>
              </a:rPr>
              <a:t>a</a:t>
            </a:r>
            <a:r>
              <a:rPr lang="pt-BR" sz="2000" spc="-1" dirty="0" smtClean="0">
                <a:solidFill>
                  <a:schemeClr val="bg1"/>
                </a:solidFill>
              </a:rPr>
              <a:t>  e de  </a:t>
            </a:r>
            <a:r>
              <a:rPr lang="pt-BR" sz="2000" i="1" spc="-1" dirty="0" smtClean="0">
                <a:solidFill>
                  <a:schemeClr val="bg1"/>
                </a:solidFill>
              </a:rPr>
              <a:t>b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pt-BR" sz="2000" spc="-1" dirty="0" smtClean="0">
                <a:solidFill>
                  <a:schemeClr val="bg1"/>
                </a:solidFill>
              </a:rPr>
              <a:t>Encontrar </a:t>
            </a:r>
            <a:r>
              <a:rPr lang="pt-BR" sz="2000" spc="-1" dirty="0">
                <a:solidFill>
                  <a:schemeClr val="bg1"/>
                </a:solidFill>
              </a:rPr>
              <a:t>o coeficiente de correlação de Pearson e </a:t>
            </a:r>
            <a:r>
              <a:rPr lang="pt-BR" sz="2000" spc="-1" dirty="0" smtClean="0">
                <a:solidFill>
                  <a:schemeClr val="bg1"/>
                </a:solidFill>
              </a:rPr>
              <a:t>o</a:t>
            </a:r>
          </a:p>
          <a:p>
            <a:pPr>
              <a:lnSpc>
                <a:spcPct val="100000"/>
              </a:lnSpc>
            </a:pPr>
            <a:r>
              <a:rPr lang="pt-BR" sz="2000" spc="-1" dirty="0">
                <a:solidFill>
                  <a:schemeClr val="bg1"/>
                </a:solidFill>
              </a:rPr>
              <a:t> </a:t>
            </a:r>
            <a:r>
              <a:rPr lang="pt-BR" sz="2000" spc="-1" dirty="0" smtClean="0">
                <a:solidFill>
                  <a:schemeClr val="bg1"/>
                </a:solidFill>
              </a:rPr>
              <a:t>   coeficiente  </a:t>
            </a:r>
            <a:r>
              <a:rPr lang="pt-BR" sz="2000" spc="-1" dirty="0">
                <a:solidFill>
                  <a:schemeClr val="bg1"/>
                </a:solidFill>
              </a:rPr>
              <a:t>de determinação.</a:t>
            </a:r>
          </a:p>
          <a:p>
            <a:pPr>
              <a:lnSpc>
                <a:spcPct val="100000"/>
              </a:lnSpc>
            </a:pPr>
            <a:endParaRPr lang="pt-BR" spc="-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pt-BR" spc="-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19320" y="304920"/>
            <a:ext cx="7769160" cy="12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 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323000" y="1715400"/>
            <a:ext cx="7817760" cy="850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Até agora: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- problemas de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 classificação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com redes neurais artificiais;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Outra aplicação: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"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Busca-se o modelamento da relação entre variáveis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".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- relação linear entre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variável dependente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e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variáveis independentes(explanatórias/regressoras)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457200" indent="-453240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Arial"/>
              </a:rPr>
              <a:t>Exemplos:</a:t>
            </a:r>
            <a:endParaRPr lang="pt-BR" sz="2400" b="0" strike="noStrike" spc="-1"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Arial"/>
              </a:rPr>
              <a:t>Preço x demanda</a:t>
            </a:r>
            <a:endParaRPr lang="pt-BR" sz="2400" b="0" strike="noStrike" spc="-1"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Arial"/>
              </a:rPr>
              <a:t>Tempo de estudo x  desempenho</a:t>
            </a:r>
            <a:endParaRPr lang="pt-BR" sz="2400" b="0" strike="noStrike" spc="-1"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EAEAEA"/>
              </a:buClr>
              <a:buFont typeface="StarSymbol"/>
              <a:buChar char="-"/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Idade x preço plano saúde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  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https://www.youtube.com/watch?v=hc2Zj55j1zU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219320" y="304920"/>
            <a:ext cx="7769160" cy="12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 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323000" y="1715400"/>
            <a:ext cx="7817760" cy="708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- Regressão linear simples: (1 variável explanatória x)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     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y = b x  + 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y : variável dependente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x : variável independente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b : coeficiente angular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a : intercepto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- Regressão linear múltipla ( mais de 1 variável explanatória)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y = b</a:t>
            </a:r>
            <a:r>
              <a:rPr lang="pt-BR" sz="2400" b="0" strike="noStrike" spc="-1" baseline="-25000">
                <a:solidFill>
                  <a:srgbClr val="FFCC66"/>
                </a:solidFill>
                <a:latin typeface="Times New Roman"/>
                <a:ea typeface="DejaVu Sans"/>
              </a:rPr>
              <a:t>1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x</a:t>
            </a:r>
            <a:r>
              <a:rPr lang="pt-BR" sz="2400" b="0" strike="noStrike" spc="-1" baseline="-25000">
                <a:solidFill>
                  <a:srgbClr val="FFCC66"/>
                </a:solidFill>
                <a:latin typeface="Times New Roman"/>
                <a:ea typeface="DejaVu Sans"/>
              </a:rPr>
              <a:t>1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  + b</a:t>
            </a:r>
            <a:r>
              <a:rPr lang="pt-BR" sz="2400" b="0" strike="noStrike" spc="-1" baseline="-25000">
                <a:solidFill>
                  <a:srgbClr val="FFCC66"/>
                </a:solidFill>
                <a:latin typeface="Times New Roman"/>
                <a:ea typeface="DejaVu Sans"/>
              </a:rPr>
              <a:t>2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x</a:t>
            </a:r>
            <a:r>
              <a:rPr lang="pt-BR" sz="2400" b="0" strike="noStrike" spc="-1" baseline="-25000">
                <a:solidFill>
                  <a:srgbClr val="FFCC66"/>
                </a:solidFill>
                <a:latin typeface="Times New Roman"/>
                <a:ea typeface="DejaVu Sans"/>
              </a:rPr>
              <a:t>2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 + b</a:t>
            </a:r>
            <a:r>
              <a:rPr lang="pt-BR" sz="2400" b="0" strike="noStrike" spc="-1" baseline="-25000">
                <a:solidFill>
                  <a:srgbClr val="FFCC66"/>
                </a:solidFill>
                <a:latin typeface="Times New Roman"/>
                <a:ea typeface="DejaVu Sans"/>
              </a:rPr>
              <a:t>3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x</a:t>
            </a:r>
            <a:r>
              <a:rPr lang="pt-BR" sz="2400" b="0" strike="noStrike" spc="-1" baseline="-25000">
                <a:solidFill>
                  <a:srgbClr val="FFCC66"/>
                </a:solidFill>
                <a:latin typeface="Times New Roman"/>
                <a:ea typeface="DejaVu Sans"/>
              </a:rPr>
              <a:t>3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 + ... + 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  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19320" y="304920"/>
            <a:ext cx="7769160" cy="12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 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407600" y="1720440"/>
            <a:ext cx="7210800" cy="155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Conceitos: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1)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Correlação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: medida do grau de relação entre duas variáveis;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2) </a:t>
            </a:r>
            <a:r>
              <a:rPr lang="pt-BR" sz="2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Diagrama de dispersão</a:t>
            </a: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: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87" name="Imagem 3" descr="ScreenHunter_562 Apr. 23 16.02.jpg"/>
          <p:cNvPicPr/>
          <p:nvPr/>
        </p:nvPicPr>
        <p:blipFill>
          <a:blip r:embed="rId2"/>
          <a:stretch/>
        </p:blipFill>
        <p:spPr>
          <a:xfrm>
            <a:off x="3200760" y="3331800"/>
            <a:ext cx="4602600" cy="309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19320" y="304920"/>
            <a:ext cx="7769160" cy="12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 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89" name="Imagem 3" descr="ScreenHunter_564 Apr. 23 16.11.jpg"/>
          <p:cNvPicPr/>
          <p:nvPr/>
        </p:nvPicPr>
        <p:blipFill>
          <a:blip r:embed="rId2"/>
          <a:stretch/>
        </p:blipFill>
        <p:spPr>
          <a:xfrm>
            <a:off x="1785960" y="2143080"/>
            <a:ext cx="6735600" cy="386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19320" y="304920"/>
            <a:ext cx="7769160" cy="12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 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407600" y="1720440"/>
            <a:ext cx="721080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Conceitos: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3) </a:t>
            </a:r>
            <a:r>
              <a:rPr lang="pt-BR" sz="2400" b="0" strike="noStrike" spc="-1" dirty="0" smtClean="0">
                <a:solidFill>
                  <a:schemeClr val="bg2"/>
                </a:solidFill>
                <a:latin typeface="Times New Roman"/>
                <a:ea typeface="DejaVu Sans"/>
              </a:rPr>
              <a:t>Relação </a:t>
            </a:r>
            <a:r>
              <a:rPr lang="pt-BR" sz="2400" b="0" strike="noStrike" spc="-1" dirty="0">
                <a:solidFill>
                  <a:schemeClr val="bg2"/>
                </a:solidFill>
                <a:latin typeface="Times New Roman"/>
                <a:ea typeface="DejaVu Sans"/>
              </a:rPr>
              <a:t>linear</a:t>
            </a:r>
            <a:r>
              <a:rPr lang="pt-BR" sz="2400" b="0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: 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92" name="Imagem 91"/>
          <p:cNvPicPr/>
          <p:nvPr/>
        </p:nvPicPr>
        <p:blipFill>
          <a:blip r:embed="rId2"/>
          <a:stretch/>
        </p:blipFill>
        <p:spPr>
          <a:xfrm>
            <a:off x="1656000" y="3036240"/>
            <a:ext cx="6581160" cy="272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19320" y="304920"/>
            <a:ext cx="7769160" cy="12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 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407600" y="1720440"/>
            <a:ext cx="721080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Conceitos: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4) </a:t>
            </a:r>
            <a:r>
              <a:rPr lang="pt-BR" sz="2400" b="0" strike="noStrike" spc="-1" dirty="0" smtClean="0">
                <a:solidFill>
                  <a:schemeClr val="bg2"/>
                </a:solidFill>
                <a:latin typeface="Times New Roman"/>
                <a:ea typeface="DejaVu Sans"/>
              </a:rPr>
              <a:t>Medidas </a:t>
            </a:r>
            <a:r>
              <a:rPr lang="pt-BR" sz="2400" b="0" strike="noStrike" spc="-1" dirty="0">
                <a:solidFill>
                  <a:schemeClr val="bg2"/>
                </a:solidFill>
                <a:latin typeface="Times New Roman"/>
                <a:ea typeface="DejaVu Sans"/>
              </a:rPr>
              <a:t>de regressão</a:t>
            </a:r>
            <a:r>
              <a:rPr lang="pt-BR" sz="2400" b="0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: 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95" name="Imagem 94"/>
          <p:cNvPicPr/>
          <p:nvPr/>
        </p:nvPicPr>
        <p:blipFill>
          <a:blip r:embed="rId2"/>
          <a:stretch/>
        </p:blipFill>
        <p:spPr>
          <a:xfrm>
            <a:off x="1512000" y="2922840"/>
            <a:ext cx="7343640" cy="370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219320" y="304920"/>
            <a:ext cx="7769160" cy="12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 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97" name="Imagem 5" descr="ScreenHunter_563 Apr. 23 16.06.jpg"/>
          <p:cNvPicPr/>
          <p:nvPr/>
        </p:nvPicPr>
        <p:blipFill>
          <a:blip r:embed="rId2"/>
          <a:stretch/>
        </p:blipFill>
        <p:spPr>
          <a:xfrm>
            <a:off x="2428920" y="1857240"/>
            <a:ext cx="5143320" cy="299700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1577880" y="5286240"/>
            <a:ext cx="68853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r</a:t>
            </a:r>
            <a:r>
              <a:rPr lang="pt-BR" sz="2400" b="0" strike="noStrike" spc="-1" baseline="30000">
                <a:solidFill>
                  <a:srgbClr val="EEB00B"/>
                </a:solidFill>
                <a:latin typeface="Times New Roman"/>
                <a:ea typeface="DejaVu Sans"/>
              </a:rPr>
              <a:t>2  </a:t>
            </a:r>
            <a:r>
              <a:rPr lang="pt-BR" sz="2400" b="0" strike="noStrike" spc="-1">
                <a:solidFill>
                  <a:srgbClr val="EEB00B"/>
                </a:solidFill>
                <a:latin typeface="Times New Roman"/>
                <a:ea typeface="DejaVu Sans"/>
              </a:rPr>
              <a:t> =  coeficiente de determinação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- mede  o percentual da variação de y que é explicado 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AEAEA"/>
                </a:solidFill>
                <a:latin typeface="Times New Roman"/>
                <a:ea typeface="DejaVu Sans"/>
              </a:rPr>
              <a:t>    pela variação de x.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19320" y="304920"/>
            <a:ext cx="7769160" cy="12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CC66"/>
                </a:solidFill>
                <a:latin typeface="Times New Roman"/>
                <a:ea typeface="DejaVu Sans"/>
              </a:rPr>
              <a:t>Regressão Linear 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696680" y="2333520"/>
            <a:ext cx="744408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Conceitos:</a:t>
            </a:r>
            <a:endParaRPr lang="pt-BR" sz="2400" b="0" strike="noStrike" spc="-1" dirty="0">
              <a:latin typeface="Arial"/>
            </a:endParaRPr>
          </a:p>
          <a:p>
            <a:pPr marL="457200" indent="-453960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 dirty="0" smtClean="0">
                <a:solidFill>
                  <a:srgbClr val="EEB00B"/>
                </a:solidFill>
                <a:latin typeface="Times New Roman"/>
                <a:ea typeface="DejaVu Sans"/>
              </a:rPr>
              <a:t>5) </a:t>
            </a:r>
            <a:r>
              <a:rPr lang="pt-BR" sz="2400" b="0" strike="noStrike" spc="-1" dirty="0">
                <a:solidFill>
                  <a:srgbClr val="EEB00B"/>
                </a:solidFill>
                <a:latin typeface="Times New Roman"/>
                <a:ea typeface="DejaVu Sans"/>
              </a:rPr>
              <a:t>Regressão linear:</a:t>
            </a:r>
            <a:r>
              <a:rPr lang="pt-BR" sz="2400" b="0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 é a função que relaciona  duas variáveis.  </a:t>
            </a:r>
            <a:endParaRPr lang="pt-BR" sz="2400" b="0" strike="noStrike" spc="-1" dirty="0">
              <a:latin typeface="Arial"/>
            </a:endParaRPr>
          </a:p>
          <a:p>
            <a:pPr marL="457200" indent="-453960">
              <a:lnSpc>
                <a:spcPct val="100000"/>
              </a:lnSpc>
              <a:tabLst>
                <a:tab pos="0" algn="l"/>
              </a:tabLst>
            </a:pPr>
            <a:r>
              <a:rPr lang="pt-BR" sz="2400" b="0" i="1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                               y = </a:t>
            </a:r>
            <a:r>
              <a:rPr lang="pt-BR" sz="2400" b="0" i="1" strike="noStrike" spc="-1" dirty="0" err="1">
                <a:solidFill>
                  <a:srgbClr val="EAEAEA"/>
                </a:solidFill>
                <a:latin typeface="Times New Roman"/>
                <a:ea typeface="DejaVu Sans"/>
              </a:rPr>
              <a:t>b.x</a:t>
            </a:r>
            <a:r>
              <a:rPr lang="pt-BR" sz="2400" b="0" i="1" strike="noStrike" spc="-1" dirty="0">
                <a:solidFill>
                  <a:srgbClr val="EAEAEA"/>
                </a:solidFill>
                <a:latin typeface="Times New Roman"/>
                <a:ea typeface="DejaVu Sans"/>
              </a:rPr>
              <a:t> + a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101" name="Imagem 3" descr="ScreenHunter_566 Apr. 23 16.15.jpg"/>
          <p:cNvPicPr/>
          <p:nvPr/>
        </p:nvPicPr>
        <p:blipFill>
          <a:blip r:embed="rId2"/>
          <a:stretch/>
        </p:blipFill>
        <p:spPr>
          <a:xfrm>
            <a:off x="3143160" y="4643280"/>
            <a:ext cx="3282840" cy="160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6B4EB461AF6E48851ED2DCBD9DD9D7" ma:contentTypeVersion="9" ma:contentTypeDescription="Crie um novo documento." ma:contentTypeScope="" ma:versionID="127dc68bc5250848e4f496b730e8ae4d">
  <xsd:schema xmlns:xsd="http://www.w3.org/2001/XMLSchema" xmlns:xs="http://www.w3.org/2001/XMLSchema" xmlns:p="http://schemas.microsoft.com/office/2006/metadata/properties" xmlns:ns2="1f45cfdd-4564-4237-b4d4-4495cb60081c" xmlns:ns3="89c2558c-b185-4942-b68c-bfa85033424b" targetNamespace="http://schemas.microsoft.com/office/2006/metadata/properties" ma:root="true" ma:fieldsID="153ca096deb0e253f674b5c67cb47061" ns2:_="" ns3:_="">
    <xsd:import namespace="1f45cfdd-4564-4237-b4d4-4495cb60081c"/>
    <xsd:import namespace="89c2558c-b185-4942-b68c-bfa8503342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45cfdd-4564-4237-b4d4-4495cb600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e597c33c-ecc2-476f-a0fa-1296a3cd85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2558c-b185-4942-b68c-bfa85033424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cf3e915-efc6-48f0-b487-2ef8137a01b3}" ma:internalName="TaxCatchAll" ma:showField="CatchAllData" ma:web="89c2558c-b185-4942-b68c-bfa8503342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f45cfdd-4564-4237-b4d4-4495cb60081c">
      <Terms xmlns="http://schemas.microsoft.com/office/infopath/2007/PartnerControls"/>
    </lcf76f155ced4ddcb4097134ff3c332f>
    <TaxCatchAll xmlns="89c2558c-b185-4942-b68c-bfa85033424b" xsi:nil="true"/>
  </documentManagement>
</p:properties>
</file>

<file path=customXml/itemProps1.xml><?xml version="1.0" encoding="utf-8"?>
<ds:datastoreItem xmlns:ds="http://schemas.openxmlformats.org/officeDocument/2006/customXml" ds:itemID="{5648C3EB-0BDB-482B-9372-6010A76A9171}"/>
</file>

<file path=customXml/itemProps2.xml><?xml version="1.0" encoding="utf-8"?>
<ds:datastoreItem xmlns:ds="http://schemas.openxmlformats.org/officeDocument/2006/customXml" ds:itemID="{E4343279-8DCC-40A4-A461-EFF2277D0A42}"/>
</file>

<file path=customXml/itemProps3.xml><?xml version="1.0" encoding="utf-8"?>
<ds:datastoreItem xmlns:ds="http://schemas.openxmlformats.org/officeDocument/2006/customXml" ds:itemID="{349E0026-ED08-4EC2-A5EC-25F24FEC572F}"/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apresentação\Chave e fechadura.pot</Template>
  <TotalTime>1067</TotalTime>
  <Words>258</Words>
  <Application>Microsoft Office PowerPoint</Application>
  <PresentationFormat>Apresentação na tela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Keiji</dc:creator>
  <dc:description/>
  <cp:lastModifiedBy>Keiji</cp:lastModifiedBy>
  <cp:revision>454</cp:revision>
  <dcterms:created xsi:type="dcterms:W3CDTF">1601-01-01T00:00:00Z</dcterms:created>
  <dcterms:modified xsi:type="dcterms:W3CDTF">2023-10-05T15:44:42Z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9</vt:i4>
  </property>
  <property fmtid="{D5CDD505-2E9C-101B-9397-08002B2CF9AE}" pid="11" name="ContentTypeId">
    <vt:lpwstr>0x010100C36B4EB461AF6E48851ED2DCBD9DD9D7</vt:lpwstr>
  </property>
</Properties>
</file>