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00FF"/>
            </a:gs>
            <a:gs pos="100000">
              <a:srgbClr val="200B5B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/>
          <p:cNvPicPr/>
          <p:nvPr/>
        </p:nvPicPr>
        <p:blipFill>
          <a:blip r:embed="rId14"/>
          <a:stretch/>
        </p:blipFill>
        <p:spPr>
          <a:xfrm>
            <a:off x="0" y="0"/>
            <a:ext cx="1139400" cy="685440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00FF"/>
            </a:gs>
            <a:gs pos="100000">
              <a:srgbClr val="200B5B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9"/>
          <p:cNvPicPr/>
          <p:nvPr/>
        </p:nvPicPr>
        <p:blipFill>
          <a:blip r:embed="rId14"/>
          <a:stretch/>
        </p:blipFill>
        <p:spPr>
          <a:xfrm>
            <a:off x="0" y="0"/>
            <a:ext cx="1140120" cy="6855120"/>
          </a:xfrm>
          <a:prstGeom prst="rect">
            <a:avLst/>
          </a:prstGeom>
          <a:ln w="12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13520" y="576000"/>
            <a:ext cx="731412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FFCC66"/>
                </a:solidFill>
                <a:latin typeface="Arial"/>
              </a:rPr>
              <a:t>Trabalho </a:t>
            </a:r>
            <a:r>
              <a:rPr lang="pt-BR" sz="2800" b="0" strike="noStrike" spc="-1" smtClean="0">
                <a:solidFill>
                  <a:srgbClr val="FFCC66"/>
                </a:solidFill>
                <a:latin typeface="Arial"/>
              </a:rPr>
              <a:t>05 </a:t>
            </a:r>
            <a:r>
              <a:rPr lang="pt-BR" sz="2800" b="0" strike="noStrike" spc="-1" dirty="0">
                <a:solidFill>
                  <a:srgbClr val="FFCC66"/>
                </a:solidFill>
                <a:latin typeface="Arial"/>
              </a:rPr>
              <a:t>– Regressão Linear com </a:t>
            </a:r>
            <a:r>
              <a:rPr lang="pt-BR" sz="2800" b="0" strike="noStrike" spc="-1" dirty="0" err="1">
                <a:solidFill>
                  <a:srgbClr val="FFCC66"/>
                </a:solidFill>
                <a:latin typeface="Arial"/>
              </a:rPr>
              <a:t>Adaline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512000" y="2133408"/>
            <a:ext cx="7415640" cy="27357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pc="-1" dirty="0" smtClean="0">
                <a:solidFill>
                  <a:schemeClr val="bg1"/>
                </a:solidFill>
                <a:latin typeface="Arial"/>
              </a:rPr>
              <a:t>Utilizar a </a:t>
            </a:r>
            <a:r>
              <a:rPr lang="pt-BR" sz="1800" b="0" strike="noStrike" spc="-1" dirty="0" smtClean="0">
                <a:solidFill>
                  <a:schemeClr val="bg1"/>
                </a:solidFill>
                <a:latin typeface="Arial"/>
              </a:rPr>
              <a:t> base de observações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pc="-1" dirty="0" smtClean="0">
                <a:solidFill>
                  <a:schemeClr val="bg1"/>
                </a:solidFill>
                <a:latin typeface="Arial"/>
              </a:rPr>
              <a:t>Treinar uma </a:t>
            </a:r>
            <a:r>
              <a:rPr lang="pt-BR" spc="-1" dirty="0" err="1" smtClean="0">
                <a:solidFill>
                  <a:schemeClr val="bg1"/>
                </a:solidFill>
                <a:latin typeface="Arial"/>
              </a:rPr>
              <a:t>Adaline</a:t>
            </a:r>
            <a:r>
              <a:rPr lang="pt-BR" spc="-1" dirty="0" smtClean="0">
                <a:solidFill>
                  <a:schemeClr val="bg1"/>
                </a:solidFill>
                <a:latin typeface="Arial"/>
              </a:rPr>
              <a:t> com esta base de observações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z="1800" b="0" strike="noStrike" spc="-1" dirty="0" smtClean="0">
                <a:solidFill>
                  <a:schemeClr val="bg1"/>
                </a:solidFill>
                <a:latin typeface="Arial"/>
              </a:rPr>
              <a:t>Traçar a linha de regressão linear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pc="-1" dirty="0" smtClean="0">
                <a:solidFill>
                  <a:schemeClr val="bg1"/>
                </a:solidFill>
              </a:rPr>
              <a:t>Comparar </a:t>
            </a:r>
            <a:r>
              <a:rPr lang="pt-BR" spc="-1" dirty="0">
                <a:solidFill>
                  <a:schemeClr val="bg1"/>
                </a:solidFill>
              </a:rPr>
              <a:t>os resultados de regressão com os obtidos utilizando </a:t>
            </a:r>
            <a:r>
              <a:rPr lang="pt-BR" spc="-1" dirty="0" smtClean="0">
                <a:solidFill>
                  <a:schemeClr val="bg1"/>
                </a:solidFill>
              </a:rPr>
              <a:t>as    </a:t>
            </a:r>
            <a:endParaRPr lang="pt-BR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</a:rPr>
              <a:t>   equações de a e </a:t>
            </a:r>
            <a:r>
              <a:rPr lang="pt-BR" spc="-1" dirty="0" smtClean="0">
                <a:solidFill>
                  <a:schemeClr val="bg1"/>
                </a:solidFill>
              </a:rPr>
              <a:t>b</a:t>
            </a: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</a:rPr>
              <a:t>- </a:t>
            </a:r>
            <a:r>
              <a:rPr lang="pt-BR" spc="-1" dirty="0" smtClean="0">
                <a:solidFill>
                  <a:schemeClr val="bg1"/>
                </a:solidFill>
              </a:rPr>
              <a:t>  Encontrar </a:t>
            </a:r>
            <a:r>
              <a:rPr lang="pt-BR" spc="-1" dirty="0">
                <a:solidFill>
                  <a:schemeClr val="bg1"/>
                </a:solidFill>
              </a:rPr>
              <a:t>o coeficiente de correlação de Pearson e o coeficiente</a:t>
            </a: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</a:rPr>
              <a:t>   de determinação.</a:t>
            </a:r>
          </a:p>
          <a:p>
            <a:pPr>
              <a:lnSpc>
                <a:spcPct val="100000"/>
              </a:lnSpc>
            </a:pPr>
            <a:endParaRPr lang="pt-BR" spc="-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pt-BR" spc="-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CCDA9882DCC94DB74E4B6BE7CE7AAF" ma:contentTypeVersion="4" ma:contentTypeDescription="Crie um novo documento." ma:contentTypeScope="" ma:versionID="03a5a4ebad3af8ad36c36225b409f18d">
  <xsd:schema xmlns:xsd="http://www.w3.org/2001/XMLSchema" xmlns:xs="http://www.w3.org/2001/XMLSchema" xmlns:p="http://schemas.microsoft.com/office/2006/metadata/properties" xmlns:ns2="fb846c12-bf65-47f0-b400-90b365c63c8a" targetNamespace="http://schemas.microsoft.com/office/2006/metadata/properties" ma:root="true" ma:fieldsID="dd09a180198b8c5e64a6d17966644afd" ns2:_="">
    <xsd:import namespace="fb846c12-bf65-47f0-b400-90b365c63c8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46c12-bf65-47f0-b400-90b365c63c8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BD33FD-C4A6-4357-AD07-56BBB70DD9C1}"/>
</file>

<file path=customXml/itemProps2.xml><?xml version="1.0" encoding="utf-8"?>
<ds:datastoreItem xmlns:ds="http://schemas.openxmlformats.org/officeDocument/2006/customXml" ds:itemID="{AC249032-41E3-4695-ADAD-DD98CEDB3230}"/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apresentação\Chave e fechadura.pot</Template>
  <TotalTime>886</TotalTime>
  <Words>57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Keiji</dc:creator>
  <dc:description/>
  <cp:lastModifiedBy>Keiji</cp:lastModifiedBy>
  <cp:revision>449</cp:revision>
  <dcterms:created xsi:type="dcterms:W3CDTF">1601-01-01T00:00:00Z</dcterms:created>
  <dcterms:modified xsi:type="dcterms:W3CDTF">2023-10-05T15:44:58Z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