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00B5B"/>
            </a:gs>
            <a:gs pos="50000">
              <a:srgbClr val="6600FF"/>
            </a:gs>
            <a:gs pos="100000">
              <a:srgbClr val="200B5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/>
          <p:nvPr/>
        </p:nvPicPr>
        <p:blipFill>
          <a:blip r:embed="rId14"/>
          <a:stretch/>
        </p:blipFill>
        <p:spPr>
          <a:xfrm>
            <a:off x="0" y="0"/>
            <a:ext cx="1141560" cy="6856560"/>
          </a:xfrm>
          <a:prstGeom prst="rect">
            <a:avLst/>
          </a:prstGeom>
          <a:ln w="12600">
            <a:noFill/>
          </a:ln>
        </p:spPr>
      </p:pic>
      <p:pic>
        <p:nvPicPr>
          <p:cNvPr id="5" name="Picture 1036"/>
          <p:cNvPicPr/>
          <p:nvPr/>
        </p:nvPicPr>
        <p:blipFill>
          <a:blip r:embed="rId14"/>
          <a:stretch/>
        </p:blipFill>
        <p:spPr>
          <a:xfrm>
            <a:off x="0" y="0"/>
            <a:ext cx="1370160" cy="685656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FF"/>
            </a:gs>
            <a:gs pos="100000">
              <a:srgbClr val="200B5B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9"/>
          <p:cNvPicPr/>
          <p:nvPr/>
        </p:nvPicPr>
        <p:blipFill>
          <a:blip r:embed="rId14"/>
          <a:stretch/>
        </p:blipFill>
        <p:spPr>
          <a:xfrm>
            <a:off x="0" y="0"/>
            <a:ext cx="1141560" cy="6856560"/>
          </a:xfrm>
          <a:prstGeom prst="rect">
            <a:avLst/>
          </a:prstGeom>
          <a:ln w="1260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009800"/>
            <a:ext cx="7313760" cy="2114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CC66"/>
                </a:solidFill>
                <a:latin typeface="Times New Roman"/>
                <a:ea typeface="DejaVu Sans"/>
              </a:rPr>
              <a:t>   </a:t>
            </a:r>
            <a:r>
              <a:rPr lang="en-US" sz="4800" b="0" strike="noStrike" spc="-1" dirty="0" err="1">
                <a:solidFill>
                  <a:srgbClr val="FFCC66"/>
                </a:solidFill>
                <a:latin typeface="Times New Roman"/>
                <a:ea typeface="DejaVu Sans"/>
              </a:rPr>
              <a:t>Redes</a:t>
            </a:r>
            <a:r>
              <a:rPr lang="en-US" sz="4800" b="0" strike="noStrike" spc="-1" dirty="0">
                <a:solidFill>
                  <a:srgbClr val="FFCC66"/>
                </a:solidFill>
                <a:latin typeface="Times New Roman"/>
                <a:ea typeface="DejaVu Sans"/>
              </a:rPr>
              <a:t> </a:t>
            </a:r>
            <a:r>
              <a:rPr lang="en-US" sz="4800" b="0" strike="noStrike" spc="-1" dirty="0" err="1">
                <a:solidFill>
                  <a:srgbClr val="FFCC66"/>
                </a:solidFill>
                <a:latin typeface="Times New Roman"/>
                <a:ea typeface="DejaVu Sans"/>
              </a:rPr>
              <a:t>Neurais</a:t>
            </a:r>
            <a:r>
              <a:rPr lang="en-US" sz="4800" b="0" strike="noStrike" spc="-1" dirty="0">
                <a:solidFill>
                  <a:srgbClr val="FFCC66"/>
                </a:solidFill>
                <a:latin typeface="Times New Roman"/>
                <a:ea typeface="DejaVu Sans"/>
              </a:rPr>
              <a:t> </a:t>
            </a:r>
            <a:r>
              <a:rPr lang="en-US" sz="4800" b="0" strike="noStrike" spc="-1" dirty="0" err="1">
                <a:solidFill>
                  <a:srgbClr val="FFCC66"/>
                </a:solidFill>
                <a:latin typeface="Times New Roman"/>
                <a:ea typeface="DejaVu Sans"/>
              </a:rPr>
              <a:t>Artificiais</a:t>
            </a:r>
            <a:endParaRPr lang="pt-BR" sz="48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523880" y="2666880"/>
            <a:ext cx="7008840" cy="3732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       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           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            Redes Multicamadas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                  Prof. Keiji Yamanaka – PhD.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        Faculdade de Engenharia Elétrica – UFU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			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00120" y="1428840"/>
            <a:ext cx="63907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Atualização dos bias         dos neurônios de saída:</a:t>
            </a: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722680" y="5857920"/>
            <a:ext cx="262152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Ajuste dos bias dos 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neurônios de saída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32" name="Imagem 9" descr="ScreenHunter 205.png"/>
          <p:cNvPicPr/>
          <p:nvPr/>
        </p:nvPicPr>
        <p:blipFill>
          <a:blip r:embed="rId2"/>
          <a:stretch/>
        </p:blipFill>
        <p:spPr>
          <a:xfrm>
            <a:off x="4279680" y="1535400"/>
            <a:ext cx="290880" cy="32040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10" descr="ScreenHunter 210 - Copia.png"/>
          <p:cNvPicPr/>
          <p:nvPr/>
        </p:nvPicPr>
        <p:blipFill>
          <a:blip r:embed="rId3"/>
          <a:stretch/>
        </p:blipFill>
        <p:spPr>
          <a:xfrm>
            <a:off x="1214280" y="2123280"/>
            <a:ext cx="3856320" cy="101844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16" descr="ScreenHunter 212 - Copia.png"/>
          <p:cNvPicPr/>
          <p:nvPr/>
        </p:nvPicPr>
        <p:blipFill>
          <a:blip r:embed="rId4"/>
          <a:stretch/>
        </p:blipFill>
        <p:spPr>
          <a:xfrm>
            <a:off x="5214960" y="2143080"/>
            <a:ext cx="3812040" cy="142740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19" descr="ScreenHunter 213.png"/>
          <p:cNvPicPr/>
          <p:nvPr/>
        </p:nvPicPr>
        <p:blipFill>
          <a:blip r:embed="rId5"/>
          <a:stretch/>
        </p:blipFill>
        <p:spPr>
          <a:xfrm>
            <a:off x="1285920" y="3357720"/>
            <a:ext cx="3213360" cy="53028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20" descr="ScreenHunter 243.png"/>
          <p:cNvPicPr/>
          <p:nvPr/>
        </p:nvPicPr>
        <p:blipFill>
          <a:blip r:embed="rId6"/>
          <a:stretch/>
        </p:blipFill>
        <p:spPr>
          <a:xfrm>
            <a:off x="1285920" y="4071960"/>
            <a:ext cx="5162760" cy="66600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21" descr="ScreenHunter 244.png"/>
          <p:cNvPicPr/>
          <p:nvPr/>
        </p:nvPicPr>
        <p:blipFill>
          <a:blip r:embed="rId7"/>
          <a:stretch/>
        </p:blipFill>
        <p:spPr>
          <a:xfrm>
            <a:off x="1285920" y="4857840"/>
            <a:ext cx="3213360" cy="89100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22" descr="ScreenHunter 218 - Copia.png"/>
          <p:cNvPicPr/>
          <p:nvPr/>
        </p:nvPicPr>
        <p:blipFill>
          <a:blip r:embed="rId8"/>
          <a:stretch/>
        </p:blipFill>
        <p:spPr>
          <a:xfrm>
            <a:off x="5357880" y="5000760"/>
            <a:ext cx="2427480" cy="59580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23" descr="ScreenHunter 218 - Copia - Copia.png"/>
          <p:cNvPicPr/>
          <p:nvPr/>
        </p:nvPicPr>
        <p:blipFill>
          <a:blip r:embed="rId9"/>
          <a:stretch/>
        </p:blipFill>
        <p:spPr>
          <a:xfrm>
            <a:off x="5357880" y="5857920"/>
            <a:ext cx="3227040" cy="85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500120" y="1428840"/>
            <a:ext cx="72853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b)   Ajuste dos pesos          dos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neurônios escondidos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42" name="Imagem 9" descr="ScreenHunter 247.png"/>
          <p:cNvPicPr/>
          <p:nvPr/>
        </p:nvPicPr>
        <p:blipFill>
          <a:blip r:embed="rId2"/>
          <a:stretch/>
        </p:blipFill>
        <p:spPr>
          <a:xfrm>
            <a:off x="4257720" y="1560600"/>
            <a:ext cx="455760" cy="2952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9" descr="ScreenHunter 201.png"/>
          <p:cNvPicPr/>
          <p:nvPr/>
        </p:nvPicPr>
        <p:blipFill>
          <a:blip r:embed="rId3"/>
          <a:stretch/>
        </p:blipFill>
        <p:spPr>
          <a:xfrm>
            <a:off x="2357280" y="2214720"/>
            <a:ext cx="5570640" cy="436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500120" y="1643040"/>
            <a:ext cx="72853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Cálculo do gradiente: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065320" y="4000680"/>
            <a:ext cx="858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como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932840" y="5429160"/>
            <a:ext cx="986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temos,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48" name="Imagem 16" descr="ScreenHunter 221.png"/>
          <p:cNvPicPr/>
          <p:nvPr/>
        </p:nvPicPr>
        <p:blipFill>
          <a:blip r:embed="rId2"/>
          <a:stretch/>
        </p:blipFill>
        <p:spPr>
          <a:xfrm>
            <a:off x="2928960" y="2409480"/>
            <a:ext cx="4248360" cy="116100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17" descr="ScreenHunter 222.png"/>
          <p:cNvPicPr/>
          <p:nvPr/>
        </p:nvPicPr>
        <p:blipFill>
          <a:blip r:embed="rId3"/>
          <a:stretch/>
        </p:blipFill>
        <p:spPr>
          <a:xfrm>
            <a:off x="3000240" y="5000760"/>
            <a:ext cx="5034240" cy="1119600"/>
          </a:xfrm>
          <a:prstGeom prst="rect">
            <a:avLst/>
          </a:prstGeom>
          <a:ln w="0">
            <a:noFill/>
          </a:ln>
        </p:spPr>
      </p:pic>
      <p:pic>
        <p:nvPicPr>
          <p:cNvPr id="150" name="Imagem 10" descr="ScreenHunter 211.png"/>
          <p:cNvPicPr/>
          <p:nvPr/>
        </p:nvPicPr>
        <p:blipFill>
          <a:blip r:embed="rId4"/>
          <a:stretch/>
        </p:blipFill>
        <p:spPr>
          <a:xfrm>
            <a:off x="3000240" y="3999960"/>
            <a:ext cx="2070360" cy="55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500120" y="1428840"/>
            <a:ext cx="63907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296720" y="2947680"/>
            <a:ext cx="15318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Regra da cadeia: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54" name="Imagem 22" descr="ScreenHunter 223.png"/>
          <p:cNvPicPr/>
          <p:nvPr/>
        </p:nvPicPr>
        <p:blipFill>
          <a:blip r:embed="rId2"/>
          <a:stretch/>
        </p:blipFill>
        <p:spPr>
          <a:xfrm>
            <a:off x="2928960" y="1428840"/>
            <a:ext cx="4713480" cy="133020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6" descr="ScreenHunter 224.png"/>
          <p:cNvPicPr/>
          <p:nvPr/>
        </p:nvPicPr>
        <p:blipFill>
          <a:blip r:embed="rId3"/>
          <a:stretch/>
        </p:blipFill>
        <p:spPr>
          <a:xfrm>
            <a:off x="2928960" y="3000240"/>
            <a:ext cx="4747320" cy="364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500120" y="1428840"/>
            <a:ext cx="63907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577160" y="3357720"/>
            <a:ext cx="822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fazendo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59" name="Imagem 6" descr="ScreenHunter 225.png"/>
          <p:cNvPicPr/>
          <p:nvPr/>
        </p:nvPicPr>
        <p:blipFill>
          <a:blip r:embed="rId2"/>
          <a:stretch/>
        </p:blipFill>
        <p:spPr>
          <a:xfrm>
            <a:off x="2357280" y="1714320"/>
            <a:ext cx="5213520" cy="131508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7" descr="ScreenHunter 226.png"/>
          <p:cNvPicPr/>
          <p:nvPr/>
        </p:nvPicPr>
        <p:blipFill>
          <a:blip r:embed="rId3"/>
          <a:stretch/>
        </p:blipFill>
        <p:spPr>
          <a:xfrm>
            <a:off x="4286160" y="4000680"/>
            <a:ext cx="3856320" cy="95616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8" descr="ScreenHunter 227.png"/>
          <p:cNvPicPr/>
          <p:nvPr/>
        </p:nvPicPr>
        <p:blipFill>
          <a:blip r:embed="rId4"/>
          <a:stretch/>
        </p:blipFill>
        <p:spPr>
          <a:xfrm>
            <a:off x="2714760" y="3286080"/>
            <a:ext cx="3499200" cy="50112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1305360" y="4000680"/>
            <a:ext cx="2977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obtemos a expressão do gradiente: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63" name="Imagem 10" descr="ajustepesoswij - Copia - Copia.png"/>
          <p:cNvPicPr/>
          <p:nvPr/>
        </p:nvPicPr>
        <p:blipFill>
          <a:blip r:embed="rId5"/>
          <a:stretch/>
        </p:blipFill>
        <p:spPr>
          <a:xfrm>
            <a:off x="4286160" y="5500800"/>
            <a:ext cx="3951000" cy="77004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1982880" y="5572080"/>
            <a:ext cx="21916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ajuste dos pesos da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camada escondida: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00120" y="1428840"/>
            <a:ext cx="72853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Atualização dos bias         dos neurônios escondidos:</a:t>
            </a: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pic>
        <p:nvPicPr>
          <p:cNvPr id="167" name="Imagem 14" descr="ScreenHunter 250.png"/>
          <p:cNvPicPr/>
          <p:nvPr/>
        </p:nvPicPr>
        <p:blipFill>
          <a:blip r:embed="rId2"/>
          <a:stretch/>
        </p:blipFill>
        <p:spPr>
          <a:xfrm>
            <a:off x="4286160" y="1428840"/>
            <a:ext cx="355680" cy="48600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17" descr="ScreenHunter 228.png"/>
          <p:cNvPicPr/>
          <p:nvPr/>
        </p:nvPicPr>
        <p:blipFill>
          <a:blip r:embed="rId3"/>
          <a:stretch/>
        </p:blipFill>
        <p:spPr>
          <a:xfrm>
            <a:off x="2214720" y="4286160"/>
            <a:ext cx="4713480" cy="148788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24" descr="ScreenHunter 222 - Copia.png"/>
          <p:cNvPicPr/>
          <p:nvPr/>
        </p:nvPicPr>
        <p:blipFill>
          <a:blip r:embed="rId4"/>
          <a:stretch/>
        </p:blipFill>
        <p:spPr>
          <a:xfrm>
            <a:off x="2214720" y="3214800"/>
            <a:ext cx="4356360" cy="968760"/>
          </a:xfrm>
          <a:prstGeom prst="rect">
            <a:avLst/>
          </a:prstGeom>
          <a:ln w="0">
            <a:noFill/>
          </a:ln>
        </p:spPr>
      </p:pic>
      <p:pic>
        <p:nvPicPr>
          <p:cNvPr id="170" name="Imagem 25" descr="ScreenHunter 221 - Copia.png"/>
          <p:cNvPicPr/>
          <p:nvPr/>
        </p:nvPicPr>
        <p:blipFill>
          <a:blip r:embed="rId5"/>
          <a:stretch/>
        </p:blipFill>
        <p:spPr>
          <a:xfrm>
            <a:off x="2214720" y="2000160"/>
            <a:ext cx="5070600" cy="110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500120" y="1428840"/>
            <a:ext cx="7285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Expressão </a:t>
            </a: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do gradiente: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73" name="Imagem 10" descr="calculodebj.png"/>
          <p:cNvPicPr/>
          <p:nvPr/>
        </p:nvPicPr>
        <p:blipFill>
          <a:blip r:embed="rId2"/>
          <a:stretch/>
        </p:blipFill>
        <p:spPr>
          <a:xfrm>
            <a:off x="3214800" y="4929120"/>
            <a:ext cx="3141720" cy="77148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3" descr="ScreenHunter 254.png"/>
          <p:cNvPicPr/>
          <p:nvPr/>
        </p:nvPicPr>
        <p:blipFill>
          <a:blip r:embed="rId3"/>
          <a:stretch/>
        </p:blipFill>
        <p:spPr>
          <a:xfrm>
            <a:off x="2857320" y="1428840"/>
            <a:ext cx="4856400" cy="99396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1357200" y="5143680"/>
            <a:ext cx="207036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ajuste dos bias </a:t>
            </a:r>
            <a:endParaRPr lang="pt-BR" sz="20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da camada </a:t>
            </a:r>
            <a:endParaRPr lang="pt-BR" sz="20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escondida: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76" name="Imagem 20" descr="calculodebj.png"/>
          <p:cNvPicPr/>
          <p:nvPr/>
        </p:nvPicPr>
        <p:blipFill>
          <a:blip r:embed="rId4"/>
          <a:stretch/>
        </p:blipFill>
        <p:spPr>
          <a:xfrm>
            <a:off x="3214800" y="5857920"/>
            <a:ext cx="2927520" cy="718920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1428840" y="3429000"/>
            <a:ext cx="8557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temos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78" name="Imagem 22" descr="ScreenHunter 229.png"/>
          <p:cNvPicPr/>
          <p:nvPr/>
        </p:nvPicPr>
        <p:blipFill>
          <a:blip r:embed="rId5"/>
          <a:stretch/>
        </p:blipFill>
        <p:spPr>
          <a:xfrm>
            <a:off x="2826000" y="3286080"/>
            <a:ext cx="3316320" cy="867600"/>
          </a:xfrm>
          <a:prstGeom prst="rect">
            <a:avLst/>
          </a:prstGeom>
          <a:ln w="0">
            <a:noFill/>
          </a:ln>
        </p:spPr>
      </p:pic>
      <p:pic>
        <p:nvPicPr>
          <p:cNvPr id="179" name="Imagem 23" descr="ScreenHunter 216.png"/>
          <p:cNvPicPr/>
          <p:nvPr/>
        </p:nvPicPr>
        <p:blipFill>
          <a:blip r:embed="rId6"/>
          <a:stretch/>
        </p:blipFill>
        <p:spPr>
          <a:xfrm>
            <a:off x="2857320" y="2643120"/>
            <a:ext cx="2927520" cy="48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br/>
            <a:endParaRPr lang="pt-BR" sz="3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143000" y="1428840"/>
            <a:ext cx="1922760" cy="970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Arquitetura: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82" name="Imagem 3" descr="ScreenHunter_161 Oct. 17 10.49.jpg"/>
          <p:cNvPicPr/>
          <p:nvPr/>
        </p:nvPicPr>
        <p:blipFill>
          <a:blip r:embed="rId2"/>
          <a:stretch/>
        </p:blipFill>
        <p:spPr>
          <a:xfrm>
            <a:off x="3071880" y="1928880"/>
            <a:ext cx="5763960" cy="434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84" name="Imagem 5" descr="ScreenHunter_162 Oct. 17 10.49.jpg"/>
          <p:cNvPicPr/>
          <p:nvPr/>
        </p:nvPicPr>
        <p:blipFill>
          <a:blip r:embed="rId2"/>
          <a:stretch/>
        </p:blipFill>
        <p:spPr>
          <a:xfrm>
            <a:off x="2500200" y="1992240"/>
            <a:ext cx="6080400" cy="421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86" name="Imagem 3" descr="ScreenHunter_163 Oct. 17 10.50.jpg"/>
          <p:cNvPicPr/>
          <p:nvPr/>
        </p:nvPicPr>
        <p:blipFill>
          <a:blip r:embed="rId2"/>
          <a:stretch/>
        </p:blipFill>
        <p:spPr>
          <a:xfrm>
            <a:off x="2143080" y="1714320"/>
            <a:ext cx="5891760" cy="2570400"/>
          </a:xfrm>
          <a:prstGeom prst="rect">
            <a:avLst/>
          </a:prstGeom>
          <a:ln w="0">
            <a:noFill/>
          </a:ln>
        </p:spPr>
      </p:pic>
      <p:pic>
        <p:nvPicPr>
          <p:cNvPr id="187" name="Imagem 4" descr="ScreenHunter_164 Oct. 17 10.50.jpg"/>
          <p:cNvPicPr/>
          <p:nvPr/>
        </p:nvPicPr>
        <p:blipFill>
          <a:blip r:embed="rId3"/>
          <a:stretch/>
        </p:blipFill>
        <p:spPr>
          <a:xfrm>
            <a:off x="3071880" y="4429080"/>
            <a:ext cx="4046760" cy="206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57200" y="1714320"/>
            <a:ext cx="7445880" cy="41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92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Rede de </a:t>
            </a: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uma camada 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tem restrição severa (não resolve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</a:t>
            </a: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problemas não linearmente separáveis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);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Minsky e Papert(1969)  mostram que redes de duas 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camadas resolvem a restrição mas não apresentam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solução para o problema de ajuste dos pesos da entrada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para a camada escondida;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Rumelhart, Hinton e Willian(1986) apresentam uma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solução;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Idéia: </a:t>
            </a: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corrigir os erros da camada escondida retropropagando o erro da saída.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89" name="Imagem 3" descr="ScreenHunter_165 Oct. 17 10.51.jpg"/>
          <p:cNvPicPr/>
          <p:nvPr/>
        </p:nvPicPr>
        <p:blipFill>
          <a:blip r:embed="rId2"/>
          <a:stretch/>
        </p:blipFill>
        <p:spPr>
          <a:xfrm>
            <a:off x="2048040" y="1571760"/>
            <a:ext cx="6580080" cy="484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91" name="Imagem 4" descr="ScreenHunter_166 Oct. 17 10.52.jpg"/>
          <p:cNvPicPr/>
          <p:nvPr/>
        </p:nvPicPr>
        <p:blipFill>
          <a:blip r:embed="rId2"/>
          <a:stretch/>
        </p:blipFill>
        <p:spPr>
          <a:xfrm>
            <a:off x="3929040" y="1571760"/>
            <a:ext cx="4651560" cy="50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93" name="Imagem 3" descr="ScreenHunter_167 Oct. 17 10.53.jpg"/>
          <p:cNvPicPr/>
          <p:nvPr/>
        </p:nvPicPr>
        <p:blipFill>
          <a:blip r:embed="rId2"/>
          <a:stretch/>
        </p:blipFill>
        <p:spPr>
          <a:xfrm>
            <a:off x="3929040" y="1714320"/>
            <a:ext cx="5080320" cy="498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195" name="Imagem 4" descr="ScreenHunter_168 Oct. 17 10.53.jpg"/>
          <p:cNvPicPr/>
          <p:nvPr/>
        </p:nvPicPr>
        <p:blipFill>
          <a:blip r:embed="rId2"/>
          <a:stretch/>
        </p:blipFill>
        <p:spPr>
          <a:xfrm>
            <a:off x="3429000" y="2435040"/>
            <a:ext cx="5565960" cy="254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57200" y="1714320"/>
            <a:ext cx="7445880" cy="521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Algoritmo da retropropagação do erro 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( error backpropagation) : generalização da regra delta para </a:t>
            </a: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funções de ativação não-lineares 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e </a:t>
            </a: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redes multicamadas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-  Topologia da rede: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6273360"/>
            <a:ext cx="799956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https://theclevermachine.wordpress.com/2014/09/06/derivation-error-backpropagation-gradient-descent-for-neural-networks/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86" name="Imagem 7" descr="ScreenHunter 201.png"/>
          <p:cNvPicPr/>
          <p:nvPr/>
        </p:nvPicPr>
        <p:blipFill>
          <a:blip r:embed="rId2"/>
          <a:stretch/>
        </p:blipFill>
        <p:spPr>
          <a:xfrm>
            <a:off x="4071960" y="3000240"/>
            <a:ext cx="4074840" cy="319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928880" y="1595160"/>
            <a:ext cx="6390720" cy="520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Características básicas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Topologia: rede multicamada;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Função de ativação: não linear, diferenciável em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todos os seus pontos;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Algoritmo de aprendizado: supervisionado;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Regra de propagação: ( para o neurônio </a:t>
            </a:r>
            <a:r>
              <a:rPr lang="pt-BR" sz="2400" b="1" i="1" strike="noStrike" spc="-1">
                <a:solidFill>
                  <a:srgbClr val="EAEAEA"/>
                </a:solidFill>
                <a:latin typeface="Times New Roman"/>
                <a:ea typeface="DejaVu Sans"/>
              </a:rPr>
              <a:t>j 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onde: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b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 bias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a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 variável de entrada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  w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 peso da conexão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89" name="Imagem 5" descr="ScreenHunter 202.png"/>
          <p:cNvPicPr/>
          <p:nvPr/>
        </p:nvPicPr>
        <p:blipFill>
          <a:blip r:embed="rId2"/>
          <a:stretch/>
        </p:blipFill>
        <p:spPr>
          <a:xfrm>
            <a:off x="3929040" y="4214880"/>
            <a:ext cx="3284640" cy="62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500120" y="1428840"/>
            <a:ext cx="6390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-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Função de ativação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92" name="Imagem 8" descr="ScreenHunter 233.png"/>
          <p:cNvPicPr/>
          <p:nvPr/>
        </p:nvPicPr>
        <p:blipFill>
          <a:blip r:embed="rId2"/>
          <a:stretch/>
        </p:blipFill>
        <p:spPr>
          <a:xfrm>
            <a:off x="1643040" y="1956240"/>
            <a:ext cx="3284640" cy="2026440"/>
          </a:xfrm>
          <a:prstGeom prst="rect">
            <a:avLst/>
          </a:prstGeom>
          <a:ln w="0">
            <a:noFill/>
          </a:ln>
        </p:spPr>
      </p:pic>
      <p:pic>
        <p:nvPicPr>
          <p:cNvPr id="93" name="Imagem 9" descr="ScreenHunter 257.png"/>
          <p:cNvPicPr/>
          <p:nvPr/>
        </p:nvPicPr>
        <p:blipFill>
          <a:blip r:embed="rId3"/>
          <a:stretch/>
        </p:blipFill>
        <p:spPr>
          <a:xfrm>
            <a:off x="5357880" y="2428920"/>
            <a:ext cx="2284560" cy="1217520"/>
          </a:xfrm>
          <a:prstGeom prst="rect">
            <a:avLst/>
          </a:prstGeom>
          <a:ln w="0">
            <a:noFill/>
          </a:ln>
        </p:spPr>
      </p:pic>
      <p:pic>
        <p:nvPicPr>
          <p:cNvPr id="94" name="Imagem 10" descr="ScreenHunter 258.png"/>
          <p:cNvPicPr/>
          <p:nvPr/>
        </p:nvPicPr>
        <p:blipFill>
          <a:blip r:embed="rId4"/>
          <a:stretch/>
        </p:blipFill>
        <p:spPr>
          <a:xfrm>
            <a:off x="5429160" y="4500720"/>
            <a:ext cx="2427480" cy="1247040"/>
          </a:xfrm>
          <a:prstGeom prst="rect">
            <a:avLst/>
          </a:prstGeom>
          <a:ln w="0">
            <a:noFill/>
          </a:ln>
        </p:spPr>
      </p:pic>
      <p:pic>
        <p:nvPicPr>
          <p:cNvPr id="95" name="Imagem 11" descr="ScreenHunter 259.png"/>
          <p:cNvPicPr/>
          <p:nvPr/>
        </p:nvPicPr>
        <p:blipFill>
          <a:blip r:embed="rId5"/>
          <a:stretch/>
        </p:blipFill>
        <p:spPr>
          <a:xfrm>
            <a:off x="5429160" y="5929200"/>
            <a:ext cx="1999080" cy="551160"/>
          </a:xfrm>
          <a:prstGeom prst="rect">
            <a:avLst/>
          </a:prstGeom>
          <a:ln w="0">
            <a:noFill/>
          </a:ln>
        </p:spPr>
      </p:pic>
      <p:pic>
        <p:nvPicPr>
          <p:cNvPr id="96" name="Imagem 12" descr="ScreenHunter 260.png"/>
          <p:cNvPicPr/>
          <p:nvPr/>
        </p:nvPicPr>
        <p:blipFill>
          <a:blip r:embed="rId6"/>
          <a:stretch/>
        </p:blipFill>
        <p:spPr>
          <a:xfrm>
            <a:off x="1714320" y="4143240"/>
            <a:ext cx="3213360" cy="250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00120" y="1428840"/>
            <a:ext cx="639072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-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de aprendizado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 minimização do erro quadrático pelo método do gradiente descendente.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99" name="Imagem 7" descr="ScreenHunter 218.png"/>
          <p:cNvPicPr/>
          <p:nvPr/>
        </p:nvPicPr>
        <p:blipFill>
          <a:blip r:embed="rId2"/>
          <a:stretch/>
        </p:blipFill>
        <p:spPr>
          <a:xfrm>
            <a:off x="2857320" y="2714760"/>
            <a:ext cx="3828240" cy="8560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428840" y="4324680"/>
            <a:ext cx="6390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-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Erro quadrático 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dos neurônios de saída: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01" name="Imagem 11" descr="erroquadratico.png"/>
          <p:cNvPicPr/>
          <p:nvPr/>
        </p:nvPicPr>
        <p:blipFill>
          <a:blip r:embed="rId3"/>
          <a:stretch/>
        </p:blipFill>
        <p:spPr>
          <a:xfrm>
            <a:off x="2786040" y="4929120"/>
            <a:ext cx="4141800" cy="15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Algoritmo da retropropagação do erro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00120" y="1428840"/>
            <a:ext cx="63907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buClr>
                <a:srgbClr val="EAEAEA"/>
              </a:buClr>
              <a:buFont typeface="StarSymbol"/>
              <a:buAutoNum type="alphaLcParenR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Ajuste dos pesos          dos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neurônios de saída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</a:t>
            </a: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Cálculo do gradiente:</a:t>
            </a: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pic>
        <p:nvPicPr>
          <p:cNvPr id="104" name="Imagem 6" descr="ScreenHunter 204.png"/>
          <p:cNvPicPr/>
          <p:nvPr/>
        </p:nvPicPr>
        <p:blipFill>
          <a:blip r:embed="rId2"/>
          <a:stretch/>
        </p:blipFill>
        <p:spPr>
          <a:xfrm>
            <a:off x="4214880" y="1500120"/>
            <a:ext cx="493920" cy="37476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11" descr="ScreenHunter 210.png"/>
          <p:cNvPicPr/>
          <p:nvPr/>
        </p:nvPicPr>
        <p:blipFill>
          <a:blip r:embed="rId3"/>
          <a:stretch/>
        </p:blipFill>
        <p:spPr>
          <a:xfrm>
            <a:off x="2928960" y="2500200"/>
            <a:ext cx="4088880" cy="108000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13" descr="ScreenHunter 212.png"/>
          <p:cNvPicPr/>
          <p:nvPr/>
        </p:nvPicPr>
        <p:blipFill>
          <a:blip r:embed="rId4"/>
          <a:stretch/>
        </p:blipFill>
        <p:spPr>
          <a:xfrm>
            <a:off x="2928960" y="4857840"/>
            <a:ext cx="4384080" cy="164160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2065320" y="4000680"/>
            <a:ext cx="858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como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932840" y="5429160"/>
            <a:ext cx="986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temos,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09" name="Imagem 17" descr="ScreenHunter 211.png"/>
          <p:cNvPicPr/>
          <p:nvPr/>
        </p:nvPicPr>
        <p:blipFill>
          <a:blip r:embed="rId5"/>
          <a:stretch/>
        </p:blipFill>
        <p:spPr>
          <a:xfrm>
            <a:off x="3000240" y="3999960"/>
            <a:ext cx="2070360" cy="55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43000" y="1428840"/>
            <a:ext cx="63907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225080" y="4477320"/>
            <a:ext cx="230760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e,  como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Ajuste dos pesos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dos neurônios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de saída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370880" y="2905920"/>
            <a:ext cx="35283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O gradiente da função erro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é dado por 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pic>
        <p:nvPicPr>
          <p:cNvPr id="114" name="Imagem 10" descr="ScreenHunter 214.png"/>
          <p:cNvPicPr/>
          <p:nvPr/>
        </p:nvPicPr>
        <p:blipFill>
          <a:blip r:embed="rId2"/>
          <a:stretch/>
        </p:blipFill>
        <p:spPr>
          <a:xfrm>
            <a:off x="2419200" y="2191320"/>
            <a:ext cx="2756880" cy="66456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16" descr="ScreenHunter 215.png"/>
          <p:cNvPicPr/>
          <p:nvPr/>
        </p:nvPicPr>
        <p:blipFill>
          <a:blip r:embed="rId3"/>
          <a:stretch/>
        </p:blipFill>
        <p:spPr>
          <a:xfrm>
            <a:off x="2000160" y="3787920"/>
            <a:ext cx="3356280" cy="57852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1361160" y="1629360"/>
            <a:ext cx="9176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como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então,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17" name="Imagem 19" descr="ScreenHunter 218.png"/>
          <p:cNvPicPr/>
          <p:nvPr/>
        </p:nvPicPr>
        <p:blipFill>
          <a:blip r:embed="rId4"/>
          <a:stretch/>
        </p:blipFill>
        <p:spPr>
          <a:xfrm>
            <a:off x="2643120" y="4512600"/>
            <a:ext cx="2713320" cy="60624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20" descr="atualizacaopesossaida.png"/>
          <p:cNvPicPr/>
          <p:nvPr/>
        </p:nvPicPr>
        <p:blipFill>
          <a:blip r:embed="rId5"/>
          <a:stretch/>
        </p:blipFill>
        <p:spPr>
          <a:xfrm>
            <a:off x="3214800" y="5715000"/>
            <a:ext cx="5213520" cy="605880"/>
          </a:xfrm>
          <a:prstGeom prst="rect">
            <a:avLst/>
          </a:prstGeom>
          <a:ln w="0">
            <a:noFill/>
          </a:ln>
        </p:spPr>
      </p:pic>
      <p:pic>
        <p:nvPicPr>
          <p:cNvPr id="119" name="Imagem 11" descr="ScreenHunter 213.png"/>
          <p:cNvPicPr/>
          <p:nvPr/>
        </p:nvPicPr>
        <p:blipFill>
          <a:blip r:embed="rId6"/>
          <a:stretch/>
        </p:blipFill>
        <p:spPr>
          <a:xfrm>
            <a:off x="2347920" y="1568520"/>
            <a:ext cx="3070440" cy="506880"/>
          </a:xfrm>
          <a:prstGeom prst="rect">
            <a:avLst/>
          </a:prstGeom>
          <a:ln w="0">
            <a:noFill/>
          </a:ln>
        </p:spPr>
      </p:pic>
      <p:pic>
        <p:nvPicPr>
          <p:cNvPr id="120" name="Imagem 12" descr="ScreenHunter 201.png"/>
          <p:cNvPicPr/>
          <p:nvPr/>
        </p:nvPicPr>
        <p:blipFill>
          <a:blip r:embed="rId7"/>
          <a:stretch/>
        </p:blipFill>
        <p:spPr>
          <a:xfrm>
            <a:off x="5573880" y="1428840"/>
            <a:ext cx="3283200" cy="257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219320" y="304920"/>
            <a:ext cx="7770960" cy="120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Redes Multicamadas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00120" y="1428840"/>
            <a:ext cx="6390720" cy="292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Ajuste dos </a:t>
            </a: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pesos</a:t>
            </a: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Se considerarmos </a:t>
            </a: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067120" y="4824720"/>
            <a:ext cx="11127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Assim,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151360" y="3967560"/>
            <a:ext cx="986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temos,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25" name="Imagem 9" descr="ScreenHunter 216.png"/>
          <p:cNvPicPr/>
          <p:nvPr/>
        </p:nvPicPr>
        <p:blipFill>
          <a:blip r:embed="rId2"/>
          <a:stretch/>
        </p:blipFill>
        <p:spPr>
          <a:xfrm>
            <a:off x="3929040" y="2857320"/>
            <a:ext cx="3356640" cy="55188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10" descr="ScreenHunter 217.png"/>
          <p:cNvPicPr/>
          <p:nvPr/>
        </p:nvPicPr>
        <p:blipFill>
          <a:blip r:embed="rId3"/>
          <a:stretch/>
        </p:blipFill>
        <p:spPr>
          <a:xfrm>
            <a:off x="3214800" y="3848040"/>
            <a:ext cx="1940400" cy="722520"/>
          </a:xfrm>
          <a:prstGeom prst="rect">
            <a:avLst/>
          </a:prstGeom>
          <a:ln w="0">
            <a:noFill/>
          </a:ln>
        </p:spPr>
      </p:pic>
      <p:pic>
        <p:nvPicPr>
          <p:cNvPr id="127" name="Imagem 16" descr="atualizacaopesossaida - Copia.png"/>
          <p:cNvPicPr/>
          <p:nvPr/>
        </p:nvPicPr>
        <p:blipFill>
          <a:blip r:embed="rId4"/>
          <a:stretch/>
        </p:blipFill>
        <p:spPr>
          <a:xfrm>
            <a:off x="2571840" y="5429520"/>
            <a:ext cx="4131720" cy="85572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8" descr="atualizacaopesossaida.png"/>
          <p:cNvPicPr/>
          <p:nvPr/>
        </p:nvPicPr>
        <p:blipFill>
          <a:blip r:embed="rId5"/>
          <a:stretch/>
        </p:blipFill>
        <p:spPr>
          <a:xfrm>
            <a:off x="3071880" y="1857240"/>
            <a:ext cx="5213520" cy="60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f45cfdd-4564-4237-b4d4-4495cb60081c">
      <Terms xmlns="http://schemas.microsoft.com/office/infopath/2007/PartnerControls"/>
    </lcf76f155ced4ddcb4097134ff3c332f>
    <TaxCatchAll xmlns="89c2558c-b185-4942-b68c-bfa85033424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6B4EB461AF6E48851ED2DCBD9DD9D7" ma:contentTypeVersion="9" ma:contentTypeDescription="Crie um novo documento." ma:contentTypeScope="" ma:versionID="127dc68bc5250848e4f496b730e8ae4d">
  <xsd:schema xmlns:xsd="http://www.w3.org/2001/XMLSchema" xmlns:xs="http://www.w3.org/2001/XMLSchema" xmlns:p="http://schemas.microsoft.com/office/2006/metadata/properties" xmlns:ns2="1f45cfdd-4564-4237-b4d4-4495cb60081c" xmlns:ns3="89c2558c-b185-4942-b68c-bfa85033424b" targetNamespace="http://schemas.microsoft.com/office/2006/metadata/properties" ma:root="true" ma:fieldsID="153ca096deb0e253f674b5c67cb47061" ns2:_="" ns3:_="">
    <xsd:import namespace="1f45cfdd-4564-4237-b4d4-4495cb60081c"/>
    <xsd:import namespace="89c2558c-b185-4942-b68c-bfa8503342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45cfdd-4564-4237-b4d4-4495cb600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597c33c-ecc2-476f-a0fa-1296a3cd85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2558c-b185-4942-b68c-bfa85033424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cf3e915-efc6-48f0-b487-2ef8137a01b3}" ma:internalName="TaxCatchAll" ma:showField="CatchAllData" ma:web="89c2558c-b185-4942-b68c-bfa8503342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83BE91-9409-4DB5-BADF-780C8C59618E}">
  <ds:schemaRefs>
    <ds:schemaRef ds:uri="http://schemas.microsoft.com/office/2006/metadata/properties"/>
    <ds:schemaRef ds:uri="http://schemas.microsoft.com/office/infopath/2007/PartnerControls"/>
    <ds:schemaRef ds:uri="1f45cfdd-4564-4237-b4d4-4495cb60081c"/>
    <ds:schemaRef ds:uri="89c2558c-b185-4942-b68c-bfa85033424b"/>
  </ds:schemaRefs>
</ds:datastoreItem>
</file>

<file path=customXml/itemProps2.xml><?xml version="1.0" encoding="utf-8"?>
<ds:datastoreItem xmlns:ds="http://schemas.openxmlformats.org/officeDocument/2006/customXml" ds:itemID="{96FF9737-875B-45A6-88AE-0624AAE5E0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504B23-C2CD-42A7-98E1-FFEC6C416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45cfdd-4564-4237-b4d4-4495cb60081c"/>
    <ds:schemaRef ds:uri="89c2558c-b185-4942-b68c-bfa8503342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1764</TotalTime>
  <Words>407</Words>
  <Application>Microsoft Office PowerPoint</Application>
  <PresentationFormat>Apresentação na tela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Keiji</dc:creator>
  <dc:description/>
  <cp:lastModifiedBy>Keiji</cp:lastModifiedBy>
  <cp:revision>119</cp:revision>
  <dcterms:created xsi:type="dcterms:W3CDTF">1601-01-01T00:00:00Z</dcterms:created>
  <dcterms:modified xsi:type="dcterms:W3CDTF">2023-10-14T22:01:48Z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  <property fmtid="{D5CDD505-2E9C-101B-9397-08002B2CF9AE}" pid="12" name="ContentTypeId">
    <vt:lpwstr>0x010100C36B4EB461AF6E48851ED2DCBD9DD9D7</vt:lpwstr>
  </property>
</Properties>
</file>