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9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Functional Requirements:</a:t>
            </a:r>
          </a:p>
          <a:p>
            <a:pPr>
              <a:buFont typeface="+mj-lt"/>
              <a:buAutoNum type="arabicPeriod"/>
            </a:pPr>
            <a:r>
              <a:rPr lang="en-US" b="1" dirty="0"/>
              <a:t>Customer Lesson Management</a:t>
            </a:r>
            <a:r>
              <a:rPr lang="en-US" dirty="0"/>
              <a:t>:</a:t>
            </a:r>
            <a:br>
              <a:rPr lang="en-US" dirty="0"/>
            </a:br>
            <a:r>
              <a:rPr lang="en-US" dirty="0"/>
              <a:t>Customers must be able to book, modify, and cancel driving lessons online.</a:t>
            </a:r>
          </a:p>
          <a:p>
            <a:pPr>
              <a:buFont typeface="+mj-lt"/>
              <a:buAutoNum type="arabicPeriod"/>
            </a:pPr>
            <a:r>
              <a:rPr lang="en-US" b="1" dirty="0"/>
              <a:t>Admin Control</a:t>
            </a:r>
            <a:r>
              <a:rPr lang="en-US" dirty="0"/>
              <a:t>:</a:t>
            </a:r>
            <a:br>
              <a:rPr lang="en-US" dirty="0"/>
            </a:br>
            <a:r>
              <a:rPr lang="en-US" dirty="0"/>
              <a:t>Admins should have the ability to manage lesson schedules, customer accounts, and view reports.</a:t>
            </a:r>
          </a:p>
          <a:p>
            <a:pPr>
              <a:buFont typeface="+mj-lt"/>
              <a:buNone/>
            </a:pPr>
            <a:endParaRPr lang="en-US" dirty="0"/>
          </a:p>
          <a:p>
            <a:r>
              <a:rPr lang="en-US" b="1" dirty="0"/>
              <a:t>Nonfunctional Requirements:</a:t>
            </a:r>
          </a:p>
          <a:p>
            <a:pPr>
              <a:buFont typeface="+mj-lt"/>
              <a:buAutoNum type="arabicPeriod"/>
            </a:pPr>
            <a:r>
              <a:rPr lang="en-US" b="1" dirty="0"/>
              <a:t>Security</a:t>
            </a:r>
            <a:r>
              <a:rPr lang="en-US" dirty="0"/>
              <a:t>:</a:t>
            </a:r>
            <a:br>
              <a:rPr lang="en-US" dirty="0"/>
            </a:br>
            <a:r>
              <a:rPr lang="en-US" dirty="0"/>
              <a:t>The system must ensure customer data, including personal and payment details, is protected through encryption and secure authentication.</a:t>
            </a:r>
          </a:p>
          <a:p>
            <a:pPr>
              <a:buFont typeface="+mj-lt"/>
              <a:buAutoNum type="arabicPeriod"/>
            </a:pPr>
            <a:r>
              <a:rPr lang="en-US" b="1" dirty="0"/>
              <a:t>Scalability</a:t>
            </a:r>
            <a:r>
              <a:rPr lang="en-US" dirty="0"/>
              <a:t>:</a:t>
            </a:r>
            <a:br>
              <a:rPr lang="en-US" dirty="0"/>
            </a:br>
            <a:r>
              <a:rPr lang="en-US" dirty="0"/>
              <a:t>The system should be able to handle growth in the number of users and lessons, ensuring performance is not affected as the business expands.</a:t>
            </a:r>
          </a:p>
          <a:p>
            <a:pPr>
              <a:buFont typeface="+mj-lt"/>
              <a:buAutoNum type="arabicPeriod"/>
            </a:pPr>
            <a:endParaRPr lang="en-US" dirty="0"/>
          </a:p>
          <a:p>
            <a:pPr>
              <a:buFont typeface="+mj-lt"/>
              <a:buAutoNum type="arabicPeriod"/>
            </a:pPr>
            <a:endParaRPr lang="en-US" dirty="0"/>
          </a:p>
          <a:p>
            <a:pPr>
              <a:buFont typeface="+mj-lt"/>
              <a:buNone/>
            </a:pPr>
            <a:r>
              <a:rPr lang="en-US" dirty="0"/>
              <a:t>The functional requirements, such as customer lesson management and admin control, ensure that </a:t>
            </a:r>
            <a:r>
              <a:rPr lang="en-US" dirty="0" err="1"/>
              <a:t>DriverPass</a:t>
            </a:r>
            <a:r>
              <a:rPr lang="en-US" dirty="0"/>
              <a:t> provides a user-friendly system where customers can easily schedule or modify lessons, and admins can efficiently manage operations. The nonfunctional requirements, including security and scalability, protect sensitive data and allow the system to grow with the company. Together, these features meet </a:t>
            </a:r>
            <a:r>
              <a:rPr lang="en-US" dirty="0" err="1"/>
              <a:t>DriverPass's</a:t>
            </a:r>
            <a:r>
              <a:rPr lang="en-US" dirty="0"/>
              <a:t> need for a secure, flexible, and reliable system that supports their long-term business goals.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DriverPass</a:t>
            </a:r>
            <a:r>
              <a:rPr lang="en-US" dirty="0"/>
              <a:t> system, different users interact with the system to perform various tasks. </a:t>
            </a:r>
            <a:r>
              <a:rPr lang="en-US" b="1" dirty="0"/>
              <a:t>Customers</a:t>
            </a:r>
            <a:r>
              <a:rPr lang="en-US" dirty="0"/>
              <a:t> can book or modify driving lessons and create an account. </a:t>
            </a:r>
            <a:r>
              <a:rPr lang="en-US" b="1" dirty="0"/>
              <a:t>Secretaries</a:t>
            </a:r>
            <a:r>
              <a:rPr lang="en-US" dirty="0"/>
              <a:t> manage lesson schedules for customers. </a:t>
            </a:r>
            <a:r>
              <a:rPr lang="en-US" b="1" dirty="0"/>
              <a:t>IT Officers</a:t>
            </a:r>
            <a:r>
              <a:rPr lang="en-US" dirty="0"/>
              <a:t> handle password resets and ensure smooth system operations. </a:t>
            </a:r>
            <a:r>
              <a:rPr lang="en-US" b="1" dirty="0"/>
              <a:t>Liam</a:t>
            </a:r>
            <a:r>
              <a:rPr lang="en-US" dirty="0"/>
              <a:t>, the owner, manages driving packages and views business reports to monitor progress. This design meets </a:t>
            </a:r>
            <a:r>
              <a:rPr lang="en-US" dirty="0" err="1"/>
              <a:t>DriverPass’s</a:t>
            </a:r>
            <a:r>
              <a:rPr lang="en-US" dirty="0"/>
              <a:t> needs by providing convenient access for customers to manage their lessons and allowing employees to maintain control over administrative tasks and system functionality.</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activity diagram breaks down the process for </a:t>
            </a:r>
            <a:r>
              <a:rPr lang="en-US" b="1" dirty="0"/>
              <a:t>scheduling a driving lesson</a:t>
            </a:r>
            <a:r>
              <a:rPr lang="en-US" dirty="0"/>
              <a:t> in the </a:t>
            </a:r>
            <a:r>
              <a:rPr lang="en-US" dirty="0" err="1"/>
              <a:t>DriverPass</a:t>
            </a:r>
            <a:r>
              <a:rPr lang="en-US" dirty="0"/>
              <a:t> system. The customer begins by logging into their account, then selects a driving lesson package and schedules an appointment. The system checks if the selected date and time are available. If the slot is available, the system confirms the booking and sends a confirmation to the customer. If the slot is unavailable, the system notifies the customer, who can then choose a new date or time. This design ensures that the lesson scheduling process is smooth and efficient, meeting </a:t>
            </a:r>
            <a:r>
              <a:rPr lang="en-US" dirty="0" err="1"/>
              <a:t>DriverPass’s</a:t>
            </a:r>
            <a:r>
              <a:rPr lang="en-US" dirty="0"/>
              <a:t> need for an easy-to-use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Encryption</a:t>
            </a:r>
            <a:r>
              <a:rPr lang="en-US" dirty="0"/>
              <a:t>: All sensitive data, including customer information and payment details, will be encrypted to prevent unauthorized access.</a:t>
            </a:r>
          </a:p>
          <a:p>
            <a:pPr>
              <a:buFont typeface="Arial" panose="020B0604020202020204" pitchFamily="34" charset="0"/>
              <a:buChar char="•"/>
            </a:pPr>
            <a:r>
              <a:rPr lang="en-US" b="1" dirty="0"/>
              <a:t>Role-Based Access Control</a:t>
            </a:r>
            <a:r>
              <a:rPr lang="en-US" dirty="0"/>
              <a:t>: Different user roles (e.g., customer, IT officer, admin) will have varying access levels, ensuring only authorized personnel can modify critical system data.</a:t>
            </a:r>
          </a:p>
          <a:p>
            <a:pPr>
              <a:buFont typeface="Arial" panose="020B0604020202020204" pitchFamily="34" charset="0"/>
              <a:buChar char="•"/>
            </a:pPr>
            <a:r>
              <a:rPr lang="en-US" b="1" dirty="0"/>
              <a:t>Secure Authentication</a:t>
            </a:r>
            <a:r>
              <a:rPr lang="en-US" dirty="0"/>
              <a:t>: The system will require strong passwords and provide secure password reset functionality to ensure user account security.</a:t>
            </a:r>
          </a:p>
          <a:p>
            <a:pPr>
              <a:buFont typeface="Arial" panose="020B0604020202020204" pitchFamily="34" charset="0"/>
              <a:buChar char="•"/>
            </a:pPr>
            <a:r>
              <a:rPr lang="en-US" b="1" dirty="0"/>
              <a:t>Session Management</a:t>
            </a:r>
            <a:r>
              <a:rPr lang="en-US" dirty="0"/>
              <a:t>: The system will automatically log out inactive users to prevent unauthorized access to open sessions.</a:t>
            </a:r>
          </a:p>
          <a:p>
            <a:pPr>
              <a:buFont typeface="Arial" panose="020B0604020202020204" pitchFamily="34" charset="0"/>
              <a:buChar char="•"/>
            </a:pPr>
            <a:r>
              <a:rPr lang="en-US" b="1" dirty="0"/>
              <a:t>Data Backup</a:t>
            </a:r>
            <a:r>
              <a:rPr lang="en-US" dirty="0"/>
              <a:t>: Regular backups will ensure that customer data is protected and can be restored in case of system failure or data corruption.</a:t>
            </a:r>
          </a:p>
          <a:p>
            <a:r>
              <a:rPr lang="en-US" dirty="0"/>
              <a:t>These measures ensure that the system remains secure, protecting both customer data and the integrity of the </a:t>
            </a:r>
            <a:r>
              <a:rPr lang="en-US" dirty="0" err="1"/>
              <a:t>DriverPass</a:t>
            </a:r>
            <a:r>
              <a:rPr lang="en-US" dirty="0"/>
              <a:t> system.</a:t>
            </a:r>
          </a:p>
          <a:p>
            <a:endParaRPr lang="en-US" dirty="0"/>
          </a:p>
          <a:p>
            <a:r>
              <a:rPr lang="en-US" dirty="0"/>
              <a:t>When designing the </a:t>
            </a:r>
            <a:r>
              <a:rPr lang="en-US" dirty="0" err="1"/>
              <a:t>DriverPass</a:t>
            </a:r>
            <a:r>
              <a:rPr lang="en-US" dirty="0"/>
              <a:t> system, we focused on protecting customer information and ensuring only authorized users can access sensitive data. For example, we included secure login features that require strong passwords, and the system automatically logs users out after a period of inactivity to prevent unauthorized access. We also limited what each user can do in the system, meaning only certain employees can manage lesson schedules or reset passwords. Lastly, we regularly back up all customer data so nothing is lost in case of a technical issue. These security measures help keep the system safe for both customers and staff.</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Internet Dependence</a:t>
            </a:r>
            <a:r>
              <a:rPr lang="en-US" dirty="0"/>
              <a:t>: Users need an internet connection to book or modify lessons, which may limit access in areas with poor connectivity.</a:t>
            </a:r>
          </a:p>
          <a:p>
            <a:pPr>
              <a:buFont typeface="Arial" panose="020B0604020202020204" pitchFamily="34" charset="0"/>
              <a:buChar char="•"/>
            </a:pPr>
            <a:r>
              <a:rPr lang="en-US" b="1" dirty="0"/>
              <a:t>Manual Package Updates</a:t>
            </a:r>
            <a:r>
              <a:rPr lang="en-US" dirty="0"/>
              <a:t>: While the system allows for managing driving lesson packages, adding or removing packages requires developer support, which may delay changes.</a:t>
            </a:r>
          </a:p>
          <a:p>
            <a:pPr>
              <a:buFont typeface="Arial" panose="020B0604020202020204" pitchFamily="34" charset="0"/>
              <a:buChar char="•"/>
            </a:pPr>
            <a:r>
              <a:rPr lang="en-US" b="1" dirty="0"/>
              <a:t>Scalability Constraints</a:t>
            </a:r>
            <a:r>
              <a:rPr lang="en-US" dirty="0"/>
              <a:t>: The system is designed to handle growth, but significant expansion might require additional infrastructure upgrades to maintain performance.</a:t>
            </a:r>
          </a:p>
          <a:p>
            <a:pPr>
              <a:buFont typeface="Arial" panose="020B0604020202020204" pitchFamily="34" charset="0"/>
              <a:buChar char="•"/>
            </a:pPr>
            <a:r>
              <a:rPr lang="en-US" b="1" dirty="0"/>
              <a:t>Limited Offline Access</a:t>
            </a:r>
            <a:r>
              <a:rPr lang="en-US" dirty="0"/>
              <a:t>: The system doesn't offer full offline functionality, meaning users must be online to interact with their accounts or book lessons.</a:t>
            </a:r>
          </a:p>
          <a:p>
            <a:pPr>
              <a:buFont typeface="Arial" panose="020B0604020202020204" pitchFamily="34" charset="0"/>
              <a:buNone/>
            </a:pPr>
            <a:endParaRPr lang="en-US" dirty="0"/>
          </a:p>
          <a:p>
            <a:r>
              <a:rPr lang="en-US" dirty="0"/>
              <a:t>These limitations reflect areas where the system could be improved in future updates.</a:t>
            </a:r>
          </a:p>
          <a:p>
            <a:endParaRPr lang="en-US" dirty="0"/>
          </a:p>
          <a:p>
            <a:endParaRPr lang="en-US" dirty="0"/>
          </a:p>
          <a:p>
            <a:endParaRPr lang="en-US" dirty="0"/>
          </a:p>
          <a:p>
            <a:r>
              <a:rPr lang="en-US" b="1" dirty="0"/>
              <a:t>Conclusion:</a:t>
            </a:r>
          </a:p>
          <a:p>
            <a:r>
              <a:rPr lang="en-US" dirty="0"/>
              <a:t>In conclusion, the </a:t>
            </a:r>
            <a:r>
              <a:rPr lang="en-US" dirty="0" err="1"/>
              <a:t>DriverPass</a:t>
            </a:r>
            <a:r>
              <a:rPr lang="en-US" dirty="0"/>
              <a:t> system has been carefully designed to meet the needs of both customers and staff. It provides a user-friendly way for customers to schedule and manage driving lessons while giving the </a:t>
            </a:r>
            <a:r>
              <a:rPr lang="en-US" dirty="0" err="1"/>
              <a:t>DriverPass</a:t>
            </a:r>
            <a:r>
              <a:rPr lang="en-US" dirty="0"/>
              <a:t> team full control over lesson management, reporting, and system security. While there are some limitations, such as the need for internet access and manual updates for driving packages, these areas can be improved in future iterations. Overall, this system ensures flexibility, scalability, and security, supporting </a:t>
            </a:r>
            <a:r>
              <a:rPr lang="en-US" dirty="0" err="1"/>
              <a:t>DriverPass’s</a:t>
            </a:r>
            <a:r>
              <a:rPr lang="en-US"/>
              <a:t> goal to offer a seamless, reliable, and accessible driving lesson experience for all users.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Darrell Walker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t>Functional Requirements:</a:t>
            </a:r>
          </a:p>
          <a:p>
            <a:pPr lvl="1"/>
            <a:r>
              <a:rPr lang="en-US" sz="2000" dirty="0"/>
              <a:t>Customer Lesson Management:</a:t>
            </a:r>
          </a:p>
          <a:p>
            <a:pPr lvl="1"/>
            <a:r>
              <a:rPr lang="en-US" sz="2000" dirty="0"/>
              <a:t>Admin Control</a:t>
            </a:r>
          </a:p>
          <a:p>
            <a:r>
              <a:rPr lang="en-US" sz="2400" dirty="0">
                <a:solidFill>
                  <a:srgbClr val="000000"/>
                </a:solidFill>
              </a:rPr>
              <a:t>Nonfunctional Requirements:</a:t>
            </a:r>
          </a:p>
          <a:p>
            <a:pPr lvl="1"/>
            <a:r>
              <a:rPr lang="en-US" sz="2000" dirty="0">
                <a:solidFill>
                  <a:srgbClr val="000000"/>
                </a:solidFill>
              </a:rPr>
              <a:t>Security</a:t>
            </a:r>
          </a:p>
          <a:p>
            <a:pPr lvl="1"/>
            <a:r>
              <a:rPr lang="en-US" sz="2000" dirty="0">
                <a:solidFill>
                  <a:srgbClr val="000000"/>
                </a:solidFill>
              </a:rPr>
              <a:t>Scalability</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a:extLst>
              <a:ext uri="{FF2B5EF4-FFF2-40B4-BE49-F238E27FC236}">
                <a16:creationId xmlns:a16="http://schemas.microsoft.com/office/drawing/2014/main" id="{9605BF5B-88C1-0543-0576-E2F691860C0A}"/>
              </a:ext>
            </a:extLst>
          </p:cNvPr>
          <p:cNvPicPr>
            <a:picLocks noGrp="1" noChangeAspect="1"/>
          </p:cNvPicPr>
          <p:nvPr>
            <p:ph idx="1"/>
          </p:nvPr>
        </p:nvPicPr>
        <p:blipFill>
          <a:blip r:embed="rId5"/>
          <a:stretch>
            <a:fillRect/>
          </a:stretch>
        </p:blipFill>
        <p:spPr>
          <a:xfrm>
            <a:off x="5314554" y="222070"/>
            <a:ext cx="6389766" cy="628323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process&#10;&#10;Description automatically generated">
            <a:extLst>
              <a:ext uri="{FF2B5EF4-FFF2-40B4-BE49-F238E27FC236}">
                <a16:creationId xmlns:a16="http://schemas.microsoft.com/office/drawing/2014/main" id="{8391E874-B01F-7543-B744-A58758B0E8F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589520" y="79793"/>
            <a:ext cx="3017078" cy="669841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Addressing Security Concerns:</a:t>
            </a:r>
          </a:p>
          <a:p>
            <a:pPr lvl="1"/>
            <a:r>
              <a:rPr lang="en-US" sz="2000" dirty="0"/>
              <a:t>Encryption</a:t>
            </a:r>
          </a:p>
          <a:p>
            <a:pPr lvl="1"/>
            <a:r>
              <a:rPr lang="en-US" sz="2000" dirty="0"/>
              <a:t>Role-Based Access Control</a:t>
            </a:r>
            <a:endParaRPr lang="en-US" sz="2000" b="1" dirty="0"/>
          </a:p>
          <a:p>
            <a:pPr lvl="1"/>
            <a:r>
              <a:rPr lang="en-US" sz="2000" dirty="0"/>
              <a:t>Secure Authentication</a:t>
            </a:r>
            <a:endParaRPr lang="en-US" sz="2000" b="1" dirty="0"/>
          </a:p>
          <a:p>
            <a:pPr lvl="1"/>
            <a:r>
              <a:rPr lang="en-US" sz="2000" dirty="0"/>
              <a:t>Session Management</a:t>
            </a:r>
          </a:p>
          <a:p>
            <a:pPr lvl="1"/>
            <a:r>
              <a:rPr lang="en-US" sz="2000" dirty="0"/>
              <a:t>Data Backup</a:t>
            </a:r>
            <a:endParaRPr lang="en-US" sz="20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limitations of the system:</a:t>
            </a:r>
          </a:p>
          <a:p>
            <a:pPr lvl="1"/>
            <a:r>
              <a:rPr lang="en-US" sz="2000" dirty="0"/>
              <a:t>Internet Dependence</a:t>
            </a:r>
            <a:endParaRPr lang="en-US" sz="2000" dirty="0">
              <a:solidFill>
                <a:srgbClr val="000000"/>
              </a:solidFill>
            </a:endParaRPr>
          </a:p>
          <a:p>
            <a:pPr lvl="1"/>
            <a:r>
              <a:rPr lang="en-US" sz="2000" dirty="0"/>
              <a:t>Manual Package Updates</a:t>
            </a:r>
            <a:endParaRPr lang="en-US" sz="2000" dirty="0">
              <a:solidFill>
                <a:srgbClr val="000000"/>
              </a:solidFill>
            </a:endParaRPr>
          </a:p>
          <a:p>
            <a:pPr lvl="1"/>
            <a:r>
              <a:rPr lang="en-US" sz="2000" dirty="0"/>
              <a:t>Scalability Constraints</a:t>
            </a:r>
            <a:endParaRPr lang="en-US" sz="2000" dirty="0">
              <a:solidFill>
                <a:srgbClr val="000000"/>
              </a:solidFill>
            </a:endParaRPr>
          </a:p>
          <a:p>
            <a:pPr lvl="1"/>
            <a:r>
              <a:rPr lang="en-US" sz="2000" dirty="0"/>
              <a:t>Limited Offline Access</a:t>
            </a:r>
            <a:endParaRPr sz="20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1419</TotalTime>
  <Words>935</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Darrell Walker</cp:lastModifiedBy>
  <cp:revision>26</cp:revision>
  <dcterms:created xsi:type="dcterms:W3CDTF">2019-10-14T02:36:52Z</dcterms:created>
  <dcterms:modified xsi:type="dcterms:W3CDTF">2024-10-20T21:59:59Z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