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855" r:id="rId3"/>
    <p:sldId id="856" r:id="rId4"/>
    <p:sldId id="857" r:id="rId5"/>
    <p:sldId id="858" r:id="rId6"/>
    <p:sldId id="859" r:id="rId7"/>
    <p:sldId id="860" r:id="rId8"/>
    <p:sldId id="861" r:id="rId9"/>
    <p:sldId id="862" r:id="rId10"/>
    <p:sldId id="863" r:id="rId11"/>
    <p:sldId id="864" r:id="rId12"/>
    <p:sldId id="865" r:id="rId13"/>
    <p:sldId id="866" r:id="rId14"/>
    <p:sldId id="867" r:id="rId15"/>
    <p:sldId id="868" r:id="rId16"/>
    <p:sldId id="869" r:id="rId17"/>
    <p:sldId id="870" r:id="rId18"/>
    <p:sldId id="871" r:id="rId19"/>
    <p:sldId id="872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  <p:sldId id="881" r:id="rId29"/>
    <p:sldId id="882" r:id="rId30"/>
    <p:sldId id="883" r:id="rId31"/>
    <p:sldId id="884" r:id="rId32"/>
    <p:sldId id="885" r:id="rId33"/>
    <p:sldId id="886" r:id="rId34"/>
    <p:sldId id="887" r:id="rId35"/>
    <p:sldId id="313" r:id="rId36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7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440230-4084-5167-E49A-6551870D8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6E4D-DC33-4331-B660-106880B96FB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8D3E70B4-9151-3D0F-3A0D-4E5626E16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6E07871F-8A06-58F1-62FC-A50A97E27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9BB6DA-25A8-1D10-5442-45B991D83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06D63-32A0-48D6-9648-6F9B8C73FA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365BD9C6-3FD2-5ED9-5801-4E39FE549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D1E3C53C-78F6-D91B-52D1-C807080B3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65466C-1763-3EAE-52DA-11A78D0A5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D5E0F-35A5-469E-B4D6-859D61FDA84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009F016B-BC10-021C-16EE-77E0CC099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0BC2D124-D8B7-B9D8-A711-A6CB90717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4D7F87-C16A-E23F-2486-F58FF9AA3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9AEEA-CAD6-47B6-980A-40EF90C844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E8EEFF11-615D-EFB8-9156-814EFE97C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A2A82091-F1DA-46C8-436B-30CF9B3D2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1CBCB7-DE38-6554-8F84-5010D76D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F655F-809A-454E-9480-2B798FE1F4D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7D671775-6314-E22D-F533-7F5ACA6FD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284D3B36-5533-1DB8-7EF4-C9AC06CF3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37D402-C1BD-37AB-BF96-67F6DF191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16C81-F687-4402-A0CD-6BA53087660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C06F4889-631F-A9DE-B436-9217F27CE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4CCA5516-32A2-CCA6-6193-0AB7AAD67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BEFF1B-5DEA-CB90-423A-5ABE8B1DB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1F697-BA24-44D5-AE47-C9E0A275BC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B25634D3-920D-9B86-A4CE-AE4774E29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5D28B4F7-F429-7FAC-92BC-0C4FBB44F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CFB98E-0125-AB63-283E-C714D83AE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6A666-B428-4EC3-B82B-FDF6E831F47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A9B9DB90-7001-ADBB-9F8B-4529EB27D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6A24224F-72B4-AA66-7C4E-EEF5A37E5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9AC217-292F-E213-2F1E-213015A4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B6A28-37E1-41BF-AA03-C0B0275D9FD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79650" name="Rectangle 2">
            <a:extLst>
              <a:ext uri="{FF2B5EF4-FFF2-40B4-BE49-F238E27FC236}">
                <a16:creationId xmlns:a16="http://schemas.microsoft.com/office/drawing/2014/main" id="{8A558828-9092-68B9-49AA-63D8242A2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>
            <a:extLst>
              <a:ext uri="{FF2B5EF4-FFF2-40B4-BE49-F238E27FC236}">
                <a16:creationId xmlns:a16="http://schemas.microsoft.com/office/drawing/2014/main" id="{FD22B8C4-666E-70A9-A8BD-2C8053654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F77177-FCDF-3A2B-C7F8-5CA949C71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E5E0-1B23-4EE8-8F41-B4EDFE970FE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81698" name="Rectangle 2">
            <a:extLst>
              <a:ext uri="{FF2B5EF4-FFF2-40B4-BE49-F238E27FC236}">
                <a16:creationId xmlns:a16="http://schemas.microsoft.com/office/drawing/2014/main" id="{41E31C15-5A2D-A44A-162C-6FC06F0D7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>
            <a:extLst>
              <a:ext uri="{FF2B5EF4-FFF2-40B4-BE49-F238E27FC236}">
                <a16:creationId xmlns:a16="http://schemas.microsoft.com/office/drawing/2014/main" id="{D73542AF-F226-6D4A-CCD7-090ADF024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17708-62FB-0375-89C4-1E620116E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F29A7-53DB-4D8B-9A8A-58B76F93C3F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DFE6A8B8-EFDC-590F-2E1F-7582C8836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786E5FA1-ECED-023F-BF04-0759D827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65E36C-3F8F-6E28-ED4B-4F227F269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646B1-9B80-405B-B915-2F0F40E344A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6DF2DB6D-64DA-C1A1-231F-DABC75117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887720D-C3A0-2257-537D-D55FD356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01B75E-2D20-E415-0AE3-9666AB49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F68D4-E561-4892-A3E9-1E43FDE49A4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B1B638FD-F034-1AB2-EFEE-4770A40D3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420104BF-A219-1930-63D7-628ED0F40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428FB3-A4F6-7417-C11A-9921EB45E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BFCF7-8AB4-4BC8-ADC3-86704CA592A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27ED7582-1D10-41EB-42A5-1772375BA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E9F6AD8C-40B3-E571-5936-8F6D9227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F36E33-F075-C169-E4BF-55531E9E8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C3E1-26EB-4460-8B98-268879C7BBB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D8A2954-B54A-0644-4101-3EC0F802B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52A22F68-112C-4596-5F95-046727430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F228A6-609D-84D5-36B3-935D1EDC0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18A68-4B42-4BFA-A400-C2FE1F20E97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5088AF58-CBF9-9073-5257-133E1F5A3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D66A1FB0-7C2A-7D2B-5D06-BD09E6D9A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A20B4F-FFC4-7E04-38D6-13392ADCE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CBE05-8AE0-4EE3-928F-ADB2E256E0E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C95F4A7B-F90F-0090-01F2-19787FF85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AAC95E97-4723-54CB-FE0C-6843100F9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136890-0EC5-47AA-B9F6-54D2A39AD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1C55-C369-459C-8EF2-7A6F9B95AD4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E1F559FA-3EAB-1DA5-B181-DEB80648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C8BA1488-3387-26E7-5540-403C1544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136890-0EC5-47AA-B9F6-54D2A39AD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1C55-C369-459C-8EF2-7A6F9B95AD4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E1F559FA-3EAB-1DA5-B181-DEB80648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C8BA1488-3387-26E7-5540-403C1544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9A86C3-1CCC-4039-280D-5F74E70A0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F5FA0-B44C-4B08-8059-03DA5188373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120C514C-1FE4-BECC-D3AB-F9A013668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0C0BA02D-BF9F-3788-AB90-4DF607DB3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4C6C63-E531-5ECD-97D1-166B8A769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DDA31-1C3D-4A93-B075-09A13F20B4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C4B95810-F96C-7008-03DE-A0EE8B53D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3385F1A8-C5BE-CFF2-BCFF-D922B3C5C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4F8914-A9B3-524C-BF75-0CBA924B1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5D2B7-B1B3-440A-B311-B571759E1AF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D25C2730-E5CD-F594-A2AF-C1DCD9656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07BEA91F-4858-CD0F-AA0B-DAD044DD4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CC18A7-20E0-8DAC-B910-10806886C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8AA54-E6FC-4F3A-9AF3-CD188BA6543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1C5B5A9B-8291-7A30-87B5-9F5664FFC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C3DC269D-EF3A-95EB-010F-414805B02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AA94DF-3673-FA41-F66B-09A1FF5F7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8929F-C252-46F2-A792-BC37AE0D691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3C57A82D-DD65-4E25-2647-FFE775AD7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DE719D12-2541-2637-C662-5CB85DF4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4DEE3B-7C87-1E98-6632-031B20428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CB7C2-01B2-43FA-B3D7-F6580D64AF4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11A9B597-9906-E449-0A96-D58951EB2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9F52CE30-3A39-E595-57C3-9BE0FD6E6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D3D5EA-7C36-16C8-7A04-962CE761D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23C47-2FEE-474D-8B79-3FAC7E6846C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D50FD445-9D6C-8B57-E1B1-830A0E676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A1787365-D223-7906-66BE-FB394A94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D618BF-DA2D-F40B-A474-D53459415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F1FD7-E778-4EE2-9C2E-CB49DE9D2FA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969DB13C-561A-AFE3-BA38-EF0313D49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343D00FE-1BFD-5BAC-9161-06DF481B7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37B2EF-83FC-5AD9-7F60-14FF0D721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36749-4122-4E73-9F73-B44E9AAA5E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A9584237-FA11-3832-974B-49F96DAA9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344D6F4E-1EC0-11CF-819D-2B1DC3504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F00492-CC2F-6275-D365-04F440012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A1AA3-9F2D-4784-8A0F-9C5D4BDD0E8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DA987A91-082A-5122-7169-56E52AFF2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1DEE611D-C0E3-57BC-0D8F-0ABA3B54B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C91926-74F9-AFB7-E1D3-BE6C4D3DB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6C751-BDD2-49FB-B619-EDD5F7DFBF9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D36A60B2-87C4-A946-3F46-DFBC30C2A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>
            <a:extLst>
              <a:ext uri="{FF2B5EF4-FFF2-40B4-BE49-F238E27FC236}">
                <a16:creationId xmlns:a16="http://schemas.microsoft.com/office/drawing/2014/main" id="{41B77A38-522F-73A1-26C1-B4675A95E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82111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400"/>
              </a:spcBef>
              <a:buSzPts val="2000"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Access Protocols</a:t>
            </a:r>
          </a:p>
          <a:p>
            <a:pPr lvl="0" algn="ctr">
              <a:spcBef>
                <a:spcPts val="400"/>
              </a:spcBef>
              <a:buSzPts val="2000"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Lecture12-14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F63CC-CABD-8E17-6E35-2BADB3759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9C1-EEB3-4529-BCE4-2FC179332F7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799F9497-0461-EF69-F2A9-AFB28062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16" y="6253162"/>
            <a:ext cx="45223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5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Vulnerable time for pure ALOHA protocol</a:t>
            </a:r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8D70E7B1-2111-D22D-50A3-BF042FE2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F7A0A-BCD2-6E06-23ED-8020B8317872}"/>
              </a:ext>
            </a:extLst>
          </p:cNvPr>
          <p:cNvSpPr txBox="1"/>
          <p:nvPr/>
        </p:nvSpPr>
        <p:spPr>
          <a:xfrm>
            <a:off x="-1" y="271311"/>
            <a:ext cx="7647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Vulnerable time - pure ALOHA protocol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8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7311D-7550-758E-E8D7-502635073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D62D7-65ED-40B5-B29D-815A8D40BAD1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1164297" name="Rectangle 9">
            <a:extLst>
              <a:ext uri="{FF2B5EF4-FFF2-40B4-BE49-F238E27FC236}">
                <a16:creationId xmlns:a16="http://schemas.microsoft.com/office/drawing/2014/main" id="{700415CC-1E31-3956-3F99-6E476B7F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>
            <a:extLst>
              <a:ext uri="{FF2B5EF4-FFF2-40B4-BE49-F238E27FC236}">
                <a16:creationId xmlns:a16="http://schemas.microsoft.com/office/drawing/2014/main" id="{543A8F06-63F7-9225-27F4-EC933BA6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6736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1164299" name="Rectangle 11">
            <a:extLst>
              <a:ext uri="{FF2B5EF4-FFF2-40B4-BE49-F238E27FC236}">
                <a16:creationId xmlns:a16="http://schemas.microsoft.com/office/drawing/2014/main" id="{E6FF22AD-72FE-A3C9-1814-F3487278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883920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Average frame transmission time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baseline="-12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is 200 bits/200 kbps or 1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The vulnerable time is  2 × 1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This means no station should send later than 1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before this station starts transmission and no station should start sending during the one 1-ms period that this station is sending.</a:t>
            </a:r>
          </a:p>
        </p:txBody>
      </p:sp>
    </p:spTree>
    <p:extLst>
      <p:ext uri="{BB962C8B-B14F-4D97-AF65-F5344CB8AC3E}">
        <p14:creationId xmlns:p14="http://schemas.microsoft.com/office/powerpoint/2010/main" val="555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CA6EE-B120-78AE-9889-5FBD7012C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EC9E6-3863-46E5-9A8D-026839B98930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1139721" name="Line 9">
            <a:extLst>
              <a:ext uri="{FF2B5EF4-FFF2-40B4-BE49-F238E27FC236}">
                <a16:creationId xmlns:a16="http://schemas.microsoft.com/office/drawing/2014/main" id="{ED50318B-0026-064A-784D-A15D889F8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22" name="Line 10">
            <a:extLst>
              <a:ext uri="{FF2B5EF4-FFF2-40B4-BE49-F238E27FC236}">
                <a16:creationId xmlns:a16="http://schemas.microsoft.com/office/drawing/2014/main" id="{DDC6A83C-AF7A-AC26-4244-E5B7C9798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23" name="Rectangle 11">
            <a:extLst>
              <a:ext uri="{FF2B5EF4-FFF2-40B4-BE49-F238E27FC236}">
                <a16:creationId xmlns:a16="http://schemas.microsoft.com/office/drawing/2014/main" id="{7127B6AD-5DAE-73A9-7DE1-5982A9FE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 i="0" baseline="0" dirty="0">
                <a:latin typeface="Arial" panose="020B0604020202020204" pitchFamily="34" charset="0"/>
              </a:rPr>
            </a:b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i="0" baseline="30000" dirty="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lang="en-US" altLang="en-US" sz="3200" i="0" baseline="0" dirty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 dirty="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 i="0" baseline="0" dirty="0">
                <a:latin typeface="Arial" panose="020B0604020202020204" pitchFamily="34" charset="0"/>
              </a:rPr>
              <a:t>when G= (1/2).</a:t>
            </a:r>
          </a:p>
        </p:txBody>
      </p:sp>
    </p:spTree>
    <p:extLst>
      <p:ext uri="{BB962C8B-B14F-4D97-AF65-F5344CB8AC3E}">
        <p14:creationId xmlns:p14="http://schemas.microsoft.com/office/powerpoint/2010/main" val="108291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3E3D8-AAE0-5DF9-D135-4C8DCCFCB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450D9-BA29-4688-99B5-7E01CAACE202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166345" name="Rectangle 9">
            <a:extLst>
              <a:ext uri="{FF2B5EF4-FFF2-40B4-BE49-F238E27FC236}">
                <a16:creationId xmlns:a16="http://schemas.microsoft.com/office/drawing/2014/main" id="{3A75E273-8838-45C9-8AEE-8C221B3B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82738"/>
            <a:ext cx="86868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1000 frames per second    </a:t>
            </a:r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500 frames per second</a:t>
            </a: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250 frames per second.</a:t>
            </a:r>
          </a:p>
        </p:txBody>
      </p:sp>
      <p:sp>
        <p:nvSpPr>
          <p:cNvPr id="1166346" name="Text Box 10">
            <a:extLst>
              <a:ext uri="{FF2B5EF4-FFF2-40B4-BE49-F238E27FC236}">
                <a16:creationId xmlns:a16="http://schemas.microsoft.com/office/drawing/2014/main" id="{D3B9696A-EE3C-9732-1ACA-84512D85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377" y="282277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</a:p>
        </p:txBody>
      </p:sp>
      <p:sp>
        <p:nvSpPr>
          <p:cNvPr id="1166347" name="Rectangle 11">
            <a:extLst>
              <a:ext uri="{FF2B5EF4-FFF2-40B4-BE49-F238E27FC236}">
                <a16:creationId xmlns:a16="http://schemas.microsoft.com/office/drawing/2014/main" id="{3E773ED1-8D94-06A1-3D59-F62E1C77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44179"/>
            <a:ext cx="8686800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The frame transmission time is 200/200 kbps or 1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If the system creates 1000 frames per second, this is 1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frame per millisecond. The load is 1. In this case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S = G× e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−2 G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S = 0.135 (13.5 percent). This means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that the throughput is 1000 × 0.135 = 135 frames. Only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135 frames out of 1000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73448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6BBB-9F4B-8742-59EC-A94695A07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19A5-C6CA-4A67-80C0-66A49FD4201C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176586" name="Text Box 10">
            <a:extLst>
              <a:ext uri="{FF2B5EF4-FFF2-40B4-BE49-F238E27FC236}">
                <a16:creationId xmlns:a16="http://schemas.microsoft.com/office/drawing/2014/main" id="{5F9CA4D7-0B24-C9AE-BF7C-E3C6DD2B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707" y="179109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3 (continued)</a:t>
            </a:r>
          </a:p>
        </p:txBody>
      </p:sp>
      <p:sp>
        <p:nvSpPr>
          <p:cNvPr id="1176587" name="Rectangle 11">
            <a:extLst>
              <a:ext uri="{FF2B5EF4-FFF2-40B4-BE49-F238E27FC236}">
                <a16:creationId xmlns:a16="http://schemas.microsoft.com/office/drawing/2014/main" id="{068474DF-9004-0E31-8803-30E8C853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0686"/>
            <a:ext cx="86868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If the system creates 500 frames per second, this 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(1/2) frame per millisecond. The load is (1/2). In this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case S = G × e 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−2G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S = 0.184 (18.4 percent). This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means that the throughput is 500 × 0.184 = 92 and that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only 92 frames out of 500 will probably survive. Note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that this is the maximum throughput case,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percentagewise.</a:t>
            </a:r>
          </a:p>
          <a:p>
            <a:pPr algn="just"/>
            <a:endParaRPr lang="en-US" altLang="en-US" sz="1600" baseline="0" dirty="0"/>
          </a:p>
          <a:p>
            <a:pPr algn="just"/>
            <a:endParaRPr lang="en-US" altLang="en-US" sz="1600" baseline="0" dirty="0"/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If the system creates 250 frames per second, this is (1/4)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frame per millisecond. The load is (1/4). In this case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S = G × e −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2G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S = 0.152 (15.2 percent). This means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that the throughput is 250 × 0.152 = 38. Only 38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frames out of 250 will probably survive</a:t>
            </a:r>
            <a:r>
              <a:rPr lang="en-US" altLang="en-US" sz="16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15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665A8-860B-0E0E-5635-AB08170BE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A8B9-CEF9-4B25-80B5-3B6CEB4AEF1C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92ED6F46-C0A3-2BEB-8B6D-C5FB55EA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120" y="5713511"/>
            <a:ext cx="4030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6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E7706469-5CAB-33F6-1E89-45963F0D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F5BF1-614E-44A7-1C81-B5FFC0228103}"/>
              </a:ext>
            </a:extLst>
          </p:cNvPr>
          <p:cNvSpPr txBox="1"/>
          <p:nvPr/>
        </p:nvSpPr>
        <p:spPr>
          <a:xfrm>
            <a:off x="-95003" y="331291"/>
            <a:ext cx="676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6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CF81A-B198-10E2-FF25-E09AE5CCF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78CB0-65DF-4315-922A-1641848F0552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41769" name="Line 9">
            <a:extLst>
              <a:ext uri="{FF2B5EF4-FFF2-40B4-BE49-F238E27FC236}">
                <a16:creationId xmlns:a16="http://schemas.microsoft.com/office/drawing/2014/main" id="{D582B7A3-CFB9-5092-5646-86E91FC02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70" name="Line 10">
            <a:extLst>
              <a:ext uri="{FF2B5EF4-FFF2-40B4-BE49-F238E27FC236}">
                <a16:creationId xmlns:a16="http://schemas.microsoft.com/office/drawing/2014/main" id="{91D29731-5C88-DAB6-84A2-0F3E425BB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71" name="Rectangle 11">
            <a:extLst>
              <a:ext uri="{FF2B5EF4-FFF2-40B4-BE49-F238E27FC236}">
                <a16:creationId xmlns:a16="http://schemas.microsoft.com/office/drawing/2014/main" id="{5C4EC96F-7702-8D7B-B7C4-F5509B72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 i="0" baseline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lang="en-US" altLang="en-US" sz="3200" i="0" baseline="0">
                <a:latin typeface="Arial" panose="020B0604020202020204" pitchFamily="34" charset="0"/>
              </a:rPr>
              <a:t> when G = 1.</a:t>
            </a:r>
          </a:p>
        </p:txBody>
      </p:sp>
    </p:spTree>
    <p:extLst>
      <p:ext uri="{BB962C8B-B14F-4D97-AF65-F5344CB8AC3E}">
        <p14:creationId xmlns:p14="http://schemas.microsoft.com/office/powerpoint/2010/main" val="223781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B5042-EB4F-DF5C-0545-DEE45152B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B91B-1BBA-4867-821E-29E122AF969A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474CC483-54AD-A2FB-C8A6-24592B0A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6002337"/>
            <a:ext cx="49744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7  </a:t>
            </a:r>
            <a:r>
              <a:rPr lang="en-US" altLang="en-US" sz="1600" baseline="0" dirty="0"/>
              <a:t>Vulnerable time for slotted ALOHA protocol</a:t>
            </a:r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FF0E74FE-2176-D604-6991-1C9C3CEB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64184-BE2B-128C-5335-961F96847831}"/>
              </a:ext>
            </a:extLst>
          </p:cNvPr>
          <p:cNvSpPr txBox="1"/>
          <p:nvPr/>
        </p:nvSpPr>
        <p:spPr>
          <a:xfrm>
            <a:off x="-95003" y="216783"/>
            <a:ext cx="70420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/>
              <a:t>Vulnerable time for slotted ALOHA protocol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5070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8F651-0A11-2AA9-30BF-07B6E5424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16E4-D34F-43BF-9C57-3759CFCD2E9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1178633" name="Rectangle 9">
            <a:extLst>
              <a:ext uri="{FF2B5EF4-FFF2-40B4-BE49-F238E27FC236}">
                <a16:creationId xmlns:a16="http://schemas.microsoft.com/office/drawing/2014/main" id="{B9F00C23-F376-E92C-48E2-9DA797EB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1260"/>
            <a:ext cx="86868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1000 frames per second    </a:t>
            </a:r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500 frames per second</a:t>
            </a: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250 frames per second.</a:t>
            </a:r>
          </a:p>
        </p:txBody>
      </p:sp>
      <p:sp>
        <p:nvSpPr>
          <p:cNvPr id="1178634" name="Text Box 10">
            <a:extLst>
              <a:ext uri="{FF2B5EF4-FFF2-40B4-BE49-F238E27FC236}">
                <a16:creationId xmlns:a16="http://schemas.microsoft.com/office/drawing/2014/main" id="{7FBF1270-FEEC-CACB-D27A-52B5B144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4</a:t>
            </a:r>
          </a:p>
        </p:txBody>
      </p:sp>
      <p:sp>
        <p:nvSpPr>
          <p:cNvPr id="1178635" name="Rectangle 11">
            <a:extLst>
              <a:ext uri="{FF2B5EF4-FFF2-40B4-BE49-F238E27FC236}">
                <a16:creationId xmlns:a16="http://schemas.microsoft.com/office/drawing/2014/main" id="{7C798B81-8E20-E8B0-6DBE-57D6AB4F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The frame transmission time is 200/200 kbps or 1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If the system creates 1000 frames per second, this is 1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frame per millisecond. The load is 1. In this case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S = G× e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S = 0.368 (36.8 percent). This means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that the throughput is 1000 × 0.0368 = 368 frames.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Only 386 frames out of 1000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3420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9011E-B3D3-038C-9812-0A1949F2C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2FF5-E00F-4494-9653-8F70DB354246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80681" name="Text Box 9">
            <a:extLst>
              <a:ext uri="{FF2B5EF4-FFF2-40B4-BE49-F238E27FC236}">
                <a16:creationId xmlns:a16="http://schemas.microsoft.com/office/drawing/2014/main" id="{1D03171C-E20B-364A-20E3-A322D3B4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975" y="253425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4 (continued)</a:t>
            </a:r>
          </a:p>
        </p:txBody>
      </p:sp>
      <p:sp>
        <p:nvSpPr>
          <p:cNvPr id="1180682" name="Rectangle 10">
            <a:extLst>
              <a:ext uri="{FF2B5EF4-FFF2-40B4-BE49-F238E27FC236}">
                <a16:creationId xmlns:a16="http://schemas.microsoft.com/office/drawing/2014/main" id="{46602E77-32AB-1F50-99DD-0B32CE7B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64064"/>
            <a:ext cx="86868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If the system creates 500 frames per second, this 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(1/2) frame per millisecond. The load is (1/2). In this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case S = G × e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S = 0.303 (30.3 percent). This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means that the throughput is 500 × 0.0303 = 151.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Only 151 frames out of 500 will probably survive.</a:t>
            </a:r>
          </a:p>
          <a:p>
            <a:pPr algn="just"/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6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If the system creates 250 frames per second, this is (1/4)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frame per millisecond. The load is (1/4). In this case 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S = G × e 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S = 0.195 (19.5 percent). This means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that the throughput is 250 × 0.195 = 49. Only 49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frames out of 250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41144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338447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lphaLcParenR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Concept Multiple Access Resolution</a:t>
            </a:r>
            <a:endParaRPr sz="1800" b="1"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lphaLcParenR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Random Access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1764230D-55E8-0FF2-58ED-5CA93685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0" y="3320002"/>
            <a:ext cx="7924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ALOHA(Pure and Slotted ALOHA)</a:t>
            </a:r>
            <a:endParaRPr lang="fr-FR" altLang="en-US" sz="1600" dirty="0">
              <a:solidFill>
                <a:srgbClr val="0033CC"/>
              </a:solidFill>
            </a:endParaRPr>
          </a:p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Carrier Sense Multiple Access</a:t>
            </a:r>
          </a:p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</p:spTree>
    <p:extLst>
      <p:ext uri="{BB962C8B-B14F-4D97-AF65-F5344CB8AC3E}">
        <p14:creationId xmlns:p14="http://schemas.microsoft.com/office/powerpoint/2010/main" val="409625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00D-8CB8-0373-56BC-759C44403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D4C9-27AF-48B2-87DC-CC72188E6A56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C8A959ED-AB4D-8C22-A93C-384C6B58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979" y="6145213"/>
            <a:ext cx="4589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8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Space/time model of the collision in CSMA</a:t>
            </a:r>
          </a:p>
        </p:txBody>
      </p:sp>
      <p:pic>
        <p:nvPicPr>
          <p:cNvPr id="1094663" name="Picture 7">
            <a:extLst>
              <a:ext uri="{FF2B5EF4-FFF2-40B4-BE49-F238E27FC236}">
                <a16:creationId xmlns:a16="http://schemas.microsoft.com/office/drawing/2014/main" id="{17C93414-3E18-70CE-E433-A840B2BF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09F4D-92FA-81B0-C018-ADA138D5FFD1}"/>
              </a:ext>
            </a:extLst>
          </p:cNvPr>
          <p:cNvSpPr txBox="1"/>
          <p:nvPr/>
        </p:nvSpPr>
        <p:spPr>
          <a:xfrm>
            <a:off x="196850" y="129136"/>
            <a:ext cx="64679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Space/time model of the collision in CSMA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3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EC29A-B1CD-50FC-BD7B-6C8FF63DB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A093-6312-452F-B947-E705FADBA5A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456B9682-F7BB-C0C9-F719-B8605D3D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65" y="234976"/>
            <a:ext cx="4777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Vulnerable time in CSMA</a:t>
            </a:r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1C1C3B56-A917-0611-87FA-C0A59624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001717B-3627-DC73-A091-92CA52758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744" y="5868971"/>
            <a:ext cx="31534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9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Vulnerable time in CSMA</a:t>
            </a:r>
          </a:p>
        </p:txBody>
      </p:sp>
    </p:spTree>
    <p:extLst>
      <p:ext uri="{BB962C8B-B14F-4D97-AF65-F5344CB8AC3E}">
        <p14:creationId xmlns:p14="http://schemas.microsoft.com/office/powerpoint/2010/main" val="221126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8C6F-4DB6-F97F-0C0D-421CBCFBD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08349-0532-43AF-8F3D-7E70D6BF817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2A08E06E-F1D7-7C05-F17E-DD650C62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889" y="6335713"/>
            <a:ext cx="4679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10  </a:t>
            </a:r>
            <a:r>
              <a:rPr lang="en-US" altLang="en-US" sz="1600" baseline="0" dirty="0"/>
              <a:t>Behavior of three persistence methods</a:t>
            </a:r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21A62373-F1B8-FD5D-EA9C-CD4EDC24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79224-DBB0-632D-3D61-2485FC1278F9}"/>
              </a:ext>
            </a:extLst>
          </p:cNvPr>
          <p:cNvSpPr txBox="1"/>
          <p:nvPr/>
        </p:nvSpPr>
        <p:spPr>
          <a:xfrm>
            <a:off x="-106878" y="286025"/>
            <a:ext cx="686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Behavior of three persistence methods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21889-6512-D929-CC65-25479A691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735D7-A2BC-4E92-A64E-66D7F3D69ACC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1100804" name="Text Box 4">
            <a:extLst>
              <a:ext uri="{FF2B5EF4-FFF2-40B4-BE49-F238E27FC236}">
                <a16:creationId xmlns:a16="http://schemas.microsoft.com/office/drawing/2014/main" id="{FACDAEFD-A93F-BE25-2E91-F0B11B96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700" y="6130565"/>
            <a:ext cx="46987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11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</a:p>
        </p:txBody>
      </p:sp>
      <p:pic>
        <p:nvPicPr>
          <p:cNvPr id="1100807" name="Picture 7">
            <a:extLst>
              <a:ext uri="{FF2B5EF4-FFF2-40B4-BE49-F238E27FC236}">
                <a16:creationId xmlns:a16="http://schemas.microsoft.com/office/drawing/2014/main" id="{8AF97D2E-07A1-951F-05C7-FDB4C402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3B4F5-812A-CCBD-CC50-808C105FAD4C}"/>
              </a:ext>
            </a:extLst>
          </p:cNvPr>
          <p:cNvSpPr txBox="1"/>
          <p:nvPr/>
        </p:nvSpPr>
        <p:spPr>
          <a:xfrm>
            <a:off x="-60489" y="95945"/>
            <a:ext cx="6425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5188C-E6E1-A820-B55C-81DD182F9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B1BA4-D05F-4B96-B835-79A2A02CA7B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949825CD-7210-375D-506F-4DDB3298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867" y="5264084"/>
            <a:ext cx="43909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12  </a:t>
            </a:r>
            <a:r>
              <a:rPr lang="en-US" altLang="en-US" sz="1600" baseline="0" dirty="0"/>
              <a:t>Collision of the first bit in CSMA/CD</a:t>
            </a:r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BBD2F7AE-6927-7CC0-9E56-6E9D3DFA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B0824-A165-326E-34D5-3E68C0936E6B}"/>
              </a:ext>
            </a:extLst>
          </p:cNvPr>
          <p:cNvSpPr txBox="1"/>
          <p:nvPr/>
        </p:nvSpPr>
        <p:spPr>
          <a:xfrm>
            <a:off x="207389" y="270477"/>
            <a:ext cx="6414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Collision of the first bit in CSMA/CD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2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80265-EE06-9F56-44AE-6821A3410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CFC90-A373-4352-9177-D3B314A41525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D8B3FB1F-15D8-6D4F-91D4-A206885E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4" y="5738812"/>
            <a:ext cx="40543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13 Collision and abortion in CSMA/CD</a:t>
            </a:r>
          </a:p>
          <a:p>
            <a:endParaRPr lang="en-US" altLang="en-US" sz="1800" baseline="0" dirty="0"/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D136FF21-4C63-84FD-55A6-139BFD87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2A926E8-0206-CFCB-C0FE-19211397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4383"/>
            <a:ext cx="66656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Collision and abortion in CSMA/CD</a:t>
            </a:r>
            <a:endParaRPr lang="en-US" altLang="en-US" sz="3200" b="1" i="0" baseline="-18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800" b="1" baseline="0" dirty="0"/>
          </a:p>
        </p:txBody>
      </p:sp>
    </p:spTree>
    <p:extLst>
      <p:ext uri="{BB962C8B-B14F-4D97-AF65-F5344CB8AC3E}">
        <p14:creationId xmlns:p14="http://schemas.microsoft.com/office/powerpoint/2010/main" val="200823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79D7C-9953-1FF8-559B-15C5FB664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FB3D7-6943-403B-89BD-9C6F2E7C943D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1170441" name="Rectangle 9">
            <a:extLst>
              <a:ext uri="{FF2B5EF4-FFF2-40B4-BE49-F238E27FC236}">
                <a16:creationId xmlns:a16="http://schemas.microsoft.com/office/drawing/2014/main" id="{9FD141B2-C861-EEA9-CF6A-9CF436B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A network using CSMA/CD has a bandwidth of 10 Mbps. If the maximum propagation time (including the delays in the devices and ignoring the time needed to send a jamming signal, as we see later) is 25.6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9DBA8564-E8EF-72D5-257D-44D96D0C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963" y="131975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7A4F707C-B096-900D-D4EA-349C6933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1231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The frame transmission time is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baseline="-16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= 2 ×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baseline="-14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= 51.2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. This means, in the worst case, a station needs to transmit for a period of 51.2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to detect the collision. The minimum size of the frame is 10 Mbps × 51.2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= 512 bits or 64 bytes. This is actually the minimum size of the frame for Standard Ethernet</a:t>
            </a:r>
            <a:r>
              <a:rPr lang="en-US" altLang="en-US" sz="24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01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9892B-CEE8-ECD3-3BA1-FC3C36BF3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ECB44-C53F-4295-AC33-CC97A781D664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312A03EC-3831-538C-CA8C-E067A215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375"/>
            <a:ext cx="5928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diagram for the CSMA/CD</a:t>
            </a:r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C106E5C5-3EF9-E9E6-BA80-D7479600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120753C-D97C-5497-DF46-E04B8ACE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441" y="6270625"/>
            <a:ext cx="3796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14  Flow diagram for the CSMA/CD</a:t>
            </a:r>
          </a:p>
        </p:txBody>
      </p:sp>
    </p:spTree>
    <p:extLst>
      <p:ext uri="{BB962C8B-B14F-4D97-AF65-F5344CB8AC3E}">
        <p14:creationId xmlns:p14="http://schemas.microsoft.com/office/powerpoint/2010/main" val="419900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9892B-CEE8-ECD3-3BA1-FC3C36BF3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ECB44-C53F-4295-AC33-CC97A781D664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312A03EC-3831-538C-CA8C-E067A215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58" y="177225"/>
            <a:ext cx="603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en-US" dirty="0"/>
              <a:t> Flow diagram for the CSMA/CD</a:t>
            </a:r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C106E5C5-3EF9-E9E6-BA80-D7479600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1D3298CB-643C-987C-23AD-6DFEFDD5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631" y="6270625"/>
            <a:ext cx="3796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14  Flow diagram for the CSMA/CD</a:t>
            </a:r>
          </a:p>
        </p:txBody>
      </p:sp>
    </p:spTree>
    <p:extLst>
      <p:ext uri="{BB962C8B-B14F-4D97-AF65-F5344CB8AC3E}">
        <p14:creationId xmlns:p14="http://schemas.microsoft.com/office/powerpoint/2010/main" val="91415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51148-7682-641D-DB9F-CA31F4738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DBB9-B28F-4938-B9F6-E7A10AF64EF1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9BFEF86B-905B-0EB8-B5E5-278EA87F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25" y="154757"/>
            <a:ext cx="61242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level during transmission, idleness, or collision</a:t>
            </a:r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8848A555-A473-7C93-4F45-08734C95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BA1823C-9B55-EAD3-5E50-8FD00EA1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" y="5730875"/>
            <a:ext cx="56092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15  Energy level during transmission, idleness, or collision</a:t>
            </a:r>
          </a:p>
        </p:txBody>
      </p:sp>
    </p:spTree>
    <p:extLst>
      <p:ext uri="{BB962C8B-B14F-4D97-AF65-F5344CB8AC3E}">
        <p14:creationId xmlns:p14="http://schemas.microsoft.com/office/powerpoint/2010/main" val="26779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1E95E-F9CE-CFFD-4914-0AC613DC7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3</a:t>
            </a:r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410DBE7D-7D0A-9C2A-F64F-95A976CE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18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2B897-AE65-CADC-9CE2-C54E310FF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1763-87FD-4804-BC11-262E4EBFAE3D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686A00D0-0001-777B-E3AD-0D98022E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8556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Timing in CSMA/CA</a:t>
            </a:r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19256A2C-302E-EF44-10B8-9B56015C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F4C4EDA4-CCF3-4008-5247-27A24E50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184" y="5868971"/>
            <a:ext cx="2871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16  Timing in CSMA/CA</a:t>
            </a:r>
          </a:p>
        </p:txBody>
      </p:sp>
    </p:spTree>
    <p:extLst>
      <p:ext uri="{BB962C8B-B14F-4D97-AF65-F5344CB8AC3E}">
        <p14:creationId xmlns:p14="http://schemas.microsoft.com/office/powerpoint/2010/main" val="2576135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44DAA-A44B-5329-5AA9-D55BFE6A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EBBD6-F2A3-429C-B851-1CB1E784F36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1143817" name="Line 9">
            <a:extLst>
              <a:ext uri="{FF2B5EF4-FFF2-40B4-BE49-F238E27FC236}">
                <a16:creationId xmlns:a16="http://schemas.microsoft.com/office/drawing/2014/main" id="{96A06D7A-B420-590C-50C7-4DFC427E5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C4E79FAF-4B50-87BE-FC69-171C2B97E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0452CA72-0214-DF9C-421C-B512DB8F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</p:spTree>
    <p:extLst>
      <p:ext uri="{BB962C8B-B14F-4D97-AF65-F5344CB8AC3E}">
        <p14:creationId xmlns:p14="http://schemas.microsoft.com/office/powerpoint/2010/main" val="167214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5A40D-7A18-70F4-CC9C-29C79AE99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C1F8-B327-4CD7-94E7-EB4EE1544AFA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1145865" name="Line 9">
            <a:extLst>
              <a:ext uri="{FF2B5EF4-FFF2-40B4-BE49-F238E27FC236}">
                <a16:creationId xmlns:a16="http://schemas.microsoft.com/office/drawing/2014/main" id="{FCA6E831-E9EC-B891-1717-809C2005B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D44EF153-73FA-A3F1-B4BE-C9BCEAD00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1364C501-C39D-08A7-DF70-46D31338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</p:spTree>
    <p:extLst>
      <p:ext uri="{BB962C8B-B14F-4D97-AF65-F5344CB8AC3E}">
        <p14:creationId xmlns:p14="http://schemas.microsoft.com/office/powerpoint/2010/main" val="257375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C9E55-B15F-1DF4-0CDF-6D6D626CA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F782-7968-41DD-8959-9AEB3248F2D5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C4D12FC1-4A93-9E6D-5D19-2CDD045C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42" y="233344"/>
            <a:ext cx="52790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Flow diagram for CSMA/CA</a:t>
            </a:r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642D5632-9685-6C7C-F66F-69ABF16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9EC9921D-4AE2-14AE-1613-5F57E652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866" y="6197600"/>
            <a:ext cx="34932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17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Flow diagram for CSMA/CA</a:t>
            </a:r>
          </a:p>
        </p:txBody>
      </p:sp>
    </p:spTree>
    <p:extLst>
      <p:ext uri="{BB962C8B-B14F-4D97-AF65-F5344CB8AC3E}">
        <p14:creationId xmlns:p14="http://schemas.microsoft.com/office/powerpoint/2010/main" val="3879852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0" y="83127"/>
            <a:ext cx="4411384" cy="91404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Practice Questions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https://pinoybix.org/2017/07/mcq-in-network-layer-internet-protocol-forouzan.html</a:t>
            </a:r>
            <a:endParaRPr lang="en-IN" dirty="0"/>
          </a:p>
          <a:p>
            <a:r>
              <a:rPr lang="en-IN" dirty="0">
                <a:hlinkClick r:id="rId3"/>
              </a:rPr>
              <a:t>https://edurev.in/course/quiz/attempt/-1_Test-Ipv4--IP-Packet/0decdb37-7206-4824-afdd-d47013a5c4cd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1921-AFA0-4C14-8730-73D18923EB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07765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8B3CE-29B7-BF7E-9AAC-8D21C5AC4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863" y="191969"/>
            <a:ext cx="4620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Multiple-access protocols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96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F9E39-9167-F8E7-45FF-4B16649B4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5</a:t>
            </a: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11351639-A4E0-A59B-B967-4421C3D4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307"/>
            <a:ext cx="3264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 </a:t>
            </a:r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F67033D1-6E25-5D10-84AB-044622E4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C1F66B27-7F3B-7512-7985-2E6C902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29670"/>
            <a:ext cx="8229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16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andom access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sz="16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ontention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</a:t>
            </a:r>
            <a:r>
              <a:rPr lang="en-US" altLang="en-US" sz="1800" baseline="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59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4B650-00AC-2832-7F4B-35BA54313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61D0C-9654-46E6-BDF1-2467EC023B4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F735C9CE-362F-39BF-710B-01EF67DB9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916CBE46-E03B-9C9C-5E61-E8C729B4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219174"/>
            <a:ext cx="6351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Frames in a pure ALOHA network</a:t>
            </a:r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D8BC0FEC-CC5B-077E-244E-FC9DF81A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1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0B0F4-4C12-B39B-6650-839024C42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ABE88-D4B1-4872-ADB9-B6D1AC649E12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FECEA22C-4057-D9DE-2F1B-4F5BC77B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D017ED1C-4DBE-60B8-1304-428D6FF7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57" y="6159499"/>
            <a:ext cx="40238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" pitchFamily="18" charset="0"/>
                <a:cs typeface="Times" pitchFamily="18" charset="0"/>
              </a:rPr>
              <a:t>Figure 4  </a:t>
            </a:r>
            <a:r>
              <a:rPr lang="it-IT" altLang="en-US" sz="1600" baseline="0" dirty="0">
                <a:latin typeface="Times" pitchFamily="18" charset="0"/>
                <a:cs typeface="Times" pitchFamily="18" charset="0"/>
              </a:rPr>
              <a:t>Procedure for pure ALOHA protocol</a:t>
            </a:r>
            <a:endParaRPr lang="en-US" altLang="en-US" sz="1600" baseline="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9FE074C1-1664-F623-89F5-8231EA86F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855C3-8E2E-0C4C-BBF7-51106F7EDBE1}"/>
              </a:ext>
            </a:extLst>
          </p:cNvPr>
          <p:cNvSpPr txBox="1"/>
          <p:nvPr/>
        </p:nvSpPr>
        <p:spPr>
          <a:xfrm>
            <a:off x="-43509" y="150829"/>
            <a:ext cx="7175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Procedure for pure ALOHA protocol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4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879D8-1342-1EB5-C321-4BE4D1624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8A67F-92EF-43F0-B6E4-CD5713A30B9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162249" name="Rectangle 9">
            <a:extLst>
              <a:ext uri="{FF2B5EF4-FFF2-40B4-BE49-F238E27FC236}">
                <a16:creationId xmlns:a16="http://schemas.microsoft.com/office/drawing/2014/main" id="{12A2FB1B-1830-01CD-DBED-F88AE5B4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4657"/>
            <a:ext cx="8686800" cy="3293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The stations on a wireless ALOHA network are a maximum of 600 km apart. If we assume that signals propagate at 3 × 10</a:t>
            </a:r>
            <a:r>
              <a:rPr lang="en-US" altLang="en-US" sz="1600" baseline="2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m/s,  we find 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en-US" sz="1600" baseline="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= (600 × 10</a:t>
            </a:r>
            <a:r>
              <a:rPr lang="en-US" altLang="en-US" sz="1600" baseline="300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16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/ (3 × 10</a:t>
            </a:r>
            <a:r>
              <a:rPr lang="en-US" altLang="en-US" sz="1600" baseline="300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6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= 2 </a:t>
            </a:r>
            <a:r>
              <a:rPr lang="en-US" altLang="en-US" sz="1600" baseline="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altLang="en-US" sz="1600" baseline="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altLang="en-US" sz="1600" baseline="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en-US" sz="1600" baseline="0" dirty="0">
                <a:latin typeface="Times" panose="02020603050405020304" pitchFamily="18" charset="0"/>
                <a:cs typeface="Times" panose="02020603050405020304" pitchFamily="18" charset="0"/>
              </a:rPr>
              <a:t>Now we can find the value of T</a:t>
            </a:r>
            <a:r>
              <a:rPr lang="en-US" altLang="en-US" sz="1600" baseline="-12000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altLang="en-US" sz="1600" baseline="0" dirty="0">
                <a:latin typeface="Times" panose="02020603050405020304" pitchFamily="18" charset="0"/>
                <a:cs typeface="Times" panose="02020603050405020304" pitchFamily="18" charset="0"/>
              </a:rPr>
              <a:t> for different values of K .</a:t>
            </a:r>
          </a:p>
          <a:p>
            <a:endParaRPr lang="en-US" altLang="en-US" sz="1600" baseline="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. For K = 1, the range is {0, 1}. The station needs to|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 generate a random number with a value of 0 or 1. This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 means that T</a:t>
            </a:r>
            <a:r>
              <a:rPr lang="en-US" altLang="en-US" sz="1600" baseline="-1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is either 0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(0 × 2) or 2 </a:t>
            </a:r>
            <a:r>
              <a:rPr lang="en-US" altLang="en-US" sz="16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(1 × 2),</a:t>
            </a:r>
            <a:b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    based on the outcome of the random variable.</a:t>
            </a:r>
          </a:p>
        </p:txBody>
      </p:sp>
      <p:sp>
        <p:nvSpPr>
          <p:cNvPr id="1162250" name="Text Box 10">
            <a:extLst>
              <a:ext uri="{FF2B5EF4-FFF2-40B4-BE49-F238E27FC236}">
                <a16:creationId xmlns:a16="http://schemas.microsoft.com/office/drawing/2014/main" id="{D607DE10-AA86-C8A3-D14D-17586D19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8523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139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9C9CC-9EA4-DDD4-9357-809051BC8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9051-7192-46AC-80F9-EEC99BC67F1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74537" name="Rectangle 9">
            <a:extLst>
              <a:ext uri="{FF2B5EF4-FFF2-40B4-BE49-F238E27FC236}">
                <a16:creationId xmlns:a16="http://schemas.microsoft.com/office/drawing/2014/main" id="{4C760D8E-CC35-0F1F-D81A-5BB257AC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3194"/>
            <a:ext cx="868680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 baseline="0" dirty="0">
                <a:solidFill>
                  <a:schemeClr val="hlink"/>
                </a:solidFill>
              </a:rPr>
              <a:t>b</a:t>
            </a:r>
            <a:r>
              <a:rPr lang="en-US" altLang="en-US" sz="1600" baseline="0" dirty="0">
                <a:solidFill>
                  <a:schemeClr val="hlink"/>
                </a:solidFill>
              </a:rPr>
              <a:t>.</a:t>
            </a:r>
            <a:r>
              <a:rPr lang="en-US" altLang="en-US" sz="1600" baseline="0" dirty="0"/>
              <a:t> For K = 2, the range is {0, 1, 2, 3}. This means that T</a:t>
            </a:r>
            <a:r>
              <a:rPr lang="en-US" altLang="en-US" sz="1600" baseline="-12000" dirty="0"/>
              <a:t>B</a:t>
            </a:r>
            <a:br>
              <a:rPr lang="en-US" altLang="en-US" sz="1600" baseline="-12000" dirty="0"/>
            </a:br>
            <a:r>
              <a:rPr lang="en-US" altLang="en-US" sz="1600" baseline="-12000" dirty="0"/>
              <a:t>      </a:t>
            </a:r>
            <a:r>
              <a:rPr lang="en-US" altLang="en-US" sz="1600" baseline="0" dirty="0"/>
              <a:t>can be 0, 2, 4, or 6 </a:t>
            </a:r>
            <a:r>
              <a:rPr lang="en-US" altLang="en-US" sz="1600" baseline="0" dirty="0" err="1"/>
              <a:t>ms</a:t>
            </a:r>
            <a:r>
              <a:rPr lang="en-US" altLang="en-US" sz="1600" baseline="0" dirty="0"/>
              <a:t>, based on the outcome of the</a:t>
            </a:r>
            <a:br>
              <a:rPr lang="en-US" altLang="en-US" sz="1600" baseline="0" dirty="0"/>
            </a:br>
            <a:r>
              <a:rPr lang="en-US" altLang="en-US" sz="1600" baseline="0" dirty="0"/>
              <a:t>     random variable.</a:t>
            </a:r>
          </a:p>
          <a:p>
            <a:pPr algn="just"/>
            <a:endParaRPr lang="en-US" altLang="en-US" sz="1600" baseline="0" dirty="0"/>
          </a:p>
          <a:p>
            <a:pPr algn="just"/>
            <a:endParaRPr lang="en-US" altLang="en-US" sz="1600" baseline="0" dirty="0"/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</a:rPr>
              <a:t>c.</a:t>
            </a:r>
            <a:r>
              <a:rPr lang="en-US" altLang="en-US" sz="1600" baseline="0" dirty="0"/>
              <a:t> For K = 3, the range is {0, 1, 2, 3, 4, 5, 6, 7}. This</a:t>
            </a:r>
            <a:br>
              <a:rPr lang="en-US" altLang="en-US" sz="1600" baseline="0" dirty="0"/>
            </a:br>
            <a:r>
              <a:rPr lang="en-US" altLang="en-US" sz="1600" baseline="0" dirty="0"/>
              <a:t>     means that T</a:t>
            </a:r>
            <a:r>
              <a:rPr lang="en-US" altLang="en-US" sz="1600" baseline="-12000" dirty="0"/>
              <a:t>B</a:t>
            </a:r>
            <a:r>
              <a:rPr lang="en-US" altLang="en-US" sz="1600" baseline="0" dirty="0"/>
              <a:t> can be 0, 2, 4, . . . , 14 </a:t>
            </a:r>
            <a:r>
              <a:rPr lang="en-US" altLang="en-US" sz="1600" baseline="0" dirty="0" err="1"/>
              <a:t>ms</a:t>
            </a:r>
            <a:r>
              <a:rPr lang="en-US" altLang="en-US" sz="1600" baseline="0" dirty="0"/>
              <a:t>, based on the</a:t>
            </a:r>
            <a:br>
              <a:rPr lang="en-US" altLang="en-US" sz="1600" baseline="0" dirty="0"/>
            </a:br>
            <a:r>
              <a:rPr lang="en-US" altLang="en-US" sz="1600" baseline="0" dirty="0"/>
              <a:t>     outcome of the random variable.</a:t>
            </a:r>
          </a:p>
          <a:p>
            <a:pPr algn="just"/>
            <a:endParaRPr lang="en-US" altLang="en-US" sz="1600" baseline="0" dirty="0"/>
          </a:p>
          <a:p>
            <a:pPr algn="just"/>
            <a:endParaRPr lang="en-US" altLang="en-US" sz="1600" baseline="0" dirty="0"/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</a:rPr>
              <a:t>d.</a:t>
            </a:r>
            <a:r>
              <a:rPr lang="en-US" altLang="en-US" sz="1600" baseline="0" dirty="0"/>
              <a:t> We need to mention that if K &gt; 10, it is normally set to</a:t>
            </a:r>
            <a:br>
              <a:rPr lang="en-US" altLang="en-US" sz="1600" baseline="0" dirty="0"/>
            </a:br>
            <a:r>
              <a:rPr lang="en-US" altLang="en-US" sz="1600" baseline="0" dirty="0"/>
              <a:t>     10.</a:t>
            </a:r>
          </a:p>
        </p:txBody>
      </p:sp>
      <p:sp>
        <p:nvSpPr>
          <p:cNvPr id="1174538" name="Text Box 10">
            <a:extLst>
              <a:ext uri="{FF2B5EF4-FFF2-40B4-BE49-F238E27FC236}">
                <a16:creationId xmlns:a16="http://schemas.microsoft.com/office/drawing/2014/main" id="{39697056-2F9C-957E-CBC8-00AEC8B0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598" y="141402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 (continued)</a:t>
            </a:r>
          </a:p>
        </p:txBody>
      </p:sp>
    </p:spTree>
    <p:extLst>
      <p:ext uri="{BB962C8B-B14F-4D97-AF65-F5344CB8AC3E}">
        <p14:creationId xmlns:p14="http://schemas.microsoft.com/office/powerpoint/2010/main" val="209885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1633</Words>
  <Application>Microsoft Office PowerPoint</Application>
  <PresentationFormat>On-screen Show (4:3)</PresentationFormat>
  <Paragraphs>190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Times New Roman</vt:lpstr>
      <vt:lpstr>Times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30</cp:revision>
  <dcterms:created xsi:type="dcterms:W3CDTF">2010-04-09T07:36:15Z</dcterms:created>
  <dcterms:modified xsi:type="dcterms:W3CDTF">2023-01-16T04:40:27Z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