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889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2" r:id="rId25"/>
    <p:sldId id="913" r:id="rId26"/>
    <p:sldId id="914" r:id="rId27"/>
    <p:sldId id="915" r:id="rId28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7E87A7-F973-46DD-A778-4F8BA149B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E6C78-718A-4D03-9019-CBBB8A1167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A297DE94-D644-1BCF-E1BC-27DAFC906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4E71E1F0-B7F0-A21E-C911-2AA2E4E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3A5573-8FB6-7FD3-F7BE-4DC2807C6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2C2FA-95CE-4C9C-9C77-4B429E8063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4354" name="Rectangle 2">
            <a:extLst>
              <a:ext uri="{FF2B5EF4-FFF2-40B4-BE49-F238E27FC236}">
                <a16:creationId xmlns:a16="http://schemas.microsoft.com/office/drawing/2014/main" id="{5E9AE6ED-5EE8-686F-FFE0-552667B21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8C60428E-8471-5527-1E81-F2C329696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730BD2-D5C5-468E-470A-8AF7196BC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F4870-D719-4D5D-97D3-26F774CA766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D4C14B39-2C6A-C4A2-8801-EAE100CD0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9939068D-D154-5CFE-267A-C72F82263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A9E155-923F-C11F-A117-78846EBB4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A80B1-743C-45FA-9CA2-D873C15742A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D981A70E-0BEC-396F-E95A-6F4C702D6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191046FC-D52E-7F98-1BE7-74E89227D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19F2BE-4D13-A656-3FB4-DB3262970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E9D64-68FF-44FF-BC97-CA162FA8B7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402" name="Rectangle 2">
            <a:extLst>
              <a:ext uri="{FF2B5EF4-FFF2-40B4-BE49-F238E27FC236}">
                <a16:creationId xmlns:a16="http://schemas.microsoft.com/office/drawing/2014/main" id="{F2E862AE-6084-8FEB-5FF1-458D0A492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993B528E-7D9C-9D8E-CF80-E0E847566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E70680-FD66-8E6F-338A-F147C6E3C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828E1-08E7-444B-A355-5A28B0CE26C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28450" name="Rectangle 2">
            <a:extLst>
              <a:ext uri="{FF2B5EF4-FFF2-40B4-BE49-F238E27FC236}">
                <a16:creationId xmlns:a16="http://schemas.microsoft.com/office/drawing/2014/main" id="{BF593613-1804-7A0B-D605-C0B6AD649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>
            <a:extLst>
              <a:ext uri="{FF2B5EF4-FFF2-40B4-BE49-F238E27FC236}">
                <a16:creationId xmlns:a16="http://schemas.microsoft.com/office/drawing/2014/main" id="{1F898EBF-96D2-1EB7-65AF-94BC3A08A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EA2D6B-FEEE-5032-1B78-3E6F88473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429CF-A920-4DA8-B198-03D7AF47C51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30498" name="Rectangle 2">
            <a:extLst>
              <a:ext uri="{FF2B5EF4-FFF2-40B4-BE49-F238E27FC236}">
                <a16:creationId xmlns:a16="http://schemas.microsoft.com/office/drawing/2014/main" id="{57ED342D-46EF-BEA8-68E2-FFEAD75A0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>
            <a:extLst>
              <a:ext uri="{FF2B5EF4-FFF2-40B4-BE49-F238E27FC236}">
                <a16:creationId xmlns:a16="http://schemas.microsoft.com/office/drawing/2014/main" id="{6FAA1048-3CCC-332A-4AC8-2F9B7A81D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A7AD59-759D-A48C-360E-2B95CFC6E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816C6-6EDA-496B-9860-3263F51D37F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32546" name="Rectangle 2">
            <a:extLst>
              <a:ext uri="{FF2B5EF4-FFF2-40B4-BE49-F238E27FC236}">
                <a16:creationId xmlns:a16="http://schemas.microsoft.com/office/drawing/2014/main" id="{550949CE-8AC0-EC15-4BB1-71554065C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>
            <a:extLst>
              <a:ext uri="{FF2B5EF4-FFF2-40B4-BE49-F238E27FC236}">
                <a16:creationId xmlns:a16="http://schemas.microsoft.com/office/drawing/2014/main" id="{DC0FCF88-49BB-E732-BE2A-32C059C47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A0279-17AE-250C-A988-36A5552CC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87CB7-63F9-4CEB-9111-CB982DA2DA6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34594" name="Rectangle 2">
            <a:extLst>
              <a:ext uri="{FF2B5EF4-FFF2-40B4-BE49-F238E27FC236}">
                <a16:creationId xmlns:a16="http://schemas.microsoft.com/office/drawing/2014/main" id="{6E4B9063-8596-439B-7579-5EAF85093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>
            <a:extLst>
              <a:ext uri="{FF2B5EF4-FFF2-40B4-BE49-F238E27FC236}">
                <a16:creationId xmlns:a16="http://schemas.microsoft.com/office/drawing/2014/main" id="{ED1E9AD6-A55C-8C11-F2B5-44EA68187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A6EA8D-0CBA-6EA1-F085-7B36BED03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3EA62-D2E5-4441-B608-E4CC1C6A218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42" name="Rectangle 2">
            <a:extLst>
              <a:ext uri="{FF2B5EF4-FFF2-40B4-BE49-F238E27FC236}">
                <a16:creationId xmlns:a16="http://schemas.microsoft.com/office/drawing/2014/main" id="{D1FB79D0-6D4F-8839-54AB-9836AC91D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>
            <a:extLst>
              <a:ext uri="{FF2B5EF4-FFF2-40B4-BE49-F238E27FC236}">
                <a16:creationId xmlns:a16="http://schemas.microsoft.com/office/drawing/2014/main" id="{0682F1F3-5AF0-C9FA-DF50-E323D4AB0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BBBE1B-BD39-21DE-7630-DDE226CC8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CCBD3-2904-45E3-A617-282F661C74A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8690" name="Rectangle 2">
            <a:extLst>
              <a:ext uri="{FF2B5EF4-FFF2-40B4-BE49-F238E27FC236}">
                <a16:creationId xmlns:a16="http://schemas.microsoft.com/office/drawing/2014/main" id="{A9D6267C-3EE5-AFC3-4425-887FCE584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>
            <a:extLst>
              <a:ext uri="{FF2B5EF4-FFF2-40B4-BE49-F238E27FC236}">
                <a16:creationId xmlns:a16="http://schemas.microsoft.com/office/drawing/2014/main" id="{CF08BCB2-856D-254A-4445-555F3DDD2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D7CE22-CA71-7D6C-1784-56AFDCDDC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3FF4D-6E9B-4DF0-AC33-4E10412671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57122" name="Rectangle 2">
            <a:extLst>
              <a:ext uri="{FF2B5EF4-FFF2-40B4-BE49-F238E27FC236}">
                <a16:creationId xmlns:a16="http://schemas.microsoft.com/office/drawing/2014/main" id="{C5BCC3A3-B28C-BF74-1ECC-EBCDDC760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>
            <a:extLst>
              <a:ext uri="{FF2B5EF4-FFF2-40B4-BE49-F238E27FC236}">
                <a16:creationId xmlns:a16="http://schemas.microsoft.com/office/drawing/2014/main" id="{FB52F7A9-5FD5-F420-2F04-F366E8894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DACB87-B8B7-503D-FF99-FE8B6FEC7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C4E1B-CED3-49DA-9415-81A28BE1006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58818" name="Rectangle 2">
            <a:extLst>
              <a:ext uri="{FF2B5EF4-FFF2-40B4-BE49-F238E27FC236}">
                <a16:creationId xmlns:a16="http://schemas.microsoft.com/office/drawing/2014/main" id="{72502E96-D750-739C-08D0-9ECA54ADD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A6C3ED48-A78C-D4D8-1E08-316D19C98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702D04-FE02-542D-3606-EE59A4798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3AF-248E-4BF4-B645-E9C027DA880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59170" name="Rectangle 2">
            <a:extLst>
              <a:ext uri="{FF2B5EF4-FFF2-40B4-BE49-F238E27FC236}">
                <a16:creationId xmlns:a16="http://schemas.microsoft.com/office/drawing/2014/main" id="{37C43A9C-C73B-113C-D3AC-769D718B6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9171" name="Rectangle 3">
            <a:extLst>
              <a:ext uri="{FF2B5EF4-FFF2-40B4-BE49-F238E27FC236}">
                <a16:creationId xmlns:a16="http://schemas.microsoft.com/office/drawing/2014/main" id="{FB03B3B3-8774-592C-F4DD-3D10272BE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522B31-098A-635D-26C8-4C9B1F851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17BB1-BE64-4243-A29B-9E0D2BF8BC1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7BA2BDD3-D0E1-C4DA-D35C-BC2033422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78C99791-2FC2-5530-8565-0C3468B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C087EA-4EDA-32E3-7427-EB1E71318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D3CD7-E455-4ED7-A37B-8B181366F8E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3506" name="Rectangle 2">
            <a:extLst>
              <a:ext uri="{FF2B5EF4-FFF2-40B4-BE49-F238E27FC236}">
                <a16:creationId xmlns:a16="http://schemas.microsoft.com/office/drawing/2014/main" id="{ED3BDE78-C3C0-4EFE-D123-6CFD5A6F5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>
            <a:extLst>
              <a:ext uri="{FF2B5EF4-FFF2-40B4-BE49-F238E27FC236}">
                <a16:creationId xmlns:a16="http://schemas.microsoft.com/office/drawing/2014/main" id="{5D5DF843-A1A6-0FB6-A8F8-A134D54A1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F5CC6F-9784-B28E-09DC-92CFF7937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6EBC8-A99D-4E32-B634-251A6A34B15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43A817E8-83CD-24B2-B8BA-047BBA17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87E2F34-5F5F-D4EF-6451-F129ED11A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7E0E45-3AC3-5D0E-A8A2-339D1E95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5747-2F6B-4E79-8B44-DA5DCC35C52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B4E06ED0-89BC-0DC1-5CB1-FB30F1752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1FC6E3C0-609A-8258-A820-85B454A01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9F010E-B57F-80E5-DF64-4B8443741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020FB-A734-4B76-A315-722913DB492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D1DC29EE-5394-A19B-273C-3FBE18465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>
            <a:extLst>
              <a:ext uri="{FF2B5EF4-FFF2-40B4-BE49-F238E27FC236}">
                <a16:creationId xmlns:a16="http://schemas.microsoft.com/office/drawing/2014/main" id="{6EAFDA2A-73E4-BAA9-334F-48EFFF9CE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5AEFA1-D905-4515-6F27-84BF5FAD2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F318-C1D4-48B5-BA0B-10C06AB631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8210" name="Rectangle 2">
            <a:extLst>
              <a:ext uri="{FF2B5EF4-FFF2-40B4-BE49-F238E27FC236}">
                <a16:creationId xmlns:a16="http://schemas.microsoft.com/office/drawing/2014/main" id="{2C20B275-2F9C-7EB5-4209-C7AE02DA9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>
            <a:extLst>
              <a:ext uri="{FF2B5EF4-FFF2-40B4-BE49-F238E27FC236}">
                <a16:creationId xmlns:a16="http://schemas.microsoft.com/office/drawing/2014/main" id="{802E05C7-F014-51E3-98DF-DD354199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670FED-A923-17AC-5BD7-6D5E286DC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A36C8-257E-460B-A280-62DE6871792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60AD34DF-0CCB-DB73-09A4-7E47C9EAA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1CD16421-E275-40A7-3292-9657B864D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B604D0-D716-3442-5F85-6C72D4FF4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25B46-61EC-4201-9113-9CB90062F0B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FB73925-2D9F-8962-3A9E-0725D2697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2FBC07FD-B784-752B-54F2-710C69009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A54505-26AE-ED5B-5D01-BA77D39DE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C31F9-8968-413D-8978-EE2EC578F29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4D95F341-0945-8338-9744-6D90B432C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3469FEAE-935C-1119-DD5B-5C90BEBA1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96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ev.in/course/quiz/attempt/-1_Test-Ipv4--IP-Packet/0decdb37-7206-4824-afdd-d47013a5c4cd" TargetMode="External"/><Relationship Id="rId2" Type="http://schemas.openxmlformats.org/officeDocument/2006/relationships/hyperlink" Target="https://pinoybix.org/2017/07/mcq-in-network-layer-internet-protocol-forouzan.html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117737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Channelization </a:t>
            </a: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Protocols</a:t>
            </a:r>
          </a:p>
          <a:p>
            <a:pPr algn="ctr">
              <a:spcBef>
                <a:spcPts val="400"/>
              </a:spcBef>
              <a:buSzPts val="2000"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Lecture15-16 (Theory)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35DED-7610-E3EF-396E-86B73BB59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D347A-EA37-457F-9AF5-35E6A0C2DF64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149961" name="Line 9">
            <a:extLst>
              <a:ext uri="{FF2B5EF4-FFF2-40B4-BE49-F238E27FC236}">
                <a16:creationId xmlns:a16="http://schemas.microsoft.com/office/drawing/2014/main" id="{6EC27CCA-AA31-3B13-04B1-34CCAE67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962" name="Line 10">
            <a:extLst>
              <a:ext uri="{FF2B5EF4-FFF2-40B4-BE49-F238E27FC236}">
                <a16:creationId xmlns:a16="http://schemas.microsoft.com/office/drawing/2014/main" id="{816508FE-22C4-A361-D849-C621CB18D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963" name="Rectangle 11">
            <a:extLst>
              <a:ext uri="{FF2B5EF4-FFF2-40B4-BE49-F238E27FC236}">
                <a16:creationId xmlns:a16="http://schemas.microsoft.com/office/drawing/2014/main" id="{DD71F2BF-77FB-8E57-819E-5DDC6079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FDMA, the available bandwidth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latin typeface="Arial" panose="020B0604020202020204" pitchFamily="34" charset="0"/>
              </a:rPr>
              <a:t>of the common channel is divided into bands that are separated by guard bands.</a:t>
            </a:r>
          </a:p>
        </p:txBody>
      </p:sp>
    </p:spTree>
    <p:extLst>
      <p:ext uri="{BB962C8B-B14F-4D97-AF65-F5344CB8AC3E}">
        <p14:creationId xmlns:p14="http://schemas.microsoft.com/office/powerpoint/2010/main" val="235349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10F3D-0641-D1F5-652F-7EBB0E5ED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382D0-EE58-41F7-A6B9-2889E6B5D68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1123332" name="Text Box 4">
            <a:extLst>
              <a:ext uri="{FF2B5EF4-FFF2-40B4-BE49-F238E27FC236}">
                <a16:creationId xmlns:a16="http://schemas.microsoft.com/office/drawing/2014/main" id="{459036B6-CD2E-8E58-F98C-AF4BF86A0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703" y="292655"/>
            <a:ext cx="69669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Time-division multiple access (TDMA)</a:t>
            </a:r>
          </a:p>
        </p:txBody>
      </p:sp>
      <p:pic>
        <p:nvPicPr>
          <p:cNvPr id="1123335" name="Picture 7">
            <a:extLst>
              <a:ext uri="{FF2B5EF4-FFF2-40B4-BE49-F238E27FC236}">
                <a16:creationId xmlns:a16="http://schemas.microsoft.com/office/drawing/2014/main" id="{6F993924-9E97-A87C-A7E9-6512E92E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3013"/>
            <a:ext cx="7212013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87D7124B-81D7-E330-B1C9-F088B0CF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58" y="6196013"/>
            <a:ext cx="42530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Time-division multiple access (TDMA)</a:t>
            </a:r>
          </a:p>
        </p:txBody>
      </p:sp>
    </p:spTree>
    <p:extLst>
      <p:ext uri="{BB962C8B-B14F-4D97-AF65-F5344CB8AC3E}">
        <p14:creationId xmlns:p14="http://schemas.microsoft.com/office/powerpoint/2010/main" val="373393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840A64-DEEC-CE5E-543A-130C7DEC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9502F-4736-4371-A2FE-4DA63F0B6216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1152009" name="Line 9">
            <a:extLst>
              <a:ext uri="{FF2B5EF4-FFF2-40B4-BE49-F238E27FC236}">
                <a16:creationId xmlns:a16="http://schemas.microsoft.com/office/drawing/2014/main" id="{E9BE8EFA-7755-F831-5EBF-82DA7FDBA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010" name="Line 10">
            <a:extLst>
              <a:ext uri="{FF2B5EF4-FFF2-40B4-BE49-F238E27FC236}">
                <a16:creationId xmlns:a16="http://schemas.microsoft.com/office/drawing/2014/main" id="{8DD766B8-BF3D-3867-BFE8-2AB7C49CB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011" name="Rectangle 11">
            <a:extLst>
              <a:ext uri="{FF2B5EF4-FFF2-40B4-BE49-F238E27FC236}">
                <a16:creationId xmlns:a16="http://schemas.microsoft.com/office/drawing/2014/main" id="{D0E83151-5A27-C1B9-5512-841BA137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TDMA, the bandwidth is just one channel that is timeshared between different stations.</a:t>
            </a:r>
          </a:p>
        </p:txBody>
      </p:sp>
    </p:spTree>
    <p:extLst>
      <p:ext uri="{BB962C8B-B14F-4D97-AF65-F5344CB8AC3E}">
        <p14:creationId xmlns:p14="http://schemas.microsoft.com/office/powerpoint/2010/main" val="98833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C263E-2443-A6F3-6375-395B41F9B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3DEF7-885E-4073-BFD5-028554A9E2E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154057" name="Line 9">
            <a:extLst>
              <a:ext uri="{FF2B5EF4-FFF2-40B4-BE49-F238E27FC236}">
                <a16:creationId xmlns:a16="http://schemas.microsoft.com/office/drawing/2014/main" id="{7D0D93A4-F536-3A51-6E57-E46919AB0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4058" name="Line 10">
            <a:extLst>
              <a:ext uri="{FF2B5EF4-FFF2-40B4-BE49-F238E27FC236}">
                <a16:creationId xmlns:a16="http://schemas.microsoft.com/office/drawing/2014/main" id="{DCEB876C-8726-516A-C054-868DB1443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4059" name="Rectangle 11">
            <a:extLst>
              <a:ext uri="{FF2B5EF4-FFF2-40B4-BE49-F238E27FC236}">
                <a16:creationId xmlns:a16="http://schemas.microsoft.com/office/drawing/2014/main" id="{7C13CDEB-D911-7D41-D915-F615AAB3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CDMA, one channel carries all transmissions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64217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58B7-7A2D-75C4-57B6-FF2627E1E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09412-881E-49CA-A54D-855460E129FD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1125380" name="Text Box 4">
            <a:extLst>
              <a:ext uri="{FF2B5EF4-FFF2-40B4-BE49-F238E27FC236}">
                <a16:creationId xmlns:a16="http://schemas.microsoft.com/office/drawing/2014/main" id="{B3168DCE-955A-C7F4-4387-4205166A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59" y="226686"/>
            <a:ext cx="635783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Simple idea of communication with</a:t>
            </a:r>
          </a:p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 code</a:t>
            </a:r>
          </a:p>
        </p:txBody>
      </p:sp>
      <p:pic>
        <p:nvPicPr>
          <p:cNvPr id="1125383" name="Picture 7">
            <a:extLst>
              <a:ext uri="{FF2B5EF4-FFF2-40B4-BE49-F238E27FC236}">
                <a16:creationId xmlns:a16="http://schemas.microsoft.com/office/drawing/2014/main" id="{A7075A83-E708-8C8A-7A29-2BD7912E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338263"/>
            <a:ext cx="725805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47D849FF-8271-1BEC-81FE-8D36D27A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6019800"/>
            <a:ext cx="43669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Simple idea of communication with code</a:t>
            </a:r>
          </a:p>
        </p:txBody>
      </p:sp>
    </p:spTree>
    <p:extLst>
      <p:ext uri="{BB962C8B-B14F-4D97-AF65-F5344CB8AC3E}">
        <p14:creationId xmlns:p14="http://schemas.microsoft.com/office/powerpoint/2010/main" val="32298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CD2CF-BC13-E784-1AFC-1A8CCEF43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99F5-C864-4016-902F-8E2A36AAA7A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1127428" name="Text Box 4">
            <a:extLst>
              <a:ext uri="{FF2B5EF4-FFF2-40B4-BE49-F238E27FC236}">
                <a16:creationId xmlns:a16="http://schemas.microsoft.com/office/drawing/2014/main" id="{86F842FF-B94F-1F34-D110-CDFCB7E6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499"/>
            <a:ext cx="3086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800" b="1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Chip sequences</a:t>
            </a:r>
          </a:p>
        </p:txBody>
      </p:sp>
      <p:pic>
        <p:nvPicPr>
          <p:cNvPr id="1127431" name="Picture 7">
            <a:extLst>
              <a:ext uri="{FF2B5EF4-FFF2-40B4-BE49-F238E27FC236}">
                <a16:creationId xmlns:a16="http://schemas.microsoft.com/office/drawing/2014/main" id="{49B837B1-ACD7-7AFF-DAB3-C6EC33C0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70200"/>
            <a:ext cx="8775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E3F26EC-E670-BB35-EA69-097E4D09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281" y="5308600"/>
            <a:ext cx="23134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Figure. 7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Chip sequences</a:t>
            </a:r>
          </a:p>
        </p:txBody>
      </p:sp>
    </p:spTree>
    <p:extLst>
      <p:ext uri="{BB962C8B-B14F-4D97-AF65-F5344CB8AC3E}">
        <p14:creationId xmlns:p14="http://schemas.microsoft.com/office/powerpoint/2010/main" val="121319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E6875-63B1-9EA9-00C3-6BD202542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7261-9FE2-4562-BF1C-469098D93E1A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29476" name="Text Box 4">
            <a:extLst>
              <a:ext uri="{FF2B5EF4-FFF2-40B4-BE49-F238E27FC236}">
                <a16:creationId xmlns:a16="http://schemas.microsoft.com/office/drawing/2014/main" id="{BF011AE7-408A-F4A1-24BE-4CE1A0780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3037"/>
            <a:ext cx="56220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Data representation in CDMA</a:t>
            </a:r>
          </a:p>
        </p:txBody>
      </p:sp>
      <p:pic>
        <p:nvPicPr>
          <p:cNvPr id="1129479" name="Picture 7">
            <a:extLst>
              <a:ext uri="{FF2B5EF4-FFF2-40B4-BE49-F238E27FC236}">
                <a16:creationId xmlns:a16="http://schemas.microsoft.com/office/drawing/2014/main" id="{2D4A3822-C87E-9899-E977-C7856DAC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CB5D2FA3-32F8-6554-2D92-3232CD12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610" y="5821837"/>
            <a:ext cx="34612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Data representation in CDMA</a:t>
            </a:r>
          </a:p>
        </p:txBody>
      </p:sp>
    </p:spTree>
    <p:extLst>
      <p:ext uri="{BB962C8B-B14F-4D97-AF65-F5344CB8AC3E}">
        <p14:creationId xmlns:p14="http://schemas.microsoft.com/office/powerpoint/2010/main" val="3335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E6074-19A1-92C2-981D-1BA50625A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1F397-9FCD-4952-87B8-6078FFAD79A5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1131524" name="Text Box 4">
            <a:extLst>
              <a:ext uri="{FF2B5EF4-FFF2-40B4-BE49-F238E27FC236}">
                <a16:creationId xmlns:a16="http://schemas.microsoft.com/office/drawing/2014/main" id="{0A629EF8-1C46-FB1B-77AE-75F82EA0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254905"/>
            <a:ext cx="5067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800" b="1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Sharing channel in CDMA</a:t>
            </a:r>
          </a:p>
        </p:txBody>
      </p:sp>
      <p:pic>
        <p:nvPicPr>
          <p:cNvPr id="1131527" name="Picture 7">
            <a:extLst>
              <a:ext uri="{FF2B5EF4-FFF2-40B4-BE49-F238E27FC236}">
                <a16:creationId xmlns:a16="http://schemas.microsoft.com/office/drawing/2014/main" id="{8360CA5E-64AC-1CD8-6C18-91E32001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0FBFE78-F60F-E8C6-6CDE-5317573AD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2" y="6248400"/>
            <a:ext cx="31854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Sharing channel in CDMA</a:t>
            </a:r>
          </a:p>
        </p:txBody>
      </p:sp>
    </p:spTree>
    <p:extLst>
      <p:ext uri="{BB962C8B-B14F-4D97-AF65-F5344CB8AC3E}">
        <p14:creationId xmlns:p14="http://schemas.microsoft.com/office/powerpoint/2010/main" val="51127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A2AA49-E87E-621F-7A87-B899189E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1F08-954A-4015-AFEC-74B067E7E94A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1133572" name="Text Box 4">
            <a:extLst>
              <a:ext uri="{FF2B5EF4-FFF2-40B4-BE49-F238E27FC236}">
                <a16:creationId xmlns:a16="http://schemas.microsoft.com/office/drawing/2014/main" id="{4B6B23B5-53FC-8D88-311E-DF3350C2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423"/>
            <a:ext cx="61870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signal created by four stations in CDMA</a:t>
            </a:r>
          </a:p>
        </p:txBody>
      </p:sp>
      <p:pic>
        <p:nvPicPr>
          <p:cNvPr id="1133575" name="Picture 7">
            <a:extLst>
              <a:ext uri="{FF2B5EF4-FFF2-40B4-BE49-F238E27FC236}">
                <a16:creationId xmlns:a16="http://schemas.microsoft.com/office/drawing/2014/main" id="{26D3F4D5-8D4D-585B-2227-44E361E8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5878E83-C7C9-8AC2-378C-716F8135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8" y="6048375"/>
            <a:ext cx="50513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Digital signal created by four stations in CDMA</a:t>
            </a:r>
          </a:p>
        </p:txBody>
      </p:sp>
    </p:spTree>
    <p:extLst>
      <p:ext uri="{BB962C8B-B14F-4D97-AF65-F5344CB8AC3E}">
        <p14:creationId xmlns:p14="http://schemas.microsoft.com/office/powerpoint/2010/main" val="159992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B675CF-5B59-406C-2FF2-EEF36EE87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3E27-1698-449D-98BB-F550FA46BF95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35620" name="Text Box 4">
            <a:extLst>
              <a:ext uri="{FF2B5EF4-FFF2-40B4-BE49-F238E27FC236}">
                <a16:creationId xmlns:a16="http://schemas.microsoft.com/office/drawing/2014/main" id="{9C73CD83-B3EA-0725-E0ED-BFE84E47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8753"/>
            <a:ext cx="60865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Decoding of the composite signal for one in CDMA</a:t>
            </a:r>
          </a:p>
        </p:txBody>
      </p:sp>
      <p:pic>
        <p:nvPicPr>
          <p:cNvPr id="1135623" name="Picture 7">
            <a:extLst>
              <a:ext uri="{FF2B5EF4-FFF2-40B4-BE49-F238E27FC236}">
                <a16:creationId xmlns:a16="http://schemas.microsoft.com/office/drawing/2014/main" id="{2EA65D61-EA1F-D46F-1083-3652FB1C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E5FDC6B7-4DDE-AACE-FFF3-45AD18EB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873750"/>
            <a:ext cx="5362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Decoding of the composite signal for one in CDMA</a:t>
            </a:r>
          </a:p>
        </p:txBody>
      </p:sp>
    </p:spTree>
    <p:extLst>
      <p:ext uri="{BB962C8B-B14F-4D97-AF65-F5344CB8AC3E}">
        <p14:creationId xmlns:p14="http://schemas.microsoft.com/office/powerpoint/2010/main" val="37199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Concept Multiple Access Resolution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Control Access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en-US" sz="16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Reservation</a:t>
            </a:r>
            <a:br>
              <a:rPr lang="fr-FR" altLang="en-US" sz="16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altLang="en-US" sz="16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Polling</a:t>
            </a:r>
            <a:br>
              <a:rPr lang="fr-FR" altLang="en-US" sz="16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i="0" baseline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Token </a:t>
            </a:r>
            <a:r>
              <a:rPr lang="en-US" altLang="en-US" sz="16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Times New Roman"/>
              <a:buAutoNum type="arabicPeriod"/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Channelization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en-US" sz="16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FDMA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en-US" sz="16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TDMA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en-US" sz="16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CDMA</a:t>
            </a:r>
            <a:endParaRPr lang="en-US" sz="16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03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FE86A-8E97-6336-19DE-CDDF9432A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88DF6-2416-4D3A-B1E2-5EF48076DBF1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1137668" name="Text Box 4">
            <a:extLst>
              <a:ext uri="{FF2B5EF4-FFF2-40B4-BE49-F238E27FC236}">
                <a16:creationId xmlns:a16="http://schemas.microsoft.com/office/drawing/2014/main" id="{EEF2FD46-94A0-E832-B5F7-CD616C48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" y="0"/>
            <a:ext cx="564102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rule and examples of creating Walsh tables</a:t>
            </a:r>
          </a:p>
        </p:txBody>
      </p:sp>
      <p:pic>
        <p:nvPicPr>
          <p:cNvPr id="1137671" name="Picture 7">
            <a:extLst>
              <a:ext uri="{FF2B5EF4-FFF2-40B4-BE49-F238E27FC236}">
                <a16:creationId xmlns:a16="http://schemas.microsoft.com/office/drawing/2014/main" id="{07B33DCF-3439-9780-80C6-876EC063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17638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0BC80C0-2035-C5C3-4AA3-6D3D054A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16" y="6019800"/>
            <a:ext cx="5275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General rule and examples of creating Walsh tables</a:t>
            </a:r>
          </a:p>
        </p:txBody>
      </p:sp>
    </p:spTree>
    <p:extLst>
      <p:ext uri="{BB962C8B-B14F-4D97-AF65-F5344CB8AC3E}">
        <p14:creationId xmlns:p14="http://schemas.microsoft.com/office/powerpoint/2010/main" val="171478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205CB8-CBEB-02A4-1154-275FC28A9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F979-580A-4D95-836C-E69B1DD47F5C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1156105" name="Line 9">
            <a:extLst>
              <a:ext uri="{FF2B5EF4-FFF2-40B4-BE49-F238E27FC236}">
                <a16:creationId xmlns:a16="http://schemas.microsoft.com/office/drawing/2014/main" id="{0B5FEEC7-9586-85EE-3EA8-2C82D96F3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6106" name="Line 10">
            <a:extLst>
              <a:ext uri="{FF2B5EF4-FFF2-40B4-BE49-F238E27FC236}">
                <a16:creationId xmlns:a16="http://schemas.microsoft.com/office/drawing/2014/main" id="{231E67D0-880D-804E-BB5A-19BA9CD5F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6107" name="Rectangle 11">
            <a:extLst>
              <a:ext uri="{FF2B5EF4-FFF2-40B4-BE49-F238E27FC236}">
                <a16:creationId xmlns:a16="http://schemas.microsoft.com/office/drawing/2014/main" id="{EE895DC4-EBB6-515C-A163-96279440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number of sequences in a Walsh table needs to be N = 2</a:t>
            </a:r>
            <a:r>
              <a:rPr lang="en-US" altLang="en-US" sz="3200" i="0" baseline="30000">
                <a:latin typeface="Arial" panose="020B0604020202020204" pitchFamily="34" charset="0"/>
              </a:rPr>
              <a:t>m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21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889A7-96F8-4A59-03A4-E8066AA32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CDC02-2348-4C4E-8935-5EA31D42D50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950281" name="Rectangle 9">
            <a:extLst>
              <a:ext uri="{FF2B5EF4-FFF2-40B4-BE49-F238E27FC236}">
                <a16:creationId xmlns:a16="http://schemas.microsoft.com/office/drawing/2014/main" id="{D9038D25-F298-E292-8392-810DA862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Find the chips for a network with</a:t>
            </a:r>
          </a:p>
          <a:p>
            <a:pPr marL="342900" indent="-342900" algn="just">
              <a:buAutoNum type="alphaLcPeriod"/>
            </a:pP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Two stations         </a:t>
            </a:r>
          </a:p>
          <a:p>
            <a:pPr marL="342900" indent="-342900" algn="just">
              <a:buAutoNum type="alphaLcPeriod"/>
            </a:pP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Four stations</a:t>
            </a:r>
          </a:p>
        </p:txBody>
      </p:sp>
      <p:sp>
        <p:nvSpPr>
          <p:cNvPr id="950283" name="Text Box 11">
            <a:extLst>
              <a:ext uri="{FF2B5EF4-FFF2-40B4-BE49-F238E27FC236}">
                <a16:creationId xmlns:a16="http://schemas.microsoft.com/office/drawing/2014/main" id="{FDC68D89-6292-A625-9F06-3FB38B73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92" y="316138"/>
            <a:ext cx="1837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950284" name="Rectangle 12">
            <a:extLst>
              <a:ext uri="{FF2B5EF4-FFF2-40B4-BE49-F238E27FC236}">
                <a16:creationId xmlns:a16="http://schemas.microsoft.com/office/drawing/2014/main" id="{4157A53E-EE8A-60A9-BE69-25CFA865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86868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We can use the rows of W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and W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in Figure 12.29:</a:t>
            </a:r>
          </a:p>
          <a:p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For a two-station network, we have </a:t>
            </a:r>
            <a:br>
              <a:rPr lang="en-US" altLang="en-US" sz="1600" i="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i="0" baseline="0" dirty="0">
                <a:latin typeface="Times New Roman" pitchFamily="18" charset="0"/>
                <a:cs typeface="Times New Roman" pitchFamily="18" charset="0"/>
              </a:rPr>
              <a:t>                           [+1 +1] and [+1 −1].</a:t>
            </a:r>
          </a:p>
          <a:p>
            <a:endParaRPr lang="en-US" altLang="en-US" sz="1600" i="0" baseline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. For a four-station network we have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en-US" sz="1600" i="0" baseline="0" dirty="0">
                <a:latin typeface="Times New Roman" pitchFamily="18" charset="0"/>
                <a:cs typeface="Times New Roman" pitchFamily="18" charset="0"/>
              </a:rPr>
              <a:t>[+1 +1 +1 +1], [+1 −1 +1 −1], </a:t>
            </a:r>
            <a:br>
              <a:rPr lang="en-US" altLang="en-US" sz="1600" i="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i="0" baseline="0" dirty="0">
                <a:latin typeface="Times New Roman" pitchFamily="18" charset="0"/>
                <a:cs typeface="Times New Roman" pitchFamily="18" charset="0"/>
              </a:rPr>
              <a:t>                 [+1 +1 −1 −1],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and   </a:t>
            </a:r>
            <a:r>
              <a:rPr lang="en-US" altLang="en-US" sz="1600" i="0" baseline="0" dirty="0">
                <a:latin typeface="Times New Roman" pitchFamily="18" charset="0"/>
                <a:cs typeface="Times New Roman" pitchFamily="18" charset="0"/>
              </a:rPr>
              <a:t>[+1 −1 −1 +1].</a:t>
            </a:r>
          </a:p>
        </p:txBody>
      </p:sp>
    </p:spTree>
    <p:extLst>
      <p:ext uri="{BB962C8B-B14F-4D97-AF65-F5344CB8AC3E}">
        <p14:creationId xmlns:p14="http://schemas.microsoft.com/office/powerpoint/2010/main" val="394590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FDDF8-AC4B-93EF-05B3-D4666DA4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B5524-5F70-4E11-94DE-51392182D1E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1158153" name="Rectangle 9">
            <a:extLst>
              <a:ext uri="{FF2B5EF4-FFF2-40B4-BE49-F238E27FC236}">
                <a16:creationId xmlns:a16="http://schemas.microsoft.com/office/drawing/2014/main" id="{65D55EB8-811A-DB3D-23E2-96327CD5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What is the number of sequences if we have 90 stations in our network?</a:t>
            </a:r>
          </a:p>
        </p:txBody>
      </p:sp>
      <p:sp>
        <p:nvSpPr>
          <p:cNvPr id="1158154" name="Text Box 10">
            <a:extLst>
              <a:ext uri="{FF2B5EF4-FFF2-40B4-BE49-F238E27FC236}">
                <a16:creationId xmlns:a16="http://schemas.microsoft.com/office/drawing/2014/main" id="{26D93B44-9D44-4260-EB71-17027AD2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0" y="328013"/>
            <a:ext cx="1837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1158155" name="Rectangle 11">
            <a:extLst>
              <a:ext uri="{FF2B5EF4-FFF2-40B4-BE49-F238E27FC236}">
                <a16:creationId xmlns:a16="http://schemas.microsoft.com/office/drawing/2014/main" id="{F3190660-19A9-8ECF-8C77-9252647D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38400"/>
            <a:ext cx="868680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The number of sequences needs to be 2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. We need to choose m = 7 and N = 2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128. </a:t>
            </a:r>
          </a:p>
          <a:p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We can then use 90 of the sequences as the chips.</a:t>
            </a:r>
          </a:p>
          <a:p>
            <a:pPr algn="just"/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78EC9-BA9E-2DAB-728F-D6BC7070D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89FE8-2AB7-42C1-A69B-8FFE55FFF78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1160201" name="Rectangle 9">
            <a:extLst>
              <a:ext uri="{FF2B5EF4-FFF2-40B4-BE49-F238E27FC236}">
                <a16:creationId xmlns:a16="http://schemas.microsoft.com/office/drawing/2014/main" id="{B9E71566-F6C9-E7A1-0D08-5779DE47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Prove that a receiving station can get the data sent by a specific sender if it multiplies the entire data on the channel by the sender’s chip code and then divides it by the number of stations.</a:t>
            </a:r>
          </a:p>
        </p:txBody>
      </p:sp>
      <p:sp>
        <p:nvSpPr>
          <p:cNvPr id="1160202" name="Text Box 10">
            <a:extLst>
              <a:ext uri="{FF2B5EF4-FFF2-40B4-BE49-F238E27FC236}">
                <a16:creationId xmlns:a16="http://schemas.microsoft.com/office/drawing/2014/main" id="{F8C00AF4-B072-3EC9-5BA4-89BDABFD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387"/>
            <a:ext cx="1837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1160203" name="Rectangle 11">
            <a:extLst>
              <a:ext uri="{FF2B5EF4-FFF2-40B4-BE49-F238E27FC236}">
                <a16:creationId xmlns:a16="http://schemas.microsoft.com/office/drawing/2014/main" id="{6888746A-3EFE-BACF-E943-D94A1BA6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Let us prove this for the first station, using our previous four-station example. We can say that the data on the channel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  D = (d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⋅ c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The receiver which wants to get the data sent by station 1 multiplies these data by c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5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94E75-38BB-62C4-7493-35D499D67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26</a:t>
            </a:r>
          </a:p>
        </p:txBody>
      </p:sp>
      <p:sp>
        <p:nvSpPr>
          <p:cNvPr id="1172489" name="Rectangle 9">
            <a:extLst>
              <a:ext uri="{FF2B5EF4-FFF2-40B4-BE49-F238E27FC236}">
                <a16:creationId xmlns:a16="http://schemas.microsoft.com/office/drawing/2014/main" id="{A72090FF-90FD-C2DC-C754-2E530E36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en-US" baseline="0"/>
          </a:p>
        </p:txBody>
      </p:sp>
      <p:sp>
        <p:nvSpPr>
          <p:cNvPr id="1172490" name="Text Box 10">
            <a:extLst>
              <a:ext uri="{FF2B5EF4-FFF2-40B4-BE49-F238E27FC236}">
                <a16:creationId xmlns:a16="http://schemas.microsoft.com/office/drawing/2014/main" id="{0005176C-92B9-D074-5C7D-880F9B1B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39437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en-US" dirty="0"/>
              <a:t>Example  (continued)</a:t>
            </a:r>
          </a:p>
        </p:txBody>
      </p:sp>
      <p:sp>
        <p:nvSpPr>
          <p:cNvPr id="1172491" name="Rectangle 11">
            <a:extLst>
              <a:ext uri="{FF2B5EF4-FFF2-40B4-BE49-F238E27FC236}">
                <a16:creationId xmlns:a16="http://schemas.microsoft.com/office/drawing/2014/main" id="{4F94C7E7-86EF-4C84-9951-F7DE1324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686800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When we divide the result by N, we get d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baseline="0" dirty="0"/>
              <a:t>.</a:t>
            </a:r>
          </a:p>
        </p:txBody>
      </p:sp>
      <p:pic>
        <p:nvPicPr>
          <p:cNvPr id="1172492" name="Picture 12">
            <a:extLst>
              <a:ext uri="{FF2B5EF4-FFF2-40B4-BE49-F238E27FC236}">
                <a16:creationId xmlns:a16="http://schemas.microsoft.com/office/drawing/2014/main" id="{FF000B73-9C54-92E1-9010-6F235D491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981200"/>
            <a:ext cx="6362700" cy="15033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79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003"/>
            <a:ext cx="4411384" cy="914040"/>
          </a:xfrm>
        </p:spPr>
        <p:txBody>
          <a:bodyPr/>
          <a:lstStyle/>
          <a:p>
            <a:r>
              <a:rPr lang="en-US" sz="3200" b="1" dirty="0"/>
              <a:t>Practice Questions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159" y="2365200"/>
            <a:ext cx="7687559" cy="2753759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https://pinoybix.org/2017/07/mcq-in-network-layer-internet-protocol-forouzan.html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https://edurev.in/course/quiz/attempt/-1_Test-Ipv4--IP-Packet/0decdb37-7206-4824-afdd-d47013a5c4cd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1921-AFA0-4C14-8730-73D18923EB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Computer Networks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988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503" name="Google Shape;503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0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8B3CE-29B7-BF7E-9AAC-8D21C5AC4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D7E0CF2E-E652-38F2-E9E6-55DB6B5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3F25F-E570-3C8B-4DEC-A3497EE0B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53FB5-6E9D-42FA-A6C6-7D9077AD221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1080323" name="Text Box 3">
            <a:extLst>
              <a:ext uri="{FF2B5EF4-FFF2-40B4-BE49-F238E27FC236}">
                <a16:creationId xmlns:a16="http://schemas.microsoft.com/office/drawing/2014/main" id="{D2B2B7B8-2F1C-41D7-272E-CE1E0A10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90" y="236469"/>
            <a:ext cx="51347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CONTROLLED ACCESS</a:t>
            </a:r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09BE3E7B-3AAD-18C1-D9C9-C911F916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5EC3D5C1-58AD-DE54-0AEA-8E43312B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22132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controlled access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</a:p>
        </p:txBody>
      </p:sp>
    </p:spTree>
    <p:extLst>
      <p:ext uri="{BB962C8B-B14F-4D97-AF65-F5344CB8AC3E}">
        <p14:creationId xmlns:p14="http://schemas.microsoft.com/office/powerpoint/2010/main" val="91252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75363-022C-7D5A-1160-0EC9143ED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0C6E-6323-4D18-A902-29172687936C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115140" name="Text Box 4">
            <a:extLst>
              <a:ext uri="{FF2B5EF4-FFF2-40B4-BE49-F238E27FC236}">
                <a16:creationId xmlns:a16="http://schemas.microsoft.com/office/drawing/2014/main" id="{E34751BA-45FE-E765-27D8-46946289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59" y="267878"/>
            <a:ext cx="48830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Reservation access method</a:t>
            </a:r>
          </a:p>
        </p:txBody>
      </p:sp>
      <p:pic>
        <p:nvPicPr>
          <p:cNvPr id="1115143" name="Picture 7">
            <a:extLst>
              <a:ext uri="{FF2B5EF4-FFF2-40B4-BE49-F238E27FC236}">
                <a16:creationId xmlns:a16="http://schemas.microsoft.com/office/drawing/2014/main" id="{906CCFAA-CC88-8E33-C247-3097892C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3BBEFB5C-93AB-B371-A6FA-4EEC93D9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354" y="4916864"/>
            <a:ext cx="32063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Reservation access method</a:t>
            </a:r>
          </a:p>
        </p:txBody>
      </p:sp>
    </p:spTree>
    <p:extLst>
      <p:ext uri="{BB962C8B-B14F-4D97-AF65-F5344CB8AC3E}">
        <p14:creationId xmlns:p14="http://schemas.microsoft.com/office/powerpoint/2010/main" val="370464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FBC4B-54F6-56E7-22FC-6F2E4E1AF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1568E-AB9D-4D3E-B14B-ED703B3B2742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117188" name="Text Box 4">
            <a:extLst>
              <a:ext uri="{FF2B5EF4-FFF2-40B4-BE49-F238E27FC236}">
                <a16:creationId xmlns:a16="http://schemas.microsoft.com/office/drawing/2014/main" id="{1F29D338-E48C-BF6C-94CB-E0EA21A19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8" y="251361"/>
            <a:ext cx="63834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0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Select and poll functions in polling </a:t>
            </a:r>
          </a:p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access method</a:t>
            </a:r>
          </a:p>
        </p:txBody>
      </p:sp>
      <p:pic>
        <p:nvPicPr>
          <p:cNvPr id="1117191" name="Picture 7">
            <a:extLst>
              <a:ext uri="{FF2B5EF4-FFF2-40B4-BE49-F238E27FC236}">
                <a16:creationId xmlns:a16="http://schemas.microsoft.com/office/drawing/2014/main" id="{0D3CBE8E-336D-7EE6-9EEC-DDEF16A4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61B0BD46-9140-02D4-7BDB-F0F38B1D1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2" y="5684838"/>
            <a:ext cx="51106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Select and poll functions in polling access method</a:t>
            </a:r>
          </a:p>
        </p:txBody>
      </p:sp>
    </p:spTree>
    <p:extLst>
      <p:ext uri="{BB962C8B-B14F-4D97-AF65-F5344CB8AC3E}">
        <p14:creationId xmlns:p14="http://schemas.microsoft.com/office/powerpoint/2010/main" val="95853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055CD-FA4B-A274-EF69-13E0C35FB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7D00-F070-45D7-897C-4FF6D3DE092A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119236" name="Text Box 4">
            <a:extLst>
              <a:ext uri="{FF2B5EF4-FFF2-40B4-BE49-F238E27FC236}">
                <a16:creationId xmlns:a16="http://schemas.microsoft.com/office/drawing/2014/main" id="{7F9BC81E-ADA2-4091-5947-6B2CA93E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78" y="71363"/>
            <a:ext cx="63770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Logical ring and physical topology in token-passing access method</a:t>
            </a:r>
          </a:p>
        </p:txBody>
      </p:sp>
      <p:pic>
        <p:nvPicPr>
          <p:cNvPr id="1119239" name="Picture 7">
            <a:extLst>
              <a:ext uri="{FF2B5EF4-FFF2-40B4-BE49-F238E27FC236}">
                <a16:creationId xmlns:a16="http://schemas.microsoft.com/office/drawing/2014/main" id="{74B8A753-77CB-A108-10AE-EE1AEE86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6650"/>
            <a:ext cx="7102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A780CA81-AF33-97C4-0A30-E20254E9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58" y="6172200"/>
            <a:ext cx="65085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Logical ring and physical topology in token-passing access method</a:t>
            </a:r>
          </a:p>
        </p:txBody>
      </p:sp>
    </p:spTree>
    <p:extLst>
      <p:ext uri="{BB962C8B-B14F-4D97-AF65-F5344CB8AC3E}">
        <p14:creationId xmlns:p14="http://schemas.microsoft.com/office/powerpoint/2010/main" val="83648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56FD9-4BEA-B66A-8F6C-AEF7CF556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3B4E7-B89E-47C2-9FC8-5AD924D0795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082371" name="Text Box 3">
            <a:extLst>
              <a:ext uri="{FF2B5EF4-FFF2-40B4-BE49-F238E27FC236}">
                <a16:creationId xmlns:a16="http://schemas.microsoft.com/office/drawing/2014/main" id="{01F26047-ECEE-46B6-6269-C9AD6CA1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424"/>
            <a:ext cx="4224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i="0" baseline="0" dirty="0">
                <a:solidFill>
                  <a:schemeClr val="tx1"/>
                </a:solidFill>
                <a:latin typeface="Times" panose="02020603050405020304" pitchFamily="18" charset="0"/>
              </a:rPr>
              <a:t>  </a:t>
            </a:r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CHANNELIZATION</a:t>
            </a:r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6DC023D0-A3A6-2BDF-D9C3-659B967D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2373" name="Rectangle 5">
            <a:extLst>
              <a:ext uri="{FF2B5EF4-FFF2-40B4-BE49-F238E27FC236}">
                <a16:creationId xmlns:a16="http://schemas.microsoft.com/office/drawing/2014/main" id="{5A59267C-F66B-E3C4-267E-41810DE4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6744"/>
            <a:ext cx="8229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Channelization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is a multiple-access method in which the available bandwidth of a link is shared in time, frequency, or through code, between different stations. In this section, we discuss three channelization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27279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23247-A165-A5A1-ED5C-97759155FA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8E2D-A7FA-4947-8F4F-01AF775F18FD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121284" name="Text Box 4">
            <a:extLst>
              <a:ext uri="{FF2B5EF4-FFF2-40B4-BE49-F238E27FC236}">
                <a16:creationId xmlns:a16="http://schemas.microsoft.com/office/drawing/2014/main" id="{4C75D517-6E85-474C-6E97-4153F842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2" y="7203"/>
            <a:ext cx="66264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Frequency-division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multiple access (FDMA)</a:t>
            </a:r>
          </a:p>
        </p:txBody>
      </p:sp>
      <p:pic>
        <p:nvPicPr>
          <p:cNvPr id="1121289" name="Picture 9">
            <a:extLst>
              <a:ext uri="{FF2B5EF4-FFF2-40B4-BE49-F238E27FC236}">
                <a16:creationId xmlns:a16="http://schemas.microsoft.com/office/drawing/2014/main" id="{2E2A8BD7-15C5-E9C9-5478-31F09F1F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231900"/>
            <a:ext cx="7212012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CDFA3887-4B48-0BDB-1EB8-3F379F99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9" y="6104641"/>
            <a:ext cx="46746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Frequency-division multiple access (FDMA)</a:t>
            </a:r>
          </a:p>
        </p:txBody>
      </p:sp>
    </p:spTree>
    <p:extLst>
      <p:ext uri="{BB962C8B-B14F-4D97-AF65-F5344CB8AC3E}">
        <p14:creationId xmlns:p14="http://schemas.microsoft.com/office/powerpoint/2010/main" val="24460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703</Words>
  <Application>Microsoft Office PowerPoint</Application>
  <PresentationFormat>On-screen Show (4:3)</PresentationFormat>
  <Paragraphs>138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Times New Roman</vt:lpstr>
      <vt:lpstr>Times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39</cp:revision>
  <dcterms:created xsi:type="dcterms:W3CDTF">2010-04-09T07:36:15Z</dcterms:created>
  <dcterms:modified xsi:type="dcterms:W3CDTF">2023-01-16T04:40:57Z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