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916" r:id="rId3"/>
    <p:sldId id="990" r:id="rId4"/>
    <p:sldId id="991" r:id="rId5"/>
    <p:sldId id="992" r:id="rId6"/>
    <p:sldId id="993" r:id="rId7"/>
    <p:sldId id="994" r:id="rId8"/>
    <p:sldId id="995" r:id="rId9"/>
    <p:sldId id="996" r:id="rId10"/>
    <p:sldId id="997" r:id="rId11"/>
    <p:sldId id="998" r:id="rId12"/>
    <p:sldId id="999" r:id="rId13"/>
    <p:sldId id="1000" r:id="rId14"/>
    <p:sldId id="1001" r:id="rId15"/>
    <p:sldId id="1002" r:id="rId16"/>
    <p:sldId id="1003" r:id="rId17"/>
    <p:sldId id="918" r:id="rId18"/>
    <p:sldId id="919" r:id="rId19"/>
    <p:sldId id="920" r:id="rId20"/>
    <p:sldId id="921" r:id="rId21"/>
    <p:sldId id="922" r:id="rId22"/>
    <p:sldId id="923" r:id="rId23"/>
    <p:sldId id="924" r:id="rId24"/>
    <p:sldId id="925" r:id="rId25"/>
    <p:sldId id="926" r:id="rId26"/>
    <p:sldId id="927" r:id="rId27"/>
    <p:sldId id="928" r:id="rId28"/>
    <p:sldId id="1008" r:id="rId29"/>
    <p:sldId id="1009" r:id="rId30"/>
    <p:sldId id="1010" r:id="rId31"/>
    <p:sldId id="1011" r:id="rId32"/>
    <p:sldId id="1012" r:id="rId33"/>
    <p:sldId id="1013" r:id="rId34"/>
    <p:sldId id="945" r:id="rId35"/>
    <p:sldId id="947" r:id="rId36"/>
    <p:sldId id="914" r:id="rId37"/>
    <p:sldId id="915" r:id="rId38"/>
  </p:sldIdLst>
  <p:sldSz cx="9144000" cy="6858000" type="screen4x3"/>
  <p:notesSz cx="7559675" cy="10691813"/>
  <p:embeddedFontLst>
    <p:embeddedFont>
      <p:font typeface="Calibri" panose="020F0502020204030204" pitchFamily="34" charset="0"/>
      <p:regular r:id="rId40"/>
      <p:bold r:id="rId41"/>
      <p:italic r:id="rId42"/>
      <p:boldItalic r:id="rId43"/>
    </p:embeddedFont>
    <p:embeddedFont>
      <p:font typeface="Georgia" panose="02040502050405020303" pitchFamily="18" charset="0"/>
      <p:regular r:id="rId44"/>
      <p:bold r:id="rId45"/>
      <p:italic r:id="rId46"/>
      <p:boldItalic r:id="rId47"/>
    </p:embeddedFont>
    <p:embeddedFont>
      <p:font typeface="Tahoma" panose="020B0604030504040204" pitchFamily="34" charset="0"/>
      <p:regular r:id="rId48"/>
      <p:bold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0" roundtripDataSignature="AMtx7mjBLrMujGmK0mcIUsVW4HHj27wE+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6D8C4D-A2DB-48BA-B2CD-EECFE764FD55}">
  <a:tblStyle styleId="{866D8C4D-A2DB-48BA-B2CD-EECFE764FD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94660"/>
  </p:normalViewPr>
  <p:slideViewPr>
    <p:cSldViewPr snapToGrid="0">
      <p:cViewPr varScale="1">
        <p:scale>
          <a:sx n="81" d="100"/>
          <a:sy n="81" d="100"/>
        </p:scale>
        <p:origin x="1502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2.fntdata"/><Relationship Id="rId7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8" Type="http://schemas.openxmlformats.org/officeDocument/2006/relationships/slide" Target="slides/slide7.xml"/><Relationship Id="rId7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281488" y="0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377172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5" name="Google Shape;155;p15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Make sense of message. 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Make sense of message. 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5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5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6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7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8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9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0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>
                <a:solidFill>
                  <a:schemeClr val="tx1"/>
                </a:solidFill>
                <a:latin typeface="Arial" charset="0"/>
              </a:defRPr>
            </a:lvl1pPr>
            <a:lvl2pPr marL="847334" indent="-325898">
              <a:defRPr sz="3600" b="1">
                <a:solidFill>
                  <a:schemeClr val="tx1"/>
                </a:solidFill>
                <a:latin typeface="Arial" charset="0"/>
              </a:defRPr>
            </a:lvl2pPr>
            <a:lvl3pPr marL="1303592" indent="-260718">
              <a:defRPr sz="3600" b="1">
                <a:solidFill>
                  <a:schemeClr val="tx1"/>
                </a:solidFill>
                <a:latin typeface="Arial" charset="0"/>
              </a:defRPr>
            </a:lvl3pPr>
            <a:lvl4pPr marL="1825028" indent="-260718">
              <a:defRPr sz="3600" b="1">
                <a:solidFill>
                  <a:schemeClr val="tx1"/>
                </a:solidFill>
                <a:latin typeface="Arial" charset="0"/>
              </a:defRPr>
            </a:lvl4pPr>
            <a:lvl5pPr marL="2346465" indent="-260718">
              <a:defRPr sz="3600" b="1">
                <a:solidFill>
                  <a:schemeClr val="tx1"/>
                </a:solidFill>
                <a:latin typeface="Arial" charset="0"/>
              </a:defRPr>
            </a:lvl5pPr>
            <a:lvl6pPr marL="2867901" indent="-26071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6pPr>
            <a:lvl7pPr marL="3389338" indent="-26071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7pPr>
            <a:lvl8pPr marL="3910775" indent="-26071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8pPr>
            <a:lvl9pPr marL="4432211" indent="-26071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298FE9F3-2FD9-491D-A5C2-D9D3929FA54D}" type="slidenum">
              <a:rPr lang="en-US" sz="1400" b="0">
                <a:latin typeface="Times New Roman" pitchFamily="18" charset="0"/>
              </a:rPr>
              <a:pPr/>
              <a:t>28</a:t>
            </a:fld>
            <a:endParaRPr lang="en-US" sz="1400" b="0">
              <a:latin typeface="Times New Roman" pitchFamily="18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>
                <a:solidFill>
                  <a:schemeClr val="tx1"/>
                </a:solidFill>
                <a:latin typeface="Arial" charset="0"/>
              </a:defRPr>
            </a:lvl1pPr>
            <a:lvl2pPr marL="847334" indent="-325898">
              <a:defRPr sz="3600" b="1">
                <a:solidFill>
                  <a:schemeClr val="tx1"/>
                </a:solidFill>
                <a:latin typeface="Arial" charset="0"/>
              </a:defRPr>
            </a:lvl2pPr>
            <a:lvl3pPr marL="1303592" indent="-260718">
              <a:defRPr sz="3600" b="1">
                <a:solidFill>
                  <a:schemeClr val="tx1"/>
                </a:solidFill>
                <a:latin typeface="Arial" charset="0"/>
              </a:defRPr>
            </a:lvl3pPr>
            <a:lvl4pPr marL="1825028" indent="-260718">
              <a:defRPr sz="3600" b="1">
                <a:solidFill>
                  <a:schemeClr val="tx1"/>
                </a:solidFill>
                <a:latin typeface="Arial" charset="0"/>
              </a:defRPr>
            </a:lvl4pPr>
            <a:lvl5pPr marL="2346465" indent="-260718">
              <a:defRPr sz="3600" b="1">
                <a:solidFill>
                  <a:schemeClr val="tx1"/>
                </a:solidFill>
                <a:latin typeface="Arial" charset="0"/>
              </a:defRPr>
            </a:lvl5pPr>
            <a:lvl6pPr marL="2867901" indent="-26071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6pPr>
            <a:lvl7pPr marL="3389338" indent="-26071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7pPr>
            <a:lvl8pPr marL="3910775" indent="-26071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8pPr>
            <a:lvl9pPr marL="4432211" indent="-26071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101FE017-9E7F-4EEE-9FBA-0F0A56A020D8}" type="slidenum">
              <a:rPr lang="en-US" sz="1400" b="0">
                <a:latin typeface="Times New Roman" pitchFamily="18" charset="0"/>
              </a:rPr>
              <a:pPr/>
              <a:t>29</a:t>
            </a:fld>
            <a:endParaRPr lang="en-US" sz="1400" b="0">
              <a:latin typeface="Times New Roman" pitchFamily="18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>
                <a:solidFill>
                  <a:schemeClr val="tx1"/>
                </a:solidFill>
                <a:latin typeface="Arial" charset="0"/>
              </a:defRPr>
            </a:lvl1pPr>
            <a:lvl2pPr marL="847334" indent="-325898">
              <a:defRPr sz="3600" b="1">
                <a:solidFill>
                  <a:schemeClr val="tx1"/>
                </a:solidFill>
                <a:latin typeface="Arial" charset="0"/>
              </a:defRPr>
            </a:lvl2pPr>
            <a:lvl3pPr marL="1303592" indent="-260718">
              <a:defRPr sz="3600" b="1">
                <a:solidFill>
                  <a:schemeClr val="tx1"/>
                </a:solidFill>
                <a:latin typeface="Arial" charset="0"/>
              </a:defRPr>
            </a:lvl3pPr>
            <a:lvl4pPr marL="1825028" indent="-260718">
              <a:defRPr sz="3600" b="1">
                <a:solidFill>
                  <a:schemeClr val="tx1"/>
                </a:solidFill>
                <a:latin typeface="Arial" charset="0"/>
              </a:defRPr>
            </a:lvl4pPr>
            <a:lvl5pPr marL="2346465" indent="-260718">
              <a:defRPr sz="3600" b="1">
                <a:solidFill>
                  <a:schemeClr val="tx1"/>
                </a:solidFill>
                <a:latin typeface="Arial" charset="0"/>
              </a:defRPr>
            </a:lvl5pPr>
            <a:lvl6pPr marL="2867901" indent="-26071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6pPr>
            <a:lvl7pPr marL="3389338" indent="-26071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7pPr>
            <a:lvl8pPr marL="3910775" indent="-26071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8pPr>
            <a:lvl9pPr marL="4432211" indent="-26071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5870CC11-1D08-4B0D-9D31-C2C37E836D8F}" type="slidenum">
              <a:rPr lang="en-US" sz="1400" b="0">
                <a:latin typeface="Times New Roman" pitchFamily="18" charset="0"/>
              </a:rPr>
              <a:pPr/>
              <a:t>32</a:t>
            </a:fld>
            <a:endParaRPr lang="en-US" sz="1400" b="0">
              <a:latin typeface="Times New Roman" pitchFamily="18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>
                <a:solidFill>
                  <a:schemeClr val="tx1"/>
                </a:solidFill>
                <a:latin typeface="Arial" charset="0"/>
              </a:defRPr>
            </a:lvl1pPr>
            <a:lvl2pPr marL="847334" indent="-325898">
              <a:defRPr sz="3600" b="1">
                <a:solidFill>
                  <a:schemeClr val="tx1"/>
                </a:solidFill>
                <a:latin typeface="Arial" charset="0"/>
              </a:defRPr>
            </a:lvl2pPr>
            <a:lvl3pPr marL="1303592" indent="-260718">
              <a:defRPr sz="3600" b="1">
                <a:solidFill>
                  <a:schemeClr val="tx1"/>
                </a:solidFill>
                <a:latin typeface="Arial" charset="0"/>
              </a:defRPr>
            </a:lvl3pPr>
            <a:lvl4pPr marL="1825028" indent="-260718">
              <a:defRPr sz="3600" b="1">
                <a:solidFill>
                  <a:schemeClr val="tx1"/>
                </a:solidFill>
                <a:latin typeface="Arial" charset="0"/>
              </a:defRPr>
            </a:lvl4pPr>
            <a:lvl5pPr marL="2346465" indent="-260718">
              <a:defRPr sz="3600" b="1">
                <a:solidFill>
                  <a:schemeClr val="tx1"/>
                </a:solidFill>
                <a:latin typeface="Arial" charset="0"/>
              </a:defRPr>
            </a:lvl5pPr>
            <a:lvl6pPr marL="2867901" indent="-26071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6pPr>
            <a:lvl7pPr marL="3389338" indent="-26071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7pPr>
            <a:lvl8pPr marL="3910775" indent="-26071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8pPr>
            <a:lvl9pPr marL="4432211" indent="-26071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03C6FE06-E380-4381-9C43-177054B54A2C}" type="slidenum">
              <a:rPr lang="en-US" sz="1400" b="0">
                <a:latin typeface="Times New Roman" pitchFamily="18" charset="0"/>
              </a:rPr>
              <a:pPr/>
              <a:t>33</a:t>
            </a:fld>
            <a:endParaRPr lang="en-US" sz="1400" b="0">
              <a:latin typeface="Times New Roman" pitchFamily="18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>
                <a:solidFill>
                  <a:schemeClr val="tx1"/>
                </a:solidFill>
                <a:latin typeface="Arial" charset="0"/>
              </a:defRPr>
            </a:lvl1pPr>
            <a:lvl2pPr marL="847334" indent="-325898">
              <a:defRPr sz="3600" b="1">
                <a:solidFill>
                  <a:schemeClr val="tx1"/>
                </a:solidFill>
                <a:latin typeface="Arial" charset="0"/>
              </a:defRPr>
            </a:lvl2pPr>
            <a:lvl3pPr marL="1303592" indent="-260718">
              <a:defRPr sz="3600" b="1">
                <a:solidFill>
                  <a:schemeClr val="tx1"/>
                </a:solidFill>
                <a:latin typeface="Arial" charset="0"/>
              </a:defRPr>
            </a:lvl3pPr>
            <a:lvl4pPr marL="1825028" indent="-260718">
              <a:defRPr sz="3600" b="1">
                <a:solidFill>
                  <a:schemeClr val="tx1"/>
                </a:solidFill>
                <a:latin typeface="Arial" charset="0"/>
              </a:defRPr>
            </a:lvl4pPr>
            <a:lvl5pPr marL="2346465" indent="-260718">
              <a:defRPr sz="3600" b="1">
                <a:solidFill>
                  <a:schemeClr val="tx1"/>
                </a:solidFill>
                <a:latin typeface="Arial" charset="0"/>
              </a:defRPr>
            </a:lvl5pPr>
            <a:lvl6pPr marL="2867901" indent="-26071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6pPr>
            <a:lvl7pPr marL="3389338" indent="-26071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7pPr>
            <a:lvl8pPr marL="3910775" indent="-26071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8pPr>
            <a:lvl9pPr marL="4432211" indent="-26071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41CDB544-F098-4715-8946-9F22393915FA}" type="slidenum">
              <a:rPr lang="en-US" sz="1400" b="0">
                <a:latin typeface="Times New Roman" pitchFamily="18" charset="0"/>
              </a:rPr>
              <a:pPr/>
              <a:t>34</a:t>
            </a:fld>
            <a:endParaRPr lang="en-US" sz="1400" b="0">
              <a:latin typeface="Times New Roman" pitchFamily="18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>
                <a:solidFill>
                  <a:schemeClr val="tx1"/>
                </a:solidFill>
                <a:latin typeface="Arial" charset="0"/>
              </a:defRPr>
            </a:lvl1pPr>
            <a:lvl2pPr marL="847334" indent="-325898">
              <a:defRPr sz="3600" b="1">
                <a:solidFill>
                  <a:schemeClr val="tx1"/>
                </a:solidFill>
                <a:latin typeface="Arial" charset="0"/>
              </a:defRPr>
            </a:lvl2pPr>
            <a:lvl3pPr marL="1303592" indent="-260718">
              <a:defRPr sz="3600" b="1">
                <a:solidFill>
                  <a:schemeClr val="tx1"/>
                </a:solidFill>
                <a:latin typeface="Arial" charset="0"/>
              </a:defRPr>
            </a:lvl3pPr>
            <a:lvl4pPr marL="1825028" indent="-260718">
              <a:defRPr sz="3600" b="1">
                <a:solidFill>
                  <a:schemeClr val="tx1"/>
                </a:solidFill>
                <a:latin typeface="Arial" charset="0"/>
              </a:defRPr>
            </a:lvl4pPr>
            <a:lvl5pPr marL="2346465" indent="-260718">
              <a:defRPr sz="3600" b="1">
                <a:solidFill>
                  <a:schemeClr val="tx1"/>
                </a:solidFill>
                <a:latin typeface="Arial" charset="0"/>
              </a:defRPr>
            </a:lvl5pPr>
            <a:lvl6pPr marL="2867901" indent="-26071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6pPr>
            <a:lvl7pPr marL="3389338" indent="-26071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7pPr>
            <a:lvl8pPr marL="3910775" indent="-26071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8pPr>
            <a:lvl9pPr marL="4432211" indent="-260718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093E083C-14E5-4880-BCFF-D793C83012AF}" type="slidenum">
              <a:rPr lang="en-US" sz="1400" b="0">
                <a:latin typeface="Times New Roman" pitchFamily="18" charset="0"/>
              </a:rPr>
              <a:pPr/>
              <a:t>35</a:t>
            </a:fld>
            <a:endParaRPr lang="en-US" sz="1400" b="0">
              <a:latin typeface="Times New Roman" pitchFamily="18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27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0" name="Google Shape;50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9"/>
          <p:cNvSpPr txBox="1">
            <a:spLocks noGrp="1"/>
          </p:cNvSpPr>
          <p:nvPr>
            <p:ph type="ftr" idx="11"/>
          </p:nvPr>
        </p:nvSpPr>
        <p:spPr>
          <a:xfrm>
            <a:off x="457559" y="6356520"/>
            <a:ext cx="8499154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070C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Computer Networks               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9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9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39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Computer Networks               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0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40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0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40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40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Computer Networks               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BLANK 2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1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41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41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41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41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41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41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Computer Networks               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itle, 2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1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1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31"/>
          <p:cNvSpPr txBox="1">
            <a:spLocks noGrp="1"/>
          </p:cNvSpPr>
          <p:nvPr>
            <p:ph type="ftr" idx="11"/>
          </p:nvPr>
        </p:nvSpPr>
        <p:spPr>
          <a:xfrm>
            <a:off x="533159" y="6356520"/>
            <a:ext cx="8269317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Computer Networks              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09672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5512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0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30"/>
          <p:cNvSpPr txBox="1">
            <a:spLocks noGrp="1"/>
          </p:cNvSpPr>
          <p:nvPr>
            <p:ph type="ftr" idx="11"/>
          </p:nvPr>
        </p:nvSpPr>
        <p:spPr>
          <a:xfrm>
            <a:off x="352540" y="6356520"/>
            <a:ext cx="833390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Computer Networks               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2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6760" cy="83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2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Computer Networks               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3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457199" y="6356520"/>
            <a:ext cx="8229239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Computer Networks               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4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4"/>
          <p:cNvSpPr txBox="1">
            <a:spLocks noGrp="1"/>
          </p:cNvSpPr>
          <p:nvPr>
            <p:ph type="ftr" idx="11"/>
          </p:nvPr>
        </p:nvSpPr>
        <p:spPr>
          <a:xfrm>
            <a:off x="352540" y="6356520"/>
            <a:ext cx="8361802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Computer Networks               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>
  <p:cSld name="Centered 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5"/>
          <p:cNvSpPr txBox="1">
            <a:spLocks noGrp="1"/>
          </p:cNvSpPr>
          <p:nvPr>
            <p:ph type="subTitle" idx="1"/>
          </p:nvPr>
        </p:nvSpPr>
        <p:spPr>
          <a:xfrm>
            <a:off x="0" y="0"/>
            <a:ext cx="5486040" cy="423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35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Computer Networks               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6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36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6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6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Computer Networks               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7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37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37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37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Computer Networks               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8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38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38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8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Computer Networks               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/>
          <p:nvPr/>
        </p:nvSpPr>
        <p:spPr>
          <a:xfrm>
            <a:off x="0" y="0"/>
            <a:ext cx="9143640" cy="83772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8"/>
          <p:cNvSpPr/>
          <p:nvPr/>
        </p:nvSpPr>
        <p:spPr>
          <a:xfrm rot="10800000" flipH="1">
            <a:off x="0" y="6704640"/>
            <a:ext cx="9143640" cy="1976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Google Shape;12;p28" descr="LOGO.gif"/>
          <p:cNvPicPr preferRelativeResize="0"/>
          <p:nvPr/>
        </p:nvPicPr>
        <p:blipFill rotWithShape="1">
          <a:blip r:embed="rId16">
            <a:alphaModFix/>
          </a:blip>
          <a:srcRect b="10718"/>
          <a:stretch/>
        </p:blipFill>
        <p:spPr>
          <a:xfrm>
            <a:off x="6553080" y="228600"/>
            <a:ext cx="2057040" cy="634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8" descr="LOGO.gif"/>
          <p:cNvPicPr preferRelativeResize="0"/>
          <p:nvPr/>
        </p:nvPicPr>
        <p:blipFill rotWithShape="1">
          <a:blip r:embed="rId16">
            <a:alphaModFix/>
          </a:blip>
          <a:srcRect b="10718"/>
          <a:stretch/>
        </p:blipFill>
        <p:spPr>
          <a:xfrm>
            <a:off x="6553080" y="228600"/>
            <a:ext cx="2057040" cy="6346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" name="Google Shape;14;p28"/>
          <p:cNvGrpSpPr/>
          <p:nvPr/>
        </p:nvGrpSpPr>
        <p:grpSpPr>
          <a:xfrm>
            <a:off x="6146640" y="0"/>
            <a:ext cx="2997000" cy="875880"/>
            <a:chOff x="6146640" y="0"/>
            <a:chExt cx="2997000" cy="875880"/>
          </a:xfrm>
        </p:grpSpPr>
        <p:sp>
          <p:nvSpPr>
            <p:cNvPr id="15" name="Google Shape;15;p28"/>
            <p:cNvSpPr/>
            <p:nvPr/>
          </p:nvSpPr>
          <p:spPr>
            <a:xfrm>
              <a:off x="6146640" y="0"/>
              <a:ext cx="2997000" cy="83772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" name="Google Shape;16;p28" descr="LOGO.gif"/>
            <p:cNvPicPr preferRelativeResize="0"/>
            <p:nvPr/>
          </p:nvPicPr>
          <p:blipFill rotWithShape="1">
            <a:blip r:embed="rId16">
              <a:alphaModFix/>
            </a:blip>
            <a:srcRect b="10718"/>
            <a:stretch/>
          </p:blipFill>
          <p:spPr>
            <a:xfrm>
              <a:off x="6553080" y="228600"/>
              <a:ext cx="2057040" cy="6346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Google Shape;17;p28"/>
            <p:cNvSpPr/>
            <p:nvPr/>
          </p:nvSpPr>
          <p:spPr>
            <a:xfrm>
              <a:off x="6527880" y="190440"/>
              <a:ext cx="2076120" cy="68544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8" name="Google Shape;18;p28" descr="logo.jpg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6553080" y="228600"/>
            <a:ext cx="1920600" cy="60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8" descr="LOGO.gif"/>
          <p:cNvPicPr preferRelativeResize="0"/>
          <p:nvPr/>
        </p:nvPicPr>
        <p:blipFill rotWithShape="1">
          <a:blip r:embed="rId16">
            <a:alphaModFix/>
          </a:blip>
          <a:srcRect b="10718"/>
          <a:stretch/>
        </p:blipFill>
        <p:spPr>
          <a:xfrm>
            <a:off x="6553080" y="228600"/>
            <a:ext cx="2057040" cy="6346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" name="Google Shape;20;p28"/>
          <p:cNvGrpSpPr/>
          <p:nvPr/>
        </p:nvGrpSpPr>
        <p:grpSpPr>
          <a:xfrm>
            <a:off x="6146640" y="0"/>
            <a:ext cx="2997000" cy="875880"/>
            <a:chOff x="6146640" y="0"/>
            <a:chExt cx="2997000" cy="875880"/>
          </a:xfrm>
        </p:grpSpPr>
        <p:sp>
          <p:nvSpPr>
            <p:cNvPr id="21" name="Google Shape;21;p28"/>
            <p:cNvSpPr/>
            <p:nvPr/>
          </p:nvSpPr>
          <p:spPr>
            <a:xfrm>
              <a:off x="6146640" y="0"/>
              <a:ext cx="2997000" cy="83772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" name="Google Shape;22;p28" descr="LOGO.gif"/>
            <p:cNvPicPr preferRelativeResize="0"/>
            <p:nvPr/>
          </p:nvPicPr>
          <p:blipFill rotWithShape="1">
            <a:blip r:embed="rId16">
              <a:alphaModFix/>
            </a:blip>
            <a:srcRect b="10718"/>
            <a:stretch/>
          </p:blipFill>
          <p:spPr>
            <a:xfrm>
              <a:off x="6553080" y="228600"/>
              <a:ext cx="2057040" cy="6346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Google Shape;23;p28"/>
            <p:cNvSpPr/>
            <p:nvPr/>
          </p:nvSpPr>
          <p:spPr>
            <a:xfrm>
              <a:off x="6527880" y="190440"/>
              <a:ext cx="2076120" cy="68544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4" name="Google Shape;24;p28" descr="logo.jpg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6553080" y="228600"/>
            <a:ext cx="1920600" cy="60912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28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6760" cy="83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28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28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/>
              <a:t>Computer Networks               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4" r:id="rId13"/>
    <p:sldLayoutId id="2147483665" r:id="rId14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edurev.in/course/quiz/attempt/-1_Test-Ipv4--IP-Packet/0decdb37-7206-4824-afdd-d47013a5c4cd" TargetMode="External"/><Relationship Id="rId2" Type="http://schemas.openxmlformats.org/officeDocument/2006/relationships/hyperlink" Target="https://pinoybix.org/2017/07/mcq-in-network-layer-internet-protocol-forouzan.html" TargetMode="Externa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 txBox="1"/>
          <p:nvPr/>
        </p:nvSpPr>
        <p:spPr>
          <a:xfrm>
            <a:off x="1240016" y="1177370"/>
            <a:ext cx="6663965" cy="2658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spcBef>
                <a:spcPts val="400"/>
              </a:spcBef>
              <a:buSzPts val="2000"/>
            </a:pPr>
            <a:r>
              <a:rPr lang="en-IN" sz="3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Data Link Layer</a:t>
            </a:r>
            <a:endParaRPr lang="en-IN" sz="36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spcBef>
                <a:spcPts val="400"/>
              </a:spcBef>
              <a:buSzPts val="2000"/>
            </a:pPr>
            <a:endParaRPr sz="36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3600" b="1" i="0" u="none" strike="noStrike" cap="none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Lecture10-11 (Theory)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US" sz="3600" b="1" i="0" u="none" strike="noStrike" cap="none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3600" b="1" i="0" u="none" strike="noStrike" cap="none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 txBox="1">
            <a:spLocks noGrp="1"/>
          </p:cNvSpPr>
          <p:nvPr>
            <p:ph type="ftr" idx="11"/>
          </p:nvPr>
        </p:nvSpPr>
        <p:spPr>
          <a:xfrm>
            <a:off x="368134" y="6393454"/>
            <a:ext cx="840773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IN" sz="1400" dirty="0">
                <a:latin typeface="Times New Roman"/>
                <a:ea typeface="Times New Roman"/>
                <a:cs typeface="Times New Roman"/>
                <a:sym typeface="Times New Roman"/>
              </a:rPr>
              <a:t>Computer Networks</a:t>
            </a:r>
            <a:endParaRPr sz="1400" b="0" strike="noStrike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367665" marR="17780" lvl="0" indent="-3429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CCFF"/>
              </a:buClr>
              <a:buSzPts val="2050"/>
              <a:buFont typeface="Noto Sans Symbols"/>
              <a:buChar char="■"/>
            </a:pPr>
            <a:r>
              <a:rPr lang="en-US" dirty="0">
                <a:solidFill>
                  <a:schemeClr val="dk1"/>
                </a:solidFill>
                <a:latin typeface="Times New Roman" pitchFamily="18" charset="0"/>
                <a:ea typeface="Tahoma"/>
                <a:cs typeface="Times New Roman" pitchFamily="18" charset="0"/>
                <a:sym typeface="Tahoma"/>
              </a:rPr>
              <a:t>Data can be corrupted during  transmission. For reliable communication,  errors must be detected and corrected.</a:t>
            </a:r>
            <a:endParaRPr dirty="0">
              <a:solidFill>
                <a:schemeClr val="dk1"/>
              </a:solidFill>
              <a:latin typeface="Times New Roman" pitchFamily="18" charset="0"/>
              <a:ea typeface="Tahoma"/>
              <a:cs typeface="Times New Roman" pitchFamily="18" charset="0"/>
              <a:sym typeface="Tahoma"/>
            </a:endParaRPr>
          </a:p>
          <a:p>
            <a:pPr marL="114300" lvl="0" indent="0" algn="l" rtl="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>
                <a:srgbClr val="00CCFF"/>
              </a:buClr>
              <a:buSzPts val="1800"/>
              <a:buNone/>
            </a:pPr>
            <a:endParaRPr dirty="0">
              <a:solidFill>
                <a:schemeClr val="dk1"/>
              </a:solidFill>
              <a:latin typeface="Times New Roman" pitchFamily="18" charset="0"/>
              <a:ea typeface="Tahoma"/>
              <a:cs typeface="Times New Roman" pitchFamily="18" charset="0"/>
              <a:sym typeface="Tahoma"/>
            </a:endParaRPr>
          </a:p>
          <a:p>
            <a:pPr marL="367665" marR="366395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CCFF"/>
              </a:buClr>
              <a:buSzPts val="2050"/>
              <a:buFont typeface="Noto Sans Symbols"/>
              <a:buChar char="■"/>
            </a:pPr>
            <a:r>
              <a:rPr lang="en-US" dirty="0">
                <a:solidFill>
                  <a:schemeClr val="dk1"/>
                </a:solidFill>
                <a:latin typeface="Times New Roman" pitchFamily="18" charset="0"/>
                <a:ea typeface="Tahoma"/>
                <a:cs typeface="Times New Roman" pitchFamily="18" charset="0"/>
                <a:sym typeface="Tahoma"/>
              </a:rPr>
              <a:t>Error detection and correction are  implemented either at data link layer or  the transport layer of the OSI model.</a:t>
            </a:r>
            <a:endParaRPr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111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"/>
          <p:cNvSpPr txBox="1">
            <a:spLocks noGrp="1"/>
          </p:cNvSpPr>
          <p:nvPr>
            <p:ph type="body" idx="1"/>
          </p:nvPr>
        </p:nvSpPr>
        <p:spPr>
          <a:xfrm>
            <a:off x="362101" y="1014731"/>
            <a:ext cx="8419798" cy="561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339445" lvl="0" indent="-339445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0066"/>
              </a:buClr>
              <a:buSzPts val="1800"/>
              <a:buFont typeface="Noto Sans Symbols"/>
              <a:buChar char="★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Burst error is most likely to happen in serial transmission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since the duration of noise is normally longer than the duration of a bit.</a:t>
            </a:r>
          </a:p>
          <a:p>
            <a:pPr marL="339445" lvl="0" indent="-339445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0066"/>
              </a:buClr>
              <a:buSzPts val="1800"/>
              <a:buFont typeface="Noto Sans Symbols"/>
              <a:buChar char="★"/>
            </a:pPr>
            <a:endParaRPr dirty="0">
              <a:latin typeface="Times New Roman" pitchFamily="18" charset="0"/>
              <a:cs typeface="Times New Roman" pitchFamily="18" charset="0"/>
            </a:endParaRPr>
          </a:p>
          <a:p>
            <a:pPr marL="339445" lvl="0" indent="-339445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0066"/>
              </a:buClr>
              <a:buSzPts val="1800"/>
              <a:buFont typeface="Noto Sans Symbols"/>
              <a:buChar char="★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number of bits affected depends on the data rate and duration of noise.</a:t>
            </a:r>
          </a:p>
          <a:p>
            <a:pPr marL="339445" lvl="0" indent="-339445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0066"/>
              </a:buClr>
              <a:buSzPts val="1800"/>
              <a:buFont typeface="Noto Sans Symbols"/>
              <a:buChar char="★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39445" lvl="0" indent="-339445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0066"/>
              </a:buClr>
              <a:buSzPts val="1800"/>
              <a:buFont typeface="Noto Sans Symbols"/>
              <a:buChar char="★"/>
            </a:pPr>
            <a:endParaRPr dirty="0">
              <a:latin typeface="Times New Roman" pitchFamily="18" charset="0"/>
              <a:cs typeface="Times New Roman" pitchFamily="18" charset="0"/>
            </a:endParaRPr>
          </a:p>
          <a:p>
            <a:pPr marL="339445" lvl="0" indent="-339445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  <a:endParaRPr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39445" lvl="0" indent="-339445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0066"/>
              </a:buClr>
              <a:buSzPts val="1800"/>
              <a:buFont typeface="Noto Sans Symbols"/>
              <a:buChar char="🢂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If data is sent at rate = 1Kbps then a noise of 1/100 sec can affect 10 bits.(1/100*1000)</a:t>
            </a:r>
            <a:endParaRPr dirty="0">
              <a:latin typeface="Times New Roman" pitchFamily="18" charset="0"/>
              <a:cs typeface="Times New Roman" pitchFamily="18" charset="0"/>
            </a:endParaRPr>
          </a:p>
          <a:p>
            <a:pPr marL="339445" lvl="0" indent="-225145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0066"/>
              </a:buClr>
              <a:buSzPts val="1800"/>
              <a:buFont typeface="Noto Sans Symbols"/>
              <a:buNone/>
            </a:pPr>
            <a:endParaRPr dirty="0">
              <a:latin typeface="Times New Roman" pitchFamily="18" charset="0"/>
              <a:cs typeface="Times New Roman" pitchFamily="18" charset="0"/>
            </a:endParaRPr>
          </a:p>
          <a:p>
            <a:pPr marL="339445" lvl="0" indent="-339445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0066"/>
              </a:buClr>
              <a:buSzPts val="1800"/>
              <a:buFont typeface="Noto Sans Symbols"/>
              <a:buChar char="🢂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If same data is sent at rate = 1Mbps then a noise of 1/100 sec can affect 10,000 bits.(1/100*10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dirty="0">
              <a:latin typeface="Times New Roman" pitchFamily="18" charset="0"/>
              <a:cs typeface="Times New Roman" pitchFamily="18" charset="0"/>
            </a:endParaRPr>
          </a:p>
          <a:p>
            <a:pPr marL="339445" lvl="0" indent="-22514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762" dirty="0"/>
          </a:p>
          <a:p>
            <a:pPr marL="339445" lvl="0" indent="-22514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3888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 txBox="1">
            <a:spLocks noGrp="1"/>
          </p:cNvSpPr>
          <p:nvPr>
            <p:ph type="title"/>
          </p:nvPr>
        </p:nvSpPr>
        <p:spPr>
          <a:xfrm>
            <a:off x="497840" y="1066556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 b="1" dirty="0">
                <a:solidFill>
                  <a:schemeClr val="tx1"/>
                </a:solidFill>
              </a:rPr>
              <a:t>Error detection</a:t>
            </a:r>
            <a:endParaRPr sz="1800" dirty="0">
              <a:solidFill>
                <a:schemeClr val="tx1"/>
              </a:solidFill>
            </a:endParaRPr>
          </a:p>
        </p:txBody>
      </p:sp>
      <p:sp>
        <p:nvSpPr>
          <p:cNvPr id="158" name="Google Shape;158;p15"/>
          <p:cNvSpPr txBox="1">
            <a:spLocks noGrp="1"/>
          </p:cNvSpPr>
          <p:nvPr>
            <p:ph type="body" idx="1"/>
          </p:nvPr>
        </p:nvSpPr>
        <p:spPr>
          <a:xfrm>
            <a:off x="257025" y="1980597"/>
            <a:ext cx="8560405" cy="3373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 dirty="0"/>
              <a:t>	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Error detection means to decide whether the received data is correct or not without having a copy of the original message.</a:t>
            </a:r>
            <a:endParaRPr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>
              <a:latin typeface="Times New Roman" pitchFamily="18" charset="0"/>
              <a:cs typeface="Times New Roman" pitchFamily="18" charset="0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Error detection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uses the concept of redundancy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which means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adding extra bits for detecting errors at the destination.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788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4"/>
          <p:cNvSpPr txBox="1">
            <a:spLocks noGrp="1"/>
          </p:cNvSpPr>
          <p:nvPr>
            <p:ph type="title"/>
          </p:nvPr>
        </p:nvSpPr>
        <p:spPr>
          <a:xfrm>
            <a:off x="201056" y="213988"/>
            <a:ext cx="3053715" cy="518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lang="en-US" sz="3200" b="1" dirty="0">
                <a:solidFill>
                  <a:schemeClr val="dk1"/>
                </a:solidFill>
              </a:rPr>
              <a:t>Redundancy</a:t>
            </a:r>
            <a:endParaRPr dirty="0"/>
          </a:p>
        </p:txBody>
      </p:sp>
      <p:sp>
        <p:nvSpPr>
          <p:cNvPr id="167" name="Google Shape;167;p44"/>
          <p:cNvSpPr txBox="1"/>
          <p:nvPr/>
        </p:nvSpPr>
        <p:spPr>
          <a:xfrm>
            <a:off x="534669" y="1557020"/>
            <a:ext cx="7825740" cy="15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54965" marR="508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1794"/>
              <a:buFont typeface="Noto Sans Symbols"/>
              <a:buChar char="■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Instead of repeating the entire data  stream, a shorter group of bits may be  appended to the end of each unit. </a:t>
            </a:r>
            <a:endParaRPr sz="160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2065" marR="508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54965" marR="5080" lvl="0" indent="-3429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CCFF"/>
              </a:buClr>
              <a:buSzPts val="1794"/>
              <a:buFont typeface="Noto Sans Symbols"/>
              <a:buChar char="■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 technique is called Redundancy because  the extra bit are redundant to the  information. They are discarded as soon  as the accuracy of the transmission has  been determined.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1646102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5"/>
          <p:cNvSpPr txBox="1"/>
          <p:nvPr/>
        </p:nvSpPr>
        <p:spPr>
          <a:xfrm>
            <a:off x="84222" y="1048004"/>
            <a:ext cx="8602218" cy="1890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065" marR="176657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Tahoma"/>
                <a:cs typeface="Times New Roman" pitchFamily="18" charset="0"/>
                <a:sym typeface="Tahoma"/>
              </a:rPr>
              <a:t>There are basically four types of  redundancy checks. They are:</a:t>
            </a:r>
            <a:endParaRPr sz="1600" dirty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>
                <a:srgbClr val="00CCFF"/>
              </a:buClr>
              <a:buSzPts val="4450"/>
              <a:buFont typeface="Noto Sans Symbols"/>
              <a:buNone/>
            </a:pPr>
            <a:endParaRPr sz="1600" b="0" i="0" u="none" strike="noStrike" cap="none" dirty="0">
              <a:solidFill>
                <a:schemeClr val="dk1"/>
              </a:solidFill>
              <a:latin typeface="Times New Roman" pitchFamily="18" charset="0"/>
              <a:ea typeface="Tahoma"/>
              <a:cs typeface="Times New Roman" pitchFamily="18" charset="0"/>
              <a:sym typeface="Tahoma"/>
            </a:endParaRPr>
          </a:p>
          <a:p>
            <a:pPr marL="869314" marR="0" lvl="1" indent="-5143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AutoNum type="arabicPeriod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Tahoma"/>
                <a:cs typeface="Times New Roman" pitchFamily="18" charset="0"/>
                <a:sym typeface="Tahoma"/>
              </a:rPr>
              <a:t>1. VRC (Vertical Redundancy Check).</a:t>
            </a:r>
            <a:endParaRPr sz="1600" dirty="0">
              <a:latin typeface="Times New Roman" pitchFamily="18" charset="0"/>
              <a:cs typeface="Times New Roman" pitchFamily="18" charset="0"/>
            </a:endParaRPr>
          </a:p>
          <a:p>
            <a:pPr marL="869314" marR="0" lvl="1" indent="-514349" algn="l" rtl="0">
              <a:lnSpc>
                <a:spcPct val="100000"/>
              </a:lnSpc>
              <a:spcBef>
                <a:spcPts val="83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AutoNum type="arabicPeriod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Tahoma"/>
                <a:cs typeface="Times New Roman" pitchFamily="18" charset="0"/>
                <a:sym typeface="Tahoma"/>
              </a:rPr>
              <a:t>2. LRC (Longitudinal Redundancy Check).</a:t>
            </a:r>
            <a:endParaRPr sz="1600" b="0" i="0" u="none" strike="noStrike" cap="none" dirty="0">
              <a:solidFill>
                <a:schemeClr val="dk1"/>
              </a:solidFill>
              <a:latin typeface="Times New Roman" pitchFamily="18" charset="0"/>
              <a:ea typeface="Tahoma"/>
              <a:cs typeface="Times New Roman" pitchFamily="18" charset="0"/>
              <a:sym typeface="Tahoma"/>
            </a:endParaRPr>
          </a:p>
          <a:p>
            <a:pPr marL="869314" marR="0" lvl="1" indent="-514349" algn="l" rtl="0">
              <a:lnSpc>
                <a:spcPct val="100000"/>
              </a:lnSpc>
              <a:spcBef>
                <a:spcPts val="79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AutoNum type="arabicPeriod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Tahoma"/>
                <a:cs typeface="Times New Roman" pitchFamily="18" charset="0"/>
                <a:sym typeface="Tahoma"/>
              </a:rPr>
              <a:t>3. CRC (Cyclical Redundancy Check).</a:t>
            </a:r>
            <a:endParaRPr sz="1600" dirty="0">
              <a:latin typeface="Times New Roman" pitchFamily="18" charset="0"/>
              <a:cs typeface="Times New Roman" pitchFamily="18" charset="0"/>
            </a:endParaRPr>
          </a:p>
          <a:p>
            <a:pPr marL="869314" marR="0" lvl="1" indent="-514349" algn="l" rtl="0">
              <a:lnSpc>
                <a:spcPct val="100000"/>
              </a:lnSpc>
              <a:spcBef>
                <a:spcPts val="79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AutoNum type="arabicPeriod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Tahoma"/>
                <a:cs typeface="Times New Roman" pitchFamily="18" charset="0"/>
                <a:sym typeface="Tahoma"/>
              </a:rPr>
              <a:t>4. Checksum</a:t>
            </a:r>
            <a:endParaRPr sz="1600" b="0" i="0" u="none" strike="noStrike" cap="none" dirty="0">
              <a:solidFill>
                <a:schemeClr val="dk1"/>
              </a:solidFill>
              <a:latin typeface="Times New Roman" pitchFamily="18" charset="0"/>
              <a:ea typeface="Tahoma"/>
              <a:cs typeface="Times New Roman" pitchFamily="18" charset="0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855190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6406" y="1161143"/>
            <a:ext cx="7604881" cy="4785179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6"/>
          <p:cNvSpPr/>
          <p:nvPr/>
        </p:nvSpPr>
        <p:spPr>
          <a:xfrm>
            <a:off x="99567" y="110396"/>
            <a:ext cx="2857389" cy="581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50" tIns="44000" rIns="89550" bIns="44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Redundancy</a:t>
            </a:r>
            <a:endParaRPr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238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7525" y="2710846"/>
            <a:ext cx="8218714" cy="1507369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7"/>
          <p:cNvSpPr txBox="1"/>
          <p:nvPr/>
        </p:nvSpPr>
        <p:spPr>
          <a:xfrm>
            <a:off x="545034" y="1679424"/>
            <a:ext cx="8396589" cy="368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500" tIns="45250" rIns="90500" bIns="4525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Four types of redundancy checks are used  in data communications</a:t>
            </a:r>
            <a:endParaRPr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52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2"/>
          <p:cNvSpPr txBox="1"/>
          <p:nvPr/>
        </p:nvSpPr>
        <p:spPr>
          <a:xfrm>
            <a:off x="-1852549" y="385801"/>
            <a:ext cx="9144000" cy="518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marR="5080" indent="1831339" algn="just">
              <a:spcBef>
                <a:spcPts val="100"/>
              </a:spcBef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Times New Roman" pitchFamily="18" charset="0"/>
                <a:ea typeface="Arial Black"/>
                <a:cs typeface="Times New Roman" pitchFamily="18" charset="0"/>
                <a:sym typeface="Arial Black"/>
              </a:rPr>
              <a:t>Vertical Redundancy Check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6" name="Google Shape;116;p42"/>
          <p:cNvSpPr txBox="1"/>
          <p:nvPr/>
        </p:nvSpPr>
        <p:spPr>
          <a:xfrm>
            <a:off x="1106169" y="2065019"/>
            <a:ext cx="7341870" cy="1595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6025" rIns="0" bIns="0" anchor="t" anchorCtr="0">
            <a:spAutoFit/>
          </a:bodyPr>
          <a:lstStyle/>
          <a:p>
            <a:pPr marL="2984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It is also known as parity check</a:t>
            </a:r>
            <a:endParaRPr sz="1800" b="0" i="0" u="none" strike="noStrike" cap="none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  <a:sym typeface="Arial"/>
            </a:endParaRPr>
          </a:p>
          <a:p>
            <a:pPr marL="298450" marR="10160" lvl="0" indent="-285750" algn="l" rtl="0">
              <a:lnSpc>
                <a:spcPct val="107812"/>
              </a:lnSpc>
              <a:spcBef>
                <a:spcPts val="86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It is least expensive mechanism for error  detection</a:t>
            </a:r>
            <a:endParaRPr sz="1800" b="0" i="0" u="none" strike="noStrike" cap="none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  <a:sym typeface="Arial"/>
            </a:endParaRPr>
          </a:p>
          <a:p>
            <a:pPr marL="298450" marR="5080" lvl="0" indent="-285750" algn="l" rtl="0">
              <a:lnSpc>
                <a:spcPct val="89900"/>
              </a:lnSpc>
              <a:spcBef>
                <a:spcPts val="745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In this technique, the redundant bit called  parity bit is appended to every data unit  so that the total number of 1s in the unit  becomes even (including parity bit)</a:t>
            </a:r>
            <a:endParaRPr sz="1800" b="0" i="0" u="none" strike="noStrike" cap="none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  <a:sym typeface="Arial"/>
            </a:endParaRPr>
          </a:p>
        </p:txBody>
      </p:sp>
      <p:sp>
        <p:nvSpPr>
          <p:cNvPr id="117" name="Google Shape;117;p42"/>
          <p:cNvSpPr txBox="1"/>
          <p:nvPr/>
        </p:nvSpPr>
        <p:spPr>
          <a:xfrm>
            <a:off x="8360409" y="6465902"/>
            <a:ext cx="274320" cy="20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marR="0" lvl="0" indent="0" algn="l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5498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3"/>
          <p:cNvSpPr txBox="1"/>
          <p:nvPr/>
        </p:nvSpPr>
        <p:spPr>
          <a:xfrm>
            <a:off x="-1853045" y="260732"/>
            <a:ext cx="8977745" cy="518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marR="5080" lvl="0" indent="1831339" algn="just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Times New Roman" pitchFamily="18" charset="0"/>
                <a:ea typeface="Arial Black"/>
                <a:cs typeface="Times New Roman" pitchFamily="18" charset="0"/>
                <a:sym typeface="Arial Black"/>
              </a:rPr>
              <a:t>Vertical Redundancy Check</a:t>
            </a:r>
          </a:p>
        </p:txBody>
      </p:sp>
      <p:grpSp>
        <p:nvGrpSpPr>
          <p:cNvPr id="125" name="Google Shape;125;p43"/>
          <p:cNvGrpSpPr/>
          <p:nvPr/>
        </p:nvGrpSpPr>
        <p:grpSpPr>
          <a:xfrm>
            <a:off x="990600" y="3048000"/>
            <a:ext cx="2286000" cy="1676400"/>
            <a:chOff x="990600" y="3048000"/>
            <a:chExt cx="2286000" cy="1676400"/>
          </a:xfrm>
        </p:grpSpPr>
        <p:sp>
          <p:nvSpPr>
            <p:cNvPr id="126" name="Google Shape;126;p43"/>
            <p:cNvSpPr/>
            <p:nvPr/>
          </p:nvSpPr>
          <p:spPr>
            <a:xfrm>
              <a:off x="990600" y="3048000"/>
              <a:ext cx="2286000" cy="1676400"/>
            </a:xfrm>
            <a:custGeom>
              <a:avLst/>
              <a:gdLst/>
              <a:ahLst/>
              <a:cxnLst/>
              <a:rect l="l" t="t" r="r" b="b"/>
              <a:pathLst>
                <a:path w="2286000" h="1676400" extrusionOk="0">
                  <a:moveTo>
                    <a:pt x="2286000" y="0"/>
                  </a:moveTo>
                  <a:lnTo>
                    <a:pt x="0" y="0"/>
                  </a:lnTo>
                  <a:lnTo>
                    <a:pt x="0" y="1676400"/>
                  </a:lnTo>
                  <a:lnTo>
                    <a:pt x="2286000" y="1676400"/>
                  </a:lnTo>
                  <a:close/>
                </a:path>
              </a:pathLst>
            </a:custGeom>
            <a:solidFill>
              <a:srgbClr val="00989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43"/>
            <p:cNvSpPr/>
            <p:nvPr/>
          </p:nvSpPr>
          <p:spPr>
            <a:xfrm>
              <a:off x="990600" y="3048000"/>
              <a:ext cx="2286000" cy="1676400"/>
            </a:xfrm>
            <a:custGeom>
              <a:avLst/>
              <a:gdLst/>
              <a:ahLst/>
              <a:cxnLst/>
              <a:rect l="l" t="t" r="r" b="b"/>
              <a:pathLst>
                <a:path w="2286000" h="1676400" extrusionOk="0">
                  <a:moveTo>
                    <a:pt x="1143000" y="1676400"/>
                  </a:moveTo>
                  <a:lnTo>
                    <a:pt x="0" y="1676400"/>
                  </a:lnTo>
                  <a:lnTo>
                    <a:pt x="0" y="0"/>
                  </a:lnTo>
                  <a:lnTo>
                    <a:pt x="2286000" y="0"/>
                  </a:lnTo>
                  <a:lnTo>
                    <a:pt x="2286000" y="1676400"/>
                  </a:lnTo>
                  <a:lnTo>
                    <a:pt x="1143000" y="1676400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8" name="Google Shape;128;p43"/>
          <p:cNvSpPr txBox="1"/>
          <p:nvPr/>
        </p:nvSpPr>
        <p:spPr>
          <a:xfrm>
            <a:off x="990600" y="3048000"/>
            <a:ext cx="2286000" cy="160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6675" rIns="0" bIns="0" anchor="t" anchorCtr="0">
            <a:spAutoFit/>
          </a:bodyPr>
          <a:lstStyle/>
          <a:p>
            <a:pPr marL="635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Checking function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sz="25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80340" marR="248284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total number  of	1s even ?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43"/>
          <p:cNvSpPr txBox="1"/>
          <p:nvPr/>
        </p:nvSpPr>
        <p:spPr>
          <a:xfrm>
            <a:off x="1525269" y="5063490"/>
            <a:ext cx="1110615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Receiver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30" name="Google Shape;130;p43"/>
          <p:cNvGrpSpPr/>
          <p:nvPr/>
        </p:nvGrpSpPr>
        <p:grpSpPr>
          <a:xfrm>
            <a:off x="3962400" y="3733800"/>
            <a:ext cx="1676400" cy="457200"/>
            <a:chOff x="3962400" y="3733800"/>
            <a:chExt cx="1676400" cy="457200"/>
          </a:xfrm>
        </p:grpSpPr>
        <p:sp>
          <p:nvSpPr>
            <p:cNvPr id="131" name="Google Shape;131;p43"/>
            <p:cNvSpPr/>
            <p:nvPr/>
          </p:nvSpPr>
          <p:spPr>
            <a:xfrm>
              <a:off x="3962400" y="3733800"/>
              <a:ext cx="1676400" cy="457200"/>
            </a:xfrm>
            <a:custGeom>
              <a:avLst/>
              <a:gdLst/>
              <a:ahLst/>
              <a:cxnLst/>
              <a:rect l="l" t="t" r="r" b="b"/>
              <a:pathLst>
                <a:path w="1676400" h="457200" extrusionOk="0">
                  <a:moveTo>
                    <a:pt x="16764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676400" y="457200"/>
                  </a:lnTo>
                  <a:close/>
                </a:path>
              </a:pathLst>
            </a:custGeom>
            <a:solidFill>
              <a:srgbClr val="00989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43"/>
            <p:cNvSpPr/>
            <p:nvPr/>
          </p:nvSpPr>
          <p:spPr>
            <a:xfrm>
              <a:off x="3962400" y="3733800"/>
              <a:ext cx="1676400" cy="457200"/>
            </a:xfrm>
            <a:custGeom>
              <a:avLst/>
              <a:gdLst/>
              <a:ahLst/>
              <a:cxnLst/>
              <a:rect l="l" t="t" r="r" b="b"/>
              <a:pathLst>
                <a:path w="1676400" h="457200" extrusionOk="0">
                  <a:moveTo>
                    <a:pt x="8382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1676400" y="0"/>
                  </a:lnTo>
                  <a:lnTo>
                    <a:pt x="1676400" y="457200"/>
                  </a:lnTo>
                  <a:lnTo>
                    <a:pt x="838200" y="457200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3" name="Google Shape;133;p43"/>
          <p:cNvSpPr txBox="1"/>
          <p:nvPr/>
        </p:nvSpPr>
        <p:spPr>
          <a:xfrm>
            <a:off x="3962400" y="3733800"/>
            <a:ext cx="1676400" cy="416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marL="901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1100001 | 1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43"/>
          <p:cNvSpPr/>
          <p:nvPr/>
        </p:nvSpPr>
        <p:spPr>
          <a:xfrm>
            <a:off x="3276600" y="3924300"/>
            <a:ext cx="609600" cy="76200"/>
          </a:xfrm>
          <a:custGeom>
            <a:avLst/>
            <a:gdLst/>
            <a:ahLst/>
            <a:cxnLst/>
            <a:rect l="l" t="t" r="r" b="b"/>
            <a:pathLst>
              <a:path w="609600" h="76200" extrusionOk="0">
                <a:moveTo>
                  <a:pt x="609600" y="33020"/>
                </a:moveTo>
                <a:lnTo>
                  <a:pt x="74930" y="33020"/>
                </a:lnTo>
                <a:lnTo>
                  <a:pt x="74930" y="0"/>
                </a:lnTo>
                <a:lnTo>
                  <a:pt x="0" y="38100"/>
                </a:lnTo>
                <a:lnTo>
                  <a:pt x="74930" y="76200"/>
                </a:lnTo>
                <a:lnTo>
                  <a:pt x="74930" y="43180"/>
                </a:lnTo>
                <a:lnTo>
                  <a:pt x="609600" y="43180"/>
                </a:lnTo>
                <a:lnTo>
                  <a:pt x="609600" y="330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5" name="Google Shape;135;p43"/>
          <p:cNvGrpSpPr/>
          <p:nvPr/>
        </p:nvGrpSpPr>
        <p:grpSpPr>
          <a:xfrm>
            <a:off x="6019800" y="3505200"/>
            <a:ext cx="2209800" cy="990600"/>
            <a:chOff x="6019800" y="3505200"/>
            <a:chExt cx="2209800" cy="990600"/>
          </a:xfrm>
        </p:grpSpPr>
        <p:sp>
          <p:nvSpPr>
            <p:cNvPr id="136" name="Google Shape;136;p43"/>
            <p:cNvSpPr/>
            <p:nvPr/>
          </p:nvSpPr>
          <p:spPr>
            <a:xfrm>
              <a:off x="6019800" y="3505200"/>
              <a:ext cx="2209800" cy="990600"/>
            </a:xfrm>
            <a:custGeom>
              <a:avLst/>
              <a:gdLst/>
              <a:ahLst/>
              <a:cxnLst/>
              <a:rect l="l" t="t" r="r" b="b"/>
              <a:pathLst>
                <a:path w="2209800" h="990600" extrusionOk="0">
                  <a:moveTo>
                    <a:pt x="2209800" y="0"/>
                  </a:moveTo>
                  <a:lnTo>
                    <a:pt x="0" y="0"/>
                  </a:lnTo>
                  <a:lnTo>
                    <a:pt x="0" y="990600"/>
                  </a:lnTo>
                  <a:lnTo>
                    <a:pt x="2209800" y="990600"/>
                  </a:lnTo>
                  <a:close/>
                </a:path>
              </a:pathLst>
            </a:custGeom>
            <a:solidFill>
              <a:srgbClr val="00989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43"/>
            <p:cNvSpPr/>
            <p:nvPr/>
          </p:nvSpPr>
          <p:spPr>
            <a:xfrm>
              <a:off x="6019800" y="3505200"/>
              <a:ext cx="2209800" cy="990600"/>
            </a:xfrm>
            <a:custGeom>
              <a:avLst/>
              <a:gdLst/>
              <a:ahLst/>
              <a:cxnLst/>
              <a:rect l="l" t="t" r="r" b="b"/>
              <a:pathLst>
                <a:path w="2209800" h="990600" extrusionOk="0">
                  <a:moveTo>
                    <a:pt x="1104900" y="990600"/>
                  </a:moveTo>
                  <a:lnTo>
                    <a:pt x="0" y="990600"/>
                  </a:lnTo>
                  <a:lnTo>
                    <a:pt x="0" y="0"/>
                  </a:lnTo>
                  <a:lnTo>
                    <a:pt x="2209800" y="0"/>
                  </a:lnTo>
                  <a:lnTo>
                    <a:pt x="2209800" y="990600"/>
                  </a:lnTo>
                  <a:lnTo>
                    <a:pt x="1104900" y="990600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8" name="Google Shape;138;p43"/>
          <p:cNvSpPr txBox="1"/>
          <p:nvPr/>
        </p:nvSpPr>
        <p:spPr>
          <a:xfrm>
            <a:off x="6019800" y="3505200"/>
            <a:ext cx="2209800" cy="869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9525" rIns="0" bIns="0" anchor="t" anchorCtr="0">
            <a:spAutoFit/>
          </a:bodyPr>
          <a:lstStyle/>
          <a:p>
            <a:pPr marL="566420" marR="274955" lvl="0" indent="-28321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 – parity  generator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39" name="Google Shape;139;p43"/>
          <p:cNvGrpSpPr/>
          <p:nvPr/>
        </p:nvGrpSpPr>
        <p:grpSpPr>
          <a:xfrm>
            <a:off x="6553200" y="2895600"/>
            <a:ext cx="1066800" cy="2667000"/>
            <a:chOff x="6553200" y="2895600"/>
            <a:chExt cx="1066800" cy="2667000"/>
          </a:xfrm>
        </p:grpSpPr>
        <p:sp>
          <p:nvSpPr>
            <p:cNvPr id="140" name="Google Shape;140;p43"/>
            <p:cNvSpPr/>
            <p:nvPr/>
          </p:nvSpPr>
          <p:spPr>
            <a:xfrm>
              <a:off x="7048500" y="3430269"/>
              <a:ext cx="76200" cy="74930"/>
            </a:xfrm>
            <a:custGeom>
              <a:avLst/>
              <a:gdLst/>
              <a:ahLst/>
              <a:cxnLst/>
              <a:rect l="l" t="t" r="r" b="b"/>
              <a:pathLst>
                <a:path w="76200" h="74929" extrusionOk="0">
                  <a:moveTo>
                    <a:pt x="76200" y="0"/>
                  </a:moveTo>
                  <a:lnTo>
                    <a:pt x="0" y="0"/>
                  </a:lnTo>
                  <a:lnTo>
                    <a:pt x="38100" y="74929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43"/>
            <p:cNvSpPr/>
            <p:nvPr/>
          </p:nvSpPr>
          <p:spPr>
            <a:xfrm>
              <a:off x="6553200" y="2895600"/>
              <a:ext cx="1066800" cy="304800"/>
            </a:xfrm>
            <a:custGeom>
              <a:avLst/>
              <a:gdLst/>
              <a:ahLst/>
              <a:cxnLst/>
              <a:rect l="l" t="t" r="r" b="b"/>
              <a:pathLst>
                <a:path w="1066800" h="304800" extrusionOk="0">
                  <a:moveTo>
                    <a:pt x="1066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066800" y="304800"/>
                  </a:lnTo>
                  <a:close/>
                </a:path>
              </a:pathLst>
            </a:custGeom>
            <a:solidFill>
              <a:srgbClr val="00989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43"/>
            <p:cNvSpPr/>
            <p:nvPr/>
          </p:nvSpPr>
          <p:spPr>
            <a:xfrm>
              <a:off x="6553200" y="2895600"/>
              <a:ext cx="1066800" cy="304800"/>
            </a:xfrm>
            <a:custGeom>
              <a:avLst/>
              <a:gdLst/>
              <a:ahLst/>
              <a:cxnLst/>
              <a:rect l="l" t="t" r="r" b="b"/>
              <a:pathLst>
                <a:path w="1066800" h="304800" extrusionOk="0">
                  <a:moveTo>
                    <a:pt x="533400" y="304800"/>
                  </a:moveTo>
                  <a:lnTo>
                    <a:pt x="0" y="304800"/>
                  </a:lnTo>
                  <a:lnTo>
                    <a:pt x="0" y="0"/>
                  </a:lnTo>
                  <a:lnTo>
                    <a:pt x="1066800" y="0"/>
                  </a:lnTo>
                  <a:lnTo>
                    <a:pt x="1066800" y="304800"/>
                  </a:lnTo>
                  <a:lnTo>
                    <a:pt x="533400" y="304800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43"/>
            <p:cNvSpPr/>
            <p:nvPr/>
          </p:nvSpPr>
          <p:spPr>
            <a:xfrm>
              <a:off x="7081519" y="3200400"/>
              <a:ext cx="10160" cy="243840"/>
            </a:xfrm>
            <a:custGeom>
              <a:avLst/>
              <a:gdLst/>
              <a:ahLst/>
              <a:cxnLst/>
              <a:rect l="l" t="t" r="r" b="b"/>
              <a:pathLst>
                <a:path w="10159" h="243839" extrusionOk="0">
                  <a:moveTo>
                    <a:pt x="10159" y="0"/>
                  </a:moveTo>
                  <a:lnTo>
                    <a:pt x="0" y="0"/>
                  </a:lnTo>
                  <a:lnTo>
                    <a:pt x="0" y="243839"/>
                  </a:lnTo>
                  <a:lnTo>
                    <a:pt x="10159" y="243839"/>
                  </a:lnTo>
                  <a:lnTo>
                    <a:pt x="101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43"/>
            <p:cNvSpPr/>
            <p:nvPr/>
          </p:nvSpPr>
          <p:spPr>
            <a:xfrm>
              <a:off x="6858000" y="5029200"/>
              <a:ext cx="381000" cy="533400"/>
            </a:xfrm>
            <a:custGeom>
              <a:avLst/>
              <a:gdLst/>
              <a:ahLst/>
              <a:cxnLst/>
              <a:rect l="l" t="t" r="r" b="b"/>
              <a:pathLst>
                <a:path w="381000" h="533400" extrusionOk="0">
                  <a:moveTo>
                    <a:pt x="3810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381000" y="533400"/>
                  </a:lnTo>
                  <a:close/>
                </a:path>
              </a:pathLst>
            </a:custGeom>
            <a:solidFill>
              <a:srgbClr val="00989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43"/>
            <p:cNvSpPr/>
            <p:nvPr/>
          </p:nvSpPr>
          <p:spPr>
            <a:xfrm>
              <a:off x="6858000" y="5029200"/>
              <a:ext cx="381000" cy="533400"/>
            </a:xfrm>
            <a:custGeom>
              <a:avLst/>
              <a:gdLst/>
              <a:ahLst/>
              <a:cxnLst/>
              <a:rect l="l" t="t" r="r" b="b"/>
              <a:pathLst>
                <a:path w="381000" h="533400" extrusionOk="0">
                  <a:moveTo>
                    <a:pt x="190500" y="533400"/>
                  </a:moveTo>
                  <a:lnTo>
                    <a:pt x="0" y="533400"/>
                  </a:lnTo>
                  <a:lnTo>
                    <a:pt x="0" y="0"/>
                  </a:lnTo>
                  <a:lnTo>
                    <a:pt x="381000" y="0"/>
                  </a:lnTo>
                  <a:lnTo>
                    <a:pt x="381000" y="533400"/>
                  </a:lnTo>
                  <a:lnTo>
                    <a:pt x="190500" y="533400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6" name="Google Shape;146;p43"/>
          <p:cNvSpPr txBox="1"/>
          <p:nvPr/>
        </p:nvSpPr>
        <p:spPr>
          <a:xfrm>
            <a:off x="6858000" y="5029200"/>
            <a:ext cx="381000" cy="416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marL="901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43"/>
          <p:cNvSpPr/>
          <p:nvPr/>
        </p:nvSpPr>
        <p:spPr>
          <a:xfrm>
            <a:off x="4419600" y="3044189"/>
            <a:ext cx="2705100" cy="2293620"/>
          </a:xfrm>
          <a:custGeom>
            <a:avLst/>
            <a:gdLst/>
            <a:ahLst/>
            <a:cxnLst/>
            <a:rect l="l" t="t" r="r" b="b"/>
            <a:pathLst>
              <a:path w="2705100" h="2293620" extrusionOk="0">
                <a:moveTo>
                  <a:pt x="2058670" y="7620"/>
                </a:moveTo>
                <a:lnTo>
                  <a:pt x="2056130" y="0"/>
                </a:lnTo>
                <a:lnTo>
                  <a:pt x="70954" y="587362"/>
                </a:lnTo>
                <a:lnTo>
                  <a:pt x="62230" y="556260"/>
                </a:lnTo>
                <a:lnTo>
                  <a:pt x="0" y="613410"/>
                </a:lnTo>
                <a:lnTo>
                  <a:pt x="82550" y="628650"/>
                </a:lnTo>
                <a:lnTo>
                  <a:pt x="73545" y="596607"/>
                </a:lnTo>
                <a:lnTo>
                  <a:pt x="2058670" y="7620"/>
                </a:lnTo>
                <a:close/>
              </a:path>
              <a:path w="2705100" h="2293620" extrusionOk="0">
                <a:moveTo>
                  <a:pt x="2439670" y="2286000"/>
                </a:moveTo>
                <a:lnTo>
                  <a:pt x="147205" y="1249603"/>
                </a:lnTo>
                <a:lnTo>
                  <a:pt x="161290" y="1219200"/>
                </a:lnTo>
                <a:lnTo>
                  <a:pt x="76200" y="1223010"/>
                </a:lnTo>
                <a:lnTo>
                  <a:pt x="129540" y="1287780"/>
                </a:lnTo>
                <a:lnTo>
                  <a:pt x="143154" y="1258366"/>
                </a:lnTo>
                <a:lnTo>
                  <a:pt x="2437130" y="2293620"/>
                </a:lnTo>
                <a:lnTo>
                  <a:pt x="2439670" y="2286000"/>
                </a:lnTo>
                <a:close/>
              </a:path>
              <a:path w="2705100" h="2293620" extrusionOk="0">
                <a:moveTo>
                  <a:pt x="2705100" y="1908810"/>
                </a:moveTo>
                <a:lnTo>
                  <a:pt x="2672080" y="1908810"/>
                </a:lnTo>
                <a:lnTo>
                  <a:pt x="2672080" y="1451610"/>
                </a:lnTo>
                <a:lnTo>
                  <a:pt x="2661920" y="1451610"/>
                </a:lnTo>
                <a:lnTo>
                  <a:pt x="2661920" y="1908810"/>
                </a:lnTo>
                <a:lnTo>
                  <a:pt x="2628900" y="1908810"/>
                </a:lnTo>
                <a:lnTo>
                  <a:pt x="2667000" y="1985010"/>
                </a:lnTo>
                <a:lnTo>
                  <a:pt x="2705100" y="19088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43"/>
          <p:cNvSpPr txBox="1"/>
          <p:nvPr/>
        </p:nvSpPr>
        <p:spPr>
          <a:xfrm>
            <a:off x="6619009" y="2564557"/>
            <a:ext cx="2286000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39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1100001	 Data 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43"/>
          <p:cNvSpPr txBox="1"/>
          <p:nvPr/>
        </p:nvSpPr>
        <p:spPr>
          <a:xfrm>
            <a:off x="8360409" y="6465902"/>
            <a:ext cx="274320" cy="20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marR="0" lvl="0" indent="0" algn="l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43"/>
          <p:cNvSpPr txBox="1"/>
          <p:nvPr/>
        </p:nvSpPr>
        <p:spPr>
          <a:xfrm>
            <a:off x="6629400" y="5825490"/>
            <a:ext cx="873125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Sender</a:t>
            </a:r>
            <a:endParaRPr/>
          </a:p>
        </p:txBody>
      </p:sp>
      <p:cxnSp>
        <p:nvCxnSpPr>
          <p:cNvPr id="151" name="Google Shape;151;p43"/>
          <p:cNvCxnSpPr/>
          <p:nvPr/>
        </p:nvCxnSpPr>
        <p:spPr>
          <a:xfrm rot="10800000">
            <a:off x="3276600" y="3924300"/>
            <a:ext cx="60960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2" name="Google Shape;152;p43"/>
          <p:cNvCxnSpPr>
            <a:stCxn id="148" idx="1"/>
            <a:endCxn id="133" idx="0"/>
          </p:cNvCxnSpPr>
          <p:nvPr/>
        </p:nvCxnSpPr>
        <p:spPr>
          <a:xfrm flipH="1">
            <a:off x="4800600" y="2755635"/>
            <a:ext cx="1818409" cy="978165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3" name="Google Shape;153;p43"/>
          <p:cNvCxnSpPr>
            <a:stCxn id="146" idx="1"/>
          </p:cNvCxnSpPr>
          <p:nvPr/>
        </p:nvCxnSpPr>
        <p:spPr>
          <a:xfrm rot="10800000">
            <a:off x="4211100" y="4190891"/>
            <a:ext cx="2646900" cy="10467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4" name="Google Shape;154;p43"/>
          <p:cNvCxnSpPr/>
          <p:nvPr/>
        </p:nvCxnSpPr>
        <p:spPr>
          <a:xfrm>
            <a:off x="7081519" y="3244850"/>
            <a:ext cx="0" cy="260349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5" name="Google Shape;155;p43"/>
          <p:cNvCxnSpPr>
            <a:endCxn id="146" idx="0"/>
          </p:cNvCxnSpPr>
          <p:nvPr/>
        </p:nvCxnSpPr>
        <p:spPr>
          <a:xfrm flipH="1">
            <a:off x="7048500" y="4495800"/>
            <a:ext cx="76200" cy="5334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555239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6465" y="1395489"/>
            <a:ext cx="8230810" cy="4931833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8"/>
          <p:cNvSpPr/>
          <p:nvPr/>
        </p:nvSpPr>
        <p:spPr>
          <a:xfrm>
            <a:off x="0" y="47501"/>
            <a:ext cx="7695210" cy="581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50" tIns="44000" rIns="89550" bIns="440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Vertical Redundancy Check VRC</a:t>
            </a:r>
            <a:endParaRPr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475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/>
        </p:nvSpPr>
        <p:spPr>
          <a:xfrm>
            <a:off x="457200" y="0"/>
            <a:ext cx="6019560" cy="83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Index</a:t>
            </a:r>
            <a:endParaRPr sz="32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168990" y="963516"/>
            <a:ext cx="8838720" cy="4945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2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>
            <a:spLocks noGrp="1"/>
          </p:cNvSpPr>
          <p:nvPr>
            <p:ph type="body" idx="1"/>
          </p:nvPr>
        </p:nvSpPr>
        <p:spPr>
          <a:xfrm>
            <a:off x="860438" y="1719618"/>
            <a:ext cx="7826002" cy="4039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endParaRPr dirty="0"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Types of Errors</a:t>
            </a:r>
            <a:endParaRPr sz="1800" dirty="0"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lang="en-US" sz="18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Redundancy</a:t>
            </a:r>
            <a:endParaRPr sz="1800" dirty="0"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lang="en-US" sz="18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Error Detection</a:t>
            </a:r>
            <a:endParaRPr sz="1800" b="0" i="0" u="none" strike="noStrike" cap="none" dirty="0">
              <a:solidFill>
                <a:schemeClr val="dk1"/>
              </a:solidFill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Error Correction</a:t>
            </a:r>
            <a:endParaRPr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115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4"/>
          <p:cNvSpPr txBox="1"/>
          <p:nvPr/>
        </p:nvSpPr>
        <p:spPr>
          <a:xfrm>
            <a:off x="534669" y="2034539"/>
            <a:ext cx="198120" cy="302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2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</a:t>
            </a:r>
            <a:endParaRPr sz="1800" b="0" i="0" u="none" strike="noStrike" cap="none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75" name="Google Shape;175;p44"/>
          <p:cNvSpPr txBox="1"/>
          <p:nvPr/>
        </p:nvSpPr>
        <p:spPr>
          <a:xfrm>
            <a:off x="877569" y="1972309"/>
            <a:ext cx="6108700" cy="129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Tahoma"/>
                <a:cs typeface="Times New Roman" pitchFamily="18" charset="0"/>
                <a:sym typeface="Tahoma"/>
              </a:rPr>
              <a:t>Example :</a:t>
            </a:r>
            <a:endParaRPr sz="1600" dirty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dk1"/>
              </a:solidFill>
              <a:latin typeface="Times New Roman" pitchFamily="18" charset="0"/>
              <a:ea typeface="Tahoma"/>
              <a:cs typeface="Times New Roman" pitchFamily="18" charset="0"/>
              <a:sym typeface="Tahoma"/>
            </a:endParaRPr>
          </a:p>
          <a:p>
            <a:pPr marL="22605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Tahoma"/>
                <a:cs typeface="Times New Roman" pitchFamily="18" charset="0"/>
                <a:sym typeface="Tahoma"/>
              </a:rPr>
              <a:t>1110110	1101111	1110010</a:t>
            </a:r>
            <a:endParaRPr sz="1600" b="0" i="0" u="none" strike="noStrike" cap="none" dirty="0">
              <a:solidFill>
                <a:schemeClr val="dk1"/>
              </a:solidFill>
              <a:latin typeface="Times New Roman" pitchFamily="18" charset="0"/>
              <a:ea typeface="Tahoma"/>
              <a:cs typeface="Times New Roman" pitchFamily="18" charset="0"/>
              <a:sym typeface="Tahoma"/>
            </a:endParaRPr>
          </a:p>
          <a:p>
            <a:pPr marL="226059" marR="5080" lvl="0" indent="110489" algn="l" rtl="0">
              <a:lnSpc>
                <a:spcPct val="22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Tahoma"/>
                <a:cs typeface="Times New Roman" pitchFamily="18" charset="0"/>
                <a:sym typeface="Tahoma"/>
              </a:rPr>
              <a:t>- After adding the parity bit  11101101	11011110	11100100</a:t>
            </a:r>
            <a:endParaRPr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6" name="Google Shape;176;p44"/>
          <p:cNvSpPr/>
          <p:nvPr/>
        </p:nvSpPr>
        <p:spPr>
          <a:xfrm>
            <a:off x="6779259" y="5204459"/>
            <a:ext cx="193040" cy="0"/>
          </a:xfrm>
          <a:custGeom>
            <a:avLst/>
            <a:gdLst/>
            <a:ahLst/>
            <a:cxnLst/>
            <a:rect l="l" t="t" r="r" b="b"/>
            <a:pathLst>
              <a:path w="193040" h="120000" extrusionOk="0">
                <a:moveTo>
                  <a:pt x="0" y="0"/>
                </a:moveTo>
                <a:lnTo>
                  <a:pt x="193040" y="0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44"/>
          <p:cNvSpPr txBox="1"/>
          <p:nvPr/>
        </p:nvSpPr>
        <p:spPr>
          <a:xfrm>
            <a:off x="866774" y="915476"/>
            <a:ext cx="7410450" cy="302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2858770" marR="5080" lvl="0" indent="-224536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VERTICAL REDUNDANCY  CHECK</a:t>
            </a:r>
            <a:endParaRPr sz="18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44"/>
          <p:cNvSpPr txBox="1"/>
          <p:nvPr/>
        </p:nvSpPr>
        <p:spPr>
          <a:xfrm>
            <a:off x="8360409" y="6465902"/>
            <a:ext cx="274320" cy="20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marR="0" lvl="0" indent="0" algn="l" rtl="0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0244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5"/>
          <p:cNvSpPr txBox="1"/>
          <p:nvPr/>
        </p:nvSpPr>
        <p:spPr>
          <a:xfrm>
            <a:off x="509269" y="2503170"/>
            <a:ext cx="7920355" cy="1151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300" rIns="0" bIns="0" anchor="t" anchorCtr="0">
            <a:spAutoFit/>
          </a:bodyPr>
          <a:lstStyle/>
          <a:p>
            <a:pPr marL="3810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2050"/>
              <a:buFont typeface="Noto Sans Symbols"/>
              <a:buChar char="■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Tahoma"/>
                <a:cs typeface="Times New Roman" pitchFamily="18" charset="0"/>
                <a:sym typeface="Tahoma"/>
              </a:rPr>
              <a:t>VRC can detect all single – bit errors</a:t>
            </a:r>
            <a:endParaRPr sz="1800" b="0" i="0" u="none" strike="noStrike" cap="none" dirty="0">
              <a:solidFill>
                <a:schemeClr val="dk1"/>
              </a:solidFill>
              <a:latin typeface="Times New Roman" pitchFamily="18" charset="0"/>
              <a:ea typeface="Tahoma"/>
              <a:cs typeface="Times New Roman" pitchFamily="18" charset="0"/>
              <a:sym typeface="Tahoma"/>
            </a:endParaRPr>
          </a:p>
          <a:p>
            <a:pPr marL="380365" marR="3048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CCFF"/>
              </a:buClr>
              <a:buSzPts val="2050"/>
              <a:buFont typeface="Noto Sans Symbols"/>
              <a:buChar char="■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Tahoma"/>
                <a:cs typeface="Times New Roman" pitchFamily="18" charset="0"/>
                <a:sym typeface="Tahoma"/>
              </a:rPr>
              <a:t>It can detect burst errors if the total  number of errors in each data unit is odd.</a:t>
            </a:r>
            <a:endParaRPr sz="1800" b="0" i="0" u="none" strike="noStrike" cap="none" dirty="0">
              <a:solidFill>
                <a:schemeClr val="dk1"/>
              </a:solidFill>
              <a:latin typeface="Times New Roman" pitchFamily="18" charset="0"/>
              <a:ea typeface="Tahoma"/>
              <a:cs typeface="Times New Roman" pitchFamily="18" charset="0"/>
              <a:sym typeface="Tahoma"/>
            </a:endParaRPr>
          </a:p>
          <a:p>
            <a:pPr marL="380365" marR="46355" lvl="0" indent="-342900" algn="l" rtl="0">
              <a:lnSpc>
                <a:spcPct val="100000"/>
              </a:lnSpc>
              <a:spcBef>
                <a:spcPts val="790"/>
              </a:spcBef>
              <a:spcAft>
                <a:spcPts val="0"/>
              </a:spcAft>
              <a:buClr>
                <a:srgbClr val="00CCFF"/>
              </a:buClr>
              <a:buSzPts val="2050"/>
              <a:buFont typeface="Noto Sans Symbols"/>
              <a:buChar char="■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Tahoma"/>
                <a:cs typeface="Times New Roman" pitchFamily="18" charset="0"/>
                <a:sym typeface="Tahoma"/>
              </a:rPr>
              <a:t>VRC can not detect errors where the total  number of bits changed is even.</a:t>
            </a:r>
            <a:endParaRPr sz="1800" b="0" i="0" u="none" strike="noStrike" cap="none" dirty="0">
              <a:solidFill>
                <a:schemeClr val="dk1"/>
              </a:solidFill>
              <a:latin typeface="Times New Roman" pitchFamily="18" charset="0"/>
              <a:ea typeface="Tahoma"/>
              <a:cs typeface="Times New Roman" pitchFamily="18" charset="0"/>
              <a:sym typeface="Tahoma"/>
            </a:endParaRPr>
          </a:p>
        </p:txBody>
      </p:sp>
      <p:sp>
        <p:nvSpPr>
          <p:cNvPr id="186" name="Google Shape;186;p45"/>
          <p:cNvSpPr txBox="1"/>
          <p:nvPr/>
        </p:nvSpPr>
        <p:spPr>
          <a:xfrm>
            <a:off x="-666875" y="266809"/>
            <a:ext cx="8847117" cy="518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2858770" marR="5080" lvl="0" indent="-224536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Vertical Redundancy  Check</a:t>
            </a:r>
          </a:p>
        </p:txBody>
      </p:sp>
    </p:spTree>
    <p:extLst>
      <p:ext uri="{BB962C8B-B14F-4D97-AF65-F5344CB8AC3E}">
        <p14:creationId xmlns:p14="http://schemas.microsoft.com/office/powerpoint/2010/main" val="3300008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6"/>
          <p:cNvSpPr txBox="1"/>
          <p:nvPr/>
        </p:nvSpPr>
        <p:spPr>
          <a:xfrm>
            <a:off x="826769" y="1029776"/>
            <a:ext cx="7488555" cy="302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1" i="0" u="sng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LONGITUDINAL REDUNDANCY CHECK(LRC)</a:t>
            </a:r>
            <a:endParaRPr sz="18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46"/>
          <p:cNvSpPr txBox="1"/>
          <p:nvPr/>
        </p:nvSpPr>
        <p:spPr>
          <a:xfrm>
            <a:off x="763269" y="1661159"/>
            <a:ext cx="7319645" cy="1971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300" rIns="0" bIns="0" anchor="t" anchorCtr="0">
            <a:spAutoFit/>
          </a:bodyPr>
          <a:lstStyle/>
          <a:p>
            <a:pPr marL="354965" marR="184150" lvl="0" indent="-342900" algn="l" rtl="0">
              <a:lnSpc>
                <a:spcPct val="1081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In this method , a block of bits is  organized in table(rows and columns)</a:t>
            </a:r>
            <a:endParaRPr sz="1600" dirty="0">
              <a:latin typeface="Times New Roman" pitchFamily="18" charset="0"/>
              <a:cs typeface="Times New Roman" pitchFamily="18" charset="0"/>
            </a:endParaRPr>
          </a:p>
          <a:p>
            <a:pPr marL="354965" marR="5080" lvl="0" indent="0" algn="l" rtl="0">
              <a:lnSpc>
                <a:spcPct val="107812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calculate the parity bit for each column  and the set of this parity bit is also  sending with original data.</a:t>
            </a:r>
            <a:endParaRPr sz="1600" dirty="0">
              <a:latin typeface="Times New Roman" pitchFamily="18" charset="0"/>
              <a:cs typeface="Times New Roman" pitchFamily="18" charset="0"/>
            </a:endParaRPr>
          </a:p>
          <a:p>
            <a:pPr marL="354965" marR="118110" lvl="0" indent="0" algn="l" rtl="0">
              <a:lnSpc>
                <a:spcPct val="107812"/>
              </a:lnSpc>
              <a:spcBef>
                <a:spcPts val="81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  <a:sym typeface="Arial"/>
            </a:endParaRPr>
          </a:p>
          <a:p>
            <a:pPr marL="354965" marR="118110" lvl="0" indent="0" algn="l" rtl="0">
              <a:lnSpc>
                <a:spcPct val="107812"/>
              </a:lnSpc>
              <a:spcBef>
                <a:spcPts val="81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From the block of parity we can check  the redundancy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32707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"/>
          <p:cNvSpPr/>
          <p:nvPr/>
        </p:nvSpPr>
        <p:spPr>
          <a:xfrm>
            <a:off x="0" y="205158"/>
            <a:ext cx="6175169" cy="1073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50" tIns="44000" rIns="89550" bIns="440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tx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Longitudinal Redundancy Check LRC</a:t>
            </a:r>
            <a:endParaRPr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0" name="Google Shape;200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7608" y="3016250"/>
            <a:ext cx="8336643" cy="16389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83668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7"/>
          <p:cNvSpPr txBox="1">
            <a:spLocks noGrp="1"/>
          </p:cNvSpPr>
          <p:nvPr>
            <p:ph type="title"/>
          </p:nvPr>
        </p:nvSpPr>
        <p:spPr>
          <a:xfrm>
            <a:off x="2214881" y="185455"/>
            <a:ext cx="3103244" cy="518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lang="en-US" sz="3200" b="1" dirty="0">
                <a:solidFill>
                  <a:schemeClr val="dk1"/>
                </a:solidFill>
              </a:rPr>
              <a:t>LRC Example</a:t>
            </a:r>
            <a:endParaRPr sz="3200" b="1" dirty="0"/>
          </a:p>
        </p:txBody>
      </p:sp>
      <p:grpSp>
        <p:nvGrpSpPr>
          <p:cNvPr id="207" name="Google Shape;207;p47"/>
          <p:cNvGrpSpPr/>
          <p:nvPr/>
        </p:nvGrpSpPr>
        <p:grpSpPr>
          <a:xfrm>
            <a:off x="304800" y="685800"/>
            <a:ext cx="5943600" cy="685800"/>
            <a:chOff x="304800" y="685800"/>
            <a:chExt cx="5943600" cy="685800"/>
          </a:xfrm>
        </p:grpSpPr>
        <p:sp>
          <p:nvSpPr>
            <p:cNvPr id="208" name="Google Shape;208;p47"/>
            <p:cNvSpPr/>
            <p:nvPr/>
          </p:nvSpPr>
          <p:spPr>
            <a:xfrm>
              <a:off x="304800" y="685800"/>
              <a:ext cx="5943600" cy="685800"/>
            </a:xfrm>
            <a:custGeom>
              <a:avLst/>
              <a:gdLst/>
              <a:ahLst/>
              <a:cxnLst/>
              <a:rect l="l" t="t" r="r" b="b"/>
              <a:pathLst>
                <a:path w="5943600" h="685800" extrusionOk="0">
                  <a:moveTo>
                    <a:pt x="59436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5943600" y="685800"/>
                  </a:lnTo>
                  <a:close/>
                </a:path>
              </a:pathLst>
            </a:custGeom>
            <a:solidFill>
              <a:srgbClr val="00989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47"/>
            <p:cNvSpPr/>
            <p:nvPr/>
          </p:nvSpPr>
          <p:spPr>
            <a:xfrm>
              <a:off x="304800" y="685800"/>
              <a:ext cx="5943600" cy="685800"/>
            </a:xfrm>
            <a:custGeom>
              <a:avLst/>
              <a:gdLst/>
              <a:ahLst/>
              <a:cxnLst/>
              <a:rect l="l" t="t" r="r" b="b"/>
              <a:pathLst>
                <a:path w="5943600" h="685800" extrusionOk="0">
                  <a:moveTo>
                    <a:pt x="2971800" y="685800"/>
                  </a:moveTo>
                  <a:lnTo>
                    <a:pt x="0" y="685800"/>
                  </a:lnTo>
                  <a:lnTo>
                    <a:pt x="0" y="0"/>
                  </a:lnTo>
                  <a:lnTo>
                    <a:pt x="5943600" y="0"/>
                  </a:lnTo>
                  <a:lnTo>
                    <a:pt x="5943600" y="685800"/>
                  </a:lnTo>
                  <a:lnTo>
                    <a:pt x="2971800" y="685800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0" name="Google Shape;210;p47"/>
          <p:cNvGrpSpPr/>
          <p:nvPr/>
        </p:nvGrpSpPr>
        <p:grpSpPr>
          <a:xfrm>
            <a:off x="1219200" y="4267200"/>
            <a:ext cx="7315200" cy="762000"/>
            <a:chOff x="1219200" y="4267200"/>
            <a:chExt cx="7315200" cy="762000"/>
          </a:xfrm>
        </p:grpSpPr>
        <p:sp>
          <p:nvSpPr>
            <p:cNvPr id="211" name="Google Shape;211;p47"/>
            <p:cNvSpPr/>
            <p:nvPr/>
          </p:nvSpPr>
          <p:spPr>
            <a:xfrm>
              <a:off x="1219200" y="4267200"/>
              <a:ext cx="7315200" cy="762000"/>
            </a:xfrm>
            <a:custGeom>
              <a:avLst/>
              <a:gdLst/>
              <a:ahLst/>
              <a:cxnLst/>
              <a:rect l="l" t="t" r="r" b="b"/>
              <a:pathLst>
                <a:path w="7315200" h="762000" extrusionOk="0">
                  <a:moveTo>
                    <a:pt x="73152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7315200" y="762000"/>
                  </a:lnTo>
                  <a:close/>
                </a:path>
              </a:pathLst>
            </a:custGeom>
            <a:solidFill>
              <a:srgbClr val="00989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47"/>
            <p:cNvSpPr/>
            <p:nvPr/>
          </p:nvSpPr>
          <p:spPr>
            <a:xfrm>
              <a:off x="1219200" y="4267200"/>
              <a:ext cx="7315200" cy="762000"/>
            </a:xfrm>
            <a:custGeom>
              <a:avLst/>
              <a:gdLst/>
              <a:ahLst/>
              <a:cxnLst/>
              <a:rect l="l" t="t" r="r" b="b"/>
              <a:pathLst>
                <a:path w="7315200" h="762000" extrusionOk="0">
                  <a:moveTo>
                    <a:pt x="3657600" y="762000"/>
                  </a:moveTo>
                  <a:lnTo>
                    <a:pt x="0" y="762000"/>
                  </a:lnTo>
                  <a:lnTo>
                    <a:pt x="0" y="0"/>
                  </a:lnTo>
                  <a:lnTo>
                    <a:pt x="7315200" y="0"/>
                  </a:lnTo>
                  <a:lnTo>
                    <a:pt x="7315200" y="762000"/>
                  </a:lnTo>
                  <a:lnTo>
                    <a:pt x="3657600" y="762000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3" name="Google Shape;213;p47"/>
          <p:cNvSpPr txBox="1"/>
          <p:nvPr/>
        </p:nvSpPr>
        <p:spPr>
          <a:xfrm>
            <a:off x="1219200" y="4267200"/>
            <a:ext cx="7315200" cy="569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8100" rIns="0" bIns="0" anchor="t" anchorCtr="0">
            <a:spAutoFit/>
          </a:bodyPr>
          <a:lstStyle/>
          <a:p>
            <a:pPr marL="419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11100111	1101101 00111001	10101001	</a:t>
            </a:r>
            <a:r>
              <a:rPr lang="en-US" sz="2400" b="0" i="0" u="sng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10101010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14" name="Google Shape;214;p47"/>
          <p:cNvGrpSpPr/>
          <p:nvPr/>
        </p:nvGrpSpPr>
        <p:grpSpPr>
          <a:xfrm>
            <a:off x="6553199" y="1447800"/>
            <a:ext cx="2133600" cy="1828800"/>
            <a:chOff x="6553199" y="1447800"/>
            <a:chExt cx="2133600" cy="1828800"/>
          </a:xfrm>
        </p:grpSpPr>
        <p:sp>
          <p:nvSpPr>
            <p:cNvPr id="215" name="Google Shape;215;p47"/>
            <p:cNvSpPr/>
            <p:nvPr/>
          </p:nvSpPr>
          <p:spPr>
            <a:xfrm>
              <a:off x="6553199" y="1447800"/>
              <a:ext cx="2133600" cy="1828800"/>
            </a:xfrm>
            <a:custGeom>
              <a:avLst/>
              <a:gdLst/>
              <a:ahLst/>
              <a:cxnLst/>
              <a:rect l="l" t="t" r="r" b="b"/>
              <a:pathLst>
                <a:path w="2133600" h="1828800" extrusionOk="0">
                  <a:moveTo>
                    <a:pt x="2133600" y="0"/>
                  </a:moveTo>
                  <a:lnTo>
                    <a:pt x="0" y="0"/>
                  </a:lnTo>
                  <a:lnTo>
                    <a:pt x="0" y="1828800"/>
                  </a:lnTo>
                  <a:lnTo>
                    <a:pt x="2133600" y="1828800"/>
                  </a:lnTo>
                  <a:close/>
                </a:path>
              </a:pathLst>
            </a:custGeom>
            <a:solidFill>
              <a:srgbClr val="00989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47"/>
            <p:cNvSpPr/>
            <p:nvPr/>
          </p:nvSpPr>
          <p:spPr>
            <a:xfrm>
              <a:off x="6553199" y="1447800"/>
              <a:ext cx="2133600" cy="1828800"/>
            </a:xfrm>
            <a:custGeom>
              <a:avLst/>
              <a:gdLst/>
              <a:ahLst/>
              <a:cxnLst/>
              <a:rect l="l" t="t" r="r" b="b"/>
              <a:pathLst>
                <a:path w="2133600" h="1828800" extrusionOk="0">
                  <a:moveTo>
                    <a:pt x="1066800" y="1828800"/>
                  </a:moveTo>
                  <a:lnTo>
                    <a:pt x="0" y="1828800"/>
                  </a:lnTo>
                  <a:lnTo>
                    <a:pt x="0" y="0"/>
                  </a:lnTo>
                  <a:lnTo>
                    <a:pt x="2133600" y="0"/>
                  </a:lnTo>
                  <a:lnTo>
                    <a:pt x="2133600" y="1828800"/>
                  </a:lnTo>
                  <a:lnTo>
                    <a:pt x="1066800" y="1828800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7" name="Google Shape;217;p47"/>
          <p:cNvSpPr txBox="1"/>
          <p:nvPr/>
        </p:nvSpPr>
        <p:spPr>
          <a:xfrm>
            <a:off x="6553200" y="1447800"/>
            <a:ext cx="2133600" cy="1678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9375" rIns="0" bIns="0" anchor="t" anchorCtr="0">
            <a:spAutoFit/>
          </a:bodyPr>
          <a:lstStyle/>
          <a:p>
            <a:pPr marL="3962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11100111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962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11011101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962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00111001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962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10101001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47"/>
          <p:cNvSpPr txBox="1"/>
          <p:nvPr/>
        </p:nvSpPr>
        <p:spPr>
          <a:xfrm>
            <a:off x="304800" y="685800"/>
            <a:ext cx="5943600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0" anchor="t" anchorCtr="0">
            <a:spAutoFit/>
          </a:bodyPr>
          <a:lstStyle/>
          <a:p>
            <a:pPr marL="9080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11100111	11011101	00111001	10101001</a:t>
            </a:r>
            <a:endParaRPr dirty="0"/>
          </a:p>
        </p:txBody>
      </p:sp>
      <p:sp>
        <p:nvSpPr>
          <p:cNvPr id="219" name="Google Shape;219;p47"/>
          <p:cNvSpPr txBox="1"/>
          <p:nvPr/>
        </p:nvSpPr>
        <p:spPr>
          <a:xfrm>
            <a:off x="4300220" y="3614420"/>
            <a:ext cx="617855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LRC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47"/>
          <p:cNvSpPr/>
          <p:nvPr/>
        </p:nvSpPr>
        <p:spPr>
          <a:xfrm>
            <a:off x="4953000" y="3771900"/>
            <a:ext cx="1905000" cy="76200"/>
          </a:xfrm>
          <a:custGeom>
            <a:avLst/>
            <a:gdLst/>
            <a:ahLst/>
            <a:cxnLst/>
            <a:rect l="l" t="t" r="r" b="b"/>
            <a:pathLst>
              <a:path w="1905000" h="76200" extrusionOk="0">
                <a:moveTo>
                  <a:pt x="1905000" y="38100"/>
                </a:moveTo>
                <a:lnTo>
                  <a:pt x="1828800" y="0"/>
                </a:lnTo>
                <a:lnTo>
                  <a:pt x="1828800" y="33020"/>
                </a:lnTo>
                <a:lnTo>
                  <a:pt x="0" y="33020"/>
                </a:lnTo>
                <a:lnTo>
                  <a:pt x="0" y="43180"/>
                </a:lnTo>
                <a:lnTo>
                  <a:pt x="1828800" y="43180"/>
                </a:lnTo>
                <a:lnTo>
                  <a:pt x="1828800" y="76200"/>
                </a:lnTo>
                <a:lnTo>
                  <a:pt x="1905000" y="381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47"/>
          <p:cNvSpPr txBox="1"/>
          <p:nvPr/>
        </p:nvSpPr>
        <p:spPr>
          <a:xfrm>
            <a:off x="6935469" y="3539490"/>
            <a:ext cx="1244600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10101010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p47"/>
          <p:cNvSpPr txBox="1"/>
          <p:nvPr/>
        </p:nvSpPr>
        <p:spPr>
          <a:xfrm>
            <a:off x="3208020" y="5596890"/>
            <a:ext cx="2215515" cy="7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Original data plus  LRC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p47"/>
          <p:cNvSpPr/>
          <p:nvPr/>
        </p:nvSpPr>
        <p:spPr>
          <a:xfrm>
            <a:off x="7581900" y="3886200"/>
            <a:ext cx="76200" cy="304800"/>
          </a:xfrm>
          <a:custGeom>
            <a:avLst/>
            <a:gdLst/>
            <a:ahLst/>
            <a:cxnLst/>
            <a:rect l="l" t="t" r="r" b="b"/>
            <a:pathLst>
              <a:path w="76200" h="304800" extrusionOk="0">
                <a:moveTo>
                  <a:pt x="76200" y="229870"/>
                </a:moveTo>
                <a:lnTo>
                  <a:pt x="43180" y="229870"/>
                </a:lnTo>
                <a:lnTo>
                  <a:pt x="43180" y="0"/>
                </a:lnTo>
                <a:lnTo>
                  <a:pt x="33020" y="0"/>
                </a:lnTo>
                <a:lnTo>
                  <a:pt x="33020" y="229870"/>
                </a:lnTo>
                <a:lnTo>
                  <a:pt x="0" y="229870"/>
                </a:lnTo>
                <a:lnTo>
                  <a:pt x="38100" y="304800"/>
                </a:lnTo>
                <a:lnTo>
                  <a:pt x="76200" y="22987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47"/>
          <p:cNvSpPr/>
          <p:nvPr/>
        </p:nvSpPr>
        <p:spPr>
          <a:xfrm>
            <a:off x="0" y="4638039"/>
            <a:ext cx="1066800" cy="172720"/>
          </a:xfrm>
          <a:custGeom>
            <a:avLst/>
            <a:gdLst/>
            <a:ahLst/>
            <a:cxnLst/>
            <a:rect l="l" t="t" r="r" b="b"/>
            <a:pathLst>
              <a:path w="1066800" h="172720" extrusionOk="0">
                <a:moveTo>
                  <a:pt x="171450" y="0"/>
                </a:moveTo>
                <a:lnTo>
                  <a:pt x="0" y="86360"/>
                </a:lnTo>
                <a:lnTo>
                  <a:pt x="171450" y="172720"/>
                </a:lnTo>
                <a:lnTo>
                  <a:pt x="102870" y="86360"/>
                </a:lnTo>
                <a:lnTo>
                  <a:pt x="171450" y="0"/>
                </a:lnTo>
                <a:close/>
              </a:path>
              <a:path w="1066800" h="172720" extrusionOk="0">
                <a:moveTo>
                  <a:pt x="1066800" y="58420"/>
                </a:moveTo>
                <a:lnTo>
                  <a:pt x="137160" y="58420"/>
                </a:lnTo>
                <a:lnTo>
                  <a:pt x="137160" y="115570"/>
                </a:lnTo>
                <a:lnTo>
                  <a:pt x="1066800" y="115570"/>
                </a:lnTo>
                <a:lnTo>
                  <a:pt x="1066800" y="5842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5" name="Google Shape;225;p47"/>
          <p:cNvGrpSpPr/>
          <p:nvPr/>
        </p:nvGrpSpPr>
        <p:grpSpPr>
          <a:xfrm>
            <a:off x="990600" y="1371600"/>
            <a:ext cx="5486400" cy="1562099"/>
            <a:chOff x="990600" y="1371600"/>
            <a:chExt cx="5486400" cy="1562099"/>
          </a:xfrm>
        </p:grpSpPr>
        <p:sp>
          <p:nvSpPr>
            <p:cNvPr id="226" name="Google Shape;226;p47"/>
            <p:cNvSpPr/>
            <p:nvPr/>
          </p:nvSpPr>
          <p:spPr>
            <a:xfrm>
              <a:off x="990600" y="1714499"/>
              <a:ext cx="5486400" cy="76200"/>
            </a:xfrm>
            <a:custGeom>
              <a:avLst/>
              <a:gdLst/>
              <a:ahLst/>
              <a:cxnLst/>
              <a:rect l="l" t="t" r="r" b="b"/>
              <a:pathLst>
                <a:path w="5486400" h="76200" extrusionOk="0">
                  <a:moveTo>
                    <a:pt x="5486400" y="38100"/>
                  </a:moveTo>
                  <a:lnTo>
                    <a:pt x="5411470" y="0"/>
                  </a:lnTo>
                  <a:lnTo>
                    <a:pt x="5411470" y="33020"/>
                  </a:lnTo>
                  <a:lnTo>
                    <a:pt x="0" y="33020"/>
                  </a:lnTo>
                  <a:lnTo>
                    <a:pt x="0" y="43180"/>
                  </a:lnTo>
                  <a:lnTo>
                    <a:pt x="5411470" y="43180"/>
                  </a:lnTo>
                  <a:lnTo>
                    <a:pt x="5411470" y="76200"/>
                  </a:lnTo>
                  <a:lnTo>
                    <a:pt x="5486400" y="38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47"/>
            <p:cNvSpPr/>
            <p:nvPr/>
          </p:nvSpPr>
          <p:spPr>
            <a:xfrm>
              <a:off x="990600" y="1371600"/>
              <a:ext cx="0" cy="381000"/>
            </a:xfrm>
            <a:custGeom>
              <a:avLst/>
              <a:gdLst/>
              <a:ahLst/>
              <a:cxnLst/>
              <a:rect l="l" t="t" r="r" b="b"/>
              <a:pathLst>
                <a:path w="120000" h="381000" extrusionOk="0">
                  <a:moveTo>
                    <a:pt x="0" y="0"/>
                  </a:moveTo>
                  <a:lnTo>
                    <a:pt x="0" y="38100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47"/>
            <p:cNvSpPr/>
            <p:nvPr/>
          </p:nvSpPr>
          <p:spPr>
            <a:xfrm>
              <a:off x="2362200" y="2095499"/>
              <a:ext cx="4114800" cy="76200"/>
            </a:xfrm>
            <a:custGeom>
              <a:avLst/>
              <a:gdLst/>
              <a:ahLst/>
              <a:cxnLst/>
              <a:rect l="l" t="t" r="r" b="b"/>
              <a:pathLst>
                <a:path w="4114800" h="76200" extrusionOk="0">
                  <a:moveTo>
                    <a:pt x="4114800" y="38100"/>
                  </a:moveTo>
                  <a:lnTo>
                    <a:pt x="4039870" y="0"/>
                  </a:lnTo>
                  <a:lnTo>
                    <a:pt x="4039870" y="33020"/>
                  </a:lnTo>
                  <a:lnTo>
                    <a:pt x="0" y="33020"/>
                  </a:lnTo>
                  <a:lnTo>
                    <a:pt x="0" y="43180"/>
                  </a:lnTo>
                  <a:lnTo>
                    <a:pt x="4039870" y="43180"/>
                  </a:lnTo>
                  <a:lnTo>
                    <a:pt x="4039870" y="76200"/>
                  </a:lnTo>
                  <a:lnTo>
                    <a:pt x="4114800" y="38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47"/>
            <p:cNvSpPr/>
            <p:nvPr/>
          </p:nvSpPr>
          <p:spPr>
            <a:xfrm>
              <a:off x="2362200" y="1371600"/>
              <a:ext cx="0" cy="762000"/>
            </a:xfrm>
            <a:custGeom>
              <a:avLst/>
              <a:gdLst/>
              <a:ahLst/>
              <a:cxnLst/>
              <a:rect l="l" t="t" r="r" b="b"/>
              <a:pathLst>
                <a:path w="120000" h="762000" extrusionOk="0">
                  <a:moveTo>
                    <a:pt x="0" y="0"/>
                  </a:moveTo>
                  <a:lnTo>
                    <a:pt x="0" y="76200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47"/>
            <p:cNvSpPr/>
            <p:nvPr/>
          </p:nvSpPr>
          <p:spPr>
            <a:xfrm>
              <a:off x="3733800" y="2476499"/>
              <a:ext cx="2743200" cy="76200"/>
            </a:xfrm>
            <a:custGeom>
              <a:avLst/>
              <a:gdLst/>
              <a:ahLst/>
              <a:cxnLst/>
              <a:rect l="l" t="t" r="r" b="b"/>
              <a:pathLst>
                <a:path w="2743200" h="76200" extrusionOk="0">
                  <a:moveTo>
                    <a:pt x="2743200" y="38100"/>
                  </a:moveTo>
                  <a:lnTo>
                    <a:pt x="2668270" y="0"/>
                  </a:lnTo>
                  <a:lnTo>
                    <a:pt x="2668270" y="33020"/>
                  </a:lnTo>
                  <a:lnTo>
                    <a:pt x="0" y="33020"/>
                  </a:lnTo>
                  <a:lnTo>
                    <a:pt x="0" y="43180"/>
                  </a:lnTo>
                  <a:lnTo>
                    <a:pt x="2668270" y="43180"/>
                  </a:lnTo>
                  <a:lnTo>
                    <a:pt x="2668270" y="76200"/>
                  </a:lnTo>
                  <a:lnTo>
                    <a:pt x="2743200" y="38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47"/>
            <p:cNvSpPr/>
            <p:nvPr/>
          </p:nvSpPr>
          <p:spPr>
            <a:xfrm>
              <a:off x="3733800" y="1371600"/>
              <a:ext cx="0" cy="1143000"/>
            </a:xfrm>
            <a:custGeom>
              <a:avLst/>
              <a:gdLst/>
              <a:ahLst/>
              <a:cxnLst/>
              <a:rect l="l" t="t" r="r" b="b"/>
              <a:pathLst>
                <a:path w="120000" h="1143000" extrusionOk="0">
                  <a:moveTo>
                    <a:pt x="0" y="0"/>
                  </a:moveTo>
                  <a:lnTo>
                    <a:pt x="0" y="114300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47"/>
            <p:cNvSpPr/>
            <p:nvPr/>
          </p:nvSpPr>
          <p:spPr>
            <a:xfrm>
              <a:off x="5105400" y="2857499"/>
              <a:ext cx="1371600" cy="76200"/>
            </a:xfrm>
            <a:custGeom>
              <a:avLst/>
              <a:gdLst/>
              <a:ahLst/>
              <a:cxnLst/>
              <a:rect l="l" t="t" r="r" b="b"/>
              <a:pathLst>
                <a:path w="1371600" h="76200" extrusionOk="0">
                  <a:moveTo>
                    <a:pt x="1371600" y="38100"/>
                  </a:moveTo>
                  <a:lnTo>
                    <a:pt x="1296670" y="0"/>
                  </a:lnTo>
                  <a:lnTo>
                    <a:pt x="1296670" y="33020"/>
                  </a:lnTo>
                  <a:lnTo>
                    <a:pt x="0" y="33020"/>
                  </a:lnTo>
                  <a:lnTo>
                    <a:pt x="0" y="43180"/>
                  </a:lnTo>
                  <a:lnTo>
                    <a:pt x="1296670" y="43180"/>
                  </a:lnTo>
                  <a:lnTo>
                    <a:pt x="1296670" y="76200"/>
                  </a:lnTo>
                  <a:lnTo>
                    <a:pt x="1371600" y="38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47"/>
            <p:cNvSpPr/>
            <p:nvPr/>
          </p:nvSpPr>
          <p:spPr>
            <a:xfrm>
              <a:off x="5105399" y="1371600"/>
              <a:ext cx="0" cy="1524000"/>
            </a:xfrm>
            <a:custGeom>
              <a:avLst/>
              <a:gdLst/>
              <a:ahLst/>
              <a:cxnLst/>
              <a:rect l="l" t="t" r="r" b="b"/>
              <a:pathLst>
                <a:path w="120000" h="1524000" extrusionOk="0">
                  <a:moveTo>
                    <a:pt x="0" y="0"/>
                  </a:moveTo>
                  <a:lnTo>
                    <a:pt x="0" y="152400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3901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8"/>
          <p:cNvSpPr txBox="1"/>
          <p:nvPr/>
        </p:nvSpPr>
        <p:spPr>
          <a:xfrm>
            <a:off x="111070" y="136800"/>
            <a:ext cx="3297148" cy="50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Times New Roman" pitchFamily="18" charset="0"/>
                <a:ea typeface="Tahoma"/>
                <a:cs typeface="Times New Roman" pitchFamily="18" charset="0"/>
                <a:sym typeface="Tahoma"/>
              </a:rPr>
              <a:t>LRC Example</a:t>
            </a:r>
            <a:endParaRPr sz="3200" b="1" i="0" u="none" strike="noStrike" cap="none" dirty="0">
              <a:solidFill>
                <a:schemeClr val="dk1"/>
              </a:solidFill>
              <a:latin typeface="Times New Roman" pitchFamily="18" charset="0"/>
              <a:ea typeface="Tahoma"/>
              <a:cs typeface="Times New Roman" pitchFamily="18" charset="0"/>
              <a:sym typeface="Tahoma"/>
            </a:endParaRPr>
          </a:p>
        </p:txBody>
      </p:sp>
      <p:sp>
        <p:nvSpPr>
          <p:cNvPr id="241" name="Google Shape;241;p48"/>
          <p:cNvSpPr txBox="1">
            <a:spLocks noGrp="1"/>
          </p:cNvSpPr>
          <p:nvPr>
            <p:ph type="title"/>
          </p:nvPr>
        </p:nvSpPr>
        <p:spPr>
          <a:xfrm>
            <a:off x="382270" y="1099626"/>
            <a:ext cx="5768340" cy="302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solidFill>
                  <a:schemeClr val="dk1"/>
                </a:solidFill>
              </a:rPr>
              <a:t>Suppose the following block is sent :</a:t>
            </a:r>
            <a:endParaRPr sz="1800" dirty="0">
              <a:solidFill>
                <a:schemeClr val="dk1"/>
              </a:solidFill>
            </a:endParaRPr>
          </a:p>
        </p:txBody>
      </p:sp>
      <p:grpSp>
        <p:nvGrpSpPr>
          <p:cNvPr id="242" name="Google Shape;242;p48"/>
          <p:cNvGrpSpPr/>
          <p:nvPr/>
        </p:nvGrpSpPr>
        <p:grpSpPr>
          <a:xfrm>
            <a:off x="7392669" y="1975940"/>
            <a:ext cx="1343660" cy="21945"/>
            <a:chOff x="7392669" y="1972309"/>
            <a:chExt cx="1343660" cy="15240"/>
          </a:xfrm>
        </p:grpSpPr>
        <p:sp>
          <p:nvSpPr>
            <p:cNvPr id="243" name="Google Shape;243;p48"/>
            <p:cNvSpPr/>
            <p:nvPr/>
          </p:nvSpPr>
          <p:spPr>
            <a:xfrm>
              <a:off x="7407909" y="1987549"/>
              <a:ext cx="1328420" cy="0"/>
            </a:xfrm>
            <a:custGeom>
              <a:avLst/>
              <a:gdLst/>
              <a:ahLst/>
              <a:cxnLst/>
              <a:rect l="l" t="t" r="r" b="b"/>
              <a:pathLst>
                <a:path w="1328420" h="120000" extrusionOk="0">
                  <a:moveTo>
                    <a:pt x="0" y="0"/>
                  </a:moveTo>
                  <a:lnTo>
                    <a:pt x="1328420" y="0"/>
                  </a:lnTo>
                </a:path>
              </a:pathLst>
            </a:custGeom>
            <a:noFill/>
            <a:ln w="165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48"/>
            <p:cNvSpPr/>
            <p:nvPr/>
          </p:nvSpPr>
          <p:spPr>
            <a:xfrm>
              <a:off x="7392669" y="1972309"/>
              <a:ext cx="1328420" cy="0"/>
            </a:xfrm>
            <a:custGeom>
              <a:avLst/>
              <a:gdLst/>
              <a:ahLst/>
              <a:cxnLst/>
              <a:rect l="l" t="t" r="r" b="b"/>
              <a:pathLst>
                <a:path w="1328420" h="120000" extrusionOk="0">
                  <a:moveTo>
                    <a:pt x="0" y="0"/>
                  </a:moveTo>
                  <a:lnTo>
                    <a:pt x="1328420" y="0"/>
                  </a:lnTo>
                </a:path>
              </a:pathLst>
            </a:custGeom>
            <a:noFill/>
            <a:ln w="165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5" name="Google Shape;245;p48"/>
          <p:cNvSpPr txBox="1">
            <a:spLocks noGrp="1"/>
          </p:cNvSpPr>
          <p:nvPr>
            <p:ph type="body" idx="1"/>
          </p:nvPr>
        </p:nvSpPr>
        <p:spPr>
          <a:xfrm>
            <a:off x="299718" y="1534159"/>
            <a:ext cx="8691881" cy="2655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7950" rIns="0" bIns="0" anchor="t" anchorCtr="0">
            <a:spAutoFit/>
          </a:bodyPr>
          <a:lstStyle/>
          <a:p>
            <a:pPr marL="666750" lvl="0" indent="0" algn="l" rtl="0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SzPts val="1800"/>
              <a:buNone/>
            </a:pPr>
            <a:r>
              <a:rPr lang="en-US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10101001	00111001	11011101	11100111	10101010</a:t>
            </a:r>
            <a:endParaRPr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  <a:p>
            <a:pPr marL="7410450" lvl="0" indent="-3429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</a:pPr>
            <a:r>
              <a:rPr lang="en-US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(LRC)</a:t>
            </a:r>
            <a:endParaRPr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38150" marR="508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 dirty="0" err="1">
                <a:solidFill>
                  <a:schemeClr val="dk1"/>
                </a:solidFill>
                <a:latin typeface="Times New Roman" pitchFamily="18" charset="0"/>
                <a:ea typeface="Tahoma"/>
                <a:cs typeface="Times New Roman" pitchFamily="18" charset="0"/>
                <a:sym typeface="Tahoma"/>
              </a:rPr>
              <a:t>However,it</a:t>
            </a:r>
            <a:r>
              <a:rPr lang="en-US" dirty="0">
                <a:solidFill>
                  <a:schemeClr val="dk1"/>
                </a:solidFill>
                <a:latin typeface="Times New Roman" pitchFamily="18" charset="0"/>
                <a:ea typeface="Tahoma"/>
                <a:cs typeface="Times New Roman" pitchFamily="18" charset="0"/>
                <a:sym typeface="Tahoma"/>
              </a:rPr>
              <a:t> is hit by burst of length eight and some bits  are corrupted (Yellow bits are changed) </a:t>
            </a:r>
            <a:r>
              <a:rPr lang="en-US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dirty="0">
              <a:solidFill>
                <a:schemeClr val="dk1"/>
              </a:solidFill>
              <a:latin typeface="Times New Roman" pitchFamily="18" charset="0"/>
              <a:ea typeface="Tahoma"/>
              <a:cs typeface="Times New Roman" pitchFamily="18" charset="0"/>
              <a:sym typeface="Tahoma"/>
            </a:endParaRPr>
          </a:p>
          <a:p>
            <a:pPr marL="100965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10100011	10001001	11011101	11100111	10101010</a:t>
            </a:r>
            <a:endParaRPr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  <a:p>
            <a:pPr marL="741045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(LRC)</a:t>
            </a:r>
            <a:endParaRPr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38150" marR="8128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 dirty="0">
                <a:solidFill>
                  <a:schemeClr val="dk1"/>
                </a:solidFill>
                <a:latin typeface="Times New Roman" pitchFamily="18" charset="0"/>
                <a:ea typeface="Tahoma"/>
                <a:cs typeface="Times New Roman" pitchFamily="18" charset="0"/>
                <a:sym typeface="Tahoma"/>
              </a:rPr>
              <a:t>When the receiver checks the </a:t>
            </a:r>
            <a:r>
              <a:rPr lang="en-US" dirty="0" err="1">
                <a:solidFill>
                  <a:schemeClr val="dk1"/>
                </a:solidFill>
                <a:latin typeface="Times New Roman" pitchFamily="18" charset="0"/>
                <a:ea typeface="Tahoma"/>
                <a:cs typeface="Times New Roman" pitchFamily="18" charset="0"/>
                <a:sym typeface="Tahoma"/>
              </a:rPr>
              <a:t>LRC,some</a:t>
            </a:r>
            <a:r>
              <a:rPr lang="en-US" dirty="0">
                <a:solidFill>
                  <a:schemeClr val="dk1"/>
                </a:solidFill>
                <a:latin typeface="Times New Roman" pitchFamily="18" charset="0"/>
                <a:ea typeface="Tahoma"/>
                <a:cs typeface="Times New Roman" pitchFamily="18" charset="0"/>
                <a:sym typeface="Tahoma"/>
              </a:rPr>
              <a:t> of the bits are  not following even parity rule and whole block is discarded  (the non matching bits are shown in red ) </a:t>
            </a:r>
            <a:endParaRPr dirty="0">
              <a:solidFill>
                <a:schemeClr val="dk1"/>
              </a:solidFill>
              <a:latin typeface="Times New Roman" pitchFamily="18" charset="0"/>
              <a:ea typeface="Tahoma"/>
              <a:cs typeface="Times New Roman" pitchFamily="18" charset="0"/>
              <a:sym typeface="Tahoma"/>
            </a:endParaRPr>
          </a:p>
          <a:p>
            <a:pPr marL="1009650" lvl="0" indent="-342900" algn="l" rtl="0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SzPts val="1800"/>
              <a:buChar char="•"/>
            </a:pPr>
            <a:r>
              <a:rPr lang="en-US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1010</a:t>
            </a:r>
            <a:r>
              <a:rPr lang="en-US" dirty="0">
                <a:solidFill>
                  <a:schemeClr val="dk1"/>
                </a:solidFill>
                <a:highlight>
                  <a:srgbClr val="FF0000"/>
                </a:highlight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>
                <a:solidFill>
                  <a:schemeClr val="dk1"/>
                </a:solidFill>
                <a:highlight>
                  <a:srgbClr val="FF0000"/>
                </a:highlight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1	10001001	11011101	11100111	</a:t>
            </a:r>
            <a:r>
              <a:rPr lang="en-US" dirty="0">
                <a:solidFill>
                  <a:schemeClr val="dk1"/>
                </a:solidFill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>
                <a:solidFill>
                  <a:schemeClr val="dk1"/>
                </a:solidFill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>
                <a:solidFill>
                  <a:schemeClr val="dk1"/>
                </a:solidFill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>
                <a:solidFill>
                  <a:schemeClr val="dk1"/>
                </a:solidFill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6" name="Google Shape;246;p48"/>
          <p:cNvSpPr/>
          <p:nvPr/>
        </p:nvSpPr>
        <p:spPr>
          <a:xfrm>
            <a:off x="228600" y="1847849"/>
            <a:ext cx="1066800" cy="102410"/>
          </a:xfrm>
          <a:custGeom>
            <a:avLst/>
            <a:gdLst/>
            <a:ahLst/>
            <a:cxnLst/>
            <a:rect l="l" t="t" r="r" b="b"/>
            <a:pathLst>
              <a:path w="1066800" h="114300" extrusionOk="0">
                <a:moveTo>
                  <a:pt x="1066800" y="38100"/>
                </a:moveTo>
                <a:lnTo>
                  <a:pt x="114300" y="38100"/>
                </a:lnTo>
                <a:lnTo>
                  <a:pt x="114300" y="0"/>
                </a:ln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1066800" y="76200"/>
                </a:lnTo>
                <a:lnTo>
                  <a:pt x="1066800" y="381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48"/>
          <p:cNvSpPr/>
          <p:nvPr/>
        </p:nvSpPr>
        <p:spPr>
          <a:xfrm>
            <a:off x="228600" y="5657850"/>
            <a:ext cx="1066800" cy="102410"/>
          </a:xfrm>
          <a:custGeom>
            <a:avLst/>
            <a:gdLst/>
            <a:ahLst/>
            <a:cxnLst/>
            <a:rect l="l" t="t" r="r" b="b"/>
            <a:pathLst>
              <a:path w="1066800" h="114300" extrusionOk="0">
                <a:moveTo>
                  <a:pt x="1066800" y="38100"/>
                </a:moveTo>
                <a:lnTo>
                  <a:pt x="114300" y="38100"/>
                </a:lnTo>
                <a:lnTo>
                  <a:pt x="114300" y="0"/>
                </a:ln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1066800" y="76200"/>
                </a:lnTo>
                <a:lnTo>
                  <a:pt x="1066800" y="381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48"/>
          <p:cNvSpPr/>
          <p:nvPr/>
        </p:nvSpPr>
        <p:spPr>
          <a:xfrm>
            <a:off x="152400" y="3524250"/>
            <a:ext cx="1066800" cy="102410"/>
          </a:xfrm>
          <a:custGeom>
            <a:avLst/>
            <a:gdLst/>
            <a:ahLst/>
            <a:cxnLst/>
            <a:rect l="l" t="t" r="r" b="b"/>
            <a:pathLst>
              <a:path w="1066800" h="114300" extrusionOk="0">
                <a:moveTo>
                  <a:pt x="1066800" y="38100"/>
                </a:moveTo>
                <a:lnTo>
                  <a:pt x="114300" y="38100"/>
                </a:lnTo>
                <a:lnTo>
                  <a:pt x="114300" y="0"/>
                </a:ln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1066800" y="76200"/>
                </a:lnTo>
                <a:lnTo>
                  <a:pt x="1066800" y="381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92228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9"/>
          <p:cNvSpPr txBox="1"/>
          <p:nvPr/>
        </p:nvSpPr>
        <p:spPr>
          <a:xfrm>
            <a:off x="257537" y="1466543"/>
            <a:ext cx="8117692" cy="2873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Times New Roman" pitchFamily="18" charset="0"/>
                <a:ea typeface="Tahoma"/>
                <a:cs typeface="Times New Roman" pitchFamily="18" charset="0"/>
                <a:sym typeface="Tahoma"/>
              </a:rPr>
              <a:t>Advantage :</a:t>
            </a:r>
            <a:endParaRPr sz="1800" b="1" dirty="0">
              <a:latin typeface="Times New Roman" pitchFamily="18" charset="0"/>
              <a:cs typeface="Times New Roman" pitchFamily="18" charset="0"/>
            </a:endParaRPr>
          </a:p>
          <a:p>
            <a:pPr marL="466090" marR="1382395" lvl="0" indent="-453390" algn="l" rtl="0">
              <a:lnSpc>
                <a:spcPct val="120500"/>
              </a:lnSpc>
              <a:spcBef>
                <a:spcPts val="10"/>
              </a:spcBef>
              <a:spcAft>
                <a:spcPts val="0"/>
              </a:spcAft>
              <a:buNone/>
            </a:pPr>
            <a:endParaRPr lang="en-US" sz="1600" b="0" i="0" u="none" strike="noStrike" cap="none" dirty="0">
              <a:solidFill>
                <a:schemeClr val="dk1"/>
              </a:solidFill>
              <a:latin typeface="Times New Roman" pitchFamily="18" charset="0"/>
              <a:ea typeface="Tahoma"/>
              <a:cs typeface="Times New Roman" pitchFamily="18" charset="0"/>
              <a:sym typeface="Tahoma"/>
            </a:endParaRPr>
          </a:p>
          <a:p>
            <a:pPr marL="466090" marR="1382395" lvl="0" indent="-453390" algn="l" rtl="0">
              <a:lnSpc>
                <a:spcPct val="120500"/>
              </a:lnSpc>
              <a:spcBef>
                <a:spcPts val="1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dk1"/>
              </a:solidFill>
              <a:latin typeface="Times New Roman" pitchFamily="18" charset="0"/>
              <a:ea typeface="Tahoma"/>
              <a:cs typeface="Times New Roman" pitchFamily="18" charset="0"/>
              <a:sym typeface="Tahoma"/>
            </a:endParaRPr>
          </a:p>
          <a:p>
            <a:pPr marL="466090" marR="1382395" lvl="0" indent="-453390" algn="l" rtl="0">
              <a:lnSpc>
                <a:spcPct val="1205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Tahoma"/>
                <a:cs typeface="Times New Roman" pitchFamily="18" charset="0"/>
                <a:sym typeface="Tahoma"/>
              </a:rPr>
              <a:t>-&gt; LRC of n bits can easily detect burst  error of n bits.</a:t>
            </a:r>
            <a:endParaRPr sz="1600" b="0" i="0" u="none" strike="noStrike" cap="none" dirty="0">
              <a:solidFill>
                <a:schemeClr val="dk1"/>
              </a:solidFill>
              <a:latin typeface="Times New Roman" pitchFamily="18" charset="0"/>
              <a:ea typeface="Tahoma"/>
              <a:cs typeface="Times New Roman" pitchFamily="18" charset="0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dk1"/>
              </a:solidFill>
              <a:latin typeface="Times New Roman" pitchFamily="18" charset="0"/>
              <a:ea typeface="Tahoma"/>
              <a:cs typeface="Times New Roman" pitchFamily="18" charset="0"/>
              <a:sym typeface="Tahoma"/>
            </a:endParaRPr>
          </a:p>
          <a:p>
            <a:pPr marL="355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Times New Roman" pitchFamily="18" charset="0"/>
                <a:ea typeface="Tahoma"/>
                <a:cs typeface="Times New Roman" pitchFamily="18" charset="0"/>
                <a:sym typeface="Tahoma"/>
              </a:rPr>
              <a:t>Disadvantage :</a:t>
            </a:r>
          </a:p>
          <a:p>
            <a:pPr marL="355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dk1"/>
              </a:solidFill>
              <a:latin typeface="Times New Roman" pitchFamily="18" charset="0"/>
              <a:ea typeface="Tahoma"/>
              <a:cs typeface="Times New Roman" pitchFamily="18" charset="0"/>
              <a:sym typeface="Tahoma"/>
            </a:endParaRPr>
          </a:p>
          <a:p>
            <a:pPr marL="355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Times New Roman" pitchFamily="18" charset="0"/>
              <a:cs typeface="Times New Roman" pitchFamily="18" charset="0"/>
            </a:endParaRPr>
          </a:p>
          <a:p>
            <a:pPr marL="355600" marR="5080" lvl="0" indent="-342900" algn="l" rtl="0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Tahoma"/>
                <a:cs typeface="Times New Roman" pitchFamily="18" charset="0"/>
                <a:sym typeface="Tahoma"/>
              </a:rPr>
              <a:t>-&gt; If two bits in one data units are damaged  and two bits in exactly same position in  another data unit are also damaged , the LRC  checker will not detect the error.</a:t>
            </a:r>
            <a:endParaRPr sz="1600" b="0" i="0" u="none" strike="noStrike" cap="none" dirty="0">
              <a:solidFill>
                <a:schemeClr val="dk1"/>
              </a:solidFill>
              <a:latin typeface="Times New Roman" pitchFamily="18" charset="0"/>
              <a:ea typeface="Tahoma"/>
              <a:cs typeface="Times New Roman" pitchFamily="18" charset="0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3123901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001" y="1341060"/>
            <a:ext cx="7839226" cy="4910667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10"/>
          <p:cNvSpPr/>
          <p:nvPr/>
        </p:nvSpPr>
        <p:spPr>
          <a:xfrm>
            <a:off x="144236" y="267316"/>
            <a:ext cx="3833998" cy="581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50" tIns="44000" rIns="89550" bIns="440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VRC and LRC</a:t>
            </a:r>
            <a:endParaRPr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6025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457200" y="838200"/>
            <a:ext cx="40735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800" dirty="0">
                <a:latin typeface="Times New Roman" pitchFamily="18" charset="0"/>
              </a:rPr>
              <a:t>Hamming code C(7, 4)     C(</a:t>
            </a:r>
            <a:r>
              <a:rPr lang="en-US" sz="1800" dirty="0" err="1">
                <a:latin typeface="Times New Roman" pitchFamily="18" charset="0"/>
              </a:rPr>
              <a:t>n,k</a:t>
            </a:r>
            <a:r>
              <a:rPr lang="en-US" sz="1800" dirty="0">
                <a:latin typeface="Times New Roman" pitchFamily="18" charset="0"/>
              </a:rPr>
              <a:t>)  </a:t>
            </a:r>
            <a:r>
              <a:rPr lang="en-US" sz="1800" dirty="0" err="1">
                <a:latin typeface="Times New Roman" pitchFamily="18" charset="0"/>
              </a:rPr>
              <a:t>d</a:t>
            </a:r>
            <a:r>
              <a:rPr lang="en-US" sz="1800" baseline="-25000" dirty="0" err="1">
                <a:latin typeface="Times New Roman" pitchFamily="18" charset="0"/>
              </a:rPr>
              <a:t>min</a:t>
            </a:r>
            <a:r>
              <a:rPr lang="en-US" sz="1800" dirty="0">
                <a:latin typeface="Times New Roman" pitchFamily="18" charset="0"/>
              </a:rPr>
              <a:t>=3</a:t>
            </a:r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1321748"/>
            <a:ext cx="8637587" cy="410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35030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Text Box 4"/>
          <p:cNvSpPr txBox="1">
            <a:spLocks noChangeArrowheads="1"/>
          </p:cNvSpPr>
          <p:nvPr/>
        </p:nvSpPr>
        <p:spPr bwMode="auto">
          <a:xfrm>
            <a:off x="0" y="181935"/>
            <a:ext cx="604364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>
                <a:latin typeface="Times New Roman" pitchFamily="18" charset="0"/>
              </a:rPr>
              <a:t>The structure of the encoder and </a:t>
            </a:r>
          </a:p>
          <a:p>
            <a:r>
              <a:rPr lang="en-US" dirty="0">
                <a:latin typeface="Times New Roman" pitchFamily="18" charset="0"/>
              </a:rPr>
              <a:t>decoder for a Hamming code</a:t>
            </a:r>
          </a:p>
        </p:txBody>
      </p:sp>
      <p:pic>
        <p:nvPicPr>
          <p:cNvPr id="4096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3" y="1306513"/>
            <a:ext cx="8656637" cy="454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0140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/>
          <p:nvPr/>
        </p:nvSpPr>
        <p:spPr>
          <a:xfrm>
            <a:off x="83597" y="197331"/>
            <a:ext cx="5975449" cy="579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 OF ERRORS</a:t>
            </a:r>
            <a:endParaRPr sz="36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521969" y="1913890"/>
            <a:ext cx="7635240" cy="1626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300" rIns="0" bIns="0" anchor="t" anchorCtr="0">
            <a:spAutoFit/>
          </a:bodyPr>
          <a:lstStyle/>
          <a:p>
            <a:pPr marL="3683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2050"/>
              <a:buFont typeface="Noto Sans Symbols"/>
              <a:buChar char="■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Tahoma"/>
                <a:cs typeface="Times New Roman" pitchFamily="18" charset="0"/>
                <a:sym typeface="Tahoma"/>
              </a:rPr>
              <a:t>Single bit error :-</a:t>
            </a:r>
            <a:endParaRPr sz="1800" b="0" i="0" u="none" strike="noStrike" cap="none" dirty="0">
              <a:solidFill>
                <a:schemeClr val="dk1"/>
              </a:solidFill>
              <a:latin typeface="Times New Roman" pitchFamily="18" charset="0"/>
              <a:ea typeface="Tahoma"/>
              <a:cs typeface="Times New Roman" pitchFamily="18" charset="0"/>
              <a:sym typeface="Tahoma"/>
            </a:endParaRPr>
          </a:p>
          <a:p>
            <a:pPr marL="164465" marR="888364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Tahoma"/>
                <a:cs typeface="Times New Roman" pitchFamily="18" charset="0"/>
                <a:sym typeface="Tahoma"/>
              </a:rPr>
              <a:t>          Only one bit in the data unit has  changed.</a:t>
            </a:r>
            <a:endParaRPr sz="1600" b="0" i="0" u="none" strike="noStrike" cap="none" dirty="0">
              <a:solidFill>
                <a:schemeClr val="dk1"/>
              </a:solidFill>
              <a:latin typeface="Times New Roman" pitchFamily="18" charset="0"/>
              <a:ea typeface="Tahoma"/>
              <a:cs typeface="Times New Roman" pitchFamily="18" charset="0"/>
              <a:sym typeface="Tahoma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>
                <a:srgbClr val="FFFFFF"/>
              </a:buClr>
              <a:buSzPts val="4450"/>
              <a:buFont typeface="Tahoma"/>
              <a:buNone/>
            </a:pPr>
            <a:endParaRPr sz="1600" b="0" i="0" u="none" strike="noStrike" cap="none" dirty="0">
              <a:solidFill>
                <a:schemeClr val="dk1"/>
              </a:solidFill>
              <a:latin typeface="Times New Roman" pitchFamily="18" charset="0"/>
              <a:ea typeface="Tahoma"/>
              <a:cs typeface="Times New Roman" pitchFamily="18" charset="0"/>
              <a:sym typeface="Tahoma"/>
            </a:endParaRPr>
          </a:p>
          <a:p>
            <a:pPr marL="3683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FF"/>
              </a:buClr>
              <a:buSzPts val="2050"/>
              <a:buFont typeface="Noto Sans Symbols"/>
              <a:buChar char="■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Tahoma"/>
                <a:cs typeface="Times New Roman" pitchFamily="18" charset="0"/>
                <a:sym typeface="Tahoma"/>
              </a:rPr>
              <a:t>Burst error :-</a:t>
            </a:r>
            <a:endParaRPr sz="1800" b="0" i="0" u="none" strike="noStrike" cap="none" dirty="0">
              <a:solidFill>
                <a:schemeClr val="dk1"/>
              </a:solidFill>
              <a:latin typeface="Times New Roman" pitchFamily="18" charset="0"/>
              <a:ea typeface="Tahoma"/>
              <a:cs typeface="Times New Roman" pitchFamily="18" charset="0"/>
              <a:sym typeface="Tahoma"/>
            </a:endParaRPr>
          </a:p>
          <a:p>
            <a:pPr marL="368300" marR="1778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 pitchFamily="18" charset="0"/>
                <a:ea typeface="Tahoma"/>
                <a:cs typeface="Times New Roman" pitchFamily="18" charset="0"/>
                <a:sym typeface="Tahoma"/>
              </a:rPr>
              <a:t>        It means that two or more bits in the  data unit has changed.</a:t>
            </a:r>
            <a:endParaRPr sz="1600" b="0" i="0" u="none" strike="noStrike" cap="none" dirty="0">
              <a:solidFill>
                <a:schemeClr val="dk1"/>
              </a:solidFill>
              <a:latin typeface="Times New Roman" pitchFamily="18" charset="0"/>
              <a:ea typeface="Tahoma"/>
              <a:cs typeface="Times New Roman" pitchFamily="18" charset="0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7713886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3200" b="1" dirty="0"/>
              <a:t>Hamming Code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Parity checks are created as follow (using modulo-2)</a:t>
            </a:r>
          </a:p>
          <a:p>
            <a:pPr lvl="1"/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r0 = a2 + a1 + a0 </a:t>
            </a:r>
          </a:p>
          <a:p>
            <a:pPr lvl="1"/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r1 = a3 + a2 + a1</a:t>
            </a:r>
          </a:p>
          <a:p>
            <a:pPr lvl="1"/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r2 = a1 + a0 + a3</a:t>
            </a:r>
          </a:p>
        </p:txBody>
      </p:sp>
    </p:spTree>
    <p:extLst>
      <p:ext uri="{BB962C8B-B14F-4D97-AF65-F5344CB8AC3E}">
        <p14:creationId xmlns:p14="http://schemas.microsoft.com/office/powerpoint/2010/main" val="40940890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3200" dirty="0"/>
              <a:t>Hamming Code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The checker in the decoder creates a 3-bit syndrome (s2s1s0).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In which each bit is the parity check for 4 out of the 7 bits in the received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codeword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/>
            <a:r>
              <a:rPr lang="en-US" i="1" dirty="0">
                <a:latin typeface="Times New Roman" pitchFamily="18" charset="0"/>
                <a:cs typeface="Times New Roman" pitchFamily="18" charset="0"/>
              </a:rPr>
              <a:t>s0 = b2 + b1 + b0 + q0</a:t>
            </a:r>
          </a:p>
          <a:p>
            <a:pPr algn="just"/>
            <a:r>
              <a:rPr lang="en-US" i="1" dirty="0">
                <a:latin typeface="Times New Roman" pitchFamily="18" charset="0"/>
                <a:cs typeface="Times New Roman" pitchFamily="18" charset="0"/>
              </a:rPr>
              <a:t>s1 = b3 + b2 + b1 + q1</a:t>
            </a:r>
          </a:p>
          <a:p>
            <a:pPr algn="just"/>
            <a:r>
              <a:rPr lang="en-US" i="1" dirty="0">
                <a:latin typeface="Times New Roman" pitchFamily="18" charset="0"/>
                <a:cs typeface="Times New Roman" pitchFamily="18" charset="0"/>
              </a:rPr>
              <a:t>s2 = b1 + b0 + b3 + q2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The equations used by the checker are the same as those used by the generator with the parity-check bits added to the right-hand side of the equation.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732651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ext Box 2"/>
          <p:cNvSpPr txBox="1">
            <a:spLocks noChangeArrowheads="1"/>
          </p:cNvSpPr>
          <p:nvPr/>
        </p:nvSpPr>
        <p:spPr bwMode="auto">
          <a:xfrm>
            <a:off x="5416" y="186047"/>
            <a:ext cx="5347939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>
                <a:latin typeface="Times New Roman" pitchFamily="18" charset="0"/>
              </a:rPr>
              <a:t>Logical decision made by the </a:t>
            </a:r>
          </a:p>
          <a:p>
            <a:r>
              <a:rPr lang="en-US" dirty="0">
                <a:latin typeface="Times New Roman" pitchFamily="18" charset="0"/>
              </a:rPr>
              <a:t>correction logic analyzer</a:t>
            </a:r>
          </a:p>
        </p:txBody>
      </p:sp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" y="2686050"/>
            <a:ext cx="891222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143000" y="3733800"/>
            <a:ext cx="370486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 b="0" dirty="0">
                <a:latin typeface="Times New Roman" pitchFamily="18" charset="0"/>
              </a:rPr>
              <a:t>Hamming code C(7, 4) can :</a:t>
            </a:r>
          </a:p>
          <a:p>
            <a:pPr>
              <a:buFont typeface="Arial" charset="0"/>
              <a:buChar char="•"/>
            </a:pPr>
            <a:r>
              <a:rPr lang="en-US" sz="1600" b="0" dirty="0">
                <a:latin typeface="Times New Roman" pitchFamily="18" charset="0"/>
              </a:rPr>
              <a:t>    detect up to 2-bit error             (</a:t>
            </a:r>
            <a:r>
              <a:rPr lang="en-US" sz="1600" b="0" dirty="0" err="1">
                <a:latin typeface="Times New Roman" pitchFamily="18" charset="0"/>
              </a:rPr>
              <a:t>d</a:t>
            </a:r>
            <a:r>
              <a:rPr lang="en-US" sz="1600" b="0" baseline="-25000" dirty="0" err="1">
                <a:latin typeface="Times New Roman" pitchFamily="18" charset="0"/>
              </a:rPr>
              <a:t>min</a:t>
            </a:r>
            <a:r>
              <a:rPr lang="en-US" sz="1600" b="0" dirty="0">
                <a:latin typeface="Times New Roman" pitchFamily="18" charset="0"/>
              </a:rPr>
              <a:t> -1)</a:t>
            </a:r>
          </a:p>
          <a:p>
            <a:pPr>
              <a:buFont typeface="Arial" charset="0"/>
              <a:buChar char="•"/>
            </a:pPr>
            <a:r>
              <a:rPr lang="en-US" sz="1600" b="0" dirty="0">
                <a:latin typeface="Times New Roman" pitchFamily="18" charset="0"/>
              </a:rPr>
              <a:t>    can correct up to 1 bit error    (d</a:t>
            </a:r>
            <a:r>
              <a:rPr lang="en-US" sz="1600" b="0" baseline="-25000" dirty="0">
                <a:latin typeface="Times New Roman" pitchFamily="18" charset="0"/>
              </a:rPr>
              <a:t>min</a:t>
            </a:r>
            <a:r>
              <a:rPr lang="en-US" sz="1600" b="0" dirty="0">
                <a:latin typeface="Times New Roman" pitchFamily="18" charset="0"/>
              </a:rPr>
              <a:t>-1)/2</a:t>
            </a:r>
            <a:endParaRPr 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298047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62289" y="238496"/>
            <a:ext cx="524855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>
                <a:latin typeface="Times New Roman" pitchFamily="18" charset="0"/>
              </a:rPr>
              <a:t>Burst error correction using </a:t>
            </a:r>
          </a:p>
          <a:p>
            <a:r>
              <a:rPr lang="en-US" dirty="0">
                <a:latin typeface="Times New Roman" pitchFamily="18" charset="0"/>
              </a:rPr>
              <a:t>Hamming code</a:t>
            </a:r>
          </a:p>
        </p:txBody>
      </p:sp>
      <p:pic>
        <p:nvPicPr>
          <p:cNvPr id="4506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92845"/>
            <a:ext cx="7239000" cy="485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4" name="TextBox 7"/>
          <p:cNvSpPr txBox="1">
            <a:spLocks noChangeArrowheads="1"/>
          </p:cNvSpPr>
          <p:nvPr/>
        </p:nvSpPr>
        <p:spPr bwMode="auto">
          <a:xfrm>
            <a:off x="1219200" y="6319838"/>
            <a:ext cx="417454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Split burst error between multiple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codewords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0128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Rectangle 5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9466" name="Rectangle 9"/>
          <p:cNvSpPr>
            <a:spLocks noChangeArrowheads="1"/>
          </p:cNvSpPr>
          <p:nvPr/>
        </p:nvSpPr>
        <p:spPr bwMode="auto">
          <a:xfrm>
            <a:off x="228600" y="1143000"/>
            <a:ext cx="8686800" cy="156966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The minimum Hamming distance is the smallest Hamming distance between</a:t>
            </a:r>
            <a:br>
              <a:rPr lang="en-US" sz="1600" dirty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all possible pairs in a set of words.</a:t>
            </a:r>
          </a:p>
          <a:p>
            <a:pPr algn="just"/>
            <a:endParaRPr lang="en-US" sz="1600" b="1" dirty="0">
              <a:latin typeface="Times New Roman" pitchFamily="18" charset="0"/>
            </a:endParaRPr>
          </a:p>
          <a:p>
            <a:pPr algn="just"/>
            <a:r>
              <a:rPr lang="en-US" sz="1600" dirty="0">
                <a:latin typeface="Times New Roman" pitchFamily="18" charset="0"/>
              </a:rPr>
              <a:t>Let us find the Hamming distance between two pairs of words.</a:t>
            </a:r>
          </a:p>
          <a:p>
            <a:pPr algn="just"/>
            <a:endParaRPr lang="en-US" sz="1600" dirty="0">
              <a:latin typeface="Times New Roman" pitchFamily="18" charset="0"/>
            </a:endParaRPr>
          </a:p>
          <a:p>
            <a:pPr algn="just"/>
            <a:r>
              <a:rPr lang="en-US" sz="1600" dirty="0">
                <a:solidFill>
                  <a:schemeClr val="hlink"/>
                </a:solidFill>
                <a:latin typeface="Times New Roman" pitchFamily="18" charset="0"/>
              </a:rPr>
              <a:t>1</a:t>
            </a:r>
            <a:r>
              <a:rPr lang="en-US" sz="1600" dirty="0">
                <a:latin typeface="Times New Roman" pitchFamily="18" charset="0"/>
              </a:rPr>
              <a:t>. The Hamming distance d(000, 011) is 2</a:t>
            </a:r>
            <a:endParaRPr lang="en-US" sz="2800" i="1" dirty="0">
              <a:latin typeface="Times New Roman" pitchFamily="18" charset="0"/>
            </a:endParaRPr>
          </a:p>
        </p:txBody>
      </p:sp>
      <p:sp>
        <p:nvSpPr>
          <p:cNvPr id="19468" name="Rectangle 13"/>
          <p:cNvSpPr>
            <a:spLocks noChangeArrowheads="1"/>
          </p:cNvSpPr>
          <p:nvPr/>
        </p:nvSpPr>
        <p:spPr bwMode="auto">
          <a:xfrm>
            <a:off x="304800" y="4114800"/>
            <a:ext cx="8686800" cy="33855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 sz="1600" dirty="0">
                <a:solidFill>
                  <a:schemeClr val="hlink"/>
                </a:solidFill>
                <a:latin typeface="Times New Roman" pitchFamily="18" charset="0"/>
              </a:rPr>
              <a:t>2.</a:t>
            </a:r>
            <a:r>
              <a:rPr lang="en-US" sz="1600" dirty="0">
                <a:latin typeface="Times New Roman" pitchFamily="18" charset="0"/>
              </a:rPr>
              <a:t> The Hamming distance d(10101, 11110) is 3 because</a:t>
            </a:r>
          </a:p>
        </p:txBody>
      </p:sp>
      <p:pic>
        <p:nvPicPr>
          <p:cNvPr id="19469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288" y="3257550"/>
            <a:ext cx="2906712" cy="341313"/>
          </a:xfrm>
          <a:prstGeom prst="rect">
            <a:avLst/>
          </a:prstGeom>
          <a:noFill/>
          <a:ln w="57150" cmpd="thickThin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70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5027613"/>
            <a:ext cx="3811588" cy="307975"/>
          </a:xfrm>
          <a:prstGeom prst="rect">
            <a:avLst/>
          </a:prstGeom>
          <a:noFill/>
          <a:ln w="57150" cmpd="thickThin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0425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4" name="Rectangle 9"/>
          <p:cNvSpPr>
            <a:spLocks noChangeArrowheads="1"/>
          </p:cNvSpPr>
          <p:nvPr/>
        </p:nvSpPr>
        <p:spPr bwMode="auto">
          <a:xfrm>
            <a:off x="228600" y="1143000"/>
            <a:ext cx="86868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Find the minimum Hamming distance of the coding scheme in Table </a:t>
            </a:r>
          </a:p>
        </p:txBody>
      </p:sp>
      <p:sp>
        <p:nvSpPr>
          <p:cNvPr id="21515" name="Rectangle 10"/>
          <p:cNvSpPr>
            <a:spLocks noChangeArrowheads="1"/>
          </p:cNvSpPr>
          <p:nvPr/>
        </p:nvSpPr>
        <p:spPr bwMode="auto">
          <a:xfrm>
            <a:off x="228600" y="2209800"/>
            <a:ext cx="8686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Solution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We first find all Hamming distances.</a:t>
            </a:r>
          </a:p>
        </p:txBody>
      </p:sp>
      <p:sp>
        <p:nvSpPr>
          <p:cNvPr id="21516" name="Text Box 13"/>
          <p:cNvSpPr txBox="1">
            <a:spLocks noChangeArrowheads="1"/>
          </p:cNvSpPr>
          <p:nvPr/>
        </p:nvSpPr>
        <p:spPr bwMode="auto">
          <a:xfrm>
            <a:off x="224319" y="154379"/>
            <a:ext cx="18373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>
                <a:latin typeface="Times New Roman" pitchFamily="18" charset="0"/>
              </a:rPr>
              <a:t>Example </a:t>
            </a:r>
          </a:p>
        </p:txBody>
      </p:sp>
      <p:pic>
        <p:nvPicPr>
          <p:cNvPr id="21517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3341688"/>
            <a:ext cx="8558213" cy="620712"/>
          </a:xfrm>
          <a:prstGeom prst="rect">
            <a:avLst/>
          </a:prstGeom>
          <a:noFill/>
          <a:ln w="57150" cmpd="thickThin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18" name="Rectangle 16"/>
          <p:cNvSpPr>
            <a:spLocks noChangeArrowheads="1"/>
          </p:cNvSpPr>
          <p:nvPr/>
        </p:nvSpPr>
        <p:spPr bwMode="auto">
          <a:xfrm>
            <a:off x="228600" y="4267200"/>
            <a:ext cx="86868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1600" baseline="-25000" dirty="0" err="1">
                <a:latin typeface="Times New Roman" pitchFamily="18" charset="0"/>
                <a:cs typeface="Times New Roman" pitchFamily="18" charset="0"/>
              </a:rPr>
              <a:t>min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in this case is 2.</a:t>
            </a:r>
          </a:p>
        </p:txBody>
      </p:sp>
      <p:pic>
        <p:nvPicPr>
          <p:cNvPr id="2151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150" y="4267200"/>
            <a:ext cx="514985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75017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6CB00-1F99-447D-8080-495921170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5003"/>
            <a:ext cx="4411384" cy="914040"/>
          </a:xfrm>
        </p:spPr>
        <p:txBody>
          <a:bodyPr/>
          <a:lstStyle/>
          <a:p>
            <a:r>
              <a:rPr lang="en-US" sz="3200" b="1" dirty="0"/>
              <a:t>Practice Questions</a:t>
            </a:r>
            <a:endParaRPr lang="en-IN" sz="32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60C8C-BD72-4F7D-996B-A9CD8853A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159" y="2365200"/>
            <a:ext cx="7687559" cy="2753759"/>
          </a:xfrm>
        </p:spPr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  <a:hlinkClick r:id="rId2"/>
              </a:rPr>
              <a:t>https://pinoybix.org/2017/07/mcq-in-network-layer-internet-protocol-forouzan.html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  <a:hlinkClick r:id="rId3"/>
              </a:rPr>
              <a:t>https://edurev.in/course/quiz/attempt/-1_Test-Ipv4--IP-Packet/0decdb37-7206-4824-afdd-d47013a5c4cd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98834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27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/>
          </a:p>
        </p:txBody>
      </p:sp>
      <p:sp>
        <p:nvSpPr>
          <p:cNvPr id="503" name="Google Shape;503;p27"/>
          <p:cNvSpPr txBox="1">
            <a:spLocks noGrp="1"/>
          </p:cNvSpPr>
          <p:nvPr>
            <p:ph type="ftr" idx="11"/>
          </p:nvPr>
        </p:nvSpPr>
        <p:spPr>
          <a:xfrm>
            <a:off x="352540" y="6356520"/>
            <a:ext cx="833390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Computer Networks             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04" name="Google Shape;504;p27" descr="See the source 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63513"/>
            <a:ext cx="9144000" cy="6530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0035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0763" y="2521857"/>
            <a:ext cx="8427357" cy="190046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42"/>
          <p:cNvSpPr/>
          <p:nvPr/>
        </p:nvSpPr>
        <p:spPr>
          <a:xfrm>
            <a:off x="3133080" y="1118689"/>
            <a:ext cx="2862722" cy="365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50" tIns="44000" rIns="89550" bIns="44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Single-bit error</a:t>
            </a:r>
            <a:endParaRPr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979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316352" y="1167131"/>
            <a:ext cx="8277679" cy="5554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339445" lvl="0" indent="-339445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14FFB"/>
              </a:buClr>
              <a:buSzPts val="1800"/>
              <a:buNone/>
            </a:pP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Basic concepts</a:t>
            </a:r>
            <a:endParaRPr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39445" lvl="0" indent="-33944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0066"/>
              </a:buClr>
              <a:buSzPts val="1800"/>
              <a:buFont typeface="Noto Sans Symbols"/>
              <a:buChar char="★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Networks must be able to transfer data from one device to another with complete accuracy.</a:t>
            </a:r>
          </a:p>
          <a:p>
            <a:pPr marL="339445" lvl="0" indent="-33944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0066"/>
              </a:buClr>
              <a:buSzPts val="1800"/>
              <a:buFont typeface="Noto Sans Symbols"/>
              <a:buChar char="★"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339445" lvl="0" indent="-33944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0066"/>
              </a:buClr>
              <a:buSzPts val="1800"/>
              <a:buFont typeface="Noto Sans Symbols"/>
              <a:buChar char="★"/>
            </a:pPr>
            <a:endParaRPr sz="1800" dirty="0">
              <a:latin typeface="Times New Roman" pitchFamily="18" charset="0"/>
              <a:cs typeface="Times New Roman" pitchFamily="18" charset="0"/>
            </a:endParaRPr>
          </a:p>
          <a:p>
            <a:pPr marL="339445" lvl="0" indent="-33944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0066"/>
              </a:buClr>
              <a:buSzPts val="1800"/>
              <a:buFont typeface="Noto Sans Symbols"/>
              <a:buChar char="★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Data can be corrupted during transmission.</a:t>
            </a:r>
          </a:p>
          <a:p>
            <a:pPr marL="339445" lvl="0" indent="-33944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0066"/>
              </a:buClr>
              <a:buSzPts val="1800"/>
              <a:buFont typeface="Noto Sans Symbols"/>
              <a:buChar char="★"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339445" lvl="0" indent="-33944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0066"/>
              </a:buClr>
              <a:buSzPts val="1800"/>
              <a:buFont typeface="Noto Sans Symbols"/>
              <a:buChar char="★"/>
            </a:pPr>
            <a:endParaRPr sz="1800" dirty="0">
              <a:latin typeface="Times New Roman" pitchFamily="18" charset="0"/>
              <a:cs typeface="Times New Roman" pitchFamily="18" charset="0"/>
            </a:endParaRPr>
          </a:p>
          <a:p>
            <a:pPr marL="339445" lvl="0" indent="-33944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0066"/>
              </a:buClr>
              <a:buSzPts val="1800"/>
              <a:buFont typeface="Noto Sans Symbols"/>
              <a:buChar char="★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For reliable communication, errors must be detected and corrected.</a:t>
            </a:r>
          </a:p>
          <a:p>
            <a:pPr marL="339445" lvl="0" indent="-33944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0066"/>
              </a:buClr>
              <a:buSzPts val="1800"/>
              <a:buFont typeface="Noto Sans Symbols"/>
              <a:buChar char="★"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339445" lvl="0" indent="-33944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0066"/>
              </a:buClr>
              <a:buSzPts val="1800"/>
              <a:buFont typeface="Noto Sans Symbols"/>
              <a:buChar char="★"/>
            </a:pPr>
            <a:endParaRPr sz="1800" dirty="0">
              <a:latin typeface="Times New Roman" pitchFamily="18" charset="0"/>
              <a:cs typeface="Times New Roman" pitchFamily="18" charset="0"/>
            </a:endParaRPr>
          </a:p>
          <a:p>
            <a:pPr marL="339445" lvl="0" indent="-33944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0066"/>
              </a:buClr>
              <a:buSzPts val="1800"/>
              <a:buFont typeface="Noto Sans Symbols"/>
              <a:buChar char="★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>
                <a:latin typeface="Times New Roman" pitchFamily="18" charset="0"/>
                <a:ea typeface="Georgia"/>
                <a:cs typeface="Times New Roman" pitchFamily="18" charset="0"/>
                <a:sym typeface="Georgia"/>
              </a:rPr>
              <a:t>Error detection and correction</a:t>
            </a:r>
            <a:r>
              <a:rPr lang="en-US" sz="1800" dirty="0">
                <a:latin typeface="Times New Roman" pitchFamily="18" charset="0"/>
                <a:ea typeface="Georgia"/>
                <a:cs typeface="Times New Roman" pitchFamily="18" charset="0"/>
                <a:sym typeface="Georgia"/>
              </a:rPr>
              <a:t> are implemented either at the </a:t>
            </a:r>
            <a:r>
              <a:rPr lang="en-US" sz="1800" b="1" dirty="0">
                <a:latin typeface="Times New Roman" pitchFamily="18" charset="0"/>
                <a:ea typeface="Georgia"/>
                <a:cs typeface="Times New Roman" pitchFamily="18" charset="0"/>
                <a:sym typeface="Georgia"/>
              </a:rPr>
              <a:t>data link layer</a:t>
            </a:r>
            <a:r>
              <a:rPr lang="en-US" sz="1800" dirty="0">
                <a:latin typeface="Times New Roman" pitchFamily="18" charset="0"/>
                <a:ea typeface="Georgia"/>
                <a:cs typeface="Times New Roman" pitchFamily="18" charset="0"/>
                <a:sym typeface="Georgia"/>
              </a:rPr>
              <a:t> or the </a:t>
            </a:r>
            <a:r>
              <a:rPr lang="en-US" sz="1800" b="1" dirty="0">
                <a:latin typeface="Times New Roman" pitchFamily="18" charset="0"/>
                <a:ea typeface="Georgia"/>
                <a:cs typeface="Times New Roman" pitchFamily="18" charset="0"/>
                <a:sym typeface="Georgia"/>
              </a:rPr>
              <a:t>transport layer</a:t>
            </a:r>
            <a:r>
              <a:rPr lang="en-US" sz="1800" dirty="0">
                <a:latin typeface="Times New Roman" pitchFamily="18" charset="0"/>
                <a:ea typeface="Georgia"/>
                <a:cs typeface="Times New Roman" pitchFamily="18" charset="0"/>
                <a:sym typeface="Georgia"/>
              </a:rPr>
              <a:t> of the OSI model.</a:t>
            </a:r>
            <a:endParaRPr sz="1800" dirty="0">
              <a:latin typeface="Times New Roman" pitchFamily="18" charset="0"/>
              <a:cs typeface="Times New Roman" pitchFamily="18" charset="0"/>
            </a:endParaRPr>
          </a:p>
          <a:p>
            <a:pPr marL="339445" lvl="0" indent="-22514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841247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"/>
          <p:cNvSpPr txBox="1">
            <a:spLocks noGrp="1"/>
          </p:cNvSpPr>
          <p:nvPr>
            <p:ph type="body" idx="1"/>
          </p:nvPr>
        </p:nvSpPr>
        <p:spPr>
          <a:xfrm>
            <a:off x="551241" y="1146870"/>
            <a:ext cx="8237159" cy="4491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339445" lvl="0" indent="-339445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Single bit errors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are the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least likely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type of errors in serial data transmission because the noise must have a very short duration which is very rare. </a:t>
            </a:r>
            <a:endParaRPr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However this kind of errors can happen in parallel transmission.</a:t>
            </a:r>
          </a:p>
          <a:p>
            <a:pPr marL="3429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endParaRPr dirty="0">
              <a:latin typeface="Times New Roman" pitchFamily="18" charset="0"/>
              <a:cs typeface="Times New Roman" pitchFamily="18" charset="0"/>
            </a:endParaRPr>
          </a:p>
          <a:p>
            <a:pPr marL="339445" lvl="0" indent="-33944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  <a:endParaRPr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39445" lvl="0" indent="-33944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0066"/>
              </a:buClr>
              <a:buSzPts val="1800"/>
              <a:buFont typeface="Noto Sans Symbols"/>
              <a:buChar char="★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If data is sent at 1Mbps then each bit lasts only 1/1,000,000 sec. or 1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μs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39445" lvl="0" indent="-33944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0066"/>
              </a:buClr>
              <a:buSzPts val="1800"/>
              <a:buFont typeface="Noto Sans Symbols"/>
              <a:buChar char="★"/>
            </a:pPr>
            <a:endParaRPr dirty="0">
              <a:latin typeface="Times New Roman" pitchFamily="18" charset="0"/>
              <a:cs typeface="Times New Roman" pitchFamily="18" charset="0"/>
            </a:endParaRPr>
          </a:p>
          <a:p>
            <a:pPr marL="339445" lvl="0" indent="-33944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0066"/>
              </a:buClr>
              <a:buSzPts val="1800"/>
              <a:buFont typeface="Noto Sans Symbols"/>
              <a:buChar char="★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For a single-bit error to occur, the noise must have a duration of only 1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μs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which is very rare.</a:t>
            </a:r>
            <a:endParaRPr dirty="0">
              <a:latin typeface="Times New Roman" pitchFamily="18" charset="0"/>
              <a:cs typeface="Times New Roman" pitchFamily="18" charset="0"/>
            </a:endParaRPr>
          </a:p>
          <a:p>
            <a:pPr marL="339445" lvl="0" indent="-33944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400" dirty="0"/>
          </a:p>
          <a:p>
            <a:pPr marL="339445" lvl="0" indent="-22514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959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8525" y="1956405"/>
            <a:ext cx="7499048" cy="307219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5"/>
          <p:cNvSpPr/>
          <p:nvPr/>
        </p:nvSpPr>
        <p:spPr>
          <a:xfrm>
            <a:off x="3488490" y="1016787"/>
            <a:ext cx="2167019" cy="365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50" tIns="44000" rIns="89550" bIns="44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Burst error</a:t>
            </a:r>
            <a:endParaRPr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497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5750" y="2435680"/>
            <a:ext cx="8557381" cy="21000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8120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3"/>
          <p:cNvSpPr txBox="1">
            <a:spLocks noGrp="1"/>
          </p:cNvSpPr>
          <p:nvPr>
            <p:ph type="body" idx="1"/>
          </p:nvPr>
        </p:nvSpPr>
        <p:spPr>
          <a:xfrm>
            <a:off x="602041" y="1167190"/>
            <a:ext cx="8348919" cy="4684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339445" lvl="0" indent="-339445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	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term </a:t>
            </a:r>
            <a:r>
              <a:rPr lang="en-US" b="1" dirty="0">
                <a:solidFill>
                  <a:srgbClr val="CC0066"/>
                </a:solidFill>
                <a:latin typeface="Times New Roman" pitchFamily="18" charset="0"/>
                <a:cs typeface="Times New Roman" pitchFamily="18" charset="0"/>
              </a:rPr>
              <a:t>burst error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means that two or more bits in the data unit have changed from 1 to 0 or from 0 to 1.</a:t>
            </a:r>
            <a:endParaRPr dirty="0">
              <a:latin typeface="Times New Roman" pitchFamily="18" charset="0"/>
              <a:cs typeface="Times New Roman" pitchFamily="18" charset="0"/>
            </a:endParaRPr>
          </a:p>
          <a:p>
            <a:pPr marL="339445" lvl="0" indent="-339445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39445" lvl="0" indent="-339445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39445" lvl="0" indent="-339445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39445" lvl="0" indent="-339445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>
              <a:latin typeface="Times New Roman" pitchFamily="18" charset="0"/>
              <a:cs typeface="Times New Roman" pitchFamily="18" charset="0"/>
            </a:endParaRPr>
          </a:p>
          <a:p>
            <a:pPr marL="339445" lvl="0" indent="-339445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 Burst errors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does not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necessarily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mean that the errors occur in consecutive bits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the length of the burst is measured from the first corrupted bit to the last corrupted bit. Some bits in between may not have been corrupted.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58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1274</Words>
  <Application>Microsoft Office PowerPoint</Application>
  <PresentationFormat>On-screen Show (4:3)</PresentationFormat>
  <Paragraphs>197</Paragraphs>
  <Slides>37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Georgia</vt:lpstr>
      <vt:lpstr>Times New Roman</vt:lpstr>
      <vt:lpstr>Noto Sans Symbols</vt:lpstr>
      <vt:lpstr>Arial</vt:lpstr>
      <vt:lpstr>Calibri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Error detection</vt:lpstr>
      <vt:lpstr>Redundancy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LRC Example</vt:lpstr>
      <vt:lpstr>Suppose the following block is sent :</vt:lpstr>
      <vt:lpstr>PowerPoint Presentation</vt:lpstr>
      <vt:lpstr>PowerPoint Presentation</vt:lpstr>
      <vt:lpstr>PowerPoint Presentation</vt:lpstr>
      <vt:lpstr>PowerPoint Presentation</vt:lpstr>
      <vt:lpstr>Hamming Code</vt:lpstr>
      <vt:lpstr>Hamming Code</vt:lpstr>
      <vt:lpstr>PowerPoint Presentation</vt:lpstr>
      <vt:lpstr>PowerPoint Presentation</vt:lpstr>
      <vt:lpstr>PowerPoint Presentation</vt:lpstr>
      <vt:lpstr>PowerPoint Presentation</vt:lpstr>
      <vt:lpstr>Practice Questions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ABC</dc:creator>
  <cp:lastModifiedBy>Gurpreet Singh</cp:lastModifiedBy>
  <cp:revision>46</cp:revision>
  <dcterms:created xsi:type="dcterms:W3CDTF">2010-04-09T07:36:15Z</dcterms:created>
  <dcterms:modified xsi:type="dcterms:W3CDTF">2023-01-09T08:33:53Z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CCC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37</vt:i4>
  </property>
</Properties>
</file>