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 roundtripDataSignature="AMtx7mjpUNzZ8CyGK0OuGmJF+U1EEUygA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 name="Google Shape;44;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45" name="Google Shape;45;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3" name="Google Shape;5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61" name="Google Shape;6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69" name="Google Shape;6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8" name="Google Shape;7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86" name="Google Shape;8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92" name="Google Shape;9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01" name="Google Shape;10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09" name="Google Shape;10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11"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11"/>
          <p:cNvGrpSpPr/>
          <p:nvPr/>
        </p:nvGrpSpPr>
        <p:grpSpPr>
          <a:xfrm>
            <a:off x="6146800" y="0"/>
            <a:ext cx="2997200" cy="876300"/>
            <a:chOff x="6096000" y="3924300"/>
            <a:chExt cx="2997200" cy="876300"/>
          </a:xfrm>
        </p:grpSpPr>
        <p:sp>
          <p:nvSpPr>
            <p:cNvPr id="27" name="Google Shape;27;p11"/>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8" name="Google Shape;28;p11"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11"/>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30" name="Google Shape;30;p11"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11"/>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3200">
                <a:latin typeface="Times New Roman"/>
                <a:ea typeface="Times New Roman"/>
                <a:cs typeface="Times New Roman"/>
                <a:sym typeface="Times New Roman"/>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2" name="Google Shape;32;p11"/>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68300" algn="l">
              <a:lnSpc>
                <a:spcPct val="100000"/>
              </a:lnSpc>
              <a:spcBef>
                <a:spcPts val="440"/>
              </a:spcBef>
              <a:spcAft>
                <a:spcPts val="0"/>
              </a:spcAft>
              <a:buClr>
                <a:schemeClr val="dk1"/>
              </a:buClr>
              <a:buSzPts val="2200"/>
              <a:buChar char="•"/>
              <a:defRPr sz="2200">
                <a:latin typeface="Times New Roman"/>
                <a:ea typeface="Times New Roman"/>
                <a:cs typeface="Times New Roman"/>
                <a:sym typeface="Times New Roman"/>
              </a:defRPr>
            </a:lvl1pPr>
            <a:lvl2pPr marL="914400" lvl="1" indent="-368300" algn="l">
              <a:lnSpc>
                <a:spcPct val="100000"/>
              </a:lnSpc>
              <a:spcBef>
                <a:spcPts val="440"/>
              </a:spcBef>
              <a:spcAft>
                <a:spcPts val="0"/>
              </a:spcAft>
              <a:buClr>
                <a:schemeClr val="dk1"/>
              </a:buClr>
              <a:buSzPts val="2200"/>
              <a:buChar char="–"/>
              <a:defRPr sz="2200">
                <a:latin typeface="Times New Roman"/>
                <a:ea typeface="Times New Roman"/>
                <a:cs typeface="Times New Roman"/>
                <a:sym typeface="Times New Roman"/>
              </a:defRPr>
            </a:lvl2pPr>
            <a:lvl3pPr marL="1371600" lvl="2" indent="-368300" algn="l">
              <a:lnSpc>
                <a:spcPct val="100000"/>
              </a:lnSpc>
              <a:spcBef>
                <a:spcPts val="440"/>
              </a:spcBef>
              <a:spcAft>
                <a:spcPts val="0"/>
              </a:spcAft>
              <a:buClr>
                <a:schemeClr val="dk1"/>
              </a:buClr>
              <a:buSzPts val="2200"/>
              <a:buChar char="•"/>
              <a:defRPr sz="2200">
                <a:latin typeface="Times New Roman"/>
                <a:ea typeface="Times New Roman"/>
                <a:cs typeface="Times New Roman"/>
                <a:sym typeface="Times New Roman"/>
              </a:defRPr>
            </a:lvl3pPr>
            <a:lvl4pPr marL="1828800" lvl="3" indent="-368300" algn="l">
              <a:lnSpc>
                <a:spcPct val="100000"/>
              </a:lnSpc>
              <a:spcBef>
                <a:spcPts val="440"/>
              </a:spcBef>
              <a:spcAft>
                <a:spcPts val="0"/>
              </a:spcAft>
              <a:buClr>
                <a:schemeClr val="dk1"/>
              </a:buClr>
              <a:buSzPts val="2200"/>
              <a:buChar char="–"/>
              <a:defRPr sz="2200">
                <a:latin typeface="Times New Roman"/>
                <a:ea typeface="Times New Roman"/>
                <a:cs typeface="Times New Roman"/>
                <a:sym typeface="Times New Roman"/>
              </a:defRPr>
            </a:lvl4pPr>
            <a:lvl5pPr marL="2286000" lvl="4" indent="-368300" algn="l">
              <a:lnSpc>
                <a:spcPct val="100000"/>
              </a:lnSpc>
              <a:spcBef>
                <a:spcPts val="440"/>
              </a:spcBef>
              <a:spcAft>
                <a:spcPts val="0"/>
              </a:spcAft>
              <a:buClr>
                <a:schemeClr val="dk1"/>
              </a:buClr>
              <a:buSzPts val="2200"/>
              <a:buChar char="»"/>
              <a:defRPr sz="2200">
                <a:latin typeface="Times New Roman"/>
                <a:ea typeface="Times New Roman"/>
                <a:cs typeface="Times New Roman"/>
                <a:sym typeface="Times New Roman"/>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3" name="Google Shape;33;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6"/>
        <p:cNvGrpSpPr/>
        <p:nvPr/>
      </p:nvGrpSpPr>
      <p:grpSpPr>
        <a:xfrm>
          <a:off x="0" y="0"/>
          <a:ext cx="0" cy="0"/>
          <a:chOff x="0" y="0"/>
          <a:chExt cx="0" cy="0"/>
        </a:xfrm>
      </p:grpSpPr>
      <p:sp>
        <p:nvSpPr>
          <p:cNvPr id="37" name="Google Shape;37;p12"/>
          <p:cNvSpPr txBox="1">
            <a:spLocks noGrp="1"/>
          </p:cNvSpPr>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3200" b="1">
                <a:latin typeface="Times New Roman"/>
                <a:ea typeface="Times New Roman"/>
                <a:cs typeface="Times New Roman"/>
                <a:sym typeface="Times New Roman"/>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8" name="Google Shape;38;p12"/>
          <p:cNvSpPr txBox="1">
            <a:spLocks noGrp="1"/>
          </p:cNvSpPr>
          <p:nvPr>
            <p:ph type="subTitle" idx="1"/>
          </p:nvPr>
        </p:nvSpPr>
        <p:spPr>
          <a:xfrm>
            <a:off x="533400" y="1371600"/>
            <a:ext cx="8153400" cy="47244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39" name="Google Shape;39;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10"/>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1" i="0" u="none" strike="noStrike" cap="none">
                <a:solidFill>
                  <a:srgbClr val="0070C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1" i="0" u="none" strike="noStrike" cap="none">
                <a:solidFill>
                  <a:srgbClr val="0070C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10"/>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10"/>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7" name="Google Shape;17;p10" descr="LOGO.gif"/>
          <p:cNvPicPr preferRelativeResize="0"/>
          <p:nvPr/>
        </p:nvPicPr>
        <p:blipFill rotWithShape="1">
          <a:blip r:embed="rId4">
            <a:alphaModFix/>
          </a:blip>
          <a:srcRect b="10713"/>
          <a:stretch/>
        </p:blipFill>
        <p:spPr>
          <a:xfrm>
            <a:off x="6553200" y="228600"/>
            <a:ext cx="2057400" cy="635000"/>
          </a:xfrm>
          <a:prstGeom prst="rect">
            <a:avLst/>
          </a:prstGeom>
          <a:noFill/>
          <a:ln>
            <a:noFill/>
          </a:ln>
        </p:spPr>
      </p:pic>
      <p:pic>
        <p:nvPicPr>
          <p:cNvPr id="18" name="Google Shape;18;p10" descr="LOGO.gif"/>
          <p:cNvPicPr preferRelativeResize="0"/>
          <p:nvPr/>
        </p:nvPicPr>
        <p:blipFill rotWithShape="1">
          <a:blip r:embed="rId4">
            <a:alphaModFix/>
          </a:blip>
          <a:srcRect b="10713"/>
          <a:stretch/>
        </p:blipFill>
        <p:spPr>
          <a:xfrm>
            <a:off x="6553200" y="228600"/>
            <a:ext cx="2057400" cy="635000"/>
          </a:xfrm>
          <a:prstGeom prst="rect">
            <a:avLst/>
          </a:prstGeom>
          <a:noFill/>
          <a:ln>
            <a:noFill/>
          </a:ln>
        </p:spPr>
      </p:pic>
      <p:grpSp>
        <p:nvGrpSpPr>
          <p:cNvPr id="19" name="Google Shape;19;p10"/>
          <p:cNvGrpSpPr/>
          <p:nvPr/>
        </p:nvGrpSpPr>
        <p:grpSpPr>
          <a:xfrm>
            <a:off x="6146800" y="0"/>
            <a:ext cx="2997200" cy="876300"/>
            <a:chOff x="6096000" y="3924300"/>
            <a:chExt cx="2997200" cy="876300"/>
          </a:xfrm>
        </p:grpSpPr>
        <p:sp>
          <p:nvSpPr>
            <p:cNvPr id="20" name="Google Shape;20;p10"/>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1" name="Google Shape;21;p10" descr="LOGO.gif"/>
            <p:cNvPicPr preferRelativeResize="0"/>
            <p:nvPr/>
          </p:nvPicPr>
          <p:blipFill rotWithShape="1">
            <a:blip r:embed="rId4">
              <a:alphaModFix/>
            </a:blip>
            <a:srcRect b="10713"/>
            <a:stretch/>
          </p:blipFill>
          <p:spPr>
            <a:xfrm>
              <a:off x="6502400" y="4152900"/>
              <a:ext cx="2057400" cy="635000"/>
            </a:xfrm>
            <a:prstGeom prst="rect">
              <a:avLst/>
            </a:prstGeom>
            <a:noFill/>
            <a:ln>
              <a:noFill/>
            </a:ln>
          </p:spPr>
        </p:pic>
        <p:sp>
          <p:nvSpPr>
            <p:cNvPr id="22" name="Google Shape;22;p10"/>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23" name="Google Shape;23;p10" descr="logo.jpg"/>
          <p:cNvPicPr preferRelativeResize="0"/>
          <p:nvPr/>
        </p:nvPicPr>
        <p:blipFill rotWithShape="1">
          <a:blip r:embed="rId5">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
          <p:cNvSpPr txBox="1"/>
          <p:nvPr/>
        </p:nvSpPr>
        <p:spPr>
          <a:xfrm>
            <a:off x="152400" y="914400"/>
            <a:ext cx="8763000" cy="2514600"/>
          </a:xfrm>
          <a:prstGeom prst="rect">
            <a:avLst/>
          </a:prstGeom>
          <a:noFill/>
          <a:ln>
            <a:noFill/>
          </a:ln>
        </p:spPr>
        <p:txBody>
          <a:bodyPr spcFirstLastPara="1" wrap="square" lIns="91425" tIns="33100" rIns="91425" bIns="45700" anchor="ctr" anchorCtr="0">
            <a:noAutofit/>
          </a:bodyPr>
          <a:lstStyle/>
          <a:p>
            <a:pPr marL="0" marR="0" lvl="0" indent="0" algn="ctr" rtl="0">
              <a:lnSpc>
                <a:spcPct val="100000"/>
              </a:lnSpc>
              <a:spcBef>
                <a:spcPts val="0"/>
              </a:spcBef>
              <a:spcAft>
                <a:spcPts val="0"/>
              </a:spcAft>
              <a:buClr>
                <a:srgbClr val="000000"/>
              </a:buClr>
              <a:buSzPts val="8800"/>
              <a:buFont typeface="Arial"/>
              <a:buNone/>
            </a:pPr>
            <a:r>
              <a:rPr lang="en-US" sz="3200" b="1" i="0" u="none" strike="noStrike" cap="none" dirty="0">
                <a:solidFill>
                  <a:srgbClr val="3A30FA"/>
                </a:solidFill>
                <a:latin typeface="Times New Roman"/>
                <a:ea typeface="Times New Roman"/>
                <a:cs typeface="Times New Roman"/>
                <a:sym typeface="Times New Roman"/>
              </a:rPr>
              <a:t>TCP/IP Model</a:t>
            </a:r>
          </a:p>
          <a:p>
            <a:pPr marL="0" marR="0" lvl="0" indent="0" algn="ctr" rtl="0">
              <a:lnSpc>
                <a:spcPct val="100000"/>
              </a:lnSpc>
              <a:spcBef>
                <a:spcPts val="0"/>
              </a:spcBef>
              <a:spcAft>
                <a:spcPts val="0"/>
              </a:spcAft>
              <a:buClr>
                <a:srgbClr val="000000"/>
              </a:buClr>
              <a:buSzPts val="8800"/>
              <a:buFont typeface="Arial"/>
              <a:buNone/>
            </a:pPr>
            <a:r>
              <a:rPr lang="en-US" sz="1800" b="1" dirty="0">
                <a:solidFill>
                  <a:schemeClr val="tx1"/>
                </a:solidFill>
                <a:latin typeface="Times New Roman"/>
                <a:cs typeface="Times New Roman"/>
                <a:sym typeface="Times New Roman"/>
              </a:rPr>
              <a:t>Lecture No-(5-6)</a:t>
            </a:r>
            <a:endParaRPr sz="1800" b="0" i="0" u="none" strike="noStrike" cap="none" dirty="0">
              <a:solidFill>
                <a:schemeClr val="tx1"/>
              </a:solidFill>
              <a:latin typeface="Arial"/>
              <a:ea typeface="Arial"/>
              <a:cs typeface="Arial"/>
              <a:sym typeface="Arial"/>
            </a:endParaRPr>
          </a:p>
        </p:txBody>
      </p:sp>
      <p:sp>
        <p:nvSpPr>
          <p:cNvPr id="48" name="Google Shape;48;p1"/>
          <p:cNvSpPr txBox="1"/>
          <p:nvPr/>
        </p:nvSpPr>
        <p:spPr>
          <a:xfrm>
            <a:off x="1524000" y="3591422"/>
            <a:ext cx="6172200"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rgbClr val="FF0000"/>
                </a:solidFill>
                <a:latin typeface="Times New Roman"/>
                <a:ea typeface="Times New Roman"/>
                <a:cs typeface="Times New Roman"/>
                <a:sym typeface="Times New Roman"/>
              </a:rPr>
              <a:t>Department of Computer Science and Engineering</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rgbClr val="FF0000"/>
                </a:solidFill>
                <a:latin typeface="Times New Roman"/>
                <a:ea typeface="Times New Roman"/>
                <a:cs typeface="Times New Roman"/>
                <a:sym typeface="Times New Roman"/>
              </a:rPr>
              <a:t>Chitkara University, Punjab</a:t>
            </a:r>
            <a:endParaRPr sz="1400" b="0" i="0" u="none" strike="noStrike" cap="none" dirty="0">
              <a:solidFill>
                <a:srgbClr val="000000"/>
              </a:solidFill>
              <a:latin typeface="Arial"/>
              <a:ea typeface="Arial"/>
              <a:cs typeface="Arial"/>
              <a:sym typeface="Arial"/>
            </a:endParaRPr>
          </a:p>
        </p:txBody>
      </p:sp>
      <p:sp>
        <p:nvSpPr>
          <p:cNvPr id="49" name="Google Shape;49;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Computer Networks</a:t>
            </a:r>
            <a:endParaRPr/>
          </a:p>
        </p:txBody>
      </p:sp>
      <p:sp>
        <p:nvSpPr>
          <p:cNvPr id="50" name="Google Shape;5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a:ea typeface="Times"/>
                <a:cs typeface="Times"/>
                <a:sym typeface="Times"/>
              </a:rPr>
              <a:t>TCP/IP PROTOCOL SUITE</a:t>
            </a:r>
            <a:endParaRPr/>
          </a:p>
        </p:txBody>
      </p:sp>
      <p:sp>
        <p:nvSpPr>
          <p:cNvPr id="56" name="Google Shape;56;p2"/>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lnSpc>
                <a:spcPct val="100000"/>
              </a:lnSpc>
              <a:spcBef>
                <a:spcPts val="0"/>
              </a:spcBef>
              <a:spcAft>
                <a:spcPts val="0"/>
              </a:spcAft>
              <a:buClr>
                <a:schemeClr val="dk1"/>
              </a:buClr>
              <a:buSzPts val="2400"/>
              <a:buFont typeface="Noto Sans Symbols"/>
              <a:buChar char="⮚"/>
            </a:pPr>
            <a:r>
              <a:rPr lang="en-US" sz="2400" i="1"/>
              <a:t>The layers in the </a:t>
            </a:r>
            <a:r>
              <a:rPr lang="en-US" sz="2400" i="1">
                <a:solidFill>
                  <a:schemeClr val="hlink"/>
                </a:solidFill>
              </a:rPr>
              <a:t>TCP/IP protocol suite</a:t>
            </a:r>
            <a:r>
              <a:rPr lang="en-US" sz="2400" i="1"/>
              <a:t> do not exactly match those in the OSI model. </a:t>
            </a:r>
            <a:endParaRPr/>
          </a:p>
          <a:p>
            <a:pPr marL="342900" lvl="0" indent="-342900" algn="just" rtl="0">
              <a:lnSpc>
                <a:spcPct val="100000"/>
              </a:lnSpc>
              <a:spcBef>
                <a:spcPts val="480"/>
              </a:spcBef>
              <a:spcAft>
                <a:spcPts val="0"/>
              </a:spcAft>
              <a:buClr>
                <a:schemeClr val="dk1"/>
              </a:buClr>
              <a:buSzPts val="2400"/>
              <a:buFont typeface="Noto Sans Symbols"/>
              <a:buChar char="⮚"/>
            </a:pPr>
            <a:r>
              <a:rPr lang="en-US" sz="2400" i="1"/>
              <a:t>The original TCP/IP protocol suite was defined as having four layers: </a:t>
            </a:r>
            <a:r>
              <a:rPr lang="en-US" sz="2400" i="1">
                <a:solidFill>
                  <a:schemeClr val="folHlink"/>
                </a:solidFill>
              </a:rPr>
              <a:t>host-to-network</a:t>
            </a:r>
            <a:r>
              <a:rPr lang="en-US" sz="2400" i="1"/>
              <a:t>, </a:t>
            </a:r>
            <a:r>
              <a:rPr lang="en-US" sz="2400" i="1">
                <a:solidFill>
                  <a:schemeClr val="folHlink"/>
                </a:solidFill>
              </a:rPr>
              <a:t>internet</a:t>
            </a:r>
            <a:r>
              <a:rPr lang="en-US" sz="2400" i="1"/>
              <a:t>, </a:t>
            </a:r>
            <a:r>
              <a:rPr lang="en-US" sz="2400" i="1">
                <a:solidFill>
                  <a:schemeClr val="folHlink"/>
                </a:solidFill>
              </a:rPr>
              <a:t>transport</a:t>
            </a:r>
            <a:r>
              <a:rPr lang="en-US" sz="2400" i="1"/>
              <a:t>, and </a:t>
            </a:r>
            <a:r>
              <a:rPr lang="en-US" sz="2400" i="1">
                <a:solidFill>
                  <a:schemeClr val="folHlink"/>
                </a:solidFill>
              </a:rPr>
              <a:t>application</a:t>
            </a:r>
            <a:r>
              <a:rPr lang="en-US" sz="2400" i="1"/>
              <a:t>. </a:t>
            </a:r>
            <a:endParaRPr/>
          </a:p>
          <a:p>
            <a:pPr marL="342900" lvl="0" indent="-342900" algn="just" rtl="0">
              <a:lnSpc>
                <a:spcPct val="100000"/>
              </a:lnSpc>
              <a:spcBef>
                <a:spcPts val="480"/>
              </a:spcBef>
              <a:spcAft>
                <a:spcPts val="0"/>
              </a:spcAft>
              <a:buClr>
                <a:schemeClr val="dk1"/>
              </a:buClr>
              <a:buSzPts val="2400"/>
              <a:buFont typeface="Noto Sans Symbols"/>
              <a:buChar char="⮚"/>
            </a:pPr>
            <a:r>
              <a:rPr lang="en-US" sz="2400" i="1"/>
              <a:t>However, when TCP/IP is compared to OSI, we can say that the TCP/IP protocol suite is made of five layers: </a:t>
            </a:r>
            <a:r>
              <a:rPr lang="en-US" sz="2400" i="1">
                <a:solidFill>
                  <a:schemeClr val="folHlink"/>
                </a:solidFill>
              </a:rPr>
              <a:t>physical</a:t>
            </a:r>
            <a:r>
              <a:rPr lang="en-US" sz="2400" i="1"/>
              <a:t>, </a:t>
            </a:r>
            <a:r>
              <a:rPr lang="en-US" sz="2400" i="1">
                <a:solidFill>
                  <a:schemeClr val="folHlink"/>
                </a:solidFill>
              </a:rPr>
              <a:t>data link</a:t>
            </a:r>
            <a:r>
              <a:rPr lang="en-US" sz="2400" i="1"/>
              <a:t>, </a:t>
            </a:r>
            <a:r>
              <a:rPr lang="en-US" sz="2400" i="1">
                <a:solidFill>
                  <a:schemeClr val="folHlink"/>
                </a:solidFill>
              </a:rPr>
              <a:t>network</a:t>
            </a:r>
            <a:r>
              <a:rPr lang="en-US" sz="2400" i="1"/>
              <a:t>, </a:t>
            </a:r>
            <a:r>
              <a:rPr lang="en-US" sz="2400" i="1">
                <a:solidFill>
                  <a:schemeClr val="folHlink"/>
                </a:solidFill>
              </a:rPr>
              <a:t>transport</a:t>
            </a:r>
            <a:r>
              <a:rPr lang="en-US" sz="2400" i="1"/>
              <a:t>, and </a:t>
            </a:r>
            <a:r>
              <a:rPr lang="en-US" sz="2400" i="1">
                <a:solidFill>
                  <a:schemeClr val="folHlink"/>
                </a:solidFill>
              </a:rPr>
              <a:t>application</a:t>
            </a:r>
            <a:r>
              <a:rPr lang="en-US" sz="2400" i="1"/>
              <a:t>.</a:t>
            </a:r>
            <a:endParaRPr/>
          </a:p>
          <a:p>
            <a:pPr marL="0" lvl="0" indent="0" algn="l" rtl="0">
              <a:lnSpc>
                <a:spcPct val="100000"/>
              </a:lnSpc>
              <a:spcBef>
                <a:spcPts val="440"/>
              </a:spcBef>
              <a:spcAft>
                <a:spcPts val="0"/>
              </a:spcAft>
              <a:buClr>
                <a:schemeClr val="dk1"/>
              </a:buClr>
              <a:buSzPts val="2200"/>
              <a:buNone/>
            </a:pPr>
            <a:endParaRPr/>
          </a:p>
        </p:txBody>
      </p:sp>
      <p:sp>
        <p:nvSpPr>
          <p:cNvPr id="57" name="Google Shape;57;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Computer Networks</a:t>
            </a:r>
            <a:endParaRPr/>
          </a:p>
        </p:txBody>
      </p:sp>
      <p:sp>
        <p:nvSpPr>
          <p:cNvPr id="58" name="Google Shape;58;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3"/>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i="1"/>
              <a:t>TCP/IP model</a:t>
            </a:r>
            <a:endParaRPr/>
          </a:p>
        </p:txBody>
      </p:sp>
      <p:sp>
        <p:nvSpPr>
          <p:cNvPr id="64" name="Google Shape;64;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Computer Networks</a:t>
            </a:r>
            <a:endParaRPr/>
          </a:p>
        </p:txBody>
      </p:sp>
      <p:sp>
        <p:nvSpPr>
          <p:cNvPr id="65" name="Google Shape;65;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pic>
        <p:nvPicPr>
          <p:cNvPr id="66" name="Google Shape;66;p3"/>
          <p:cNvPicPr preferRelativeResize="0">
            <a:picLocks noGrp="1"/>
          </p:cNvPicPr>
          <p:nvPr>
            <p:ph type="body" idx="1"/>
          </p:nvPr>
        </p:nvPicPr>
        <p:blipFill rotWithShape="1">
          <a:blip r:embed="rId3">
            <a:alphaModFix/>
          </a:blip>
          <a:srcRect/>
          <a:stretch/>
        </p:blipFill>
        <p:spPr>
          <a:xfrm>
            <a:off x="1163772" y="1371600"/>
            <a:ext cx="6816455" cy="452596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4"/>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i="1"/>
              <a:t>TCP/IP model</a:t>
            </a:r>
            <a:endParaRPr b="1" i="1"/>
          </a:p>
        </p:txBody>
      </p:sp>
      <p:sp>
        <p:nvSpPr>
          <p:cNvPr id="72" name="Google Shape;72;p4"/>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200"/>
              <a:buNone/>
            </a:pPr>
            <a:r>
              <a:rPr lang="en-US" i="1">
                <a:latin typeface="Times New Roman"/>
                <a:ea typeface="Times New Roman"/>
                <a:cs typeface="Times New Roman"/>
                <a:sym typeface="Times New Roman"/>
              </a:rPr>
              <a:t>Addresses in the TCP/IP protocol suite</a:t>
            </a:r>
            <a:endParaRPr/>
          </a:p>
          <a:p>
            <a:pPr marL="0" lvl="0" indent="0" algn="l" rtl="0">
              <a:lnSpc>
                <a:spcPct val="100000"/>
              </a:lnSpc>
              <a:spcBef>
                <a:spcPts val="440"/>
              </a:spcBef>
              <a:spcAft>
                <a:spcPts val="0"/>
              </a:spcAft>
              <a:buClr>
                <a:schemeClr val="dk1"/>
              </a:buClr>
              <a:buSzPts val="2200"/>
              <a:buNone/>
            </a:pPr>
            <a:endParaRPr/>
          </a:p>
        </p:txBody>
      </p:sp>
      <p:sp>
        <p:nvSpPr>
          <p:cNvPr id="73" name="Google Shape;73;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Computer Networks</a:t>
            </a:r>
            <a:endParaRPr/>
          </a:p>
        </p:txBody>
      </p:sp>
      <p:sp>
        <p:nvSpPr>
          <p:cNvPr id="74" name="Google Shape;74;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pic>
        <p:nvPicPr>
          <p:cNvPr id="75" name="Google Shape;75;p4"/>
          <p:cNvPicPr preferRelativeResize="0"/>
          <p:nvPr/>
        </p:nvPicPr>
        <p:blipFill rotWithShape="1">
          <a:blip r:embed="rId3">
            <a:alphaModFix/>
          </a:blip>
          <a:srcRect/>
          <a:stretch/>
        </p:blipFill>
        <p:spPr>
          <a:xfrm>
            <a:off x="487363" y="2133600"/>
            <a:ext cx="8428037" cy="3657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5"/>
          <p:cNvSpPr txBox="1">
            <a:spLocks noGrp="1"/>
          </p:cNvSpPr>
          <p:nvPr>
            <p:ph type="title"/>
          </p:nvPr>
        </p:nvSpPr>
        <p:spPr>
          <a:xfrm>
            <a:off x="228600" y="152400"/>
            <a:ext cx="6248400" cy="990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COMPARISON OF OSI AND TCP/IP MODEL</a:t>
            </a:r>
            <a:br>
              <a:rPr lang="en-US"/>
            </a:br>
            <a:endParaRPr/>
          </a:p>
        </p:txBody>
      </p:sp>
      <p:sp>
        <p:nvSpPr>
          <p:cNvPr id="81" name="Google Shape;81;p5"/>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lnSpc>
                <a:spcPct val="100000"/>
              </a:lnSpc>
              <a:spcBef>
                <a:spcPts val="0"/>
              </a:spcBef>
              <a:spcAft>
                <a:spcPts val="0"/>
              </a:spcAft>
              <a:buClr>
                <a:schemeClr val="dk1"/>
              </a:buClr>
              <a:buSzPts val="2000"/>
              <a:buFont typeface="Noto Sans Symbols"/>
              <a:buChar char="⮚"/>
            </a:pPr>
            <a:r>
              <a:rPr lang="en-US" sz="2000"/>
              <a:t>One of the major difference is that OSI is a conceptual model which is not practically used for communication, whereas, TCP/IP is used for establishing a connection and communicating through the network.</a:t>
            </a:r>
            <a:endParaRPr/>
          </a:p>
          <a:p>
            <a:pPr marL="342900" lvl="0" indent="-342900" algn="just" rtl="0">
              <a:lnSpc>
                <a:spcPct val="100000"/>
              </a:lnSpc>
              <a:spcBef>
                <a:spcPts val="400"/>
              </a:spcBef>
              <a:spcAft>
                <a:spcPts val="0"/>
              </a:spcAft>
              <a:buClr>
                <a:schemeClr val="dk1"/>
              </a:buClr>
              <a:buSzPts val="2000"/>
              <a:buFont typeface="Noto Sans Symbols"/>
              <a:buChar char="⮚"/>
            </a:pPr>
            <a:r>
              <a:rPr lang="en-US" sz="2000"/>
              <a:t>The OSI model mainly emphasis on the services, interfaces and protocols; make a clear distinction between these concepts. Conversely, the TCP model is not able to distinctly describe these concepts. </a:t>
            </a:r>
            <a:endParaRPr/>
          </a:p>
          <a:p>
            <a:pPr marL="342900" lvl="0" indent="-342900" algn="just" rtl="0">
              <a:lnSpc>
                <a:spcPct val="100000"/>
              </a:lnSpc>
              <a:spcBef>
                <a:spcPts val="400"/>
              </a:spcBef>
              <a:spcAft>
                <a:spcPts val="0"/>
              </a:spcAft>
              <a:buClr>
                <a:schemeClr val="dk1"/>
              </a:buClr>
              <a:buSzPts val="2000"/>
              <a:buFont typeface="Noto Sans Symbols"/>
              <a:buChar char="⮚"/>
            </a:pPr>
            <a:r>
              <a:rPr lang="en-US" sz="2000"/>
              <a:t>Furthermore, the TCP/IP enables only connectionless communication mode in the network layer but both modes (Connectionless and connection-oriented) in the transport layer. When it comes to the OSI model, it supports connectionless and connection-oriented communication over the network layer but in the transport layer, connection-oriented communication is merely allowed. </a:t>
            </a:r>
            <a:endParaRPr/>
          </a:p>
          <a:p>
            <a:pPr marL="342900" lvl="0" indent="-203200" algn="just" rtl="0">
              <a:lnSpc>
                <a:spcPct val="100000"/>
              </a:lnSpc>
              <a:spcBef>
                <a:spcPts val="440"/>
              </a:spcBef>
              <a:spcAft>
                <a:spcPts val="0"/>
              </a:spcAft>
              <a:buClr>
                <a:schemeClr val="dk1"/>
              </a:buClr>
              <a:buSzPts val="2200"/>
              <a:buFont typeface="Noto Sans Symbols"/>
              <a:buNone/>
            </a:pPr>
            <a:endParaRPr/>
          </a:p>
        </p:txBody>
      </p:sp>
      <p:sp>
        <p:nvSpPr>
          <p:cNvPr id="82" name="Google Shape;82;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Computer Networks</a:t>
            </a:r>
            <a:endParaRPr/>
          </a:p>
        </p:txBody>
      </p:sp>
      <p:sp>
        <p:nvSpPr>
          <p:cNvPr id="83" name="Google Shape;83;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6"/>
          <p:cNvSpPr txBox="1">
            <a:spLocks noGrp="1"/>
          </p:cNvSpPr>
          <p:nvPr>
            <p:ph type="ctrTitle"/>
          </p:nvPr>
        </p:nvSpPr>
        <p:spPr>
          <a:xfrm>
            <a:off x="152400" y="228599"/>
            <a:ext cx="6400800" cy="914401"/>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COMPARISON OF OSI AND TCP/IP MODEL</a:t>
            </a:r>
            <a:br>
              <a:rPr lang="en-US"/>
            </a:br>
            <a:endParaRPr/>
          </a:p>
        </p:txBody>
      </p:sp>
      <p:sp>
        <p:nvSpPr>
          <p:cNvPr id="89" name="Google Shape;89;p6"/>
          <p:cNvSpPr txBox="1">
            <a:spLocks noGrp="1"/>
          </p:cNvSpPr>
          <p:nvPr>
            <p:ph type="subTitle" idx="1"/>
          </p:nvPr>
        </p:nvSpPr>
        <p:spPr>
          <a:xfrm>
            <a:off x="533400" y="1371600"/>
            <a:ext cx="8153400" cy="4724400"/>
          </a:xfrm>
          <a:prstGeom prst="rect">
            <a:avLst/>
          </a:prstGeom>
          <a:noFill/>
          <a:ln>
            <a:noFill/>
          </a:ln>
        </p:spPr>
        <p:txBody>
          <a:bodyPr spcFirstLastPara="1" wrap="square" lIns="91425" tIns="45700" rIns="91425" bIns="45700" anchor="t" anchorCtr="0">
            <a:noAutofit/>
          </a:bodyPr>
          <a:lstStyle/>
          <a:p>
            <a:pPr marL="342900" lvl="0" indent="-342900" algn="just" rtl="0">
              <a:lnSpc>
                <a:spcPct val="100000"/>
              </a:lnSpc>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OSI (Open System Interconnection) model was introduced by ISO (International Standard Organization). Currently OSI (Open System Interconnection) model is just a reference model. Means that, there are no real working implementations of OSI Model on any of latest network infrastructure devices or Operating Systems. OSI (Open System Interconnection) model is used these days only as a reference model for teaching computer networking concepts and for understanding how computer networks operate.  </a:t>
            </a:r>
            <a:endParaRPr/>
          </a:p>
          <a:p>
            <a:pPr marL="342900" lvl="0" indent="-342900" algn="just" rtl="0">
              <a:lnSpc>
                <a:spcPct val="100000"/>
              </a:lnSpc>
              <a:spcBef>
                <a:spcPts val="40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The roots of TCP/IP (Transmission Control Protocol Internet Protocol) are with US Department of Defense (DoD). Original TCP/IP (Transmission Control Protocol/Internet Protocol) model had only four layers, and later an updated model evolved with five layers. TCP/IP protocol suite and thus TCP/IP model got wider acceptance than OSI model, because world’s largest network internet started operating using TCP/IP protocol suite.</a:t>
            </a:r>
            <a:endParaRPr/>
          </a:p>
          <a:p>
            <a:pPr marL="342900" lvl="0" indent="-215900" algn="just" rtl="0">
              <a:lnSpc>
                <a:spcPct val="100000"/>
              </a:lnSpc>
              <a:spcBef>
                <a:spcPts val="400"/>
              </a:spcBef>
              <a:spcAft>
                <a:spcPts val="0"/>
              </a:spcAft>
              <a:buClr>
                <a:srgbClr val="888888"/>
              </a:buClr>
              <a:buSzPts val="2000"/>
              <a:buFont typeface="Noto Sans Symbols"/>
              <a:buNone/>
            </a:pPr>
            <a:endParaRPr sz="2000">
              <a:solidFill>
                <a:schemeClr val="dk1"/>
              </a:solidFill>
              <a:latin typeface="Times New Roman"/>
              <a:ea typeface="Times New Roman"/>
              <a:cs typeface="Times New Roman"/>
              <a:sym typeface="Times New Roman"/>
            </a:endParaRPr>
          </a:p>
          <a:p>
            <a:pPr marL="342900" lvl="0" indent="-215900" algn="just" rtl="0">
              <a:lnSpc>
                <a:spcPct val="100000"/>
              </a:lnSpc>
              <a:spcBef>
                <a:spcPts val="400"/>
              </a:spcBef>
              <a:spcAft>
                <a:spcPts val="0"/>
              </a:spcAft>
              <a:buClr>
                <a:srgbClr val="888888"/>
              </a:buClr>
              <a:buSzPts val="2000"/>
              <a:buFont typeface="Noto Sans Symbols"/>
              <a:buNone/>
            </a:pP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COMPARISON OF OSI AND TCP/IP MODEL</a:t>
            </a:r>
            <a:endParaRPr/>
          </a:p>
        </p:txBody>
      </p:sp>
      <p:sp>
        <p:nvSpPr>
          <p:cNvPr id="95" name="Google Shape;95;p7"/>
          <p:cNvSpPr txBox="1">
            <a:spLocks noGrp="1"/>
          </p:cNvSpPr>
          <p:nvPr>
            <p:ph type="body" idx="1"/>
          </p:nvPr>
        </p:nvSpPr>
        <p:spPr>
          <a:xfrm>
            <a:off x="1079326" y="1288722"/>
            <a:ext cx="7010400" cy="503587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200"/>
              <a:buNone/>
            </a:pPr>
            <a:endParaRPr/>
          </a:p>
        </p:txBody>
      </p:sp>
      <p:sp>
        <p:nvSpPr>
          <p:cNvPr id="96" name="Google Shape;9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Computer Networks</a:t>
            </a:r>
            <a:endParaRPr/>
          </a:p>
        </p:txBody>
      </p:sp>
      <p:sp>
        <p:nvSpPr>
          <p:cNvPr id="97" name="Google Shape;97;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pic>
        <p:nvPicPr>
          <p:cNvPr id="98" name="Google Shape;98;p7" descr="TCP/IP vs OSI Model: What&amp;#39;s the Difference?"/>
          <p:cNvPicPr preferRelativeResize="0"/>
          <p:nvPr/>
        </p:nvPicPr>
        <p:blipFill rotWithShape="1">
          <a:blip r:embed="rId3">
            <a:alphaModFix/>
          </a:blip>
          <a:srcRect/>
          <a:stretch/>
        </p:blipFill>
        <p:spPr>
          <a:xfrm>
            <a:off x="990600" y="1288722"/>
            <a:ext cx="7086600" cy="515970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COMPARISON OF OSI AND TCP/IP MODEL</a:t>
            </a:r>
            <a:endParaRPr/>
          </a:p>
        </p:txBody>
      </p:sp>
      <p:sp>
        <p:nvSpPr>
          <p:cNvPr id="104" name="Google Shape;104;p8"/>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200"/>
              <a:buFont typeface="Noto Sans Symbols"/>
              <a:buChar char="⮚"/>
            </a:pPr>
            <a:r>
              <a:rPr lang="en-US"/>
              <a:t>TCP/IP model is developed by Department of Defence, whereas OSI model was developed by ISO.</a:t>
            </a:r>
            <a:endParaRPr/>
          </a:p>
          <a:p>
            <a:pPr marL="342900" lvl="0" indent="-342900" algn="l" rtl="0">
              <a:lnSpc>
                <a:spcPct val="100000"/>
              </a:lnSpc>
              <a:spcBef>
                <a:spcPts val="440"/>
              </a:spcBef>
              <a:spcAft>
                <a:spcPts val="0"/>
              </a:spcAft>
              <a:buClr>
                <a:schemeClr val="dk1"/>
              </a:buClr>
              <a:buSzPts val="2200"/>
              <a:buFont typeface="Noto Sans Symbols"/>
              <a:buChar char="⮚"/>
            </a:pPr>
            <a:r>
              <a:rPr lang="en-US"/>
              <a:t>Four layers in TCP/IP whereas seven layers in OSI model.</a:t>
            </a:r>
            <a:endParaRPr/>
          </a:p>
          <a:p>
            <a:pPr marL="0" lvl="0" indent="0" algn="l" rtl="0">
              <a:lnSpc>
                <a:spcPct val="100000"/>
              </a:lnSpc>
              <a:spcBef>
                <a:spcPts val="440"/>
              </a:spcBef>
              <a:spcAft>
                <a:spcPts val="0"/>
              </a:spcAft>
              <a:buClr>
                <a:schemeClr val="dk1"/>
              </a:buClr>
              <a:buSzPts val="2200"/>
              <a:buNone/>
            </a:pPr>
            <a:r>
              <a:rPr lang="en-US"/>
              <a:t>_________________________________________________________</a:t>
            </a:r>
            <a:endParaRPr/>
          </a:p>
          <a:p>
            <a:pPr marL="342900" lvl="0" indent="-203200" algn="l" rtl="0">
              <a:lnSpc>
                <a:spcPct val="100000"/>
              </a:lnSpc>
              <a:spcBef>
                <a:spcPts val="440"/>
              </a:spcBef>
              <a:spcAft>
                <a:spcPts val="0"/>
              </a:spcAft>
              <a:buClr>
                <a:schemeClr val="dk1"/>
              </a:buClr>
              <a:buSzPts val="2200"/>
              <a:buFont typeface="Noto Sans Symbols"/>
              <a:buNone/>
            </a:pPr>
            <a:endParaRPr/>
          </a:p>
        </p:txBody>
      </p:sp>
      <p:sp>
        <p:nvSpPr>
          <p:cNvPr id="105" name="Google Shape;10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Computer Networks</a:t>
            </a:r>
            <a:endParaRPr/>
          </a:p>
        </p:txBody>
      </p:sp>
      <p:sp>
        <p:nvSpPr>
          <p:cNvPr id="106" name="Google Shape;106;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9"/>
          <p:cNvSpPr txBox="1">
            <a:spLocks noGrp="1"/>
          </p:cNvSpPr>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Thank you </a:t>
            </a:r>
            <a:endParaRPr/>
          </a:p>
        </p:txBody>
      </p:sp>
      <p:sp>
        <p:nvSpPr>
          <p:cNvPr id="112" name="Google Shape;112;p9"/>
          <p:cNvSpPr txBox="1">
            <a:spLocks noGrp="1"/>
          </p:cNvSpPr>
          <p:nvPr>
            <p:ph type="subTitle" idx="1"/>
          </p:nvPr>
        </p:nvSpPr>
        <p:spPr>
          <a:xfrm>
            <a:off x="533400" y="1371600"/>
            <a:ext cx="8153400" cy="47244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888888"/>
              </a:buClr>
              <a:buSzPts val="3200"/>
              <a:buNone/>
            </a:pPr>
            <a:r>
              <a:rPr lang="en-US"/>
              <a:t>  </a:t>
            </a:r>
            <a:endParaRPr/>
          </a:p>
        </p:txBody>
      </p:sp>
      <p:sp>
        <p:nvSpPr>
          <p:cNvPr id="113" name="Google Shape;113;p9"/>
          <p:cNvSpPr/>
          <p:nvPr/>
        </p:nvSpPr>
        <p:spPr>
          <a:xfrm>
            <a:off x="4447607" y="3244334"/>
            <a:ext cx="24878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pic>
        <p:nvPicPr>
          <p:cNvPr id="114" name="Google Shape;114;p9" descr="See the source image"/>
          <p:cNvPicPr preferRelativeResize="0"/>
          <p:nvPr/>
        </p:nvPicPr>
        <p:blipFill rotWithShape="1">
          <a:blip r:embed="rId3">
            <a:alphaModFix/>
          </a:blip>
          <a:srcRect/>
          <a:stretch/>
        </p:blipFill>
        <p:spPr>
          <a:xfrm>
            <a:off x="381000" y="990600"/>
            <a:ext cx="8534400" cy="54864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508</Words>
  <Application>Microsoft Office PowerPoint</Application>
  <PresentationFormat>On-screen Show (4:3)</PresentationFormat>
  <Paragraphs>41</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Noto Sans Symbols</vt:lpstr>
      <vt:lpstr>Times</vt:lpstr>
      <vt:lpstr>Times New Roman</vt:lpstr>
      <vt:lpstr>Office Theme</vt:lpstr>
      <vt:lpstr>PowerPoint Presentation</vt:lpstr>
      <vt:lpstr>TCP/IP PROTOCOL SUITE</vt:lpstr>
      <vt:lpstr>TCP/IP model</vt:lpstr>
      <vt:lpstr>TCP/IP model</vt:lpstr>
      <vt:lpstr>COMPARISON OF OSI AND TCP/IP MODEL </vt:lpstr>
      <vt:lpstr>COMPARISON OF OSI AND TCP/IP MODEL </vt:lpstr>
      <vt:lpstr>COMPARISON OF OSI AND TCP/IP MODEL</vt:lpstr>
      <vt:lpstr>COMPARISON OF OSI AND TCP/IP MODEL</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Gurpreet Singh</cp:lastModifiedBy>
  <cp:revision>1</cp:revision>
  <dcterms:created xsi:type="dcterms:W3CDTF">2022-01-19T09:23:04Z</dcterms:created>
  <dcterms:modified xsi:type="dcterms:W3CDTF">2023-01-02T07:32:54Z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1033-3.2.0.6370</vt:lpwstr>
  </property>
</Properties>
</file>