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7559675" cy="10691813"/>
  <p:embeddedFontLst>
    <p:embeddedFont>
      <p:font typeface="Calibri" panose="020F0502020204030204" pitchFamily="34" charset="0"/>
      <p:regular r:id="rId39"/>
      <p:bold r:id="rId40"/>
      <p:italic r:id="rId41"/>
      <p:boldItalic r:id="rId42"/>
    </p:embeddedFont>
    <p:embeddedFont>
      <p:font typeface="Noto Sans Symbols"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8e/2hlPVTjW6iGJcL2IEZ8gj9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
        <p:nvSpPr>
          <p:cNvPr id="229" name="Google Shape;229;p9: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0" name="Google Shape;230;p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endParaRPr/>
          </a:p>
          <a:p>
            <a:pPr marL="457200" marR="0" lvl="0" indent="-228600" algn="l" rtl="0">
              <a:lnSpc>
                <a:spcPct val="100000"/>
              </a:lnSpc>
              <a:spcBef>
                <a:spcPts val="0"/>
              </a:spcBef>
              <a:spcAft>
                <a:spcPts val="0"/>
              </a:spcAft>
              <a:buClr>
                <a:srgbClr val="000000"/>
              </a:buClr>
              <a:buSzPts val="1400"/>
              <a:buFont typeface="Arial"/>
              <a:buNone/>
            </a:pPr>
            <a:r>
              <a:rPr lang="en-US"/>
              <a:t>Typically the Transport Layer will create a distinct Network Layer connection for each Transport connection requested by the Session Layer.  However, depending on the data load and the capacity of a single Session channel:</a:t>
            </a:r>
            <a:endParaRPr/>
          </a:p>
          <a:p>
            <a:pPr marL="457200" lvl="0" indent="-228600" algn="l" rtl="0">
              <a:lnSpc>
                <a:spcPct val="100000"/>
              </a:lnSpc>
              <a:spcBef>
                <a:spcPts val="0"/>
              </a:spcBef>
              <a:spcAft>
                <a:spcPts val="0"/>
              </a:spcAft>
              <a:buSzPts val="1400"/>
              <a:buFont typeface="Calibri"/>
              <a:buChar char="•"/>
            </a:pPr>
            <a:r>
              <a:rPr lang="en-US"/>
              <a:t>  multiple Network connections might be used to support a single high-bandwidth Session connection, or</a:t>
            </a:r>
            <a:endParaRPr/>
          </a:p>
          <a:p>
            <a:pPr marL="457200" lvl="0" indent="-228600" algn="l" rtl="0">
              <a:lnSpc>
                <a:spcPct val="100000"/>
              </a:lnSpc>
              <a:spcBef>
                <a:spcPts val="0"/>
              </a:spcBef>
              <a:spcAft>
                <a:spcPts val="0"/>
              </a:spcAft>
              <a:buSzPts val="1400"/>
              <a:buFont typeface="Calibri"/>
              <a:buChar char="•"/>
            </a:pPr>
            <a:r>
              <a:rPr lang="en-US"/>
              <a:t>  one high-bandwidth Network connection might be used to support several Session connections.</a:t>
            </a:r>
            <a:endParaRPr/>
          </a:p>
          <a:p>
            <a:pPr marL="457200" marR="0" lvl="0" indent="-228600" algn="l" rtl="0">
              <a:lnSpc>
                <a:spcPct val="100000"/>
              </a:lnSpc>
              <a:spcBef>
                <a:spcPts val="0"/>
              </a:spcBef>
              <a:spcAft>
                <a:spcPts val="0"/>
              </a:spcAft>
              <a:buClr>
                <a:srgbClr val="000000"/>
              </a:buClr>
              <a:buSzPts val="1400"/>
              <a:buFont typeface="Arial"/>
              <a:buNone/>
            </a:pPr>
            <a:r>
              <a:rPr lang="en-US"/>
              <a:t>The Transport Layer also determines what </a:t>
            </a:r>
            <a:r>
              <a:rPr lang="en-US" i="1"/>
              <a:t>Type of Service</a:t>
            </a:r>
            <a:r>
              <a:rPr lang="en-US"/>
              <a:t> to provide to the Session Layer and, ultimately, to the network users.  For example:</a:t>
            </a:r>
            <a:endParaRPr/>
          </a:p>
          <a:p>
            <a:pPr marL="457200" lvl="0" indent="-228600" algn="l" rtl="0">
              <a:lnSpc>
                <a:spcPct val="100000"/>
              </a:lnSpc>
              <a:spcBef>
                <a:spcPts val="0"/>
              </a:spcBef>
              <a:spcAft>
                <a:spcPts val="0"/>
              </a:spcAft>
              <a:buSzPts val="1400"/>
              <a:buFont typeface="Calibri"/>
              <a:buChar char="•"/>
            </a:pPr>
            <a:r>
              <a:rPr lang="en-US"/>
              <a:t>  an error-free, point-to-point channel, guaranteeing data is delivered in the correct order (the most common type of service),</a:t>
            </a:r>
            <a:endParaRPr/>
          </a:p>
          <a:p>
            <a:pPr marL="457200" lvl="0" indent="-228600" algn="l" rtl="0">
              <a:lnSpc>
                <a:spcPct val="100000"/>
              </a:lnSpc>
              <a:spcBef>
                <a:spcPts val="0"/>
              </a:spcBef>
              <a:spcAft>
                <a:spcPts val="0"/>
              </a:spcAft>
              <a:buSzPts val="1400"/>
              <a:buFont typeface="Calibri"/>
              <a:buChar char="•"/>
            </a:pPr>
            <a:r>
              <a:rPr lang="en-US"/>
              <a:t>  transport of isolated messages with no guarantee of correct ordering, or</a:t>
            </a:r>
            <a:endParaRPr/>
          </a:p>
          <a:p>
            <a:pPr marL="457200" lvl="0" indent="-228600" algn="l" rtl="0">
              <a:lnSpc>
                <a:spcPct val="100000"/>
              </a:lnSpc>
              <a:spcBef>
                <a:spcPts val="0"/>
              </a:spcBef>
              <a:spcAft>
                <a:spcPts val="0"/>
              </a:spcAft>
              <a:buSzPts val="1400"/>
              <a:buFont typeface="Calibri"/>
              <a:buChar char="•"/>
            </a:pPr>
            <a:r>
              <a:rPr lang="en-US"/>
              <a:t>  message broadcast to multiple destinations</a:t>
            </a:r>
            <a:endParaRPr/>
          </a:p>
          <a:p>
            <a:pPr marL="457200" marR="0" lvl="0" indent="-228600" algn="l" rtl="0">
              <a:lnSpc>
                <a:spcPct val="100000"/>
              </a:lnSpc>
              <a:spcBef>
                <a:spcPts val="0"/>
              </a:spcBef>
              <a:spcAft>
                <a:spcPts val="0"/>
              </a:spcAft>
              <a:buClr>
                <a:srgbClr val="000000"/>
              </a:buClr>
              <a:buSzPts val="1400"/>
              <a:buFont typeface="Arial"/>
              <a:buNone/>
            </a:pPr>
            <a:r>
              <a:rPr lang="en-US"/>
              <a:t>Transport is the first true </a:t>
            </a:r>
            <a:r>
              <a:rPr lang="en-US" i="1"/>
              <a:t>end-to-end</a:t>
            </a:r>
            <a:r>
              <a:rPr lang="en-US"/>
              <a:t> layer, i.e. the Transport protocol communicates between end parties and not to any of the intermediaries.</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4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
        <p:nvSpPr>
          <p:cNvPr id="268" name="Google Shape;268;p14: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9" name="Google Shape;269;p1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Session Layer allows the establishment of </a:t>
            </a:r>
            <a:r>
              <a:rPr lang="en-US" i="1"/>
              <a:t>sessions</a:t>
            </a:r>
            <a:r>
              <a:rPr lang="en-US"/>
              <a:t> between machines, e.g. to allow remote logins to a multi-user system, or to perform file transfer between machines.</a:t>
            </a:r>
            <a:endParaRPr/>
          </a:p>
          <a:p>
            <a:pPr marL="457200" marR="0" lvl="0" indent="-228600" algn="l" rtl="0">
              <a:lnSpc>
                <a:spcPct val="100000"/>
              </a:lnSpc>
              <a:spcBef>
                <a:spcPts val="0"/>
              </a:spcBef>
              <a:spcAft>
                <a:spcPts val="0"/>
              </a:spcAft>
              <a:buClr>
                <a:srgbClr val="000000"/>
              </a:buClr>
              <a:buSzPts val="1400"/>
              <a:buFont typeface="Arial"/>
              <a:buNone/>
            </a:pPr>
            <a:r>
              <a:rPr lang="en-US"/>
              <a:t>One of the Session services is </a:t>
            </a:r>
            <a:r>
              <a:rPr lang="en-US" i="1"/>
              <a:t>dialogue control</a:t>
            </a:r>
            <a:r>
              <a:rPr lang="en-US"/>
              <a:t>; if the communications are half-duplex then the session layer can manage which entity sends when.</a:t>
            </a:r>
            <a:endParaRPr/>
          </a:p>
          <a:p>
            <a:pPr marL="457200" marR="0" lvl="0" indent="-228600" algn="l" rtl="0">
              <a:lnSpc>
                <a:spcPct val="100000"/>
              </a:lnSpc>
              <a:spcBef>
                <a:spcPts val="0"/>
              </a:spcBef>
              <a:spcAft>
                <a:spcPts val="0"/>
              </a:spcAft>
              <a:buClr>
                <a:srgbClr val="000000"/>
              </a:buClr>
              <a:buSzPts val="1400"/>
              <a:buFont typeface="Arial"/>
              <a:buNone/>
            </a:pPr>
            <a:r>
              <a:rPr lang="en-US"/>
              <a:t>A related service is </a:t>
            </a:r>
            <a:r>
              <a:rPr lang="en-US" i="1"/>
              <a:t>token management</a:t>
            </a:r>
            <a:r>
              <a:rPr lang="en-US"/>
              <a:t>.  In some protocols it is essential that both entities do not attempt the same operation simultaneously.  Possession of a token permits the operation.</a:t>
            </a:r>
            <a:endParaRPr/>
          </a:p>
          <a:p>
            <a:pPr marL="457200" marR="0" lvl="0" indent="-228600" algn="l" rtl="0">
              <a:lnSpc>
                <a:spcPct val="100000"/>
              </a:lnSpc>
              <a:spcBef>
                <a:spcPts val="0"/>
              </a:spcBef>
              <a:spcAft>
                <a:spcPts val="0"/>
              </a:spcAft>
              <a:buClr>
                <a:srgbClr val="000000"/>
              </a:buClr>
              <a:buSzPts val="1400"/>
              <a:buFont typeface="Arial"/>
              <a:buNone/>
            </a:pPr>
            <a:r>
              <a:rPr lang="en-US"/>
              <a:t>The other main Session service is </a:t>
            </a:r>
            <a:r>
              <a:rPr lang="en-US" i="1"/>
              <a:t>synchronization</a:t>
            </a:r>
            <a:r>
              <a:rPr lang="en-US"/>
              <a:t>.  As an example consider attempting a 2-hour file transfer between machines which crash on average once an hour.  The synchronization service provides a means for </a:t>
            </a:r>
            <a:r>
              <a:rPr lang="en-US" i="1"/>
              <a:t>checkpoints</a:t>
            </a:r>
            <a:r>
              <a:rPr lang="en-US"/>
              <a:t> to be inserted into the data stream so that, after a crash, only data sent since the last checkpoint needs to be re-transmitted.</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5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5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5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5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5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5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5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5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5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5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5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5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5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5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6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6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6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6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3" name="Google Shape;113;p7: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4" name="Google Shape;114;p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0" name="Google Shape;120;p8: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1" name="Google Shape;121;p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The</a:t>
            </a:r>
            <a:r>
              <a:rPr lang="en-US" b="1">
                <a:latin typeface="Arial"/>
                <a:ea typeface="Arial"/>
                <a:cs typeface="Arial"/>
                <a:sym typeface="Arial"/>
              </a:rPr>
              <a:t> </a:t>
            </a:r>
            <a:r>
              <a:rPr lang="en-US" i="1">
                <a:latin typeface="Arial"/>
                <a:ea typeface="Arial"/>
                <a:cs typeface="Arial"/>
                <a:sym typeface="Arial"/>
              </a:rPr>
              <a:t>Application layer </a:t>
            </a:r>
            <a:r>
              <a:rPr lang="en-US">
                <a:latin typeface="Arial"/>
                <a:ea typeface="Arial"/>
                <a:cs typeface="Arial"/>
                <a:sym typeface="Arial"/>
              </a:rPr>
              <a:t>represents the level at which applications access network services. This layer represents the services that directly support applications such as software for file transfers, database access, and electronic mail.</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Presentation layer </a:t>
            </a:r>
            <a:r>
              <a:rPr lang="en-US">
                <a:latin typeface="Arial"/>
                <a:ea typeface="Arial"/>
                <a:cs typeface="Arial"/>
                <a:sym typeface="Arial"/>
              </a:rPr>
              <a:t>translates data from the Application layer into an intermediary format. This layer also manages security issues by providing services such as data encryption, and compresses data so that fewer bits need to be transferred on the network.</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Session layer </a:t>
            </a:r>
            <a:r>
              <a:rPr lang="en-US">
                <a:latin typeface="Arial"/>
                <a:ea typeface="Arial"/>
                <a:cs typeface="Arial"/>
                <a:sym typeface="Arial"/>
              </a:rPr>
              <a:t>allows two applications on different computers to establish, use, and end a session. This layer establishes dialog control between the two computers in a session, regulating which side transmits, plus when and how long it transmits.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Transport layer</a:t>
            </a:r>
            <a:r>
              <a:rPr lang="en-US">
                <a:latin typeface="Arial"/>
                <a:ea typeface="Arial"/>
                <a:cs typeface="Arial"/>
                <a:sym typeface="Arial"/>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Network layer </a:t>
            </a:r>
            <a:r>
              <a:rPr lang="en-US">
                <a:latin typeface="Arial"/>
                <a:ea typeface="Arial"/>
                <a:cs typeface="Arial"/>
                <a:sym typeface="Arial"/>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Data Link layer </a:t>
            </a:r>
            <a:r>
              <a:rPr lang="en-US">
                <a:latin typeface="Arial"/>
                <a:ea typeface="Arial"/>
                <a:cs typeface="Arial"/>
                <a:sym typeface="Arial"/>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Physical layer </a:t>
            </a:r>
            <a:r>
              <a:rPr lang="en-US">
                <a:latin typeface="Arial"/>
                <a:ea typeface="Arial"/>
                <a:cs typeface="Arial"/>
                <a:sym typeface="Arial"/>
              </a:rPr>
              <a:t>transmits bits from one computer to another and regulates the transmission of a stream of bits over a physical medium. This layer defines how the cable is attached to the network adapter and what transmission technique is used to send data over the cable</a:t>
            </a: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r>
              <a:rPr lang="en-US"/>
              <a:t>This partition into ‘lower’ and ‘upper’ layers is a widely used way to distinguish between the communications-oriented layers and the applications- oriented layers. </a:t>
            </a:r>
            <a:endParaRPr/>
          </a:p>
          <a:p>
            <a:pPr marL="457200" marR="0" lvl="0" indent="-228600" algn="l" rtl="0">
              <a:lnSpc>
                <a:spcPct val="100000"/>
              </a:lnSpc>
              <a:spcBef>
                <a:spcPts val="0"/>
              </a:spcBef>
              <a:spcAft>
                <a:spcPts val="0"/>
              </a:spcAft>
              <a:buClr>
                <a:srgbClr val="000000"/>
              </a:buClr>
              <a:buSzPts val="1400"/>
              <a:buFont typeface="Arial"/>
              <a:buNone/>
            </a:pPr>
            <a:r>
              <a:rPr lang="en-US"/>
              <a:t>In fact layers 5 and 6 are often ignored in practical applications (the Internet protocol hierarchy has no equivalents to layers 5 and 6).</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82"/>
        <p:cNvGrpSpPr/>
        <p:nvPr/>
      </p:nvGrpSpPr>
      <p:grpSpPr>
        <a:xfrm>
          <a:off x="0" y="0"/>
          <a:ext cx="0" cy="0"/>
          <a:chOff x="0" y="0"/>
          <a:chExt cx="0" cy="0"/>
        </a:xfrm>
      </p:grpSpPr>
      <p:sp>
        <p:nvSpPr>
          <p:cNvPr id="83" name="Google Shape;83;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9"/>
        <p:cNvGrpSpPr/>
        <p:nvPr/>
      </p:nvGrpSpPr>
      <p:grpSpPr>
        <a:xfrm>
          <a:off x="0" y="0"/>
          <a:ext cx="0" cy="0"/>
          <a:chOff x="0" y="0"/>
          <a:chExt cx="0" cy="0"/>
        </a:xfrm>
      </p:grpSpPr>
      <p:sp>
        <p:nvSpPr>
          <p:cNvPr id="50" name="Google Shape;50;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1" name="Google Shape;51;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2"/>
        <p:cNvGrpSpPr/>
        <p:nvPr/>
      </p:nvGrpSpPr>
      <p:grpSpPr>
        <a:xfrm>
          <a:off x="0" y="0"/>
          <a:ext cx="0" cy="0"/>
          <a:chOff x="0" y="0"/>
          <a:chExt cx="0" cy="0"/>
        </a:xfrm>
      </p:grpSpPr>
      <p:sp>
        <p:nvSpPr>
          <p:cNvPr id="53" name="Google Shape;53;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000" b="1" i="0" u="none" strike="noStrike" cap="none" dirty="0">
                <a:solidFill>
                  <a:schemeClr val="dk1"/>
                </a:solidFill>
                <a:latin typeface="Times New Roman"/>
                <a:ea typeface="Times New Roman"/>
                <a:cs typeface="Times New Roman"/>
                <a:sym typeface="Times New Roman"/>
              </a:rPr>
              <a:t>Reference Models</a:t>
            </a:r>
            <a:endParaRPr sz="3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rgbClr val="0070C0"/>
                </a:solidFill>
                <a:latin typeface="Times New Roman"/>
                <a:ea typeface="Times New Roman"/>
                <a:cs typeface="Times New Roman"/>
                <a:sym typeface="Times New Roman"/>
              </a:rPr>
              <a:t>Lecture -3-4 (Theory)</a:t>
            </a: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Department of Computer Science and Engineering,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Chitkara University, Punjab</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Layers in the OSI model</a:t>
            </a:r>
            <a:endParaRPr/>
          </a:p>
        </p:txBody>
      </p:sp>
      <p:sp>
        <p:nvSpPr>
          <p:cNvPr id="189" name="Google Shape;189;p43"/>
          <p:cNvSpPr txBox="1">
            <a:spLocks noGrp="1"/>
          </p:cNvSpPr>
          <p:nvPr>
            <p:ph type="body" idx="1"/>
          </p:nvPr>
        </p:nvSpPr>
        <p:spPr>
          <a:xfrm>
            <a:off x="457200" y="967800"/>
            <a:ext cx="8229300" cy="54639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1000"/>
              </a:spcBef>
              <a:spcAft>
                <a:spcPts val="0"/>
              </a:spcAft>
              <a:buSzPts val="1800"/>
              <a:buChar char="•"/>
            </a:pPr>
            <a:r>
              <a:rPr lang="en-US" sz="2000" i="1">
                <a:latin typeface="Times New Roman"/>
                <a:ea typeface="Times New Roman"/>
                <a:cs typeface="Times New Roman"/>
                <a:sym typeface="Times New Roman"/>
              </a:rPr>
              <a:t>In this section we briefly describe the functions of each layer in the OSI model.</a:t>
            </a:r>
            <a:endParaRPr sz="2000">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Physical Layer</a:t>
            </a:r>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Data Link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Network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Transport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Session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Presentation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Application Layer</a:t>
            </a:r>
            <a:endParaRPr>
              <a:solidFill>
                <a:schemeClr val="dk1"/>
              </a:solidFill>
              <a:latin typeface="Times New Roman"/>
              <a:ea typeface="Times New Roman"/>
              <a:cs typeface="Times New Roman"/>
              <a:sym typeface="Times New Roman"/>
            </a:endParaRPr>
          </a:p>
          <a:p>
            <a:pPr marL="914400" lvl="1" indent="-228600" algn="l" rtl="0">
              <a:lnSpc>
                <a:spcPct val="90000"/>
              </a:lnSpc>
              <a:spcBef>
                <a:spcPts val="500"/>
              </a:spcBef>
              <a:spcAft>
                <a:spcPts val="0"/>
              </a:spcAft>
              <a:buSzPts val="180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Physical Layer</a:t>
            </a:r>
            <a:endParaRPr/>
          </a:p>
        </p:txBody>
      </p:sp>
      <p:pic>
        <p:nvPicPr>
          <p:cNvPr id="195" name="Google Shape;195;p44"/>
          <p:cNvPicPr preferRelativeResize="0"/>
          <p:nvPr/>
        </p:nvPicPr>
        <p:blipFill rotWithShape="1">
          <a:blip r:embed="rId3">
            <a:alphaModFix/>
          </a:blip>
          <a:srcRect/>
          <a:stretch/>
        </p:blipFill>
        <p:spPr>
          <a:xfrm>
            <a:off x="835745" y="1707329"/>
            <a:ext cx="7663218" cy="2451580"/>
          </a:xfrm>
          <a:prstGeom prst="rect">
            <a:avLst/>
          </a:prstGeom>
          <a:noFill/>
          <a:ln>
            <a:noFill/>
          </a:ln>
        </p:spPr>
      </p:pic>
      <p:sp>
        <p:nvSpPr>
          <p:cNvPr id="196" name="Google Shape;196;p44"/>
          <p:cNvSpPr/>
          <p:nvPr/>
        </p:nvSpPr>
        <p:spPr>
          <a:xfrm>
            <a:off x="636356" y="5441283"/>
            <a:ext cx="8050084"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physical layer is responsible for movements of individual bits from one hop (node) to the next.</a:t>
            </a:r>
            <a:endParaRPr sz="2000" b="0" i="0" u="none" strike="noStrike" cap="none">
              <a:solidFill>
                <a:srgbClr val="000000"/>
              </a:solidFill>
              <a:latin typeface="Arial"/>
              <a:ea typeface="Arial"/>
              <a:cs typeface="Arial"/>
              <a:sym typeface="Arial"/>
            </a:endParaRPr>
          </a:p>
        </p:txBody>
      </p:sp>
      <p:grpSp>
        <p:nvGrpSpPr>
          <p:cNvPr id="197" name="Google Shape;197;p44"/>
          <p:cNvGrpSpPr/>
          <p:nvPr/>
        </p:nvGrpSpPr>
        <p:grpSpPr>
          <a:xfrm>
            <a:off x="639200" y="4936365"/>
            <a:ext cx="971238" cy="509094"/>
            <a:chOff x="1200" y="1248"/>
            <a:chExt cx="720" cy="357"/>
          </a:xfrm>
        </p:grpSpPr>
        <p:pic>
          <p:nvPicPr>
            <p:cNvPr id="198" name="Google Shape;198;p44"/>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199" name="Google Shape;199;p44"/>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Data link layer</a:t>
            </a:r>
            <a:endParaRPr/>
          </a:p>
        </p:txBody>
      </p:sp>
      <p:pic>
        <p:nvPicPr>
          <p:cNvPr id="205" name="Google Shape;205;p45"/>
          <p:cNvPicPr preferRelativeResize="0"/>
          <p:nvPr/>
        </p:nvPicPr>
        <p:blipFill rotWithShape="1">
          <a:blip r:embed="rId3">
            <a:alphaModFix/>
          </a:blip>
          <a:srcRect/>
          <a:stretch/>
        </p:blipFill>
        <p:spPr>
          <a:xfrm>
            <a:off x="877890" y="1593376"/>
            <a:ext cx="7365360" cy="2555543"/>
          </a:xfrm>
          <a:prstGeom prst="rect">
            <a:avLst/>
          </a:prstGeom>
          <a:noFill/>
          <a:ln>
            <a:noFill/>
          </a:ln>
        </p:spPr>
      </p:pic>
      <p:cxnSp>
        <p:nvCxnSpPr>
          <p:cNvPr id="206" name="Google Shape;206;p45"/>
          <p:cNvCxnSpPr/>
          <p:nvPr/>
        </p:nvCxnSpPr>
        <p:spPr>
          <a:xfrm>
            <a:off x="572728" y="6339807"/>
            <a:ext cx="8153400" cy="0"/>
          </a:xfrm>
          <a:prstGeom prst="straightConnector1">
            <a:avLst/>
          </a:prstGeom>
          <a:noFill/>
          <a:ln w="76200" cap="flat" cmpd="sng">
            <a:solidFill>
              <a:srgbClr val="009900"/>
            </a:solidFill>
            <a:prstDash val="solid"/>
            <a:round/>
            <a:headEnd type="none" w="sm" len="sm"/>
            <a:tailEnd type="none" w="sm" len="sm"/>
          </a:ln>
        </p:spPr>
      </p:cxnSp>
      <p:sp>
        <p:nvSpPr>
          <p:cNvPr id="207" name="Google Shape;207;p45"/>
          <p:cNvSpPr/>
          <p:nvPr/>
        </p:nvSpPr>
        <p:spPr>
          <a:xfrm>
            <a:off x="609240" y="5441283"/>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data link layer is responsible for moving frames from one hop (node) to the next.</a:t>
            </a:r>
            <a:endParaRPr sz="2000" b="0" i="0" u="none" strike="noStrike" cap="none">
              <a:solidFill>
                <a:srgbClr val="000000"/>
              </a:solidFill>
              <a:latin typeface="Arial"/>
              <a:ea typeface="Arial"/>
              <a:cs typeface="Arial"/>
              <a:sym typeface="Arial"/>
            </a:endParaRPr>
          </a:p>
        </p:txBody>
      </p:sp>
      <p:grpSp>
        <p:nvGrpSpPr>
          <p:cNvPr id="208" name="Google Shape;208;p45"/>
          <p:cNvGrpSpPr/>
          <p:nvPr/>
        </p:nvGrpSpPr>
        <p:grpSpPr>
          <a:xfrm>
            <a:off x="598436" y="5004913"/>
            <a:ext cx="1066591" cy="440546"/>
            <a:chOff x="1200" y="1231"/>
            <a:chExt cx="720" cy="374"/>
          </a:xfrm>
        </p:grpSpPr>
        <p:pic>
          <p:nvPicPr>
            <p:cNvPr id="209" name="Google Shape;209;p45"/>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10" name="Google Shape;210;p45"/>
            <p:cNvSpPr txBox="1"/>
            <p:nvPr/>
          </p:nvSpPr>
          <p:spPr>
            <a:xfrm>
              <a:off x="1284" y="1231"/>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Network layer</a:t>
            </a:r>
            <a:endParaRPr/>
          </a:p>
        </p:txBody>
      </p:sp>
      <p:pic>
        <p:nvPicPr>
          <p:cNvPr id="216" name="Google Shape;216;p46"/>
          <p:cNvPicPr preferRelativeResize="0"/>
          <p:nvPr/>
        </p:nvPicPr>
        <p:blipFill rotWithShape="1">
          <a:blip r:embed="rId3">
            <a:alphaModFix/>
          </a:blip>
          <a:srcRect/>
          <a:stretch/>
        </p:blipFill>
        <p:spPr>
          <a:xfrm>
            <a:off x="726488" y="1595247"/>
            <a:ext cx="7694185" cy="2922161"/>
          </a:xfrm>
          <a:prstGeom prst="rect">
            <a:avLst/>
          </a:prstGeom>
          <a:noFill/>
          <a:ln>
            <a:noFill/>
          </a:ln>
        </p:spPr>
      </p:pic>
      <p:sp>
        <p:nvSpPr>
          <p:cNvPr id="217" name="Google Shape;217;p46"/>
          <p:cNvSpPr/>
          <p:nvPr/>
        </p:nvSpPr>
        <p:spPr>
          <a:xfrm>
            <a:off x="609240" y="5419026"/>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network layer is responsible for the delivery of individual packets from the source host to the destination host.</a:t>
            </a:r>
            <a:endParaRPr sz="2000" b="0" i="0" u="none" strike="noStrike" cap="none">
              <a:solidFill>
                <a:srgbClr val="000000"/>
              </a:solidFill>
              <a:latin typeface="Arial"/>
              <a:ea typeface="Arial"/>
              <a:cs typeface="Arial"/>
              <a:sym typeface="Arial"/>
            </a:endParaRPr>
          </a:p>
        </p:txBody>
      </p:sp>
      <p:grpSp>
        <p:nvGrpSpPr>
          <p:cNvPr id="218" name="Google Shape;218;p46"/>
          <p:cNvGrpSpPr/>
          <p:nvPr/>
        </p:nvGrpSpPr>
        <p:grpSpPr>
          <a:xfrm>
            <a:off x="633692" y="5009643"/>
            <a:ext cx="1143000" cy="402866"/>
            <a:chOff x="1200" y="1248"/>
            <a:chExt cx="720" cy="357"/>
          </a:xfrm>
        </p:grpSpPr>
        <p:pic>
          <p:nvPicPr>
            <p:cNvPr id="219" name="Google Shape;219;p46"/>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20" name="Google Shape;220;p46"/>
            <p:cNvSpPr txBox="1"/>
            <p:nvPr/>
          </p:nvSpPr>
          <p:spPr>
            <a:xfrm>
              <a:off x="1284" y="1248"/>
              <a:ext cx="551" cy="3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Source to destination delivery</a:t>
            </a:r>
            <a:endParaRPr/>
          </a:p>
        </p:txBody>
      </p:sp>
      <p:pic>
        <p:nvPicPr>
          <p:cNvPr id="226" name="Google Shape;226;p47"/>
          <p:cNvPicPr preferRelativeResize="0"/>
          <p:nvPr/>
        </p:nvPicPr>
        <p:blipFill rotWithShape="1">
          <a:blip r:embed="rId3">
            <a:alphaModFix/>
          </a:blip>
          <a:srcRect/>
          <a:stretch/>
        </p:blipFill>
        <p:spPr>
          <a:xfrm>
            <a:off x="226243" y="1165287"/>
            <a:ext cx="8521831" cy="53397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9"/>
          <p:cNvSpPr txBox="1">
            <a:spLocks noGrp="1"/>
          </p:cNvSpPr>
          <p:nvPr>
            <p:ph type="body" idx="1"/>
          </p:nvPr>
        </p:nvSpPr>
        <p:spPr>
          <a:xfrm>
            <a:off x="304800" y="1143000"/>
            <a:ext cx="8610600" cy="1948992"/>
          </a:xfrm>
          <a:prstGeom prst="rect">
            <a:avLst/>
          </a:prstGeom>
          <a:noFill/>
          <a:ln>
            <a:noFill/>
          </a:ln>
        </p:spPr>
        <p:txBody>
          <a:bodyPr spcFirstLastPara="1" wrap="square" lIns="0" tIns="0" rIns="0" bIns="0" anchor="t" anchorCtr="0">
            <a:noAutofit/>
          </a:bodyPr>
          <a:lstStyle/>
          <a:p>
            <a:pPr marL="609600" lvl="0" indent="-609600" algn="l" rtl="0">
              <a:lnSpc>
                <a:spcPct val="90000"/>
              </a:lnSpc>
              <a:spcBef>
                <a:spcPts val="1000"/>
              </a:spcBef>
              <a:spcAft>
                <a:spcPts val="0"/>
              </a:spcAft>
              <a:buSzPts val="1800"/>
              <a:buChar char="•"/>
            </a:pPr>
            <a:r>
              <a:rPr lang="en-US" sz="1800">
                <a:latin typeface="Arial"/>
                <a:ea typeface="Arial"/>
                <a:cs typeface="Arial"/>
                <a:sym typeface="Arial"/>
              </a:rPr>
              <a:t>Manages transmission packets</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Repackages long messages when necessary into small packets for transmission </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Reassembles packets in correct order to get the original message. </a:t>
            </a:r>
            <a:endParaRPr/>
          </a:p>
          <a:p>
            <a:pPr marL="609600" lvl="0" indent="-609600" algn="l" rtl="0">
              <a:lnSpc>
                <a:spcPct val="90000"/>
              </a:lnSpc>
              <a:spcBef>
                <a:spcPts val="1000"/>
              </a:spcBef>
              <a:spcAft>
                <a:spcPts val="0"/>
              </a:spcAft>
              <a:buSzPts val="1800"/>
              <a:buChar char="•"/>
            </a:pPr>
            <a:r>
              <a:rPr lang="en-US" sz="1800">
                <a:latin typeface="Arial"/>
                <a:ea typeface="Arial"/>
                <a:cs typeface="Arial"/>
                <a:sym typeface="Arial"/>
              </a:rPr>
              <a:t>Handles error recognition and recovery. </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Transport layer at receiving acknowledges packet delivery. </a:t>
            </a:r>
            <a:endParaRPr/>
          </a:p>
          <a:p>
            <a:pPr marL="1100138" lvl="1" indent="-533400" algn="l" rtl="0">
              <a:lnSpc>
                <a:spcPct val="90000"/>
              </a:lnSpc>
              <a:spcBef>
                <a:spcPts val="500"/>
              </a:spcBef>
              <a:spcAft>
                <a:spcPts val="0"/>
              </a:spcAft>
              <a:buSzPts val="1800"/>
              <a:buChar char="•"/>
            </a:pPr>
            <a:r>
              <a:rPr lang="en-US" sz="1800">
                <a:latin typeface="Arial"/>
                <a:ea typeface="Arial"/>
                <a:cs typeface="Arial"/>
                <a:sym typeface="Arial"/>
              </a:rPr>
              <a:t>Resends missing packets</a:t>
            </a:r>
            <a:endParaRPr/>
          </a:p>
        </p:txBody>
      </p:sp>
      <p:sp>
        <p:nvSpPr>
          <p:cNvPr id="233" name="Google Shape;233;p9"/>
          <p:cNvSpPr/>
          <p:nvPr/>
        </p:nvSpPr>
        <p:spPr>
          <a:xfrm>
            <a:off x="685800" y="76200"/>
            <a:ext cx="5469903" cy="7533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Arial"/>
                <a:ea typeface="Arial"/>
                <a:cs typeface="Arial"/>
                <a:sym typeface="Arial"/>
              </a:rPr>
              <a:t>Layer 4: Transport Layer </a:t>
            </a:r>
            <a:endParaRPr/>
          </a:p>
        </p:txBody>
      </p:sp>
      <p:sp>
        <p:nvSpPr>
          <p:cNvPr id="234" name="Google Shape;234;p9"/>
          <p:cNvSpPr txBox="1"/>
          <p:nvPr/>
        </p:nvSpPr>
        <p:spPr>
          <a:xfrm>
            <a:off x="169682" y="3332748"/>
            <a:ext cx="8210747" cy="25853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Transport Layer is responsible for end-to-end connectivity. It is also known as the heart of OSI Layers. Following tasks are performed at the Transport Layer : -</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Identifying Service</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Multiplexing &amp; De-multiplexing</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Segmentation</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Sequencing &amp; Reassembling</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Error Correction</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Flow Control</a:t>
            </a:r>
            <a:endParaRPr/>
          </a:p>
          <a:p>
            <a:pPr marL="342900" marR="0" lvl="3" indent="-342900" algn="l"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Transport</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Transport layer</a:t>
            </a:r>
            <a:endParaRPr/>
          </a:p>
        </p:txBody>
      </p:sp>
      <p:pic>
        <p:nvPicPr>
          <p:cNvPr id="240" name="Google Shape;240;p48"/>
          <p:cNvPicPr preferRelativeResize="0"/>
          <p:nvPr/>
        </p:nvPicPr>
        <p:blipFill rotWithShape="1">
          <a:blip r:embed="rId3">
            <a:alphaModFix/>
          </a:blip>
          <a:srcRect/>
          <a:stretch/>
        </p:blipFill>
        <p:spPr>
          <a:xfrm>
            <a:off x="464498" y="1602601"/>
            <a:ext cx="8235590" cy="2887513"/>
          </a:xfrm>
          <a:prstGeom prst="rect">
            <a:avLst/>
          </a:prstGeom>
          <a:noFill/>
          <a:ln>
            <a:noFill/>
          </a:ln>
        </p:spPr>
      </p:pic>
      <p:sp>
        <p:nvSpPr>
          <p:cNvPr id="241" name="Google Shape;241;p48"/>
          <p:cNvSpPr/>
          <p:nvPr/>
        </p:nvSpPr>
        <p:spPr>
          <a:xfrm>
            <a:off x="533703" y="5417878"/>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transport layer is responsible for the delivery of a message from one process to another.</a:t>
            </a:r>
            <a:endParaRPr sz="2000" b="0" i="0" u="none" strike="noStrike" cap="none">
              <a:solidFill>
                <a:srgbClr val="000000"/>
              </a:solidFill>
              <a:latin typeface="Arial"/>
              <a:ea typeface="Arial"/>
              <a:cs typeface="Arial"/>
              <a:sym typeface="Arial"/>
            </a:endParaRPr>
          </a:p>
        </p:txBody>
      </p:sp>
      <p:grpSp>
        <p:nvGrpSpPr>
          <p:cNvPr id="242" name="Google Shape;242;p48"/>
          <p:cNvGrpSpPr/>
          <p:nvPr/>
        </p:nvGrpSpPr>
        <p:grpSpPr>
          <a:xfrm>
            <a:off x="533703" y="4899163"/>
            <a:ext cx="1161462" cy="518715"/>
            <a:chOff x="1200" y="1248"/>
            <a:chExt cx="720" cy="357"/>
          </a:xfrm>
        </p:grpSpPr>
        <p:pic>
          <p:nvPicPr>
            <p:cNvPr id="243" name="Google Shape;243;p48"/>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44" name="Google Shape;244;p48"/>
            <p:cNvSpPr txBox="1"/>
            <p:nvPr/>
          </p:nvSpPr>
          <p:spPr>
            <a:xfrm>
              <a:off x="1284" y="1248"/>
              <a:ext cx="551" cy="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Identify Service</a:t>
            </a:r>
            <a:endParaRPr sz="3200" b="1">
              <a:solidFill>
                <a:schemeClr val="dk1"/>
              </a:solidFill>
            </a:endParaRPr>
          </a:p>
        </p:txBody>
      </p:sp>
      <p:pic>
        <p:nvPicPr>
          <p:cNvPr id="250" name="Google Shape;250;p10"/>
          <p:cNvPicPr preferRelativeResize="0"/>
          <p:nvPr/>
        </p:nvPicPr>
        <p:blipFill rotWithShape="1">
          <a:blip r:embed="rId3">
            <a:alphaModFix/>
          </a:blip>
          <a:srcRect l="3497" t="3442" r="3235" b="5093"/>
          <a:stretch/>
        </p:blipFill>
        <p:spPr>
          <a:xfrm>
            <a:off x="784645" y="982744"/>
            <a:ext cx="7416674" cy="4892511"/>
          </a:xfrm>
          <a:prstGeom prst="rect">
            <a:avLst/>
          </a:prstGeom>
          <a:noFill/>
          <a:ln>
            <a:noFill/>
          </a:ln>
        </p:spPr>
      </p:pic>
      <p:sp>
        <p:nvSpPr>
          <p:cNvPr id="251" name="Google Shape;251;p10"/>
          <p:cNvSpPr txBox="1"/>
          <p:nvPr/>
        </p:nvSpPr>
        <p:spPr>
          <a:xfrm>
            <a:off x="2286000" y="6042828"/>
            <a:ext cx="4572000" cy="37657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400" b="1" i="0" u="none" strike="noStrike" cap="none">
                <a:solidFill>
                  <a:schemeClr val="dk1"/>
                </a:solidFill>
                <a:latin typeface="Times New Roman"/>
                <a:ea typeface="Times New Roman"/>
                <a:cs typeface="Times New Roman"/>
                <a:sym typeface="Times New Roman"/>
              </a:rPr>
              <a:t>Figure 2 : TCP Vs UDP</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Segmentation</a:t>
            </a:r>
            <a:endParaRPr sz="3200" b="1">
              <a:solidFill>
                <a:schemeClr val="dk1"/>
              </a:solidFill>
            </a:endParaRPr>
          </a:p>
        </p:txBody>
      </p:sp>
      <p:pic>
        <p:nvPicPr>
          <p:cNvPr id="257" name="Google Shape;257;p12"/>
          <p:cNvPicPr preferRelativeResize="0"/>
          <p:nvPr/>
        </p:nvPicPr>
        <p:blipFill rotWithShape="1">
          <a:blip r:embed="rId3">
            <a:alphaModFix/>
          </a:blip>
          <a:srcRect t="9737" r="2518"/>
          <a:stretch/>
        </p:blipFill>
        <p:spPr>
          <a:xfrm>
            <a:off x="1196800" y="1734532"/>
            <a:ext cx="6580313" cy="4223094"/>
          </a:xfrm>
          <a:prstGeom prst="rect">
            <a:avLst/>
          </a:prstGeom>
          <a:noFill/>
          <a:ln>
            <a:noFill/>
          </a:ln>
        </p:spPr>
      </p:pic>
      <p:sp>
        <p:nvSpPr>
          <p:cNvPr id="258" name="Google Shape;258;p12"/>
          <p:cNvSpPr txBox="1"/>
          <p:nvPr/>
        </p:nvSpPr>
        <p:spPr>
          <a:xfrm>
            <a:off x="2743020" y="5957626"/>
            <a:ext cx="4572000" cy="37657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400" b="1" i="0" u="none" strike="noStrike" cap="none">
                <a:solidFill>
                  <a:schemeClr val="dk1"/>
                </a:solidFill>
                <a:latin typeface="Times New Roman"/>
                <a:ea typeface="Times New Roman"/>
                <a:cs typeface="Times New Roman"/>
                <a:sym typeface="Times New Roman"/>
              </a:rPr>
              <a:t>Figure 5 : Segmentation</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Sequence &amp; Reassembling</a:t>
            </a:r>
            <a:endParaRPr sz="3200" b="1">
              <a:solidFill>
                <a:schemeClr val="dk1"/>
              </a:solidFill>
            </a:endParaRPr>
          </a:p>
        </p:txBody>
      </p:sp>
      <p:pic>
        <p:nvPicPr>
          <p:cNvPr id="264" name="Google Shape;264;p13"/>
          <p:cNvPicPr preferRelativeResize="0"/>
          <p:nvPr/>
        </p:nvPicPr>
        <p:blipFill rotWithShape="1">
          <a:blip r:embed="rId3">
            <a:alphaModFix/>
          </a:blip>
          <a:srcRect t="6121" r="487"/>
          <a:stretch/>
        </p:blipFill>
        <p:spPr>
          <a:xfrm>
            <a:off x="1649477" y="1800519"/>
            <a:ext cx="5816552" cy="3484111"/>
          </a:xfrm>
          <a:prstGeom prst="rect">
            <a:avLst/>
          </a:prstGeom>
          <a:noFill/>
          <a:ln>
            <a:noFill/>
          </a:ln>
        </p:spPr>
      </p:pic>
      <p:sp>
        <p:nvSpPr>
          <p:cNvPr id="265" name="Google Shape;265;p13"/>
          <p:cNvSpPr txBox="1"/>
          <p:nvPr/>
        </p:nvSpPr>
        <p:spPr>
          <a:xfrm>
            <a:off x="2389695" y="5712890"/>
            <a:ext cx="4572000" cy="37657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400" b="1" i="0" u="none" strike="noStrike" cap="none">
                <a:solidFill>
                  <a:schemeClr val="dk1"/>
                </a:solidFill>
                <a:latin typeface="Times New Roman"/>
                <a:ea typeface="Times New Roman"/>
                <a:cs typeface="Times New Roman"/>
                <a:sym typeface="Times New Roman"/>
              </a:rPr>
              <a:t>Figure 6 : Sequence &amp; Reassembly</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Index</a:t>
            </a:r>
            <a:endParaRPr sz="3000" b="0" i="0" u="none" strike="noStrike" cap="none">
              <a:solidFill>
                <a:srgbClr val="000000"/>
              </a:solidFill>
              <a:latin typeface="Arial"/>
              <a:ea typeface="Arial"/>
              <a:cs typeface="Arial"/>
              <a:sym typeface="Arial"/>
            </a:endParaRPr>
          </a:p>
        </p:txBody>
      </p:sp>
      <p:sp>
        <p:nvSpPr>
          <p:cNvPr id="102" name="Google Shape;102;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3" name="Google Shape;103;p2"/>
          <p:cNvSpPr txBox="1">
            <a:spLocks noGrp="1"/>
          </p:cNvSpPr>
          <p:nvPr>
            <p:ph type="body" idx="1"/>
          </p:nvPr>
        </p:nvSpPr>
        <p:spPr>
          <a:xfrm>
            <a:off x="936638" y="1719618"/>
            <a:ext cx="7826100" cy="4039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a:t>
            </a:r>
            <a:endParaRPr/>
          </a:p>
          <a:p>
            <a:pPr marL="457200" lvl="0" indent="-457200" algn="l" rtl="0">
              <a:lnSpc>
                <a:spcPct val="150000"/>
              </a:lnSpc>
              <a:spcBef>
                <a:spcPts val="0"/>
              </a:spcBef>
              <a:spcAft>
                <a:spcPts val="0"/>
              </a:spcAft>
              <a:buSzPts val="2800"/>
              <a:buChar char="•"/>
            </a:pPr>
            <a:r>
              <a:rPr lang="en-US" sz="2800">
                <a:latin typeface="Times New Roman"/>
                <a:ea typeface="Times New Roman"/>
                <a:cs typeface="Times New Roman"/>
                <a:sym typeface="Times New Roman"/>
              </a:rPr>
              <a:t>R</a:t>
            </a:r>
            <a:r>
              <a:rPr lang="en-US" sz="2800" b="0" i="0" u="none" strike="noStrike" cap="none">
                <a:solidFill>
                  <a:schemeClr val="dk1"/>
                </a:solidFill>
                <a:latin typeface="Times New Roman"/>
                <a:ea typeface="Times New Roman"/>
                <a:cs typeface="Times New Roman"/>
                <a:sym typeface="Times New Roman"/>
              </a:rPr>
              <a:t>eference model</a:t>
            </a:r>
            <a:endParaRPr/>
          </a:p>
          <a:p>
            <a:pPr marL="800100" lvl="1" indent="-342900" algn="l" rtl="0">
              <a:lnSpc>
                <a:spcPct val="150000"/>
              </a:lnSpc>
              <a:spcBef>
                <a:spcPts val="0"/>
              </a:spcBef>
              <a:spcAft>
                <a:spcPts val="0"/>
              </a:spcAft>
              <a:buSzPts val="2800"/>
              <a:buChar char="•"/>
            </a:pPr>
            <a:r>
              <a:rPr lang="en-US" sz="1600">
                <a:latin typeface="Times New Roman"/>
                <a:ea typeface="Times New Roman"/>
                <a:cs typeface="Times New Roman"/>
                <a:sym typeface="Times New Roman"/>
              </a:rPr>
              <a:t>Seven-Layers of OSI</a:t>
            </a:r>
            <a:endParaRPr/>
          </a:p>
          <a:p>
            <a:pPr marL="800100" lvl="1" indent="-342900" algn="l" rtl="0">
              <a:lnSpc>
                <a:spcPct val="150000"/>
              </a:lnSpc>
              <a:spcBef>
                <a:spcPts val="0"/>
              </a:spcBef>
              <a:spcAft>
                <a:spcPts val="0"/>
              </a:spcAft>
              <a:buSzPts val="2800"/>
              <a:buChar char="•"/>
            </a:pPr>
            <a:r>
              <a:rPr lang="en-US" sz="1600">
                <a:latin typeface="Times New Roman"/>
                <a:ea typeface="Times New Roman"/>
                <a:cs typeface="Times New Roman"/>
                <a:sym typeface="Times New Roman"/>
              </a:rPr>
              <a:t>Concept of Layers</a:t>
            </a:r>
            <a:endParaRPr sz="1600"/>
          </a:p>
          <a:p>
            <a:pPr marL="342900" lvl="0" indent="-342900" algn="l" rtl="0">
              <a:lnSpc>
                <a:spcPct val="150000"/>
              </a:lnSpc>
              <a:spcBef>
                <a:spcPts val="0"/>
              </a:spcBef>
              <a:spcAft>
                <a:spcPts val="0"/>
              </a:spcAft>
              <a:buSzPts val="2800"/>
              <a:buChar char="•"/>
            </a:pPr>
            <a:r>
              <a:rPr lang="en-US" sz="18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Protocols</a:t>
            </a:r>
            <a:endParaRPr/>
          </a:p>
          <a:p>
            <a:pPr marL="342900" lvl="0" indent="-342900" algn="l" rtl="0">
              <a:lnSpc>
                <a:spcPct val="150000"/>
              </a:lnSpc>
              <a:spcBef>
                <a:spcPts val="0"/>
              </a:spcBef>
              <a:spcAft>
                <a:spcPts val="0"/>
              </a:spcAft>
              <a:buSzPts val="2800"/>
              <a:buChar char="•"/>
            </a:pPr>
            <a:r>
              <a:rPr lang="en-US" sz="2800">
                <a:latin typeface="Times New Roman"/>
                <a:ea typeface="Times New Roman"/>
                <a:cs typeface="Times New Roman"/>
                <a:sym typeface="Times New Roman"/>
              </a:rPr>
              <a:t> Protocol Data Unit (PDU)</a:t>
            </a:r>
            <a:endParaRPr sz="2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body" idx="1"/>
          </p:nvPr>
        </p:nvSpPr>
        <p:spPr>
          <a:xfrm>
            <a:off x="304800" y="1143000"/>
            <a:ext cx="8610600" cy="5334000"/>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Allows two applications on different computers to establish, use, and end a session. </a:t>
            </a:r>
            <a:endParaRPr/>
          </a:p>
          <a:p>
            <a:pPr marL="1100138" lvl="1" indent="-533400" algn="l" rtl="0">
              <a:lnSpc>
                <a:spcPct val="90000"/>
              </a:lnSpc>
              <a:spcBef>
                <a:spcPts val="500"/>
              </a:spcBef>
              <a:spcAft>
                <a:spcPts val="0"/>
              </a:spcAft>
              <a:buSzPts val="1800"/>
              <a:buChar char="•"/>
            </a:pPr>
            <a:r>
              <a:rPr lang="en-US" sz="2000">
                <a:solidFill>
                  <a:schemeClr val="dk1"/>
                </a:solidFill>
                <a:latin typeface="Times New Roman"/>
                <a:ea typeface="Times New Roman"/>
                <a:cs typeface="Times New Roman"/>
                <a:sym typeface="Times New Roman"/>
              </a:rPr>
              <a:t>e.g. file transfer, remote login </a:t>
            </a:r>
            <a:endParaRPr/>
          </a:p>
          <a:p>
            <a:pPr marL="609600" lvl="0" indent="-609600" algn="l" rtl="0">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Establishes dialog control</a:t>
            </a:r>
            <a:endParaRPr/>
          </a:p>
          <a:p>
            <a:pPr marL="1100138" lvl="1" indent="-533400" algn="l" rtl="0">
              <a:lnSpc>
                <a:spcPct val="90000"/>
              </a:lnSpc>
              <a:spcBef>
                <a:spcPts val="500"/>
              </a:spcBef>
              <a:spcAft>
                <a:spcPts val="0"/>
              </a:spcAft>
              <a:buSzPts val="1800"/>
              <a:buChar char="•"/>
            </a:pPr>
            <a:r>
              <a:rPr lang="en-US" sz="2000">
                <a:solidFill>
                  <a:schemeClr val="dk1"/>
                </a:solidFill>
                <a:latin typeface="Times New Roman"/>
                <a:ea typeface="Times New Roman"/>
                <a:cs typeface="Times New Roman"/>
                <a:sym typeface="Times New Roman"/>
              </a:rPr>
              <a:t>Regulates which side transmits, plus when and how long it transmits.</a:t>
            </a:r>
            <a:endParaRPr/>
          </a:p>
          <a:p>
            <a:pPr marL="609600" lvl="0" indent="-609600" algn="l" rtl="0">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Performs </a:t>
            </a:r>
            <a:r>
              <a:rPr lang="en-US" sz="2000" i="1">
                <a:solidFill>
                  <a:schemeClr val="dk1"/>
                </a:solidFill>
                <a:latin typeface="Times New Roman"/>
                <a:ea typeface="Times New Roman"/>
                <a:cs typeface="Times New Roman"/>
                <a:sym typeface="Times New Roman"/>
              </a:rPr>
              <a:t>token management</a:t>
            </a:r>
            <a:r>
              <a:rPr lang="en-US" sz="2000">
                <a:solidFill>
                  <a:schemeClr val="dk1"/>
                </a:solidFill>
                <a:latin typeface="Times New Roman"/>
                <a:ea typeface="Times New Roman"/>
                <a:cs typeface="Times New Roman"/>
                <a:sym typeface="Times New Roman"/>
              </a:rPr>
              <a:t> and </a:t>
            </a:r>
            <a:r>
              <a:rPr lang="en-US" sz="2000" i="1">
                <a:solidFill>
                  <a:schemeClr val="dk1"/>
                </a:solidFill>
                <a:latin typeface="Times New Roman"/>
                <a:ea typeface="Times New Roman"/>
                <a:cs typeface="Times New Roman"/>
                <a:sym typeface="Times New Roman"/>
              </a:rPr>
              <a:t>synchronization</a:t>
            </a:r>
            <a:r>
              <a:rPr lang="en-US" sz="2000">
                <a:solidFill>
                  <a:schemeClr val="dk1"/>
                </a:solidFill>
                <a:latin typeface="Times New Roman"/>
                <a:ea typeface="Times New Roman"/>
                <a:cs typeface="Times New Roman"/>
                <a:sym typeface="Times New Roman"/>
              </a:rPr>
              <a:t>.</a:t>
            </a:r>
            <a:endParaRPr/>
          </a:p>
          <a:p>
            <a:pPr marL="609600" lvl="0" indent="-609600" algn="l" rtl="0">
              <a:lnSpc>
                <a:spcPct val="9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Session Layer is responsible for establishing, maintaining and terminating session. Session ID works at Session Layer.</a:t>
            </a:r>
            <a:endParaRPr/>
          </a:p>
          <a:p>
            <a:pPr marL="0" lvl="0" indent="0" algn="l" rtl="0">
              <a:lnSpc>
                <a:spcPct val="90000"/>
              </a:lnSpc>
              <a:spcBef>
                <a:spcPts val="1000"/>
              </a:spcBef>
              <a:spcAft>
                <a:spcPts val="0"/>
              </a:spcAft>
              <a:buSzPts val="1800"/>
              <a:buNone/>
            </a:pPr>
            <a:r>
              <a:rPr lang="en-US" sz="2000" b="0" i="0">
                <a:solidFill>
                  <a:schemeClr val="dk1"/>
                </a:solidFill>
                <a:latin typeface="Times New Roman"/>
                <a:ea typeface="Times New Roman"/>
                <a:cs typeface="Times New Roman"/>
                <a:sym typeface="Times New Roman"/>
              </a:rPr>
              <a:t>Examples :</a:t>
            </a:r>
            <a:endParaRPr/>
          </a:p>
          <a:p>
            <a:pPr marL="1066800" lvl="1" indent="-609600" algn="l" rtl="0">
              <a:lnSpc>
                <a:spcPct val="90000"/>
              </a:lnSpc>
              <a:spcBef>
                <a:spcPts val="500"/>
              </a:spcBef>
              <a:spcAft>
                <a:spcPts val="0"/>
              </a:spcAft>
              <a:buSzPts val="1800"/>
              <a:buChar char="•"/>
            </a:pPr>
            <a:r>
              <a:rPr lang="en-US" sz="2000" b="0" i="0">
                <a:solidFill>
                  <a:schemeClr val="dk1"/>
                </a:solidFill>
                <a:latin typeface="Times New Roman"/>
                <a:ea typeface="Times New Roman"/>
                <a:cs typeface="Times New Roman"/>
                <a:sym typeface="Times New Roman"/>
              </a:rPr>
              <a:t>RPC - Remote Procedure Call</a:t>
            </a:r>
            <a:endParaRPr/>
          </a:p>
          <a:p>
            <a:pPr marL="1066800" lvl="1" indent="-609600" algn="l" rtl="0">
              <a:lnSpc>
                <a:spcPct val="90000"/>
              </a:lnSpc>
              <a:spcBef>
                <a:spcPts val="500"/>
              </a:spcBef>
              <a:spcAft>
                <a:spcPts val="0"/>
              </a:spcAft>
              <a:buSzPts val="1800"/>
              <a:buChar char="•"/>
            </a:pPr>
            <a:r>
              <a:rPr lang="en-US" sz="2000" b="0" i="0">
                <a:solidFill>
                  <a:schemeClr val="dk1"/>
                </a:solidFill>
                <a:latin typeface="Times New Roman"/>
                <a:ea typeface="Times New Roman"/>
                <a:cs typeface="Times New Roman"/>
                <a:sym typeface="Times New Roman"/>
              </a:rPr>
              <a:t>SQL - Structured Query Language</a:t>
            </a:r>
            <a:endParaRPr/>
          </a:p>
          <a:p>
            <a:pPr marL="1066800" lvl="1" indent="-609600" algn="l" rtl="0">
              <a:lnSpc>
                <a:spcPct val="90000"/>
              </a:lnSpc>
              <a:spcBef>
                <a:spcPts val="500"/>
              </a:spcBef>
              <a:spcAft>
                <a:spcPts val="0"/>
              </a:spcAft>
              <a:buSzPts val="1800"/>
              <a:buChar char="•"/>
            </a:pPr>
            <a:r>
              <a:rPr lang="en-US" sz="2000" b="0" i="0">
                <a:solidFill>
                  <a:schemeClr val="dk1"/>
                </a:solidFill>
                <a:latin typeface="Times New Roman"/>
                <a:ea typeface="Times New Roman"/>
                <a:cs typeface="Times New Roman"/>
                <a:sym typeface="Times New Roman"/>
              </a:rPr>
              <a:t>NFS - Network File System</a:t>
            </a:r>
            <a:endParaRPr sz="2000">
              <a:solidFill>
                <a:schemeClr val="dk1"/>
              </a:solidFill>
              <a:latin typeface="Times New Roman"/>
              <a:ea typeface="Times New Roman"/>
              <a:cs typeface="Times New Roman"/>
              <a:sym typeface="Times New Roman"/>
            </a:endParaRPr>
          </a:p>
        </p:txBody>
      </p:sp>
      <p:sp>
        <p:nvSpPr>
          <p:cNvPr id="272" name="Google Shape;272;p14"/>
          <p:cNvSpPr/>
          <p:nvPr/>
        </p:nvSpPr>
        <p:spPr>
          <a:xfrm>
            <a:off x="685800" y="76200"/>
            <a:ext cx="5658439"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Arial"/>
                <a:ea typeface="Arial"/>
                <a:cs typeface="Arial"/>
                <a:sym typeface="Arial"/>
              </a:rPr>
              <a:t>Layer 5: Session Layer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Session layer</a:t>
            </a:r>
            <a:endParaRPr/>
          </a:p>
        </p:txBody>
      </p:sp>
      <p:sp>
        <p:nvSpPr>
          <p:cNvPr id="278" name="Google Shape;278;p4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279" name="Google Shape;279;p49"/>
          <p:cNvPicPr preferRelativeResize="0"/>
          <p:nvPr/>
        </p:nvPicPr>
        <p:blipFill rotWithShape="1">
          <a:blip r:embed="rId3">
            <a:alphaModFix/>
          </a:blip>
          <a:srcRect/>
          <a:stretch/>
        </p:blipFill>
        <p:spPr>
          <a:xfrm>
            <a:off x="245097" y="1189022"/>
            <a:ext cx="8644379" cy="4650984"/>
          </a:xfrm>
          <a:prstGeom prst="rect">
            <a:avLst/>
          </a:prstGeom>
          <a:noFill/>
          <a:ln>
            <a:noFill/>
          </a:ln>
        </p:spPr>
      </p:pic>
      <p:sp>
        <p:nvSpPr>
          <p:cNvPr id="280" name="Google Shape;280;p49"/>
          <p:cNvSpPr/>
          <p:nvPr/>
        </p:nvSpPr>
        <p:spPr>
          <a:xfrm>
            <a:off x="549892" y="6233853"/>
            <a:ext cx="8077200" cy="40006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session layer is responsible for dialog control and synchronization.</a:t>
            </a:r>
            <a:endParaRPr sz="2000" b="0" i="0" u="none" strike="noStrike" cap="none">
              <a:solidFill>
                <a:srgbClr val="000000"/>
              </a:solidFill>
              <a:latin typeface="Arial"/>
              <a:ea typeface="Arial"/>
              <a:cs typeface="Arial"/>
              <a:sym typeface="Arial"/>
            </a:endParaRPr>
          </a:p>
        </p:txBody>
      </p:sp>
      <p:grpSp>
        <p:nvGrpSpPr>
          <p:cNvPr id="281" name="Google Shape;281;p49"/>
          <p:cNvGrpSpPr/>
          <p:nvPr/>
        </p:nvGrpSpPr>
        <p:grpSpPr>
          <a:xfrm>
            <a:off x="549892" y="5840006"/>
            <a:ext cx="992306" cy="393847"/>
            <a:chOff x="1200" y="1248"/>
            <a:chExt cx="720" cy="357"/>
          </a:xfrm>
        </p:grpSpPr>
        <p:pic>
          <p:nvPicPr>
            <p:cNvPr id="282" name="Google Shape;282;p49"/>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83" name="Google Shape;283;p49"/>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Presentation layer</a:t>
            </a:r>
            <a:endParaRPr/>
          </a:p>
        </p:txBody>
      </p:sp>
      <p:pic>
        <p:nvPicPr>
          <p:cNvPr id="289" name="Google Shape;289;p50"/>
          <p:cNvPicPr preferRelativeResize="0"/>
          <p:nvPr/>
        </p:nvPicPr>
        <p:blipFill rotWithShape="1">
          <a:blip r:embed="rId3">
            <a:alphaModFix/>
          </a:blip>
          <a:srcRect/>
          <a:stretch/>
        </p:blipFill>
        <p:spPr>
          <a:xfrm>
            <a:off x="362564" y="1604520"/>
            <a:ext cx="8418512" cy="2862262"/>
          </a:xfrm>
          <a:prstGeom prst="rect">
            <a:avLst/>
          </a:prstGeom>
          <a:noFill/>
          <a:ln>
            <a:noFill/>
          </a:ln>
        </p:spPr>
      </p:pic>
      <p:sp>
        <p:nvSpPr>
          <p:cNvPr id="290" name="Google Shape;290;p50"/>
          <p:cNvSpPr/>
          <p:nvPr/>
        </p:nvSpPr>
        <p:spPr>
          <a:xfrm>
            <a:off x="540821" y="5378814"/>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presentation layer is responsible for translation, compression, and encryption.</a:t>
            </a:r>
            <a:endParaRPr sz="2000" b="0" i="0" u="none" strike="noStrike" cap="none">
              <a:solidFill>
                <a:srgbClr val="000000"/>
              </a:solidFill>
              <a:latin typeface="Arial"/>
              <a:ea typeface="Arial"/>
              <a:cs typeface="Arial"/>
              <a:sym typeface="Arial"/>
            </a:endParaRPr>
          </a:p>
        </p:txBody>
      </p:sp>
      <p:grpSp>
        <p:nvGrpSpPr>
          <p:cNvPr id="291" name="Google Shape;291;p50"/>
          <p:cNvGrpSpPr/>
          <p:nvPr/>
        </p:nvGrpSpPr>
        <p:grpSpPr>
          <a:xfrm>
            <a:off x="540821" y="4930080"/>
            <a:ext cx="908685" cy="448734"/>
            <a:chOff x="1200" y="1248"/>
            <a:chExt cx="720" cy="357"/>
          </a:xfrm>
        </p:grpSpPr>
        <p:pic>
          <p:nvPicPr>
            <p:cNvPr id="292" name="Google Shape;292;p50"/>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93" name="Google Shape;293;p50"/>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Application layer</a:t>
            </a:r>
            <a:endParaRPr/>
          </a:p>
        </p:txBody>
      </p:sp>
      <p:pic>
        <p:nvPicPr>
          <p:cNvPr id="299" name="Google Shape;299;p51"/>
          <p:cNvPicPr preferRelativeResize="0"/>
          <p:nvPr/>
        </p:nvPicPr>
        <p:blipFill rotWithShape="1">
          <a:blip r:embed="rId3">
            <a:alphaModFix/>
          </a:blip>
          <a:srcRect/>
          <a:stretch/>
        </p:blipFill>
        <p:spPr>
          <a:xfrm>
            <a:off x="344307" y="1129237"/>
            <a:ext cx="8455025" cy="4275138"/>
          </a:xfrm>
          <a:prstGeom prst="rect">
            <a:avLst/>
          </a:prstGeom>
          <a:noFill/>
          <a:ln>
            <a:noFill/>
          </a:ln>
        </p:spPr>
      </p:pic>
      <p:sp>
        <p:nvSpPr>
          <p:cNvPr id="300" name="Google Shape;300;p51"/>
          <p:cNvSpPr/>
          <p:nvPr/>
        </p:nvSpPr>
        <p:spPr>
          <a:xfrm>
            <a:off x="457200" y="6027003"/>
            <a:ext cx="8077200" cy="40006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application layer is responsible for providing services to the user.</a:t>
            </a:r>
            <a:endParaRPr sz="2000" b="0" i="0" u="none" strike="noStrike" cap="none">
              <a:solidFill>
                <a:srgbClr val="000000"/>
              </a:solidFill>
              <a:latin typeface="Arial"/>
              <a:ea typeface="Arial"/>
              <a:cs typeface="Arial"/>
              <a:sym typeface="Arial"/>
            </a:endParaRPr>
          </a:p>
        </p:txBody>
      </p:sp>
      <p:grpSp>
        <p:nvGrpSpPr>
          <p:cNvPr id="301" name="Google Shape;301;p51"/>
          <p:cNvGrpSpPr/>
          <p:nvPr/>
        </p:nvGrpSpPr>
        <p:grpSpPr>
          <a:xfrm>
            <a:off x="468004" y="5549381"/>
            <a:ext cx="1033249" cy="482933"/>
            <a:chOff x="1200" y="1248"/>
            <a:chExt cx="720" cy="357"/>
          </a:xfrm>
        </p:grpSpPr>
        <p:pic>
          <p:nvPicPr>
            <p:cNvPr id="302" name="Google Shape;302;p51"/>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03" name="Google Shape;303;p51"/>
            <p:cNvSpPr txBox="1"/>
            <p:nvPr/>
          </p:nvSpPr>
          <p:spPr>
            <a:xfrm>
              <a:off x="1284" y="1256"/>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Summary of layers</a:t>
            </a:r>
            <a:endParaRPr/>
          </a:p>
        </p:txBody>
      </p:sp>
      <p:pic>
        <p:nvPicPr>
          <p:cNvPr id="309" name="Google Shape;309;p52"/>
          <p:cNvPicPr preferRelativeResize="0"/>
          <p:nvPr/>
        </p:nvPicPr>
        <p:blipFill rotWithShape="1">
          <a:blip r:embed="rId3">
            <a:alphaModFix/>
          </a:blip>
          <a:srcRect/>
          <a:stretch/>
        </p:blipFill>
        <p:spPr>
          <a:xfrm>
            <a:off x="496528" y="1816250"/>
            <a:ext cx="8189912" cy="41414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3"/>
          <p:cNvSpPr txBox="1">
            <a:spLocks noGrp="1"/>
          </p:cNvSpPr>
          <p:nvPr>
            <p:ph type="title"/>
          </p:nvPr>
        </p:nvSpPr>
        <p:spPr>
          <a:xfrm>
            <a:off x="0" y="0"/>
            <a:ext cx="5950424"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Protocol supported at various layers</a:t>
            </a:r>
            <a:endParaRPr/>
          </a:p>
        </p:txBody>
      </p:sp>
      <p:pic>
        <p:nvPicPr>
          <p:cNvPr id="315" name="Google Shape;315;p53"/>
          <p:cNvPicPr preferRelativeResize="0"/>
          <p:nvPr/>
        </p:nvPicPr>
        <p:blipFill rotWithShape="1">
          <a:blip r:embed="rId3">
            <a:alphaModFix/>
          </a:blip>
          <a:srcRect/>
          <a:stretch/>
        </p:blipFill>
        <p:spPr>
          <a:xfrm>
            <a:off x="405353" y="1357460"/>
            <a:ext cx="8281087" cy="44305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Protocols at Application layer</a:t>
            </a:r>
            <a:endParaRPr/>
          </a:p>
        </p:txBody>
      </p:sp>
      <p:sp>
        <p:nvSpPr>
          <p:cNvPr id="321" name="Google Shape;321;p54"/>
          <p:cNvSpPr txBox="1">
            <a:spLocks noGrp="1"/>
          </p:cNvSpPr>
          <p:nvPr>
            <p:ph type="body" idx="1"/>
          </p:nvPr>
        </p:nvSpPr>
        <p:spPr>
          <a:xfrm>
            <a:off x="0" y="1187355"/>
            <a:ext cx="8966579" cy="4885899"/>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TELNET: </a:t>
            </a:r>
            <a:r>
              <a:rPr lang="en-US" sz="2000">
                <a:latin typeface="Times New Roman"/>
                <a:ea typeface="Times New Roman"/>
                <a:cs typeface="Times New Roman"/>
                <a:sym typeface="Times New Roman"/>
              </a:rPr>
              <a:t>Telnet stands for the </a:t>
            </a:r>
            <a:r>
              <a:rPr lang="en-US" sz="2000" b="1">
                <a:latin typeface="Times New Roman"/>
                <a:ea typeface="Times New Roman"/>
                <a:cs typeface="Times New Roman"/>
                <a:sym typeface="Times New Roman"/>
              </a:rPr>
              <a:t>TEL</a:t>
            </a:r>
            <a:r>
              <a:rPr lang="en-US" sz="2000">
                <a:latin typeface="Times New Roman"/>
                <a:ea typeface="Times New Roman"/>
                <a:cs typeface="Times New Roman"/>
                <a:sym typeface="Times New Roman"/>
              </a:rPr>
              <a:t>etype </a:t>
            </a:r>
            <a:r>
              <a:rPr lang="en-US" sz="2000" b="1">
                <a:latin typeface="Times New Roman"/>
                <a:ea typeface="Times New Roman"/>
                <a:cs typeface="Times New Roman"/>
                <a:sym typeface="Times New Roman"/>
              </a:rPr>
              <a:t>NET</a:t>
            </a:r>
            <a:r>
              <a:rPr lang="en-US" sz="2000">
                <a:latin typeface="Times New Roman"/>
                <a:ea typeface="Times New Roman"/>
                <a:cs typeface="Times New Roman"/>
                <a:sym typeface="Times New Roman"/>
              </a:rPr>
              <a:t>work. It helps in terminal emulation. It allows Telnet clients to access the resources of the Telnet server. It is used for managing files on the internet. It is used for the initial setup of devices like switches. The telnet command is a command that uses the Telnet protocol to communicate with a remote device or system. Port number of telnet is 23. </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FTP: </a:t>
            </a:r>
            <a:r>
              <a:rPr lang="en-US" sz="2000">
                <a:latin typeface="Times New Roman"/>
                <a:ea typeface="Times New Roman"/>
                <a:cs typeface="Times New Roman"/>
                <a:sym typeface="Times New Roman"/>
              </a:rPr>
              <a:t>FTP stands for file transfer protocol. It is the protocol that actually lets us transfer files. It can facilitate this between any two machines using it. But FTP is not just a protocol but it is also a program. FTP promotes sharing of files via remote computers with reliable and efficient data transfer. The Port number for FTP is 20 for data and 21 for control. </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TFTP: </a:t>
            </a:r>
            <a:r>
              <a:rPr lang="en-US" sz="2000">
                <a:latin typeface="Times New Roman"/>
                <a:ea typeface="Times New Roman"/>
                <a:cs typeface="Times New Roman"/>
                <a:sym typeface="Times New Roman"/>
              </a:rPr>
              <a:t>The Trivial File Transfer Protocol (TFTP) is the stripped-down, stock version of FTP, but it’s the protocol of choice if you know exactly what you want and where to find it. It’s a technology for transferring files between network devices and is a simplified version of FTP. The Port number for TFTP is 69.</a:t>
            </a:r>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Continued….</a:t>
            </a:r>
            <a:endParaRPr/>
          </a:p>
        </p:txBody>
      </p:sp>
      <p:sp>
        <p:nvSpPr>
          <p:cNvPr id="327" name="Google Shape;327;p55"/>
          <p:cNvSpPr txBox="1">
            <a:spLocks noGrp="1"/>
          </p:cNvSpPr>
          <p:nvPr>
            <p:ph type="body" idx="1"/>
          </p:nvPr>
        </p:nvSpPr>
        <p:spPr>
          <a:xfrm>
            <a:off x="95534" y="1241946"/>
            <a:ext cx="8720920" cy="506332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SMTP: </a:t>
            </a:r>
            <a:r>
              <a:rPr lang="en-US" sz="2000">
                <a:latin typeface="Times New Roman"/>
                <a:ea typeface="Times New Roman"/>
                <a:cs typeface="Times New Roman"/>
                <a:sym typeface="Times New Roman"/>
              </a:rPr>
              <a:t>It stands for Simple Mail Transfer Protocol. It is a part of the TCP/IP protocol. Using a process called “store and forward,” SMTP moves your email on and across networks. It works closely with something called the Mail Transfer Agent (MTA) to send your communication to the right computer and email inbox. The Port number for SMTP is 25. </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SNMP: </a:t>
            </a:r>
            <a:r>
              <a:rPr lang="en-US" sz="2000">
                <a:latin typeface="Times New Roman"/>
                <a:ea typeface="Times New Roman"/>
                <a:cs typeface="Times New Roman"/>
                <a:sym typeface="Times New Roman"/>
              </a:rPr>
              <a:t>It stands for Simple Network Management Protocol. It gathers data by polling the devices on the network from a management station at fixed or random intervals, requiring them to disclose certain information. It is a way that servers can share information about their current state, and also a channel through which an administrate can modify pre-defined values. The Port number of SNMP is 161(TCP) and 162(UDP). </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DNS: </a:t>
            </a:r>
            <a:r>
              <a:rPr lang="en-US" sz="2000">
                <a:latin typeface="Times New Roman"/>
                <a:ea typeface="Times New Roman"/>
                <a:cs typeface="Times New Roman"/>
                <a:sym typeface="Times New Roman"/>
              </a:rPr>
              <a:t>It stands for Domain Name System. Every time you use a domain name, therefore, a DNS service must translate the name into the corresponding IP address. For example, the domain name www.abc.com might translate to 198.105.232.4.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The Port number for DNS is 53</a:t>
            </a:r>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Continued…</a:t>
            </a:r>
            <a:endParaRPr/>
          </a:p>
        </p:txBody>
      </p:sp>
      <p:sp>
        <p:nvSpPr>
          <p:cNvPr id="333" name="Google Shape;333;p5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DHCP: </a:t>
            </a:r>
            <a:r>
              <a:rPr lang="en-US" sz="2000">
                <a:latin typeface="Times New Roman"/>
                <a:ea typeface="Times New Roman"/>
                <a:cs typeface="Times New Roman"/>
                <a:sym typeface="Times New Roman"/>
              </a:rPr>
              <a:t>It stands for Dynamic Host Configuration Protocol (DHCP). It gives IP addresses to hosts. There is a lot of information a DHCP server can provide to a host when the host is registering for an IP address with the DHCP server. Port number for DHCP is 67, 68. </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Presentation layer protocols</a:t>
            </a:r>
            <a:endParaRPr/>
          </a:p>
        </p:txBody>
      </p:sp>
      <p:sp>
        <p:nvSpPr>
          <p:cNvPr id="339" name="Google Shape;339;p5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MPEG</a:t>
            </a: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The Moving Pictures Experts Group's standard for the compression and coding of motion video for CD's</a:t>
            </a:r>
            <a:r>
              <a:rPr lang="en-US" sz="2000">
                <a:latin typeface="Times New Roman"/>
                <a:ea typeface="Times New Roman"/>
                <a:cs typeface="Times New Roman"/>
                <a:sym typeface="Times New Roman"/>
              </a:rPr>
              <a:t> is very popular. QuickTime: This is for use with Machintosh or Power PC programs, it manages audio and video applications.</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SSL</a:t>
            </a: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Secure Socket Layer</a:t>
            </a:r>
            <a:r>
              <a:rPr lang="en-US" sz="2000">
                <a:latin typeface="Times New Roman"/>
                <a:ea typeface="Times New Roman"/>
                <a:cs typeface="Times New Roman"/>
                <a:sym typeface="Times New Roman"/>
              </a:rPr>
              <a:t>) and </a:t>
            </a:r>
            <a:r>
              <a:rPr lang="en-US" sz="2000" b="1">
                <a:latin typeface="Times New Roman"/>
                <a:ea typeface="Times New Roman"/>
                <a:cs typeface="Times New Roman"/>
                <a:sym typeface="Times New Roman"/>
              </a:rPr>
              <a:t>TLS</a:t>
            </a:r>
            <a:r>
              <a:rPr lang="en-US" sz="2000">
                <a:latin typeface="Times New Roman"/>
                <a:ea typeface="Times New Roman"/>
                <a:cs typeface="Times New Roman"/>
                <a:sym typeface="Times New Roman"/>
              </a:rPr>
              <a:t> (Transport Layer Security) are popular cryptographic protocols that are used to imbue web communications with integrity, security, and resilience against unauthorized tampering.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Index</a:t>
            </a:r>
            <a:endParaRPr sz="3000" b="0" i="0" u="none" strike="noStrike" cap="none">
              <a:solidFill>
                <a:srgbClr val="000000"/>
              </a:solidFill>
              <a:latin typeface="Arial"/>
              <a:ea typeface="Arial"/>
              <a:cs typeface="Arial"/>
              <a:sym typeface="Arial"/>
            </a:endParaRPr>
          </a:p>
        </p:txBody>
      </p:sp>
      <p:sp>
        <p:nvSpPr>
          <p:cNvPr id="109" name="Google Shape;109;p4"/>
          <p:cNvSpPr txBox="1">
            <a:spLocks noGrp="1"/>
          </p:cNvSpPr>
          <p:nvPr>
            <p:ph type="body" idx="1"/>
          </p:nvPr>
        </p:nvSpPr>
        <p:spPr>
          <a:xfrm>
            <a:off x="884365" y="5359567"/>
            <a:ext cx="7826002" cy="73014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endParaRPr b="1"/>
          </a:p>
          <a:p>
            <a:pPr marL="0" marR="0" lvl="0" indent="0" algn="ctr" rtl="0">
              <a:lnSpc>
                <a:spcPct val="150000"/>
              </a:lnSpc>
              <a:spcBef>
                <a:spcPts val="0"/>
              </a:spcBef>
              <a:spcAft>
                <a:spcPts val="0"/>
              </a:spcAft>
              <a:buClr>
                <a:schemeClr val="dk1"/>
              </a:buClr>
              <a:buSzPts val="2800"/>
              <a:buNone/>
            </a:pPr>
            <a:r>
              <a:rPr lang="en-US" b="1" i="0" u="none" strike="noStrike" cap="none">
                <a:solidFill>
                  <a:schemeClr val="dk1"/>
                </a:solidFill>
                <a:latin typeface="Times New Roman"/>
                <a:ea typeface="Times New Roman"/>
                <a:cs typeface="Times New Roman"/>
                <a:sym typeface="Times New Roman"/>
              </a:rPr>
              <a:t>Figure 1 :OSI Reference Model</a:t>
            </a:r>
            <a:endParaRPr b="1"/>
          </a:p>
        </p:txBody>
      </p:sp>
      <p:pic>
        <p:nvPicPr>
          <p:cNvPr id="110" name="Google Shape;110;p4"/>
          <p:cNvPicPr preferRelativeResize="0"/>
          <p:nvPr/>
        </p:nvPicPr>
        <p:blipFill rotWithShape="1">
          <a:blip r:embed="rId3">
            <a:alphaModFix/>
          </a:blip>
          <a:srcRect r="4377" b="3932"/>
          <a:stretch/>
        </p:blipFill>
        <p:spPr>
          <a:xfrm>
            <a:off x="1653527" y="1179307"/>
            <a:ext cx="5836946" cy="41802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Session layer protocols</a:t>
            </a:r>
            <a:endParaRPr/>
          </a:p>
        </p:txBody>
      </p:sp>
      <p:sp>
        <p:nvSpPr>
          <p:cNvPr id="345" name="Google Shape;345;p5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NetBIOS</a:t>
            </a:r>
            <a:r>
              <a:rPr lang="en-US" sz="2000">
                <a:latin typeface="Times New Roman"/>
                <a:ea typeface="Times New Roman"/>
                <a:cs typeface="Times New Roman"/>
                <a:sym typeface="Times New Roman"/>
              </a:rPr>
              <a:t> is a </a:t>
            </a:r>
            <a:r>
              <a:rPr lang="en-US" sz="2000" b="1">
                <a:latin typeface="Times New Roman"/>
                <a:ea typeface="Times New Roman"/>
                <a:cs typeface="Times New Roman"/>
                <a:sym typeface="Times New Roman"/>
              </a:rPr>
              <a:t>non-routable OSI Session Layer 5 Protocol</a:t>
            </a:r>
            <a:r>
              <a:rPr lang="en-US" sz="2000">
                <a:latin typeface="Times New Roman"/>
                <a:ea typeface="Times New Roman"/>
                <a:cs typeface="Times New Roman"/>
                <a:sym typeface="Times New Roman"/>
              </a:rPr>
              <a:t> and a service that allows applications on computers to communicate with one another over a local area network (LAN). NetBIOS was developed in 1983 by Sytek Inc. as an API for software communication over IBM PC Network LAN technology.</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SAP</a:t>
            </a:r>
            <a:r>
              <a:rPr lang="en-US" sz="2000">
                <a:latin typeface="Times New Roman"/>
                <a:ea typeface="Times New Roman"/>
                <a:cs typeface="Times New Roman"/>
                <a:sym typeface="Times New Roman"/>
              </a:rPr>
              <a:t>: The protocol used by SAP programs that communicate using the NI interface is called the SAP Protocol. This is an enhanced version of the </a:t>
            </a:r>
            <a:r>
              <a:rPr lang="en-US" sz="2000" b="1">
                <a:latin typeface="Times New Roman"/>
                <a:ea typeface="Times New Roman"/>
                <a:cs typeface="Times New Roman"/>
                <a:sym typeface="Times New Roman"/>
              </a:rPr>
              <a:t>TCP/IP protocol</a:t>
            </a:r>
            <a:r>
              <a:rPr lang="en-US" sz="2000">
                <a:latin typeface="Times New Roman"/>
                <a:ea typeface="Times New Roman"/>
                <a:cs typeface="Times New Roman"/>
                <a:sym typeface="Times New Roman"/>
              </a:rPr>
              <a:t>, which has been supplemented by one length field and some options for error information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Transport layer protocol</a:t>
            </a:r>
            <a:endParaRPr/>
          </a:p>
        </p:txBody>
      </p:sp>
      <p:sp>
        <p:nvSpPr>
          <p:cNvPr id="351" name="Google Shape;351;p5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TCP: The Transmission Control Protocol (TCP) is a transport protocol that </a:t>
            </a:r>
            <a:r>
              <a:rPr lang="en-US" sz="2000" b="1">
                <a:latin typeface="Times New Roman"/>
                <a:ea typeface="Times New Roman"/>
                <a:cs typeface="Times New Roman"/>
                <a:sym typeface="Times New Roman"/>
              </a:rPr>
              <a:t>is used on top of IP to ensure reliable transmission of packets</a:t>
            </a:r>
            <a:r>
              <a:rPr lang="en-US" sz="2000">
                <a:latin typeface="Times New Roman"/>
                <a:ea typeface="Times New Roman"/>
                <a:cs typeface="Times New Roman"/>
                <a:sym typeface="Times New Roman"/>
              </a:rPr>
              <a:t>. TCP includes mechanisms to solve many of the problems that arise from packet-based messaging, such as lost packets, out of order packets, duplicate packets, and corrupted packets.</a:t>
            </a:r>
            <a:endParaRPr/>
          </a:p>
          <a:p>
            <a:pPr marL="457200" lvl="0" indent="-342900" algn="just" rtl="0">
              <a:lnSpc>
                <a:spcPct val="90000"/>
              </a:lnSpc>
              <a:spcBef>
                <a:spcPts val="1000"/>
              </a:spcBef>
              <a:spcAft>
                <a:spcPts val="0"/>
              </a:spcAft>
              <a:buSzPts val="1800"/>
              <a:buChar char="•"/>
            </a:pPr>
            <a:r>
              <a:rPr lang="en-US" sz="2000">
                <a:latin typeface="Times New Roman"/>
                <a:ea typeface="Times New Roman"/>
                <a:cs typeface="Times New Roman"/>
                <a:sym typeface="Times New Roman"/>
              </a:rPr>
              <a:t>User Datagram Protocol (UDP) – </a:t>
            </a:r>
            <a:r>
              <a:rPr lang="en-US" sz="2000" b="1">
                <a:latin typeface="Times New Roman"/>
                <a:ea typeface="Times New Roman"/>
                <a:cs typeface="Times New Roman"/>
                <a:sym typeface="Times New Roman"/>
              </a:rPr>
              <a:t>a communications protocol that facilitates the exchange of messages between computing devices in a network</a:t>
            </a:r>
            <a:r>
              <a:rPr lang="en-US" sz="2000">
                <a:latin typeface="Times New Roman"/>
                <a:ea typeface="Times New Roman"/>
                <a:cs typeface="Times New Roman"/>
                <a:sym typeface="Times New Roman"/>
              </a:rPr>
              <a:t>. It's an alternative to the transmission control protocol (TCP). In a network that uses the Internet Protocol (IP), it is sometimes referred to as UDP/IP.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Internet protocol</a:t>
            </a:r>
            <a:endParaRPr/>
          </a:p>
        </p:txBody>
      </p:sp>
      <p:sp>
        <p:nvSpPr>
          <p:cNvPr id="357" name="Google Shape;357;p60"/>
          <p:cNvSpPr txBox="1">
            <a:spLocks noGrp="1"/>
          </p:cNvSpPr>
          <p:nvPr>
            <p:ph type="body" idx="1"/>
          </p:nvPr>
        </p:nvSpPr>
        <p:spPr>
          <a:xfrm>
            <a:off x="457200" y="1604519"/>
            <a:ext cx="8229240" cy="4700747"/>
          </a:xfrm>
          <a:prstGeom prst="rect">
            <a:avLst/>
          </a:prstGeom>
          <a:noFill/>
          <a:ln>
            <a:noFill/>
          </a:ln>
        </p:spPr>
        <p:txBody>
          <a:bodyPr spcFirstLastPara="1" wrap="square" lIns="0" tIns="0" rIns="0" bIns="0" anchor="t" anchorCtr="0">
            <a:normAutofit lnSpcReduction="10000"/>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IPV6</a:t>
            </a:r>
            <a:r>
              <a:rPr lang="en-US" sz="2000">
                <a:latin typeface="Times New Roman"/>
                <a:ea typeface="Times New Roman"/>
                <a:cs typeface="Times New Roman"/>
                <a:sym typeface="Times New Roman"/>
              </a:rPr>
              <a:t>: Internet Protocol version 6 is the most recent version of the Internet Protocol, the communications protocol that provides an identification and location system for computers on networks and routes traffic across the Internet.</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ICMP: </a:t>
            </a:r>
            <a:r>
              <a:rPr lang="en-US" sz="2000">
                <a:latin typeface="Times New Roman"/>
                <a:ea typeface="Times New Roman"/>
                <a:cs typeface="Times New Roman"/>
                <a:sym typeface="Times New Roman"/>
              </a:rPr>
              <a:t>ICMP is a network level protocol. ICMP messages </a:t>
            </a:r>
            <a:r>
              <a:rPr lang="en-US" sz="2000" b="1">
                <a:latin typeface="Times New Roman"/>
                <a:ea typeface="Times New Roman"/>
                <a:cs typeface="Times New Roman"/>
                <a:sym typeface="Times New Roman"/>
              </a:rPr>
              <a:t>communicate information about network connectivity issues back to the source of the compromised transmission</a:t>
            </a:r>
            <a:r>
              <a:rPr lang="en-US" sz="2000">
                <a:latin typeface="Times New Roman"/>
                <a:ea typeface="Times New Roman"/>
                <a:cs typeface="Times New Roman"/>
                <a:sym typeface="Times New Roman"/>
              </a:rPr>
              <a:t>. It sends control messages such as destination network unreachable, source route failed, and source quench.</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MPLS: Multiprotocol Label Switching</a:t>
            </a:r>
            <a:r>
              <a:rPr lang="en-US" sz="2000">
                <a:latin typeface="Times New Roman"/>
                <a:ea typeface="Times New Roman"/>
                <a:cs typeface="Times New Roman"/>
                <a:sym typeface="Times New Roman"/>
              </a:rPr>
              <a:t>, or MPLS, is a networking technology that routes traffic using the shortest path based on “labels,” rather than network addresses, to handle forwarding over private wide area networks.</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ARP:</a:t>
            </a:r>
            <a:r>
              <a:rPr lang="en-US" sz="2000">
                <a:latin typeface="Times New Roman"/>
                <a:ea typeface="Times New Roman"/>
                <a:cs typeface="Times New Roman"/>
                <a:sym typeface="Times New Roman"/>
              </a:rPr>
              <a:t> ARP is </a:t>
            </a:r>
            <a:r>
              <a:rPr lang="en-US" sz="2000" b="1">
                <a:latin typeface="Times New Roman"/>
                <a:ea typeface="Times New Roman"/>
                <a:cs typeface="Times New Roman"/>
                <a:sym typeface="Times New Roman"/>
              </a:rPr>
              <a:t>the protocol used to associate the IP address to a MAC address</a:t>
            </a:r>
            <a:r>
              <a:rPr lang="en-US" sz="2000">
                <a:latin typeface="Times New Roman"/>
                <a:ea typeface="Times New Roman"/>
                <a:cs typeface="Times New Roman"/>
                <a:sym typeface="Times New Roman"/>
              </a:rPr>
              <a:t>. When a host wants to send a packet to another host, say IP address 10.5. 5.1, on its local area network (LAN), it first sends out (broadcasts) an ARP packet.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Data link layer</a:t>
            </a:r>
            <a:endParaRPr/>
          </a:p>
        </p:txBody>
      </p:sp>
      <p:sp>
        <p:nvSpPr>
          <p:cNvPr id="363" name="Google Shape;363;p6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PPP</a:t>
            </a:r>
            <a:r>
              <a:rPr lang="en-US" sz="2000">
                <a:latin typeface="Times New Roman"/>
                <a:ea typeface="Times New Roman"/>
                <a:cs typeface="Times New Roman"/>
                <a:sym typeface="Times New Roman"/>
              </a:rPr>
              <a:t>: In computer networking, Point-to-Point Protocol is a data link layer communication protocol between two routers directly without any host or any other networking in between. It can provide connection authentication, transmission encryption, and data compression.</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ATM:</a:t>
            </a:r>
            <a:r>
              <a:rPr lang="en-US" sz="2000">
                <a:latin typeface="Times New Roman"/>
                <a:ea typeface="Times New Roman"/>
                <a:cs typeface="Times New Roman"/>
                <a:sym typeface="Times New Roman"/>
              </a:rPr>
              <a:t> ATM is a core protocol used in </a:t>
            </a:r>
            <a:r>
              <a:rPr lang="en-US" sz="2000" b="1">
                <a:latin typeface="Times New Roman"/>
                <a:ea typeface="Times New Roman"/>
                <a:cs typeface="Times New Roman"/>
                <a:sym typeface="Times New Roman"/>
              </a:rPr>
              <a:t>the SONET/SDH backbone of the public switched telephone network (PSTN)</a:t>
            </a:r>
            <a:r>
              <a:rPr lang="en-US" sz="2000">
                <a:latin typeface="Times New Roman"/>
                <a:ea typeface="Times New Roman"/>
                <a:cs typeface="Times New Roman"/>
                <a:sym typeface="Times New Roman"/>
              </a:rPr>
              <a:t> and in the Integrated Services Digital Network (ISDN), but has largely been superseded in favor of next-generation networks based on Internet Protocol (IP) technology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Physical layer</a:t>
            </a:r>
            <a:endParaRPr/>
          </a:p>
        </p:txBody>
      </p:sp>
      <p:sp>
        <p:nvSpPr>
          <p:cNvPr id="369" name="Google Shape;369;p6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ISDN:</a:t>
            </a:r>
            <a:r>
              <a:rPr lang="en-US" sz="2000">
                <a:latin typeface="Times New Roman"/>
                <a:ea typeface="Times New Roman"/>
                <a:cs typeface="Times New Roman"/>
                <a:sym typeface="Times New Roman"/>
              </a:rPr>
              <a:t> ISDN or Integrated Services Digital Network is a </a:t>
            </a:r>
            <a:r>
              <a:rPr lang="en-US" sz="2000" b="1">
                <a:latin typeface="Times New Roman"/>
                <a:ea typeface="Times New Roman"/>
                <a:cs typeface="Times New Roman"/>
                <a:sym typeface="Times New Roman"/>
              </a:rPr>
              <a:t>circuit-switched telephone network system</a:t>
            </a:r>
            <a:r>
              <a:rPr lang="en-US" sz="2000">
                <a:latin typeface="Times New Roman"/>
                <a:ea typeface="Times New Roman"/>
                <a:cs typeface="Times New Roman"/>
                <a:sym typeface="Times New Roman"/>
              </a:rPr>
              <a:t> that transmits both data and voice over a digital line. You can also think of it as a set of communication standards to transmit data, voice, and signaling. These digital lines could be copper lines.</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100Base-TX:</a:t>
            </a:r>
            <a:r>
              <a:rPr lang="en-US" sz="2000">
                <a:latin typeface="Times New Roman"/>
                <a:ea typeface="Times New Roman"/>
                <a:cs typeface="Times New Roman"/>
                <a:sym typeface="Times New Roman"/>
              </a:rPr>
              <a:t> 100Base-TX is </a:t>
            </a:r>
            <a:r>
              <a:rPr lang="en-US" sz="2000" b="1">
                <a:latin typeface="Times New Roman"/>
                <a:ea typeface="Times New Roman"/>
                <a:cs typeface="Times New Roman"/>
                <a:sym typeface="Times New Roman"/>
              </a:rPr>
              <a:t>an Ethernet networking standard (IEEE 802.3u standard.)</a:t>
            </a:r>
            <a:r>
              <a:rPr lang="en-US" sz="2000">
                <a:latin typeface="Times New Roman"/>
                <a:ea typeface="Times New Roman"/>
                <a:cs typeface="Times New Roman"/>
                <a:sym typeface="Times New Roman"/>
              </a:rPr>
              <a:t> that supports up to 100 Mbps transfer speed. 100Base-TX was also called as FastEthernet, because Ethernet was 10 Mbps that time and FastEthernet was faster than Ethernet.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PDU (Protocol Data Unit)</a:t>
            </a:r>
            <a:endParaRPr/>
          </a:p>
        </p:txBody>
      </p:sp>
      <p:pic>
        <p:nvPicPr>
          <p:cNvPr id="375" name="Google Shape;375;p63"/>
          <p:cNvPicPr preferRelativeResize="0"/>
          <p:nvPr/>
        </p:nvPicPr>
        <p:blipFill rotWithShape="1">
          <a:blip r:embed="rId3">
            <a:alphaModFix/>
          </a:blip>
          <a:srcRect/>
          <a:stretch/>
        </p:blipFill>
        <p:spPr>
          <a:xfrm>
            <a:off x="744718" y="1604520"/>
            <a:ext cx="7532016" cy="487169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381" name="Google Shape;381;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Dr. Vidhu Baggan</a:t>
            </a:r>
            <a:endParaRPr>
              <a:latin typeface="Times New Roman"/>
              <a:ea typeface="Times New Roman"/>
              <a:cs typeface="Times New Roman"/>
              <a:sym typeface="Times New Roman"/>
            </a:endParaRPr>
          </a:p>
        </p:txBody>
      </p:sp>
      <p:pic>
        <p:nvPicPr>
          <p:cNvPr id="382" name="Google Shape;382;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body" idx="1"/>
          </p:nvPr>
        </p:nvSpPr>
        <p:spPr>
          <a:xfrm>
            <a:off x="436775" y="1963132"/>
            <a:ext cx="8610600" cy="3268744"/>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000"/>
              <a:t>OSI Reference Model - internationally standardised network architecture.</a:t>
            </a:r>
            <a:endParaRPr/>
          </a:p>
          <a:p>
            <a:pPr marL="609600" lvl="0" indent="-609600" algn="l" rtl="0">
              <a:lnSpc>
                <a:spcPct val="90000"/>
              </a:lnSpc>
              <a:spcBef>
                <a:spcPts val="1000"/>
              </a:spcBef>
              <a:spcAft>
                <a:spcPts val="0"/>
              </a:spcAft>
              <a:buSzPts val="1800"/>
              <a:buChar char="•"/>
            </a:pPr>
            <a:r>
              <a:rPr lang="en-US" sz="2000"/>
              <a:t>OSI = </a:t>
            </a:r>
            <a:r>
              <a:rPr lang="en-US" sz="2000" i="1"/>
              <a:t>Open Systems Interconnection</a:t>
            </a:r>
            <a:r>
              <a:rPr lang="en-US" sz="2000"/>
              <a:t>: deals with </a:t>
            </a:r>
            <a:r>
              <a:rPr lang="en-US" sz="2000" i="1"/>
              <a:t>open systems</a:t>
            </a:r>
            <a:r>
              <a:rPr lang="en-US" sz="2000"/>
              <a:t>, i.e. systems open for communications with other systems.</a:t>
            </a:r>
            <a:endParaRPr/>
          </a:p>
          <a:p>
            <a:pPr marL="609600" lvl="0" indent="-609600" algn="l" rtl="0">
              <a:lnSpc>
                <a:spcPct val="90000"/>
              </a:lnSpc>
              <a:spcBef>
                <a:spcPts val="1000"/>
              </a:spcBef>
              <a:spcAft>
                <a:spcPts val="0"/>
              </a:spcAft>
              <a:buSzPts val="1800"/>
              <a:buChar char="•"/>
            </a:pPr>
            <a:r>
              <a:rPr lang="en-US" sz="2000"/>
              <a:t>Specified in ISO 7498.</a:t>
            </a:r>
            <a:endParaRPr/>
          </a:p>
          <a:p>
            <a:pPr marL="609600" lvl="0" indent="-609600" algn="l" rtl="0">
              <a:lnSpc>
                <a:spcPct val="90000"/>
              </a:lnSpc>
              <a:spcBef>
                <a:spcPts val="1000"/>
              </a:spcBef>
              <a:spcAft>
                <a:spcPts val="0"/>
              </a:spcAft>
              <a:buSzPts val="1800"/>
              <a:buChar char="•"/>
            </a:pPr>
            <a:r>
              <a:rPr lang="en-US" sz="2000"/>
              <a:t>Model has 7 layers.</a:t>
            </a:r>
            <a:endParaRPr sz="2000"/>
          </a:p>
        </p:txBody>
      </p:sp>
      <p:sp>
        <p:nvSpPr>
          <p:cNvPr id="117" name="Google Shape;117;p7"/>
          <p:cNvSpPr/>
          <p:nvPr/>
        </p:nvSpPr>
        <p:spPr>
          <a:xfrm>
            <a:off x="685800" y="76200"/>
            <a:ext cx="5158819" cy="68737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Arial"/>
                <a:ea typeface="Arial"/>
                <a:cs typeface="Arial"/>
                <a:sym typeface="Arial"/>
              </a:rPr>
              <a:t>OSI Reference Model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body" idx="1"/>
          </p:nvPr>
        </p:nvSpPr>
        <p:spPr>
          <a:xfrm>
            <a:off x="4572000" y="1676400"/>
            <a:ext cx="4343400" cy="2590800"/>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400"/>
              <a:t>Layers 1-4 relate to communications technology.</a:t>
            </a:r>
            <a:endParaRPr/>
          </a:p>
          <a:p>
            <a:pPr marL="609600" lvl="0" indent="-609600" algn="l" rtl="0">
              <a:lnSpc>
                <a:spcPct val="90000"/>
              </a:lnSpc>
              <a:spcBef>
                <a:spcPts val="1000"/>
              </a:spcBef>
              <a:spcAft>
                <a:spcPts val="0"/>
              </a:spcAft>
              <a:buSzPts val="1800"/>
              <a:buChar char="•"/>
            </a:pPr>
            <a:r>
              <a:rPr lang="en-US" sz="2400"/>
              <a:t>Layers 5-7 relate to user applications.</a:t>
            </a:r>
            <a:endParaRPr/>
          </a:p>
        </p:txBody>
      </p:sp>
      <p:sp>
        <p:nvSpPr>
          <p:cNvPr id="124" name="Google Shape;124;p8"/>
          <p:cNvSpPr/>
          <p:nvPr/>
        </p:nvSpPr>
        <p:spPr>
          <a:xfrm>
            <a:off x="685800" y="76200"/>
            <a:ext cx="5234233" cy="8016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Arial"/>
                <a:ea typeface="Arial"/>
                <a:cs typeface="Arial"/>
                <a:sym typeface="Arial"/>
              </a:rPr>
              <a:t>7-Layer OSI Model </a:t>
            </a:r>
            <a:endParaRPr/>
          </a:p>
        </p:txBody>
      </p:sp>
      <p:sp>
        <p:nvSpPr>
          <p:cNvPr id="125" name="Google Shape;125;p8"/>
          <p:cNvSpPr/>
          <p:nvPr/>
        </p:nvSpPr>
        <p:spPr>
          <a:xfrm>
            <a:off x="920750" y="17287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a:off x="1050925" y="16764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7</a:t>
            </a:r>
            <a:endParaRPr/>
          </a:p>
        </p:txBody>
      </p:sp>
      <p:sp>
        <p:nvSpPr>
          <p:cNvPr id="127" name="Google Shape;127;p8"/>
          <p:cNvSpPr/>
          <p:nvPr/>
        </p:nvSpPr>
        <p:spPr>
          <a:xfrm>
            <a:off x="920750" y="22621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1050925" y="22098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6</a:t>
            </a:r>
            <a:endParaRPr/>
          </a:p>
        </p:txBody>
      </p:sp>
      <p:sp>
        <p:nvSpPr>
          <p:cNvPr id="129" name="Google Shape;129;p8"/>
          <p:cNvSpPr/>
          <p:nvPr/>
        </p:nvSpPr>
        <p:spPr>
          <a:xfrm>
            <a:off x="920750" y="27955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1050925" y="27432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5</a:t>
            </a:r>
            <a:endParaRPr/>
          </a:p>
        </p:txBody>
      </p:sp>
      <p:sp>
        <p:nvSpPr>
          <p:cNvPr id="131" name="Google Shape;131;p8"/>
          <p:cNvSpPr/>
          <p:nvPr/>
        </p:nvSpPr>
        <p:spPr>
          <a:xfrm>
            <a:off x="920750" y="33289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1050925" y="32766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4</a:t>
            </a:r>
            <a:endParaRPr/>
          </a:p>
        </p:txBody>
      </p:sp>
      <p:sp>
        <p:nvSpPr>
          <p:cNvPr id="133" name="Google Shape;133;p8"/>
          <p:cNvSpPr/>
          <p:nvPr/>
        </p:nvSpPr>
        <p:spPr>
          <a:xfrm>
            <a:off x="920750" y="38623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1050925" y="38100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3</a:t>
            </a:r>
            <a:endParaRPr/>
          </a:p>
        </p:txBody>
      </p:sp>
      <p:sp>
        <p:nvSpPr>
          <p:cNvPr id="135" name="Google Shape;135;p8"/>
          <p:cNvSpPr/>
          <p:nvPr/>
        </p:nvSpPr>
        <p:spPr>
          <a:xfrm>
            <a:off x="920750" y="43957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1050925" y="43434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2</a:t>
            </a:r>
            <a:endParaRPr/>
          </a:p>
        </p:txBody>
      </p:sp>
      <p:sp>
        <p:nvSpPr>
          <p:cNvPr id="137" name="Google Shape;137;p8"/>
          <p:cNvSpPr/>
          <p:nvPr/>
        </p:nvSpPr>
        <p:spPr>
          <a:xfrm>
            <a:off x="920750" y="49291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1050925" y="48768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Layer 1</a:t>
            </a:r>
            <a:endParaRPr/>
          </a:p>
        </p:txBody>
      </p:sp>
      <p:cxnSp>
        <p:nvCxnSpPr>
          <p:cNvPr id="139" name="Google Shape;139;p8"/>
          <p:cNvCxnSpPr/>
          <p:nvPr/>
        </p:nvCxnSpPr>
        <p:spPr>
          <a:xfrm>
            <a:off x="1600200" y="20272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0" name="Google Shape;140;p8"/>
          <p:cNvCxnSpPr/>
          <p:nvPr/>
        </p:nvCxnSpPr>
        <p:spPr>
          <a:xfrm>
            <a:off x="1600200" y="25606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1" name="Google Shape;141;p8"/>
          <p:cNvCxnSpPr/>
          <p:nvPr/>
        </p:nvCxnSpPr>
        <p:spPr>
          <a:xfrm>
            <a:off x="1600200" y="30940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2" name="Google Shape;142;p8"/>
          <p:cNvCxnSpPr/>
          <p:nvPr/>
        </p:nvCxnSpPr>
        <p:spPr>
          <a:xfrm>
            <a:off x="1600200" y="36274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3" name="Google Shape;143;p8"/>
          <p:cNvCxnSpPr/>
          <p:nvPr/>
        </p:nvCxnSpPr>
        <p:spPr>
          <a:xfrm>
            <a:off x="1600200" y="4160838"/>
            <a:ext cx="0" cy="228600"/>
          </a:xfrm>
          <a:prstGeom prst="straightConnector1">
            <a:avLst/>
          </a:prstGeom>
          <a:noFill/>
          <a:ln w="12700" cap="flat" cmpd="sng">
            <a:solidFill>
              <a:schemeClr val="dk1"/>
            </a:solidFill>
            <a:prstDash val="solid"/>
            <a:round/>
            <a:headEnd type="none" w="sm" len="sm"/>
            <a:tailEnd type="none" w="sm" len="sm"/>
          </a:ln>
        </p:spPr>
      </p:cxnSp>
      <p:cxnSp>
        <p:nvCxnSpPr>
          <p:cNvPr id="144" name="Google Shape;144;p8"/>
          <p:cNvCxnSpPr/>
          <p:nvPr/>
        </p:nvCxnSpPr>
        <p:spPr>
          <a:xfrm>
            <a:off x="1600200" y="4694238"/>
            <a:ext cx="0" cy="228600"/>
          </a:xfrm>
          <a:prstGeom prst="straightConnector1">
            <a:avLst/>
          </a:prstGeom>
          <a:noFill/>
          <a:ln w="12700" cap="flat" cmpd="sng">
            <a:solidFill>
              <a:schemeClr val="dk1"/>
            </a:solidFill>
            <a:prstDash val="solid"/>
            <a:round/>
            <a:headEnd type="none" w="sm" len="sm"/>
            <a:tailEnd type="none" w="sm" len="sm"/>
          </a:ln>
        </p:spPr>
      </p:cxnSp>
      <p:sp>
        <p:nvSpPr>
          <p:cNvPr id="145" name="Google Shape;145;p8"/>
          <p:cNvSpPr/>
          <p:nvPr/>
        </p:nvSpPr>
        <p:spPr>
          <a:xfrm>
            <a:off x="2346325" y="1676400"/>
            <a:ext cx="2038350"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Application Layer</a:t>
            </a:r>
            <a:endParaRPr/>
          </a:p>
        </p:txBody>
      </p:sp>
      <p:sp>
        <p:nvSpPr>
          <p:cNvPr id="146" name="Google Shape;146;p8"/>
          <p:cNvSpPr/>
          <p:nvPr/>
        </p:nvSpPr>
        <p:spPr>
          <a:xfrm>
            <a:off x="2346325" y="2209800"/>
            <a:ext cx="2092325"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Presentation Layer</a:t>
            </a:r>
            <a:endParaRPr/>
          </a:p>
        </p:txBody>
      </p:sp>
      <p:sp>
        <p:nvSpPr>
          <p:cNvPr id="147" name="Google Shape;147;p8"/>
          <p:cNvSpPr/>
          <p:nvPr/>
        </p:nvSpPr>
        <p:spPr>
          <a:xfrm>
            <a:off x="2346325" y="2743200"/>
            <a:ext cx="1616075"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Session Layer</a:t>
            </a:r>
            <a:endParaRPr/>
          </a:p>
        </p:txBody>
      </p:sp>
      <p:sp>
        <p:nvSpPr>
          <p:cNvPr id="148" name="Google Shape;148;p8"/>
          <p:cNvSpPr/>
          <p:nvPr/>
        </p:nvSpPr>
        <p:spPr>
          <a:xfrm>
            <a:off x="2346325" y="3276600"/>
            <a:ext cx="1827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Transport Layer</a:t>
            </a:r>
            <a:endParaRPr/>
          </a:p>
        </p:txBody>
      </p:sp>
      <p:sp>
        <p:nvSpPr>
          <p:cNvPr id="149" name="Google Shape;149;p8"/>
          <p:cNvSpPr/>
          <p:nvPr/>
        </p:nvSpPr>
        <p:spPr>
          <a:xfrm>
            <a:off x="2346325" y="3810000"/>
            <a:ext cx="1728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Network Layer</a:t>
            </a:r>
            <a:endParaRPr/>
          </a:p>
        </p:txBody>
      </p:sp>
      <p:sp>
        <p:nvSpPr>
          <p:cNvPr id="150" name="Google Shape;150;p8"/>
          <p:cNvSpPr/>
          <p:nvPr/>
        </p:nvSpPr>
        <p:spPr>
          <a:xfrm>
            <a:off x="2346325" y="4343400"/>
            <a:ext cx="186213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Data Link Layer</a:t>
            </a:r>
            <a:endParaRPr/>
          </a:p>
        </p:txBody>
      </p:sp>
      <p:sp>
        <p:nvSpPr>
          <p:cNvPr id="151" name="Google Shape;151;p8"/>
          <p:cNvSpPr/>
          <p:nvPr/>
        </p:nvSpPr>
        <p:spPr>
          <a:xfrm>
            <a:off x="2346325" y="4876800"/>
            <a:ext cx="1700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Physical Layer</a:t>
            </a:r>
            <a:endParaRPr/>
          </a:p>
        </p:txBody>
      </p:sp>
      <p:cxnSp>
        <p:nvCxnSpPr>
          <p:cNvPr id="152" name="Google Shape;152;p8"/>
          <p:cNvCxnSpPr/>
          <p:nvPr/>
        </p:nvCxnSpPr>
        <p:spPr>
          <a:xfrm>
            <a:off x="609600" y="3779838"/>
            <a:ext cx="0" cy="1524000"/>
          </a:xfrm>
          <a:prstGeom prst="straightConnector1">
            <a:avLst/>
          </a:prstGeom>
          <a:noFill/>
          <a:ln w="12700" cap="flat" cmpd="sng">
            <a:solidFill>
              <a:schemeClr val="dk1"/>
            </a:solidFill>
            <a:prstDash val="dash"/>
            <a:round/>
            <a:headEnd type="none" w="sm" len="sm"/>
            <a:tailEnd type="none" w="sm" len="sm"/>
          </a:ln>
        </p:spPr>
      </p:cxnSp>
      <p:cxnSp>
        <p:nvCxnSpPr>
          <p:cNvPr id="153" name="Google Shape;153;p8"/>
          <p:cNvCxnSpPr/>
          <p:nvPr/>
        </p:nvCxnSpPr>
        <p:spPr>
          <a:xfrm>
            <a:off x="4267200" y="3779838"/>
            <a:ext cx="0" cy="1524000"/>
          </a:xfrm>
          <a:prstGeom prst="straightConnector1">
            <a:avLst/>
          </a:prstGeom>
          <a:noFill/>
          <a:ln w="12700" cap="flat" cmpd="sng">
            <a:solidFill>
              <a:schemeClr val="dk1"/>
            </a:solidFill>
            <a:prstDash val="dot"/>
            <a:round/>
            <a:headEnd type="none" w="sm" len="sm"/>
            <a:tailEnd type="none" w="sm" len="sm"/>
          </a:ln>
        </p:spPr>
      </p:cxnSp>
      <p:cxnSp>
        <p:nvCxnSpPr>
          <p:cNvPr id="154" name="Google Shape;154;p8"/>
          <p:cNvCxnSpPr/>
          <p:nvPr/>
        </p:nvCxnSpPr>
        <p:spPr>
          <a:xfrm rot="10800000">
            <a:off x="609600" y="3779838"/>
            <a:ext cx="3657600" cy="0"/>
          </a:xfrm>
          <a:prstGeom prst="straightConnector1">
            <a:avLst/>
          </a:prstGeom>
          <a:noFill/>
          <a:ln w="12700" cap="flat" cmpd="sng">
            <a:solidFill>
              <a:schemeClr val="dk1"/>
            </a:solidFill>
            <a:prstDash val="dash"/>
            <a:round/>
            <a:headEnd type="none" w="sm" len="sm"/>
            <a:tailEnd type="none" w="sm" len="sm"/>
          </a:ln>
        </p:spPr>
      </p:cxnSp>
      <p:cxnSp>
        <p:nvCxnSpPr>
          <p:cNvPr id="155" name="Google Shape;155;p8"/>
          <p:cNvCxnSpPr/>
          <p:nvPr/>
        </p:nvCxnSpPr>
        <p:spPr>
          <a:xfrm rot="10800000">
            <a:off x="609600" y="5303838"/>
            <a:ext cx="3657600" cy="0"/>
          </a:xfrm>
          <a:prstGeom prst="straightConnector1">
            <a:avLst/>
          </a:prstGeom>
          <a:noFill/>
          <a:ln w="12700" cap="flat" cmpd="sng">
            <a:solidFill>
              <a:schemeClr val="dk1"/>
            </a:solidFill>
            <a:prstDash val="dash"/>
            <a:round/>
            <a:headEnd type="none" w="sm" len="sm"/>
            <a:tailEnd type="none" w="sm" len="sm"/>
          </a:ln>
        </p:spPr>
      </p:cxnSp>
      <p:sp>
        <p:nvSpPr>
          <p:cNvPr id="156" name="Google Shape;156;p8"/>
          <p:cNvSpPr/>
          <p:nvPr/>
        </p:nvSpPr>
        <p:spPr>
          <a:xfrm>
            <a:off x="4267200" y="5791200"/>
            <a:ext cx="4494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Communications subnet boundary</a:t>
            </a:r>
            <a:endParaRPr/>
          </a:p>
        </p:txBody>
      </p:sp>
      <p:sp>
        <p:nvSpPr>
          <p:cNvPr id="157" name="Google Shape;157;p8"/>
          <p:cNvSpPr/>
          <p:nvPr/>
        </p:nvSpPr>
        <p:spPr>
          <a:xfrm>
            <a:off x="4267200" y="4800600"/>
            <a:ext cx="762000" cy="990600"/>
          </a:xfrm>
          <a:custGeom>
            <a:avLst/>
            <a:gdLst/>
            <a:ahLst/>
            <a:cxnLst/>
            <a:rect l="l" t="t" r="r" b="b"/>
            <a:pathLst>
              <a:path w="1440" h="1152" extrusionOk="0">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a:t>     Reference model (OSI)</a:t>
            </a:r>
            <a:endParaRPr/>
          </a:p>
        </p:txBody>
      </p:sp>
      <p:sp>
        <p:nvSpPr>
          <p:cNvPr id="163" name="Google Shape;163;p3"/>
          <p:cNvSpPr txBox="1">
            <a:spLocks noGrp="1"/>
          </p:cNvSpPr>
          <p:nvPr>
            <p:ph type="body" idx="1"/>
          </p:nvPr>
        </p:nvSpPr>
        <p:spPr>
          <a:xfrm>
            <a:off x="209320" y="1589456"/>
            <a:ext cx="8443361" cy="3513885"/>
          </a:xfrm>
          <a:prstGeom prst="rect">
            <a:avLst/>
          </a:prstGeom>
          <a:noFill/>
          <a:ln>
            <a:noFill/>
          </a:ln>
        </p:spPr>
        <p:txBody>
          <a:bodyPr spcFirstLastPara="1" wrap="square" lIns="0" tIns="0" rIns="0" bIns="79350" anchor="ctr" anchorCtr="0">
            <a:spAutoFit/>
          </a:bodyPr>
          <a:lstStyle/>
          <a:p>
            <a:pPr marL="457200" lvl="0" indent="-342900" algn="just" rtl="0">
              <a:lnSpc>
                <a:spcPct val="90000"/>
              </a:lnSpc>
              <a:spcBef>
                <a:spcPts val="0"/>
              </a:spcBef>
              <a:spcAft>
                <a:spcPts val="0"/>
              </a:spcAft>
              <a:buSzPts val="1800"/>
              <a:buChar char="•"/>
            </a:pPr>
            <a:r>
              <a:rPr lang="en-US" sz="2000" i="1">
                <a:solidFill>
                  <a:srgbClr val="000000"/>
                </a:solidFill>
                <a:latin typeface="Times New Roman"/>
                <a:ea typeface="Times New Roman"/>
                <a:cs typeface="Times New Roman"/>
                <a:sym typeface="Times New Roman"/>
              </a:rPr>
              <a:t>OSI: Open System Interconnect</a:t>
            </a:r>
            <a:endParaRPr/>
          </a:p>
          <a:p>
            <a:pPr marL="457200" lvl="0" indent="-228600" algn="just" rtl="0">
              <a:lnSpc>
                <a:spcPct val="90000"/>
              </a:lnSpc>
              <a:spcBef>
                <a:spcPts val="0"/>
              </a:spcBef>
              <a:spcAft>
                <a:spcPts val="0"/>
              </a:spcAft>
              <a:buSzPts val="1800"/>
              <a:buNone/>
            </a:pPr>
            <a:endParaRPr sz="2000" i="1">
              <a:solidFill>
                <a:srgbClr val="000000"/>
              </a:solidFill>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Char char="•"/>
            </a:pPr>
            <a:r>
              <a:rPr lang="en-US" sz="2000" i="1">
                <a:solidFill>
                  <a:srgbClr val="000000"/>
                </a:solidFill>
                <a:latin typeface="Times New Roman"/>
                <a:ea typeface="Times New Roman"/>
                <a:cs typeface="Times New Roman"/>
                <a:sym typeface="Times New Roman"/>
              </a:rPr>
              <a:t>Established in 1947, the International Standards Organization (</a:t>
            </a:r>
            <a:r>
              <a:rPr lang="en-US" sz="2000" i="1">
                <a:solidFill>
                  <a:srgbClr val="0563C1"/>
                </a:solidFill>
                <a:latin typeface="Times New Roman"/>
                <a:ea typeface="Times New Roman"/>
                <a:cs typeface="Times New Roman"/>
                <a:sym typeface="Times New Roman"/>
              </a:rPr>
              <a:t>ISO</a:t>
            </a:r>
            <a:r>
              <a:rPr lang="en-US" sz="2000" i="1">
                <a:solidFill>
                  <a:srgbClr val="000000"/>
                </a:solidFill>
                <a:latin typeface="Times New Roman"/>
                <a:ea typeface="Times New Roman"/>
                <a:cs typeface="Times New Roman"/>
                <a:sym typeface="Times New Roman"/>
              </a:rPr>
              <a:t>) is a multinational body dedicated to worldwide agreement on international standards. An ISO standard that covers all aspects of network communications is the Open Systems Interconnection (</a:t>
            </a:r>
            <a:r>
              <a:rPr lang="en-US" sz="2000" i="1">
                <a:solidFill>
                  <a:srgbClr val="0563C1"/>
                </a:solidFill>
                <a:latin typeface="Times New Roman"/>
                <a:ea typeface="Times New Roman"/>
                <a:cs typeface="Times New Roman"/>
                <a:sym typeface="Times New Roman"/>
              </a:rPr>
              <a:t>OSI</a:t>
            </a:r>
            <a:r>
              <a:rPr lang="en-US" sz="2000" i="1">
                <a:solidFill>
                  <a:srgbClr val="000000"/>
                </a:solidFill>
                <a:latin typeface="Times New Roman"/>
                <a:ea typeface="Times New Roman"/>
                <a:cs typeface="Times New Roman"/>
                <a:sym typeface="Times New Roman"/>
              </a:rPr>
              <a:t>) model. It was first introduced in the late 1970s. </a:t>
            </a:r>
            <a:endParaRPr sz="2000">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br>
              <a:rPr lang="en-US" sz="2400">
                <a:latin typeface="Times New Roman"/>
                <a:ea typeface="Times New Roman"/>
                <a:cs typeface="Times New Roman"/>
                <a:sym typeface="Times New Roman"/>
              </a:rPr>
            </a:br>
            <a:br>
              <a:rPr lang="en-US" sz="2400" b="0" i="0" u="none" strike="noStrike" cap="none">
                <a:solidFill>
                  <a:schemeClr val="dk1"/>
                </a:solidFill>
                <a:latin typeface="Times New Roman"/>
                <a:ea typeface="Times New Roman"/>
                <a:cs typeface="Times New Roman"/>
                <a:sym typeface="Times New Roman"/>
              </a:rPr>
            </a:b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endParaRPr sz="2400" b="0" i="0" u="none" strike="noStrike" cap="none">
              <a:solidFill>
                <a:schemeClr val="dk1"/>
              </a:solidFill>
              <a:latin typeface="Times New Roman"/>
              <a:ea typeface="Times New Roman"/>
              <a:cs typeface="Times New Roman"/>
              <a:sym typeface="Times New Roman"/>
            </a:endParaRPr>
          </a:p>
        </p:txBody>
      </p:sp>
      <p:pic>
        <p:nvPicPr>
          <p:cNvPr id="164" name="Google Shape;164;p3"/>
          <p:cNvPicPr preferRelativeResize="0"/>
          <p:nvPr/>
        </p:nvPicPr>
        <p:blipFill rotWithShape="1">
          <a:blip r:embed="rId3">
            <a:alphaModFix/>
          </a:blip>
          <a:srcRect/>
          <a:stretch/>
        </p:blipFill>
        <p:spPr>
          <a:xfrm>
            <a:off x="799661" y="4569768"/>
            <a:ext cx="7544677" cy="21609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Layers of OSI model</a:t>
            </a:r>
            <a:endParaRPr/>
          </a:p>
        </p:txBody>
      </p:sp>
      <p:sp>
        <p:nvSpPr>
          <p:cNvPr id="170" name="Google Shape;170;p4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171" name="Google Shape;171;p42"/>
          <p:cNvPicPr preferRelativeResize="0"/>
          <p:nvPr/>
        </p:nvPicPr>
        <p:blipFill rotWithShape="1">
          <a:blip r:embed="rId3">
            <a:alphaModFix/>
          </a:blip>
          <a:srcRect/>
          <a:stretch/>
        </p:blipFill>
        <p:spPr>
          <a:xfrm>
            <a:off x="289401" y="1604520"/>
            <a:ext cx="8564838" cy="4633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 y="-228600"/>
            <a:ext cx="6209731"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a:t>      </a:t>
            </a:r>
            <a:br>
              <a:rPr lang="en-US"/>
            </a:br>
            <a:r>
              <a:rPr lang="en-US"/>
              <a:t>    Interaction between layers in OSI model</a:t>
            </a:r>
            <a:endParaRPr/>
          </a:p>
        </p:txBody>
      </p:sp>
      <p:pic>
        <p:nvPicPr>
          <p:cNvPr id="177" name="Google Shape;177;p5"/>
          <p:cNvPicPr preferRelativeResize="0"/>
          <p:nvPr/>
        </p:nvPicPr>
        <p:blipFill rotWithShape="1">
          <a:blip r:embed="rId3">
            <a:alphaModFix/>
          </a:blip>
          <a:srcRect/>
          <a:stretch/>
        </p:blipFill>
        <p:spPr>
          <a:xfrm>
            <a:off x="480767" y="1098720"/>
            <a:ext cx="8144759" cy="525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1" y="0"/>
            <a:ext cx="5800299"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b="1"/>
              <a:t>     </a:t>
            </a:r>
            <a:r>
              <a:rPr lang="en-US"/>
              <a:t>An exchange using the OSI model</a:t>
            </a:r>
            <a:endParaRPr/>
          </a:p>
        </p:txBody>
      </p:sp>
      <p:pic>
        <p:nvPicPr>
          <p:cNvPr id="183" name="Google Shape;183;p6"/>
          <p:cNvPicPr preferRelativeResize="0"/>
          <p:nvPr/>
        </p:nvPicPr>
        <p:blipFill rotWithShape="1">
          <a:blip r:embed="rId3">
            <a:alphaModFix/>
          </a:blip>
          <a:srcRect/>
          <a:stretch/>
        </p:blipFill>
        <p:spPr>
          <a:xfrm>
            <a:off x="906259" y="1224103"/>
            <a:ext cx="7523116" cy="482235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2746</Words>
  <Application>Microsoft Office PowerPoint</Application>
  <PresentationFormat>On-screen Show (4:3)</PresentationFormat>
  <Paragraphs>185</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Noto Sans Symbols</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     Reference model (OSI)</vt:lpstr>
      <vt:lpstr>       Layers of OSI model</vt:lpstr>
      <vt:lpstr>           Interaction between layers in OSI model</vt:lpstr>
      <vt:lpstr>     An exchange using the OSI model</vt:lpstr>
      <vt:lpstr>      Layers in the OSI model</vt:lpstr>
      <vt:lpstr>       Physical Layer</vt:lpstr>
      <vt:lpstr>       Data link layer</vt:lpstr>
      <vt:lpstr>       Network layer</vt:lpstr>
      <vt:lpstr>       Source to destination delivery</vt:lpstr>
      <vt:lpstr>PowerPoint Presentation</vt:lpstr>
      <vt:lpstr>       Transport layer</vt:lpstr>
      <vt:lpstr>Identify Service</vt:lpstr>
      <vt:lpstr>Segmentation</vt:lpstr>
      <vt:lpstr>Sequence &amp; Reassembling</vt:lpstr>
      <vt:lpstr>PowerPoint Presentation</vt:lpstr>
      <vt:lpstr>       Session layer</vt:lpstr>
      <vt:lpstr>       Presentation layer</vt:lpstr>
      <vt:lpstr>       Application layer</vt:lpstr>
      <vt:lpstr>       Summary of layers</vt:lpstr>
      <vt:lpstr>       Protocol supported at various layers</vt:lpstr>
      <vt:lpstr>       Protocols at Application layer</vt:lpstr>
      <vt:lpstr>       Continued….</vt:lpstr>
      <vt:lpstr>       Continued…</vt:lpstr>
      <vt:lpstr>       Presentation layer protocols</vt:lpstr>
      <vt:lpstr>       Session layer protocols</vt:lpstr>
      <vt:lpstr>       Transport layer protocol</vt:lpstr>
      <vt:lpstr>       Internet protocol</vt:lpstr>
      <vt:lpstr>       Data link layer</vt:lpstr>
      <vt:lpstr>       Physical layer</vt:lpstr>
      <vt:lpstr>       PDU (Protocol Data Unit)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1</cp:revision>
  <dcterms:created xsi:type="dcterms:W3CDTF">2010-04-09T07:36:15Z</dcterms:created>
  <dcterms:modified xsi:type="dcterms:W3CDTF">2023-01-02T07:31:38Z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