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85"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 id="287" r:id="rId32"/>
    <p:sldId id="300" r:id="rId33"/>
    <p:sldId id="289" r:id="rId34"/>
    <p:sldId id="290" r:id="rId35"/>
    <p:sldId id="291" r:id="rId36"/>
    <p:sldId id="292" r:id="rId37"/>
    <p:sldId id="301" r:id="rId38"/>
    <p:sldId id="305" r:id="rId39"/>
    <p:sldId id="304" r:id="rId40"/>
    <p:sldId id="296" r:id="rId41"/>
    <p:sldId id="303" r:id="rId42"/>
    <p:sldId id="302" r:id="rId43"/>
    <p:sldId id="299" r:id="rId44"/>
    <p:sldId id="306" r:id="rId45"/>
    <p:sldId id="307" r:id="rId46"/>
    <p:sldId id="308" r:id="rId47"/>
    <p:sldId id="284" r:id="rId48"/>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567"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hTPuPXnwDQmEb+GEoqfvOKa/y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7F7E82-D1EE-460F-AD68-3AD8DC739093}">
  <a:tblStyle styleId="{1C7F7E82-D1EE-460F-AD68-3AD8DC73909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187"/>
      </p:cViewPr>
      <p:guideLst>
        <p:guide orient="horz" pos="2160"/>
        <p:guide pos="5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4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4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4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4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4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4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4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4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4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4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4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4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4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5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5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4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4"/>
        <p:cNvGrpSpPr/>
        <p:nvPr/>
      </p:nvGrpSpPr>
      <p:grpSpPr>
        <a:xfrm>
          <a:off x="0" y="0"/>
          <a:ext cx="0" cy="0"/>
          <a:chOff x="0" y="0"/>
          <a:chExt cx="0" cy="0"/>
        </a:xfrm>
      </p:grpSpPr>
      <p:sp>
        <p:nvSpPr>
          <p:cNvPr id="65" name="Google Shape;65;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0"/>
        <p:cNvGrpSpPr/>
        <p:nvPr/>
      </p:nvGrpSpPr>
      <p:grpSpPr>
        <a:xfrm>
          <a:off x="0" y="0"/>
          <a:ext cx="0" cy="0"/>
          <a:chOff x="0" y="0"/>
          <a:chExt cx="0" cy="0"/>
        </a:xfrm>
      </p:grpSpPr>
      <p:sp>
        <p:nvSpPr>
          <p:cNvPr id="71" name="Google Shape;71;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
        <p:cNvGrpSpPr/>
        <p:nvPr/>
      </p:nvGrpSpPr>
      <p:grpSpPr>
        <a:xfrm>
          <a:off x="0" y="0"/>
          <a:ext cx="0" cy="0"/>
          <a:chOff x="0" y="0"/>
          <a:chExt cx="0" cy="0"/>
        </a:xfrm>
      </p:grpSpPr>
      <p:sp>
        <p:nvSpPr>
          <p:cNvPr id="76" name="Google Shape;76;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type="blank">
  <p:cSld name="BLANK">
    <p:spTree>
      <p:nvGrpSpPr>
        <p:cNvPr id="1" name="Shape 82"/>
        <p:cNvGrpSpPr/>
        <p:nvPr/>
      </p:nvGrpSpPr>
      <p:grpSpPr>
        <a:xfrm>
          <a:off x="0" y="0"/>
          <a:ext cx="0" cy="0"/>
          <a:chOff x="0" y="0"/>
          <a:chExt cx="0" cy="0"/>
        </a:xfrm>
      </p:grpSpPr>
      <p:sp>
        <p:nvSpPr>
          <p:cNvPr id="83" name="Google Shape;83;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
        <p:cNvGrpSpPr/>
        <p:nvPr/>
      </p:nvGrpSpPr>
      <p:grpSpPr>
        <a:xfrm>
          <a:off x="0" y="0"/>
          <a:ext cx="0" cy="0"/>
          <a:chOff x="0" y="0"/>
          <a:chExt cx="0" cy="0"/>
        </a:xfrm>
      </p:grpSpPr>
      <p:sp>
        <p:nvSpPr>
          <p:cNvPr id="35" name="Google Shape;35;p3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1"/>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1"/>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5" name="Google Shape;45;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9"/>
        <p:cNvGrpSpPr/>
        <p:nvPr/>
      </p:nvGrpSpPr>
      <p:grpSpPr>
        <a:xfrm>
          <a:off x="0" y="0"/>
          <a:ext cx="0" cy="0"/>
          <a:chOff x="0" y="0"/>
          <a:chExt cx="0" cy="0"/>
        </a:xfrm>
      </p:grpSpPr>
      <p:sp>
        <p:nvSpPr>
          <p:cNvPr id="50" name="Google Shape;50;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1" name="Google Shape;51;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2"/>
        <p:cNvGrpSpPr/>
        <p:nvPr/>
      </p:nvGrpSpPr>
      <p:grpSpPr>
        <a:xfrm>
          <a:off x="0" y="0"/>
          <a:ext cx="0" cy="0"/>
          <a:chOff x="0" y="0"/>
          <a:chExt cx="0" cy="0"/>
        </a:xfrm>
      </p:grpSpPr>
      <p:sp>
        <p:nvSpPr>
          <p:cNvPr id="53" name="Google Shape;53;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0" y="840631"/>
            <a:ext cx="9144000" cy="558844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IN" sz="2000" b="1" i="0" u="none" strike="noStrike" cap="none" dirty="0">
                <a:solidFill>
                  <a:schemeClr val="dk1"/>
                </a:solidFill>
                <a:latin typeface="Times New Roman"/>
                <a:ea typeface="Times New Roman"/>
                <a:cs typeface="Times New Roman"/>
                <a:sym typeface="Times New Roman"/>
              </a:rPr>
              <a:t>Physical Layer</a:t>
            </a: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1" i="0" u="none" strike="noStrike" cap="none" dirty="0">
                <a:solidFill>
                  <a:srgbClr val="0070C0"/>
                </a:solidFill>
                <a:latin typeface="Times New Roman"/>
                <a:ea typeface="Times New Roman"/>
                <a:cs typeface="Times New Roman"/>
                <a:sym typeface="Times New Roman"/>
              </a:rPr>
              <a:t>Lecture – 7-9 (Theory)</a:t>
            </a: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Department of Computer Science and Engineering,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US" sz="2000" b="0" i="0" u="none" strike="noStrike" cap="none" dirty="0" err="1">
                <a:solidFill>
                  <a:schemeClr val="dk1"/>
                </a:solidFill>
                <a:latin typeface="Times New Roman"/>
                <a:ea typeface="Times New Roman"/>
                <a:cs typeface="Times New Roman"/>
                <a:sym typeface="Times New Roman"/>
              </a:rPr>
              <a:t>Chitkara</a:t>
            </a:r>
            <a:r>
              <a:rPr lang="en-US" sz="2000" b="0" i="0" u="none" strike="noStrike" cap="none" dirty="0">
                <a:solidFill>
                  <a:schemeClr val="dk1"/>
                </a:solidFill>
                <a:latin typeface="Times New Roman"/>
                <a:ea typeface="Times New Roman"/>
                <a:cs typeface="Times New Roman"/>
                <a:sym typeface="Times New Roman"/>
              </a:rPr>
              <a:t> University, Punjab</a:t>
            </a:r>
            <a:endParaRPr sz="1400" b="0" i="0" u="none" strike="noStrike" cap="none" dirty="0">
              <a:solidFill>
                <a:srgbClr val="000000"/>
              </a:solidFill>
              <a:latin typeface="Arial"/>
              <a:ea typeface="Arial"/>
              <a:cs typeface="Arial"/>
              <a:sym typeface="Arial"/>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6" name="Google Shape;96;p1"/>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1" y="0"/>
            <a:ext cx="6606073"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br>
              <a:rPr lang="en-US" b="1" dirty="0">
                <a:solidFill>
                  <a:srgbClr val="273239"/>
                </a:solidFill>
                <a:latin typeface="Times New Roman"/>
                <a:ea typeface="Times New Roman"/>
                <a:cs typeface="Times New Roman"/>
                <a:sym typeface="Times New Roman"/>
              </a:rPr>
            </a:br>
            <a:r>
              <a:rPr lang="en-US" b="1" dirty="0">
                <a:solidFill>
                  <a:srgbClr val="273239"/>
                </a:solidFill>
                <a:latin typeface="Times New Roman"/>
                <a:ea typeface="Times New Roman"/>
                <a:cs typeface="Times New Roman"/>
                <a:sym typeface="Times New Roman"/>
              </a:rPr>
              <a:t> SHIELDED TWISTED PAIR(STP)</a:t>
            </a:r>
            <a:br>
              <a:rPr lang="en-US" b="1" dirty="0">
                <a:solidFill>
                  <a:srgbClr val="273239"/>
                </a:solidFill>
                <a:latin typeface="Times New Roman"/>
                <a:ea typeface="Times New Roman"/>
                <a:cs typeface="Times New Roman"/>
                <a:sym typeface="Times New Roman"/>
              </a:rPr>
            </a:br>
            <a:endParaRPr lang="en-US" dirty="0"/>
          </a:p>
        </p:txBody>
      </p:sp>
      <p:sp>
        <p:nvSpPr>
          <p:cNvPr id="155" name="Google Shape;155;p8"/>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156" name="Google Shape;156;p8"/>
          <p:cNvPicPr preferRelativeResize="0"/>
          <p:nvPr/>
        </p:nvPicPr>
        <p:blipFill rotWithShape="1">
          <a:blip r:embed="rId3">
            <a:alphaModFix/>
          </a:blip>
          <a:srcRect/>
          <a:stretch/>
        </p:blipFill>
        <p:spPr>
          <a:xfrm>
            <a:off x="321469" y="4441371"/>
            <a:ext cx="8501062" cy="1915149"/>
          </a:xfrm>
          <a:prstGeom prst="rect">
            <a:avLst/>
          </a:prstGeom>
          <a:noFill/>
          <a:ln>
            <a:noFill/>
          </a:ln>
        </p:spPr>
      </p:pic>
      <p:sp>
        <p:nvSpPr>
          <p:cNvPr id="157" name="Google Shape;157;p8"/>
          <p:cNvSpPr txBox="1"/>
          <p:nvPr/>
        </p:nvSpPr>
        <p:spPr>
          <a:xfrm>
            <a:off x="321468" y="914040"/>
            <a:ext cx="8374663" cy="3867725"/>
          </a:xfrm>
          <a:prstGeom prst="rect">
            <a:avLst/>
          </a:prstGeom>
          <a:noFill/>
          <a:ln>
            <a:noFill/>
          </a:ln>
        </p:spPr>
        <p:txBody>
          <a:bodyPr spcFirstLastPara="1" wrap="square" lIns="91425" tIns="45700" rIns="91425" bIns="45700" anchor="t" anchorCtr="0">
            <a:spAutoFit/>
          </a:bodyPr>
          <a:lstStyle/>
          <a:p>
            <a:pPr marL="114300" marR="0" lvl="0" indent="0" algn="l" rtl="0">
              <a:lnSpc>
                <a:spcPct val="90000"/>
              </a:lnSpc>
              <a:spcBef>
                <a:spcPts val="0"/>
              </a:spcBef>
              <a:spcAft>
                <a:spcPts val="0"/>
              </a:spcAft>
              <a:buNone/>
            </a:pPr>
            <a:r>
              <a:rPr lang="en-US" sz="1600" b="1" i="0" u="none" strike="noStrike" cap="none" dirty="0">
                <a:solidFill>
                  <a:srgbClr val="273239"/>
                </a:solidFill>
                <a:latin typeface="Times New Roman"/>
                <a:ea typeface="Times New Roman"/>
                <a:cs typeface="Times New Roman"/>
                <a:sym typeface="Times New Roman"/>
              </a:rPr>
              <a:t>Shielded Twisted Pair (STP): </a:t>
            </a:r>
            <a:endParaRPr dirty="0"/>
          </a:p>
          <a:p>
            <a:pPr marL="400050" marR="0" lvl="0" indent="-28575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This type of cable consists of a special jacket (a copper braid covering or a foil shield) to block external interference.</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It is used in fast-data-rate Ethernet and in voice and data channels of telephone lines.</a:t>
            </a:r>
            <a:endParaRPr dirty="0"/>
          </a:p>
          <a:p>
            <a:pPr marL="114300" marR="0" lvl="0" algn="l" rtl="0">
              <a:lnSpc>
                <a:spcPct val="90000"/>
              </a:lnSpc>
              <a:spcBef>
                <a:spcPts val="1000"/>
              </a:spcBef>
              <a:spcAft>
                <a:spcPts val="0"/>
              </a:spcAft>
              <a:buClr>
                <a:schemeClr val="dk1"/>
              </a:buClr>
              <a:buSzPts val="1800"/>
            </a:pPr>
            <a:r>
              <a:rPr lang="en-US" sz="1600" b="1" i="0" u="none" strike="noStrike" cap="none" dirty="0">
                <a:solidFill>
                  <a:srgbClr val="273239"/>
                </a:solidFill>
                <a:latin typeface="Arial"/>
                <a:ea typeface="Arial"/>
                <a:cs typeface="Arial"/>
                <a:sym typeface="Arial"/>
              </a:rPr>
              <a:t>Advantages: </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400" b="1" i="0" u="none" strike="noStrike" cap="none" dirty="0">
                <a:solidFill>
                  <a:srgbClr val="273239"/>
                </a:solidFill>
                <a:latin typeface="Arial"/>
                <a:ea typeface="Arial"/>
                <a:cs typeface="Arial"/>
                <a:sym typeface="Arial"/>
              </a:rPr>
              <a:t> </a:t>
            </a:r>
            <a:r>
              <a:rPr lang="en-US" sz="1400" b="0" i="0" u="none" strike="noStrike" cap="none" dirty="0">
                <a:solidFill>
                  <a:srgbClr val="273239"/>
                </a:solidFill>
                <a:latin typeface="Times New Roman"/>
                <a:ea typeface="Times New Roman"/>
                <a:cs typeface="Times New Roman"/>
                <a:sym typeface="Times New Roman"/>
              </a:rPr>
              <a:t>Better performance at a higher data rate in comparison to UTP</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400" b="0" i="0" u="none" strike="noStrike" cap="none" dirty="0">
                <a:solidFill>
                  <a:srgbClr val="273239"/>
                </a:solidFill>
                <a:latin typeface="Times New Roman"/>
                <a:ea typeface="Times New Roman"/>
                <a:cs typeface="Times New Roman"/>
                <a:sym typeface="Times New Roman"/>
              </a:rPr>
              <a:t> Eliminates crosstalk</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400" b="0" i="0" u="none" strike="noStrike" cap="none" dirty="0">
                <a:solidFill>
                  <a:srgbClr val="273239"/>
                </a:solidFill>
                <a:latin typeface="Times New Roman"/>
                <a:ea typeface="Times New Roman"/>
                <a:cs typeface="Times New Roman"/>
                <a:sym typeface="Times New Roman"/>
              </a:rPr>
              <a:t>Comparatively faster</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400" b="0" i="0" u="none" strike="noStrike" cap="none" dirty="0">
                <a:solidFill>
                  <a:srgbClr val="273239"/>
                </a:solidFill>
                <a:latin typeface="Times New Roman"/>
                <a:ea typeface="Times New Roman"/>
                <a:cs typeface="Times New Roman"/>
                <a:sym typeface="Times New Roman"/>
              </a:rPr>
              <a:t>Comparatively difficult to install and manufacture</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400" b="0" i="0" u="none" strike="noStrike" cap="none" dirty="0">
                <a:solidFill>
                  <a:srgbClr val="273239"/>
                </a:solidFill>
                <a:latin typeface="Times New Roman"/>
                <a:ea typeface="Times New Roman"/>
                <a:cs typeface="Times New Roman"/>
                <a:sym typeface="Times New Roman"/>
              </a:rPr>
              <a:t> More expensive</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400" b="0" i="0" u="none" strike="noStrike" cap="none" dirty="0">
                <a:solidFill>
                  <a:srgbClr val="273239"/>
                </a:solidFill>
                <a:latin typeface="Times New Roman"/>
                <a:ea typeface="Times New Roman"/>
                <a:cs typeface="Times New Roman"/>
                <a:sym typeface="Times New Roman"/>
              </a:rPr>
              <a:t> Bulky</a:t>
            </a:r>
            <a:endParaRPr dirty="0"/>
          </a:p>
          <a:p>
            <a:pPr marL="457200" marR="0" lvl="0" indent="-228600" algn="l" rtl="0">
              <a:lnSpc>
                <a:spcPct val="90000"/>
              </a:lnSpc>
              <a:spcBef>
                <a:spcPts val="1000"/>
              </a:spcBef>
              <a:spcAft>
                <a:spcPts val="0"/>
              </a:spcAft>
              <a:buClr>
                <a:schemeClr val="dk1"/>
              </a:buClr>
              <a:buSzPts val="1800"/>
              <a:buFont typeface="Arial"/>
              <a:buNone/>
            </a:pPr>
            <a:endParaRPr sz="1600" b="1" i="0" u="none" strike="noStrike" cap="none" dirty="0">
              <a:solidFill>
                <a:srgbClr val="273239"/>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dirty="0"/>
              <a:t>COAXIAL CABLE</a:t>
            </a:r>
          </a:p>
        </p:txBody>
      </p:sp>
      <p:sp>
        <p:nvSpPr>
          <p:cNvPr id="163" name="Google Shape;163;p9"/>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164" name="Google Shape;164;p9"/>
          <p:cNvSpPr txBox="1">
            <a:spLocks noGrp="1"/>
          </p:cNvSpPr>
          <p:nvPr>
            <p:ph type="body" idx="1"/>
          </p:nvPr>
        </p:nvSpPr>
        <p:spPr>
          <a:xfrm>
            <a:off x="351999" y="1046410"/>
            <a:ext cx="8586728" cy="2239547"/>
          </a:xfrm>
          <a:prstGeom prst="rect">
            <a:avLst/>
          </a:prstGeom>
          <a:noFill/>
          <a:ln>
            <a:noFill/>
          </a:ln>
        </p:spPr>
        <p:txBody>
          <a:bodyPr spcFirstLastPara="1" wrap="square" lIns="91425" tIns="45700" rIns="91425" bIns="45700" anchor="ctr" anchorCtr="0">
            <a:spAutoFit/>
          </a:bodyPr>
          <a:lstStyle/>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It has an outer plastic covering containing an insulation layer made of PVC or Teflon and 2 parallel conductors each having a separate insulated protection cover. </a:t>
            </a:r>
            <a:endParaRPr dirty="0"/>
          </a:p>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The coaxial cable transmits information in two modes: Baseband mode(dedicated cable bandwidth) and Broadband mode(cable bandwidth is split into separate ranges). </a:t>
            </a:r>
            <a:endParaRPr dirty="0"/>
          </a:p>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Cable TVs and analog television networks widely use Coaxial cables. </a:t>
            </a:r>
            <a:endParaRPr dirty="0"/>
          </a:p>
          <a:p>
            <a:pPr marL="114300" lvl="0" indent="0" algn="l" rtl="0">
              <a:lnSpc>
                <a:spcPct val="90000"/>
              </a:lnSpc>
              <a:spcBef>
                <a:spcPts val="1000"/>
              </a:spcBef>
              <a:spcAft>
                <a:spcPts val="0"/>
              </a:spcAft>
              <a:buSzPts val="1800"/>
              <a:buNone/>
            </a:pPr>
            <a:br>
              <a:rPr lang="en-US" sz="2000" dirty="0"/>
            </a:br>
            <a:endParaRPr sz="1800" b="0" i="0" u="none" strike="noStrike" cap="none" dirty="0">
              <a:solidFill>
                <a:schemeClr val="dk1"/>
              </a:solidFill>
              <a:latin typeface="Arial"/>
              <a:ea typeface="Arial"/>
              <a:cs typeface="Arial"/>
              <a:sym typeface="Arial"/>
            </a:endParaRPr>
          </a:p>
        </p:txBody>
      </p:sp>
      <p:pic>
        <p:nvPicPr>
          <p:cNvPr id="165" name="Google Shape;165;p9"/>
          <p:cNvPicPr preferRelativeResize="0"/>
          <p:nvPr/>
        </p:nvPicPr>
        <p:blipFill rotWithShape="1">
          <a:blip r:embed="rId3">
            <a:alphaModFix/>
          </a:blip>
          <a:srcRect/>
          <a:stretch/>
        </p:blipFill>
        <p:spPr>
          <a:xfrm>
            <a:off x="533159" y="2780853"/>
            <a:ext cx="8145462" cy="35290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0" y="0"/>
            <a:ext cx="6578082"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dirty="0"/>
              <a:t>ADVANTAGES AND DISADVANTAGES OF COAXIAL CABLES</a:t>
            </a:r>
            <a:endParaRPr lang="en-US" dirty="0"/>
          </a:p>
        </p:txBody>
      </p:sp>
      <p:sp>
        <p:nvSpPr>
          <p:cNvPr id="171" name="Google Shape;171;p10"/>
          <p:cNvSpPr txBox="1">
            <a:spLocks noGrp="1"/>
          </p:cNvSpPr>
          <p:nvPr>
            <p:ph type="body" idx="1"/>
          </p:nvPr>
        </p:nvSpPr>
        <p:spPr>
          <a:xfrm>
            <a:off x="203200" y="986971"/>
            <a:ext cx="8621486" cy="3575698"/>
          </a:xfrm>
          <a:prstGeom prst="rect">
            <a:avLst/>
          </a:prstGeom>
          <a:noFill/>
          <a:ln>
            <a:noFill/>
          </a:ln>
        </p:spPr>
        <p:txBody>
          <a:bodyPr spcFirstLastPara="1" wrap="square" lIns="0" tIns="0" rIns="0" bIns="0" anchor="ctr" anchorCtr="0">
            <a:normAutofit/>
          </a:bodyPr>
          <a:lstStyle/>
          <a:p>
            <a:pPr marL="114300" lvl="0" indent="0" algn="l" rtl="0">
              <a:lnSpc>
                <a:spcPct val="90000"/>
              </a:lnSpc>
              <a:spcBef>
                <a:spcPts val="1000"/>
              </a:spcBef>
              <a:spcAft>
                <a:spcPts val="0"/>
              </a:spcAft>
              <a:buSzPts val="1800"/>
              <a:buNone/>
            </a:pPr>
            <a:r>
              <a:rPr lang="en-US" b="1" i="0" dirty="0">
                <a:solidFill>
                  <a:srgbClr val="273239"/>
                </a:solidFill>
                <a:latin typeface="Times" panose="02020603050405020304" pitchFamily="18" charset="0"/>
                <a:ea typeface="Times New Roman"/>
                <a:cs typeface="Times" panose="02020603050405020304" pitchFamily="18" charset="0"/>
                <a:sym typeface="Times New Roman"/>
              </a:rPr>
              <a:t>Advantages: </a:t>
            </a:r>
            <a:endParaRPr dirty="0">
              <a:latin typeface="Times" panose="02020603050405020304" pitchFamily="18" charset="0"/>
              <a:cs typeface="Times" panose="02020603050405020304" pitchFamily="18" charset="0"/>
            </a:endParaRPr>
          </a:p>
          <a:p>
            <a:pPr lvl="1">
              <a:spcBef>
                <a:spcPts val="1000"/>
              </a:spcBef>
            </a:pPr>
            <a:r>
              <a:rPr lang="en-US" sz="1600" dirty="0">
                <a:solidFill>
                  <a:srgbClr val="273239"/>
                </a:solidFill>
                <a:latin typeface="Times" panose="02020603050405020304" pitchFamily="18" charset="0"/>
                <a:ea typeface="Times New Roman"/>
                <a:cs typeface="Times" panose="02020603050405020304" pitchFamily="18" charset="0"/>
                <a:sym typeface="Times New Roman"/>
              </a:rPr>
              <a:t>High Bandwidth</a:t>
            </a:r>
            <a:endParaRPr sz="1600" dirty="0">
              <a:latin typeface="Times" panose="02020603050405020304" pitchFamily="18" charset="0"/>
              <a:cs typeface="Times" panose="02020603050405020304" pitchFamily="18" charset="0"/>
            </a:endParaRPr>
          </a:p>
          <a:p>
            <a:pPr lvl="1">
              <a:spcBef>
                <a:spcPts val="1000"/>
              </a:spcBef>
            </a:pPr>
            <a:r>
              <a:rPr lang="en-US" sz="1600" dirty="0">
                <a:solidFill>
                  <a:srgbClr val="273239"/>
                </a:solidFill>
                <a:latin typeface="Times" panose="02020603050405020304" pitchFamily="18" charset="0"/>
                <a:ea typeface="Times New Roman"/>
                <a:cs typeface="Times" panose="02020603050405020304" pitchFamily="18" charset="0"/>
                <a:sym typeface="Times New Roman"/>
              </a:rPr>
              <a:t>Better noise Immunity</a:t>
            </a:r>
            <a:endParaRPr sz="1600" dirty="0">
              <a:latin typeface="Times" panose="02020603050405020304" pitchFamily="18" charset="0"/>
              <a:cs typeface="Times" panose="02020603050405020304" pitchFamily="18" charset="0"/>
            </a:endParaRPr>
          </a:p>
          <a:p>
            <a:pPr lvl="1">
              <a:spcBef>
                <a:spcPts val="1000"/>
              </a:spcBef>
            </a:pPr>
            <a:r>
              <a:rPr lang="en-US" sz="1600" dirty="0">
                <a:solidFill>
                  <a:srgbClr val="273239"/>
                </a:solidFill>
                <a:latin typeface="Times" panose="02020603050405020304" pitchFamily="18" charset="0"/>
                <a:ea typeface="Times New Roman"/>
                <a:cs typeface="Times" panose="02020603050405020304" pitchFamily="18" charset="0"/>
                <a:sym typeface="Times New Roman"/>
              </a:rPr>
              <a:t>Easy to install and expand</a:t>
            </a:r>
            <a:endParaRPr sz="1600" dirty="0">
              <a:latin typeface="Times" panose="02020603050405020304" pitchFamily="18" charset="0"/>
              <a:cs typeface="Times" panose="02020603050405020304" pitchFamily="18" charset="0"/>
            </a:endParaRPr>
          </a:p>
          <a:p>
            <a:pPr lvl="1">
              <a:spcBef>
                <a:spcPts val="1000"/>
              </a:spcBef>
            </a:pPr>
            <a:r>
              <a:rPr lang="en-US" sz="1600" dirty="0">
                <a:solidFill>
                  <a:srgbClr val="273239"/>
                </a:solidFill>
                <a:latin typeface="Times" panose="02020603050405020304" pitchFamily="18" charset="0"/>
                <a:ea typeface="Times New Roman"/>
                <a:cs typeface="Times" panose="02020603050405020304" pitchFamily="18" charset="0"/>
                <a:sym typeface="Times New Roman"/>
              </a:rPr>
              <a:t>Inexpensive</a:t>
            </a:r>
            <a:endParaRPr sz="1600" dirty="0">
              <a:latin typeface="Times" panose="02020603050405020304" pitchFamily="18" charset="0"/>
              <a:cs typeface="Times" panose="02020603050405020304" pitchFamily="18" charset="0"/>
            </a:endParaRPr>
          </a:p>
          <a:p>
            <a:pPr marL="457200" lvl="0" indent="-342900" algn="l" rtl="0">
              <a:lnSpc>
                <a:spcPct val="90000"/>
              </a:lnSpc>
              <a:spcBef>
                <a:spcPts val="1000"/>
              </a:spcBef>
              <a:spcAft>
                <a:spcPts val="0"/>
              </a:spcAft>
              <a:buSzPts val="1800"/>
              <a:buChar char="•"/>
            </a:pPr>
            <a:endParaRPr lang="en-US" b="1" dirty="0">
              <a:solidFill>
                <a:srgbClr val="273239"/>
              </a:solidFill>
              <a:latin typeface="Times" panose="02020603050405020304" pitchFamily="18" charset="0"/>
              <a:ea typeface="Times New Roman"/>
              <a:cs typeface="Times" panose="02020603050405020304" pitchFamily="18" charset="0"/>
              <a:sym typeface="Times New Roman"/>
            </a:endParaRPr>
          </a:p>
          <a:p>
            <a:pPr marL="114300" lvl="0" indent="0" algn="l" rtl="0">
              <a:lnSpc>
                <a:spcPct val="90000"/>
              </a:lnSpc>
              <a:spcBef>
                <a:spcPts val="1000"/>
              </a:spcBef>
              <a:spcAft>
                <a:spcPts val="0"/>
              </a:spcAft>
              <a:buSzPts val="1800"/>
              <a:buNone/>
            </a:pPr>
            <a:r>
              <a:rPr lang="en-US" b="1" dirty="0">
                <a:solidFill>
                  <a:srgbClr val="273239"/>
                </a:solidFill>
                <a:latin typeface="Times" panose="02020603050405020304" pitchFamily="18" charset="0"/>
                <a:ea typeface="Times New Roman"/>
                <a:cs typeface="Times" panose="02020603050405020304" pitchFamily="18" charset="0"/>
                <a:sym typeface="Times New Roman"/>
              </a:rPr>
              <a:t>Disadvantages:  </a:t>
            </a:r>
            <a:endParaRPr dirty="0">
              <a:latin typeface="Times" panose="02020603050405020304" pitchFamily="18" charset="0"/>
              <a:cs typeface="Times" panose="02020603050405020304" pitchFamily="18" charset="0"/>
            </a:endParaRPr>
          </a:p>
          <a:p>
            <a:pPr lvl="1">
              <a:lnSpc>
                <a:spcPct val="100000"/>
              </a:lnSpc>
              <a:spcBef>
                <a:spcPts val="1000"/>
              </a:spcBef>
            </a:pPr>
            <a:r>
              <a:rPr lang="en-US" sz="1600" dirty="0">
                <a:solidFill>
                  <a:srgbClr val="273239"/>
                </a:solidFill>
                <a:latin typeface="Times" panose="02020603050405020304" pitchFamily="18" charset="0"/>
                <a:ea typeface="Times New Roman"/>
                <a:cs typeface="Times" panose="02020603050405020304" pitchFamily="18" charset="0"/>
                <a:sym typeface="Times New Roman"/>
              </a:rPr>
              <a:t>Single cable failure can disrupt the entire network.</a:t>
            </a:r>
            <a:endParaRPr sz="1600" dirty="0">
              <a:latin typeface="Times" panose="02020603050405020304" pitchFamily="18" charset="0"/>
              <a:cs typeface="Times" panose="02020603050405020304" pitchFamily="18" charset="0"/>
            </a:endParaRPr>
          </a:p>
        </p:txBody>
      </p:sp>
      <p:sp>
        <p:nvSpPr>
          <p:cNvPr id="172" name="Google Shape;172;p1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400"/>
              <a:buFont typeface="Times New Roman"/>
              <a:buNone/>
            </a:pPr>
            <a:r>
              <a:rPr lang="en-US" b="1" dirty="0"/>
              <a:t>OPTICAL FIBER CABLE</a:t>
            </a:r>
          </a:p>
        </p:txBody>
      </p:sp>
      <p:sp>
        <p:nvSpPr>
          <p:cNvPr id="178" name="Google Shape;178;p11"/>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179" name="Google Shape;179;p11"/>
          <p:cNvSpPr txBox="1">
            <a:spLocks noGrp="1"/>
          </p:cNvSpPr>
          <p:nvPr>
            <p:ph type="body" idx="1"/>
          </p:nvPr>
        </p:nvSpPr>
        <p:spPr>
          <a:xfrm>
            <a:off x="457200" y="1046602"/>
            <a:ext cx="8269316" cy="2382398"/>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It uses the concept of reflection of light through a core made up of glass or plastic.</a:t>
            </a:r>
            <a:endParaRPr dirty="0"/>
          </a:p>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The core is surrounded by a less dense glass or plastic covering called the cladding. </a:t>
            </a:r>
            <a:endParaRPr dirty="0"/>
          </a:p>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It is used for the transmission of large volumes of data. </a:t>
            </a:r>
            <a:endParaRPr dirty="0"/>
          </a:p>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The cable can be unidirectional or bidirectional. </a:t>
            </a:r>
            <a:endParaRPr dirty="0"/>
          </a:p>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The WDM (Wavelength Division Multiplexer) supports two modes, namely unidirectional and bidirectional mode.</a:t>
            </a:r>
            <a:endParaRPr dirty="0"/>
          </a:p>
          <a:p>
            <a:pPr marL="0" marR="0" lvl="0" indent="0" algn="l" rtl="0">
              <a:lnSpc>
                <a:spcPct val="90000"/>
              </a:lnSpc>
              <a:spcBef>
                <a:spcPts val="0"/>
              </a:spcBef>
              <a:spcAft>
                <a:spcPts val="0"/>
              </a:spcAft>
              <a:buClr>
                <a:schemeClr val="dk1"/>
              </a:buClr>
              <a:buSzPts val="2000"/>
              <a:buFont typeface="Times New Roman"/>
              <a:buNone/>
            </a:pPr>
            <a:endParaRPr dirty="0"/>
          </a:p>
        </p:txBody>
      </p:sp>
      <p:pic>
        <p:nvPicPr>
          <p:cNvPr id="180" name="Google Shape;180;p11" descr="Lightbox"/>
          <p:cNvPicPr preferRelativeResize="0"/>
          <p:nvPr/>
        </p:nvPicPr>
        <p:blipFill rotWithShape="1">
          <a:blip r:embed="rId3">
            <a:alphaModFix/>
          </a:blip>
          <a:srcRect/>
          <a:stretch/>
        </p:blipFill>
        <p:spPr>
          <a:xfrm>
            <a:off x="1334279" y="3717860"/>
            <a:ext cx="5728994" cy="186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1" y="0"/>
            <a:ext cx="6512767"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dirty="0"/>
              <a:t>OPTICAL FIBER CABLE</a:t>
            </a:r>
            <a:endParaRPr lang="en-US" dirty="0"/>
          </a:p>
        </p:txBody>
      </p:sp>
      <p:sp>
        <p:nvSpPr>
          <p:cNvPr id="186" name="Google Shape;186;p12"/>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187" name="Google Shape;187;p12"/>
          <p:cNvPicPr preferRelativeResize="0"/>
          <p:nvPr/>
        </p:nvPicPr>
        <p:blipFill rotWithShape="1">
          <a:blip r:embed="rId3">
            <a:alphaModFix/>
          </a:blip>
          <a:srcRect/>
          <a:stretch/>
        </p:blipFill>
        <p:spPr>
          <a:xfrm>
            <a:off x="65315" y="1350479"/>
            <a:ext cx="8308975" cy="1584325"/>
          </a:xfrm>
          <a:prstGeom prst="rect">
            <a:avLst/>
          </a:prstGeom>
          <a:noFill/>
          <a:ln>
            <a:noFill/>
          </a:ln>
        </p:spPr>
      </p:pic>
      <p:sp>
        <p:nvSpPr>
          <p:cNvPr id="188" name="Google Shape;188;p12"/>
          <p:cNvSpPr txBox="1"/>
          <p:nvPr/>
        </p:nvSpPr>
        <p:spPr>
          <a:xfrm>
            <a:off x="533159" y="3013788"/>
            <a:ext cx="7743094" cy="2891007"/>
          </a:xfrm>
          <a:prstGeom prst="rect">
            <a:avLst/>
          </a:prstGeom>
          <a:noFill/>
          <a:ln>
            <a:noFill/>
          </a:ln>
        </p:spPr>
        <p:txBody>
          <a:bodyPr spcFirstLastPara="1" wrap="square" lIns="91425" tIns="45700" rIns="91425" bIns="45700" anchor="t" anchorCtr="0">
            <a:spAutoFit/>
          </a:bodyPr>
          <a:lstStyle/>
          <a:p>
            <a:pPr marL="114300" marR="0" lvl="0" algn="l" rtl="0">
              <a:lnSpc>
                <a:spcPct val="90000"/>
              </a:lnSpc>
              <a:spcBef>
                <a:spcPts val="1000"/>
              </a:spcBef>
              <a:spcAft>
                <a:spcPts val="0"/>
              </a:spcAft>
              <a:buClr>
                <a:schemeClr val="dk1"/>
              </a:buClr>
              <a:buSzPts val="1800"/>
            </a:pPr>
            <a:r>
              <a:rPr lang="en-US" sz="1600" b="1" i="0" u="none" strike="noStrike" cap="none" dirty="0">
                <a:solidFill>
                  <a:srgbClr val="273239"/>
                </a:solidFill>
                <a:latin typeface="Times New Roman"/>
                <a:ea typeface="Times New Roman"/>
                <a:cs typeface="Times New Roman"/>
                <a:sym typeface="Times New Roman"/>
              </a:rPr>
              <a:t>Advantages:</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Greater capacity</a:t>
            </a:r>
            <a:endParaRPr dirty="0"/>
          </a:p>
          <a:p>
            <a:pPr marL="457200" marR="0" lvl="1"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Data rates of hundreds of Gbps</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Smaller size &amp; weight</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Lower attenuation</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Electromagnetic isolation</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Greater repeater spacing</a:t>
            </a:r>
            <a:endParaRPr dirty="0"/>
          </a:p>
          <a:p>
            <a:pPr marL="457200" marR="0" lvl="1"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10s of km at least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dirty="0"/>
              <a:t>OPTICAL FIBER CABLE</a:t>
            </a:r>
            <a:endParaRPr lang="en-US" dirty="0"/>
          </a:p>
        </p:txBody>
      </p:sp>
      <p:sp>
        <p:nvSpPr>
          <p:cNvPr id="194" name="Google Shape;194;p13"/>
          <p:cNvSpPr txBox="1">
            <a:spLocks noGrp="1"/>
          </p:cNvSpPr>
          <p:nvPr>
            <p:ph type="body" idx="1"/>
          </p:nvPr>
        </p:nvSpPr>
        <p:spPr>
          <a:xfrm>
            <a:off x="135429" y="1604520"/>
            <a:ext cx="8010195" cy="397728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en-US" sz="2400" b="1" i="0" u="none" strike="noStrike" cap="none" dirty="0">
                <a:solidFill>
                  <a:schemeClr val="dk1"/>
                </a:solidFill>
                <a:latin typeface="Times New Roman"/>
                <a:ea typeface="Times New Roman"/>
                <a:cs typeface="Times New Roman"/>
                <a:sym typeface="Times New Roman"/>
              </a:rPr>
              <a:t>Applications:</a:t>
            </a:r>
            <a:endParaRPr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Long-haul trunks</a:t>
            </a:r>
            <a:endParaRPr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Metropolitan trunks</a:t>
            </a:r>
            <a:endParaRPr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Rural exchange trunks</a:t>
            </a:r>
            <a:endParaRPr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Subscriber loops</a:t>
            </a:r>
            <a:endParaRPr dirty="0"/>
          </a:p>
          <a:p>
            <a:pPr marL="457200" lvl="0" indent="-342900" algn="l" rtl="0">
              <a:lnSpc>
                <a:spcPct val="90000"/>
              </a:lnSpc>
              <a:spcBef>
                <a:spcPts val="1000"/>
              </a:spcBef>
              <a:spcAft>
                <a:spcPts val="0"/>
              </a:spcAft>
              <a:buSzPts val="1800"/>
              <a:buChar char="•"/>
            </a:pPr>
            <a:r>
              <a:rPr lang="en-US" sz="2000" dirty="0">
                <a:solidFill>
                  <a:srgbClr val="273239"/>
                </a:solidFill>
                <a:latin typeface="Times New Roman"/>
                <a:ea typeface="Times New Roman"/>
                <a:cs typeface="Times New Roman"/>
                <a:sym typeface="Times New Roman"/>
              </a:rPr>
              <a:t>LANs</a:t>
            </a:r>
            <a:endParaRPr dirty="0"/>
          </a:p>
          <a:p>
            <a:pPr marL="0" marR="0" lvl="0" indent="0" algn="l" rtl="0">
              <a:lnSpc>
                <a:spcPct val="90000"/>
              </a:lnSpc>
              <a:spcBef>
                <a:spcPts val="0"/>
              </a:spcBef>
              <a:spcAft>
                <a:spcPts val="0"/>
              </a:spcAft>
              <a:buClr>
                <a:schemeClr val="dk1"/>
              </a:buClr>
              <a:buSzPts val="2800"/>
              <a:buFont typeface="Times New Roman"/>
              <a:buNone/>
            </a:pPr>
            <a:endParaRPr sz="2800" b="0" i="0" u="none" strike="noStrike" cap="none" dirty="0">
              <a:solidFill>
                <a:schemeClr val="dk1"/>
              </a:solidFill>
              <a:latin typeface="Times New Roman"/>
              <a:ea typeface="Times New Roman"/>
              <a:cs typeface="Times New Roman"/>
              <a:sym typeface="Times New Roman"/>
            </a:endParaRPr>
          </a:p>
        </p:txBody>
      </p:sp>
      <p:sp>
        <p:nvSpPr>
          <p:cNvPr id="195" name="Google Shape;195;p13"/>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01" name="Google Shape;201;p14"/>
          <p:cNvSpPr txBox="1">
            <a:spLocks noGrp="1"/>
          </p:cNvSpPr>
          <p:nvPr>
            <p:ph type="title" idx="4294967295"/>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73239"/>
              </a:buClr>
              <a:buSzPts val="2800"/>
              <a:buFont typeface="Arial"/>
              <a:buNone/>
            </a:pPr>
            <a:r>
              <a:rPr lang="en-US" b="1" dirty="0"/>
              <a:t>UNGUIDED MEDIA</a:t>
            </a:r>
          </a:p>
        </p:txBody>
      </p:sp>
      <p:sp>
        <p:nvSpPr>
          <p:cNvPr id="202" name="Google Shape;202;p14"/>
          <p:cNvSpPr txBox="1"/>
          <p:nvPr/>
        </p:nvSpPr>
        <p:spPr>
          <a:xfrm>
            <a:off x="361196" y="914400"/>
            <a:ext cx="7980371" cy="2541168"/>
          </a:xfrm>
          <a:prstGeom prst="rect">
            <a:avLst/>
          </a:prstGeom>
          <a:noFill/>
          <a:ln>
            <a:noFill/>
          </a:ln>
        </p:spPr>
        <p:txBody>
          <a:bodyPr spcFirstLastPara="1" wrap="square" lIns="91425" tIns="45700" rIns="91425" bIns="45700" anchor="t" anchorCtr="0">
            <a:spAutoFit/>
          </a:bodyPr>
          <a:lstStyle/>
          <a:p>
            <a:pPr marL="457200" marR="0" lvl="0"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It is also referred to as Wireless or Unbounded transmission media.</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No physical medium is required for the transmission of electromagnetic signals. </a:t>
            </a:r>
            <a:endParaRPr lang="en-US" dirty="0">
              <a:ea typeface="Times New Roman"/>
            </a:endParaRPr>
          </a:p>
          <a:p>
            <a:pPr marL="114300" marR="0" lvl="0" algn="l" rtl="0">
              <a:lnSpc>
                <a:spcPct val="90000"/>
              </a:lnSpc>
              <a:spcBef>
                <a:spcPts val="1000"/>
              </a:spcBef>
              <a:spcAft>
                <a:spcPts val="0"/>
              </a:spcAft>
              <a:buClr>
                <a:schemeClr val="dk1"/>
              </a:buClr>
              <a:buSzPts val="1800"/>
            </a:pPr>
            <a:r>
              <a:rPr lang="en-US" sz="1600" b="1" i="0" u="none" strike="noStrike" cap="none" dirty="0">
                <a:solidFill>
                  <a:srgbClr val="273239"/>
                </a:solidFill>
                <a:latin typeface="Times New Roman"/>
                <a:ea typeface="Times New Roman"/>
                <a:cs typeface="Times New Roman"/>
                <a:sym typeface="Times New Roman"/>
              </a:rPr>
              <a:t>Features of Unguided Media:  </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The signal is broadcasted through air</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Less Secure</a:t>
            </a:r>
            <a:endParaRPr dirty="0"/>
          </a:p>
          <a:p>
            <a:pPr marL="457200" marR="0" lvl="0" indent="-342900" algn="l"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Used for larger distances</a:t>
            </a:r>
            <a:endParaRPr dirty="0"/>
          </a:p>
          <a:p>
            <a:pPr marL="114300" marR="0" lvl="0" indent="0" algn="l" rtl="0">
              <a:lnSpc>
                <a:spcPct val="90000"/>
              </a:lnSpc>
              <a:spcBef>
                <a:spcPts val="1000"/>
              </a:spcBef>
              <a:spcAft>
                <a:spcPts val="0"/>
              </a:spcAft>
              <a:buNone/>
            </a:pPr>
            <a:r>
              <a:rPr lang="en-US" sz="1600" b="1" i="0" u="none" strike="noStrike" cap="none" dirty="0">
                <a:solidFill>
                  <a:srgbClr val="273239"/>
                </a:solidFill>
                <a:latin typeface="Times New Roman"/>
                <a:ea typeface="Times New Roman"/>
                <a:cs typeface="Times New Roman"/>
                <a:sym typeface="Times New Roman"/>
              </a:rPr>
              <a:t>Electromagnetic spectrum of Unguided media shown below:</a:t>
            </a:r>
            <a:endParaRPr dirty="0"/>
          </a:p>
        </p:txBody>
      </p:sp>
      <p:pic>
        <p:nvPicPr>
          <p:cNvPr id="203" name="Google Shape;203;p14"/>
          <p:cNvPicPr preferRelativeResize="0"/>
          <p:nvPr/>
        </p:nvPicPr>
        <p:blipFill rotWithShape="1">
          <a:blip r:embed="rId3">
            <a:alphaModFix/>
          </a:blip>
          <a:srcRect/>
          <a:stretch/>
        </p:blipFill>
        <p:spPr>
          <a:xfrm>
            <a:off x="236023" y="3620278"/>
            <a:ext cx="8720690" cy="23233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09" name="Google Shape;209;p15"/>
          <p:cNvSpPr txBox="1"/>
          <p:nvPr/>
        </p:nvSpPr>
        <p:spPr>
          <a:xfrm>
            <a:off x="380081" y="991750"/>
            <a:ext cx="7709559" cy="1734794"/>
          </a:xfrm>
          <a:prstGeom prst="rect">
            <a:avLst/>
          </a:prstGeom>
          <a:noFill/>
          <a:ln>
            <a:noFill/>
          </a:ln>
        </p:spPr>
        <p:txBody>
          <a:bodyPr spcFirstLastPara="1" wrap="square" lIns="91425" tIns="45700" rIns="91425" bIns="45700" anchor="t" anchorCtr="0">
            <a:spAutoFit/>
          </a:bodyPr>
          <a:lstStyle/>
          <a:p>
            <a:pPr marL="114300" marR="0" lvl="0" algn="l" rtl="0">
              <a:lnSpc>
                <a:spcPct val="90000"/>
              </a:lnSpc>
              <a:spcBef>
                <a:spcPts val="1000"/>
              </a:spcBef>
              <a:spcAft>
                <a:spcPts val="0"/>
              </a:spcAft>
              <a:buClr>
                <a:schemeClr val="dk1"/>
              </a:buClr>
              <a:buSzPts val="1800"/>
            </a:pPr>
            <a:r>
              <a:rPr lang="en-US" sz="1600" b="1" i="0" u="none" strike="noStrike" cap="none" dirty="0">
                <a:solidFill>
                  <a:srgbClr val="273239"/>
                </a:solidFill>
                <a:latin typeface="Times New Roman"/>
                <a:ea typeface="Times New Roman"/>
                <a:cs typeface="Times New Roman"/>
                <a:sym typeface="Times New Roman"/>
              </a:rPr>
              <a:t>There are 3 types of Signals transmitted through unguided media: </a:t>
            </a:r>
            <a:endParaRPr dirty="0"/>
          </a:p>
          <a:p>
            <a:pPr marL="114300" marR="0" lvl="0" indent="0" algn="l" rtl="0">
              <a:lnSpc>
                <a:spcPct val="90000"/>
              </a:lnSpc>
              <a:spcBef>
                <a:spcPts val="1000"/>
              </a:spcBef>
              <a:spcAft>
                <a:spcPts val="0"/>
              </a:spcAft>
              <a:buNone/>
            </a:pPr>
            <a:r>
              <a:rPr lang="en-US" sz="1600" b="1" i="0" u="none" strike="noStrike" cap="none" dirty="0">
                <a:solidFill>
                  <a:srgbClr val="273239"/>
                </a:solidFill>
                <a:latin typeface="Times New Roman"/>
                <a:ea typeface="Times New Roman"/>
                <a:cs typeface="Times New Roman"/>
                <a:sym typeface="Times New Roman"/>
              </a:rPr>
              <a:t>             (</a:t>
            </a:r>
            <a:r>
              <a:rPr lang="en-US" sz="1600" b="1" i="0" u="none" strike="noStrike" cap="none" dirty="0" err="1">
                <a:solidFill>
                  <a:srgbClr val="273239"/>
                </a:solidFill>
                <a:latin typeface="Times New Roman"/>
                <a:ea typeface="Times New Roman"/>
                <a:cs typeface="Times New Roman"/>
                <a:sym typeface="Times New Roman"/>
              </a:rPr>
              <a:t>i</a:t>
            </a:r>
            <a:r>
              <a:rPr lang="en-US" sz="1600" b="1" i="0" u="none" strike="noStrike" cap="none" dirty="0">
                <a:solidFill>
                  <a:srgbClr val="273239"/>
                </a:solidFill>
                <a:latin typeface="Times New Roman"/>
                <a:ea typeface="Times New Roman"/>
                <a:cs typeface="Times New Roman"/>
                <a:sym typeface="Times New Roman"/>
              </a:rPr>
              <a:t>)   Radio waves </a:t>
            </a:r>
            <a:endParaRPr dirty="0"/>
          </a:p>
          <a:p>
            <a:pPr marL="114300" marR="0" lvl="0" indent="0" algn="l" rtl="0">
              <a:lnSpc>
                <a:spcPct val="90000"/>
              </a:lnSpc>
              <a:spcBef>
                <a:spcPts val="1000"/>
              </a:spcBef>
              <a:spcAft>
                <a:spcPts val="0"/>
              </a:spcAft>
              <a:buNone/>
            </a:pPr>
            <a:r>
              <a:rPr lang="en-US" sz="1600" b="1" i="0" u="none" strike="noStrike" cap="none" dirty="0">
                <a:solidFill>
                  <a:srgbClr val="273239"/>
                </a:solidFill>
                <a:latin typeface="Times New Roman"/>
                <a:ea typeface="Times New Roman"/>
                <a:cs typeface="Times New Roman"/>
                <a:sym typeface="Times New Roman"/>
              </a:rPr>
              <a:t>            (ii)   Microwaves</a:t>
            </a:r>
            <a:endParaRPr dirty="0"/>
          </a:p>
          <a:p>
            <a:pPr marL="114300" marR="0" lvl="0" indent="0" algn="l" rtl="0">
              <a:lnSpc>
                <a:spcPct val="90000"/>
              </a:lnSpc>
              <a:spcBef>
                <a:spcPts val="1000"/>
              </a:spcBef>
              <a:spcAft>
                <a:spcPts val="0"/>
              </a:spcAft>
              <a:buNone/>
            </a:pPr>
            <a:r>
              <a:rPr lang="en-US" sz="1600" b="1" i="0" u="none" strike="noStrike" cap="none" dirty="0">
                <a:solidFill>
                  <a:srgbClr val="273239"/>
                </a:solidFill>
                <a:latin typeface="Times New Roman"/>
                <a:ea typeface="Times New Roman"/>
                <a:cs typeface="Times New Roman"/>
                <a:sym typeface="Times New Roman"/>
              </a:rPr>
              <a:t>            (iii)  Infrared </a:t>
            </a:r>
            <a:endParaRPr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210" name="Google Shape;210;p15"/>
          <p:cNvPicPr preferRelativeResize="0"/>
          <p:nvPr/>
        </p:nvPicPr>
        <p:blipFill rotWithShape="1">
          <a:blip r:embed="rId3">
            <a:alphaModFix/>
          </a:blip>
          <a:srcRect/>
          <a:stretch/>
        </p:blipFill>
        <p:spPr>
          <a:xfrm>
            <a:off x="457559" y="2726544"/>
            <a:ext cx="8239125" cy="2771775"/>
          </a:xfrm>
          <a:prstGeom prst="rect">
            <a:avLst/>
          </a:prstGeom>
          <a:noFill/>
          <a:ln>
            <a:noFill/>
          </a:ln>
        </p:spPr>
      </p:pic>
      <p:sp>
        <p:nvSpPr>
          <p:cNvPr id="211" name="Google Shape;211;p15"/>
          <p:cNvSpPr txBox="1"/>
          <p:nvPr/>
        </p:nvSpPr>
        <p:spPr>
          <a:xfrm>
            <a:off x="279918" y="254872"/>
            <a:ext cx="487058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UNGUIDED MEDIA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dirty="0"/>
              <a:t>INFRARED</a:t>
            </a:r>
            <a:endParaRPr b="1" dirty="0"/>
          </a:p>
        </p:txBody>
      </p:sp>
      <p:sp>
        <p:nvSpPr>
          <p:cNvPr id="217" name="Google Shape;217;p43"/>
          <p:cNvSpPr txBox="1">
            <a:spLocks noGrp="1"/>
          </p:cNvSpPr>
          <p:nvPr>
            <p:ph type="body" idx="1"/>
          </p:nvPr>
        </p:nvSpPr>
        <p:spPr>
          <a:xfrm>
            <a:off x="457200" y="1056640"/>
            <a:ext cx="8333900" cy="4952274"/>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Infrared is used for short-range communication like TV remotes, mobile phones, personal computers etc. </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In science, the Infrared is part of a spectrum that is not visible to the human eye. </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The limitation of infrared rays is that they cannot penetrate any obstacles and can only use for short-range. </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Also, Infrared is used in night vision cameras as it has thermal properties. The frequency range of infrared rays 300GHz – 400THz.</a:t>
            </a:r>
            <a:endParaRPr dirty="0"/>
          </a:p>
          <a:p>
            <a:pPr marL="114300" lvl="0" indent="0" algn="just" rtl="0">
              <a:lnSpc>
                <a:spcPct val="90000"/>
              </a:lnSpc>
              <a:spcBef>
                <a:spcPts val="1000"/>
              </a:spcBef>
              <a:spcAft>
                <a:spcPts val="0"/>
              </a:spcAft>
              <a:buSzPts val="1800"/>
              <a:buNone/>
            </a:pPr>
            <a:r>
              <a:rPr lang="en-US" b="1" dirty="0">
                <a:solidFill>
                  <a:srgbClr val="273239"/>
                </a:solidFill>
                <a:latin typeface="Times New Roman"/>
                <a:ea typeface="Times New Roman"/>
                <a:cs typeface="Times New Roman"/>
                <a:sym typeface="Times New Roman"/>
              </a:rPr>
              <a:t>Advantage and Disadvantage:</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Infrared is one of the secure wireless communication mediums as it is used for short-range. Also, unlike other wireless mediums, infrared is quite inexpensive, and this is some reason it is used in many electronic devices.</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Disadvantage part of Infrared waves is that they can only be used in short-range communication. Also, they cannot penetrate any obstacles like walls or any building.</a:t>
            </a:r>
            <a:endParaRPr dirty="0"/>
          </a:p>
          <a:p>
            <a:pPr marL="457200" lvl="0" indent="-228600" algn="just"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p:txBody>
      </p:sp>
      <p:sp>
        <p:nvSpPr>
          <p:cNvPr id="218" name="Google Shape;218;p43"/>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dirty="0"/>
              <a:t> </a:t>
            </a:r>
            <a:r>
              <a:rPr lang="en-US" b="1" dirty="0"/>
              <a:t>INFRARED</a:t>
            </a:r>
          </a:p>
        </p:txBody>
      </p:sp>
      <p:sp>
        <p:nvSpPr>
          <p:cNvPr id="224" name="Google Shape;224;p44"/>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
        <p:nvSpPr>
          <p:cNvPr id="225" name="Google Shape;225;p44"/>
          <p:cNvSpPr txBox="1">
            <a:spLocks noGrp="1"/>
          </p:cNvSpPr>
          <p:nvPr>
            <p:ph type="body" idx="1"/>
          </p:nvPr>
        </p:nvSpPr>
        <p:spPr>
          <a:xfrm>
            <a:off x="457200" y="1604963"/>
            <a:ext cx="8229600" cy="1236236"/>
          </a:xfrm>
          <a:prstGeom prst="rect">
            <a:avLst/>
          </a:prstGeom>
          <a:solidFill>
            <a:srgbClr val="99FF33"/>
          </a:solidFill>
          <a:ln>
            <a:noFill/>
          </a:ln>
        </p:spPr>
        <p:txBody>
          <a:bodyPr spcFirstLastPara="1" wrap="square" lIns="0" tIns="0" rIns="0" bIns="0" anchor="t" anchorCtr="0">
            <a:spAutoFit/>
          </a:bodyPr>
          <a:lstStyle/>
          <a:p>
            <a:pPr marL="114300" marR="0" lvl="0" indent="0" algn="ctr" rtl="0">
              <a:lnSpc>
                <a:spcPct val="150000"/>
              </a:lnSpc>
              <a:spcBef>
                <a:spcPts val="1000"/>
              </a:spcBef>
              <a:spcAft>
                <a:spcPts val="0"/>
              </a:spcAft>
              <a:buClr>
                <a:schemeClr val="dk1"/>
              </a:buClr>
              <a:buSzPts val="1800"/>
              <a:buFont typeface="Arial"/>
              <a:buNone/>
            </a:pPr>
            <a:br>
              <a:rPr lang="en-US" b="1" i="0" u="none" strike="noStrike" cap="none" dirty="0">
                <a:solidFill>
                  <a:schemeClr val="dk1"/>
                </a:solidFill>
                <a:latin typeface="Times" panose="02020603050405020304" pitchFamily="18" charset="0"/>
                <a:cs typeface="Times" panose="02020603050405020304" pitchFamily="18" charset="0"/>
                <a:sym typeface="Arial"/>
              </a:rPr>
            </a:br>
            <a:r>
              <a:rPr lang="en-US" b="1" i="0" u="none" strike="noStrike" cap="none" dirty="0">
                <a:solidFill>
                  <a:schemeClr val="dk1"/>
                </a:solidFill>
                <a:latin typeface="Times" panose="02020603050405020304" pitchFamily="18" charset="0"/>
                <a:cs typeface="Times" panose="02020603050405020304" pitchFamily="18" charset="0"/>
                <a:sym typeface="Arial"/>
              </a:rPr>
              <a:t>INFRARED SIGNALS CAN BE USED FOR SHORT-RANGE COMMUNICATION IN A CLOSED AREA USING LINE-OF-SIGHT PROPAGATION.</a:t>
            </a:r>
            <a:endParaRPr lang="en-US" dirty="0">
              <a:latin typeface="Times" panose="02020603050405020304" pitchFamily="18" charset="0"/>
              <a:cs typeface="Times"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457200" y="0"/>
            <a:ext cx="6019560" cy="8377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2800" b="1" i="0" u="none" strike="noStrike" cap="none" dirty="0">
                <a:solidFill>
                  <a:srgbClr val="000000"/>
                </a:solidFill>
                <a:latin typeface="Times New Roman"/>
                <a:ea typeface="Times New Roman"/>
                <a:cs typeface="Times New Roman"/>
                <a:sym typeface="Times New Roman"/>
              </a:rPr>
              <a:t>INDEX</a:t>
            </a:r>
            <a:endParaRPr lang="en-US" sz="2800" b="0" i="0" u="none" strike="noStrike" cap="none" dirty="0">
              <a:solidFill>
                <a:srgbClr val="000000"/>
              </a:solidFill>
              <a:latin typeface="Arial"/>
              <a:ea typeface="Arial"/>
              <a:cs typeface="Arial"/>
              <a:sym typeface="Arial"/>
            </a:endParaRPr>
          </a:p>
        </p:txBody>
      </p:sp>
      <p:sp>
        <p:nvSpPr>
          <p:cNvPr id="102" name="Google Shape;102;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3" name="Google Shape;103;p2"/>
          <p:cNvSpPr txBox="1">
            <a:spLocks noGrp="1"/>
          </p:cNvSpPr>
          <p:nvPr>
            <p:ph type="body" idx="1"/>
          </p:nvPr>
        </p:nvSpPr>
        <p:spPr>
          <a:xfrm>
            <a:off x="860438" y="1719618"/>
            <a:ext cx="7826002" cy="4039737"/>
          </a:xfrm>
          <a:prstGeom prst="rect">
            <a:avLst/>
          </a:prstGeom>
          <a:noFill/>
          <a:ln>
            <a:noFill/>
          </a:ln>
        </p:spPr>
        <p:txBody>
          <a:bodyPr spcFirstLastPara="1" wrap="square" lIns="0" tIns="0" rIns="0" bIns="0" anchor="t" anchorCtr="0">
            <a:noAutofit/>
          </a:bodyPr>
          <a:lstStyle/>
          <a:p>
            <a:pPr marL="342900" marR="0" lvl="0" indent="-342900" algn="l" rtl="0">
              <a:lnSpc>
                <a:spcPct val="150000"/>
              </a:lnSpc>
              <a:spcBef>
                <a:spcPts val="0"/>
              </a:spcBef>
              <a:spcAft>
                <a:spcPts val="0"/>
              </a:spcAft>
              <a:buClr>
                <a:schemeClr val="dk1"/>
              </a:buClr>
              <a:buSzPts val="2800"/>
              <a:buFont typeface="Times New Roman"/>
              <a:buAutoNum type="arabicPeriod"/>
            </a:pPr>
            <a:r>
              <a:rPr lang="en-US" sz="2400" b="0"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Transmission Media (Cable Media)</a:t>
            </a:r>
            <a:endParaRPr sz="2400" dirty="0">
              <a:latin typeface="Times" panose="02020603050405020304" pitchFamily="18" charset="0"/>
              <a:cs typeface="Times" panose="02020603050405020304" pitchFamily="18" charset="0"/>
            </a:endParaRPr>
          </a:p>
          <a:p>
            <a:pPr marL="0" marR="0" lvl="0" indent="0" algn="l" rtl="0">
              <a:lnSpc>
                <a:spcPct val="150000"/>
              </a:lnSpc>
              <a:spcBef>
                <a:spcPts val="0"/>
              </a:spcBef>
              <a:spcAft>
                <a:spcPts val="0"/>
              </a:spcAft>
              <a:buClr>
                <a:schemeClr val="dk1"/>
              </a:buClr>
              <a:buSzPts val="2800"/>
              <a:buNone/>
            </a:pPr>
            <a:r>
              <a:rPr lang="en-IN" sz="2400" b="0"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2. Wireless Media (Cellular Phones, </a:t>
            </a:r>
            <a:r>
              <a:rPr lang="en-IN" sz="2400" dirty="0">
                <a:latin typeface="Times" panose="02020603050405020304" pitchFamily="18" charset="0"/>
                <a:ea typeface="Times New Roman"/>
                <a:cs typeface="Times" panose="02020603050405020304" pitchFamily="18" charset="0"/>
                <a:sym typeface="Times New Roman"/>
              </a:rPr>
              <a:t>S</a:t>
            </a:r>
            <a:r>
              <a:rPr lang="en-IN" sz="2400" b="0"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atellite Networks)</a:t>
            </a:r>
          </a:p>
          <a:p>
            <a:pPr marL="0" marR="0" lvl="0" indent="0" algn="l" rtl="0">
              <a:lnSpc>
                <a:spcPct val="150000"/>
              </a:lnSpc>
              <a:spcBef>
                <a:spcPts val="0"/>
              </a:spcBef>
              <a:spcAft>
                <a:spcPts val="0"/>
              </a:spcAft>
              <a:buClr>
                <a:schemeClr val="dk1"/>
              </a:buClr>
              <a:buSzPts val="2800"/>
              <a:buNone/>
            </a:pPr>
            <a:r>
              <a:rPr lang="en-IN" sz="2400" dirty="0">
                <a:latin typeface="Times" panose="02020603050405020304" pitchFamily="18" charset="0"/>
                <a:ea typeface="Times New Roman"/>
                <a:cs typeface="Times" panose="02020603050405020304" pitchFamily="18" charset="0"/>
                <a:sym typeface="Times New Roman"/>
              </a:rPr>
              <a:t>3. Types of Connecting Devices (Hub, Switch, Routers)</a:t>
            </a:r>
            <a:endParaRPr sz="1500" b="0" i="0" u="none" strike="noStrike" cap="none" dirty="0">
              <a:solidFill>
                <a:schemeClr val="dk1"/>
              </a:solidFill>
              <a:latin typeface="Times" panose="02020603050405020304" pitchFamily="18" charset="0"/>
              <a:ea typeface="Times New Roman"/>
              <a:cs typeface="Times" panose="02020603050405020304" pitchFamily="18" charset="0"/>
              <a:sym typeface="Times New Roman"/>
            </a:endParaRPr>
          </a:p>
        </p:txBody>
      </p:sp>
      <p:sp>
        <p:nvSpPr>
          <p:cNvPr id="104" name="Google Shape;104;p2"/>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000"/>
              <a:buFont typeface="Times New Roman"/>
              <a:buNone/>
            </a:pPr>
            <a:r>
              <a:rPr lang="en-US" b="1" dirty="0"/>
              <a:t>RADIO WAVES</a:t>
            </a:r>
          </a:p>
        </p:txBody>
      </p:sp>
      <p:sp>
        <p:nvSpPr>
          <p:cNvPr id="231" name="Google Shape;231;p16"/>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32" name="Google Shape;232;p16"/>
          <p:cNvSpPr txBox="1"/>
          <p:nvPr/>
        </p:nvSpPr>
        <p:spPr>
          <a:xfrm>
            <a:off x="352540" y="1129004"/>
            <a:ext cx="8399700" cy="1935000"/>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90000"/>
              </a:lnSpc>
              <a:spcBef>
                <a:spcPts val="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To overcome the limitation of Infrared ,we are using Radio waves.</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They can travel large distances as well as can penetrate through buildings.</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The requirement of radio waves is antennas, sending antennas where one can transmit its message and the other is receiving antennas.</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Frequency Range:3KHz – 1GHz. </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AM and FM radios and cordless phones use Radio waves for transmission. </a:t>
            </a:r>
            <a:endParaRPr sz="1600" b="0" i="0" u="none" strike="noStrike" cap="none" dirty="0">
              <a:solidFill>
                <a:srgbClr val="273239"/>
              </a:solidFill>
              <a:latin typeface="Times New Roman"/>
              <a:ea typeface="Times New Roman"/>
              <a:cs typeface="Times New Roman"/>
              <a:sym typeface="Times New Roman"/>
            </a:endParaRPr>
          </a:p>
        </p:txBody>
      </p:sp>
      <p:pic>
        <p:nvPicPr>
          <p:cNvPr id="233" name="Google Shape;233;p16" descr="Lightbox"/>
          <p:cNvPicPr preferRelativeResize="0"/>
          <p:nvPr/>
        </p:nvPicPr>
        <p:blipFill rotWithShape="1">
          <a:blip r:embed="rId3">
            <a:alphaModFix/>
          </a:blip>
          <a:srcRect/>
          <a:stretch/>
        </p:blipFill>
        <p:spPr>
          <a:xfrm>
            <a:off x="475861" y="3303036"/>
            <a:ext cx="7856376" cy="27898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dirty="0"/>
              <a:t> </a:t>
            </a:r>
            <a:r>
              <a:rPr lang="en-US" b="1" dirty="0"/>
              <a:t>RADIO WAVES</a:t>
            </a:r>
          </a:p>
        </p:txBody>
      </p:sp>
      <p:sp>
        <p:nvSpPr>
          <p:cNvPr id="239" name="Google Shape;239;p1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40" name="Google Shape;240;p17"/>
          <p:cNvSpPr/>
          <p:nvPr/>
        </p:nvSpPr>
        <p:spPr>
          <a:xfrm>
            <a:off x="569166" y="4198775"/>
            <a:ext cx="7848709" cy="156966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dirty="0">
                <a:solidFill>
                  <a:schemeClr val="dk1"/>
                </a:solidFill>
                <a:latin typeface="Arial"/>
                <a:ea typeface="Arial"/>
                <a:cs typeface="Arial"/>
                <a:sym typeface="Arial"/>
              </a:rPr>
              <a:t>Radio waves are used for multicast communications, such as radio and television, and paging systems.</a:t>
            </a:r>
            <a:endParaRPr dirty="0"/>
          </a:p>
        </p:txBody>
      </p:sp>
      <p:sp>
        <p:nvSpPr>
          <p:cNvPr id="241" name="Google Shape;241;p17"/>
          <p:cNvSpPr txBox="1"/>
          <p:nvPr/>
        </p:nvSpPr>
        <p:spPr>
          <a:xfrm>
            <a:off x="569167" y="1268963"/>
            <a:ext cx="7848708" cy="2028248"/>
          </a:xfrm>
          <a:prstGeom prst="rect">
            <a:avLst/>
          </a:prstGeom>
          <a:noFill/>
          <a:ln>
            <a:noFill/>
          </a:ln>
        </p:spPr>
        <p:txBody>
          <a:bodyPr spcFirstLastPara="1" wrap="square" lIns="91425" tIns="45700" rIns="91425" bIns="45700" anchor="t" anchorCtr="0">
            <a:spAutoFit/>
          </a:bodyPr>
          <a:lstStyle/>
          <a:p>
            <a:pPr marL="114300" marR="0" lvl="0" algn="just" rtl="0">
              <a:lnSpc>
                <a:spcPct val="90000"/>
              </a:lnSpc>
              <a:spcBef>
                <a:spcPts val="0"/>
              </a:spcBef>
              <a:spcAft>
                <a:spcPts val="0"/>
              </a:spcAft>
              <a:buClr>
                <a:schemeClr val="dk1"/>
              </a:buClr>
              <a:buSzPts val="1800"/>
            </a:pPr>
            <a:r>
              <a:rPr lang="en-US" sz="1600" b="1" i="0" u="none" strike="noStrike" cap="none" dirty="0">
                <a:solidFill>
                  <a:srgbClr val="273239"/>
                </a:solidFill>
                <a:latin typeface="Times New Roman"/>
                <a:ea typeface="Times New Roman"/>
                <a:cs typeface="Times New Roman"/>
                <a:sym typeface="Times New Roman"/>
              </a:rPr>
              <a:t>Advantage and Disadvantage:</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Radio waves have some advantages like they can travel long distances in all directions and can pass through any obstacles, </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Since they are wireless communication mediums so there is no need of digging and spreading wires.</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Radio waves have some disadvantages too like radio waves are not effective in bad weather conditions, and they are less secure as they can travel large distances.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dirty="0"/>
              <a:t> MICROWAVES</a:t>
            </a:r>
          </a:p>
        </p:txBody>
      </p:sp>
      <p:sp>
        <p:nvSpPr>
          <p:cNvPr id="247" name="Google Shape;247;p18"/>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48" name="Google Shape;248;p18"/>
          <p:cNvSpPr txBox="1"/>
          <p:nvPr/>
        </p:nvSpPr>
        <p:spPr>
          <a:xfrm>
            <a:off x="352541" y="1184988"/>
            <a:ext cx="8483550" cy="2471446"/>
          </a:xfrm>
          <a:prstGeom prst="rect">
            <a:avLst/>
          </a:prstGeom>
          <a:noFill/>
          <a:ln>
            <a:noFill/>
          </a:ln>
        </p:spPr>
        <p:txBody>
          <a:bodyPr spcFirstLastPara="1" wrap="square" lIns="91425" tIns="45700" rIns="91425" bIns="45700" anchor="t" anchorCtr="0">
            <a:spAutoFit/>
          </a:bodyPr>
          <a:lstStyle/>
          <a:p>
            <a:pPr marL="457200" marR="0" lvl="0" indent="-342900" algn="just" rtl="0">
              <a:lnSpc>
                <a:spcPct val="90000"/>
              </a:lnSpc>
              <a:spcBef>
                <a:spcPts val="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Microwaves are a line of sight transmission, meaning both the antennas sending and receiving should be properly aligned. Also, the distance covered by the signal is directly proportional to the height of the antenna.</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 Microwaves have a frequency Range between 1GHz – 300GHz. Basically, we used Microwaves in mobile phones communication and television distribution.</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Unlike radio waves, they are unidirectional, as they can move in only one direction, and therefore it is used in point-to-point communication or unicast communication such as radar and satellite.</a:t>
            </a:r>
            <a:endParaRPr dirty="0"/>
          </a:p>
          <a:p>
            <a:pPr marL="457200" marR="0" lvl="0" indent="-342900" algn="just" rtl="0">
              <a:lnSpc>
                <a:spcPct val="90000"/>
              </a:lnSpc>
              <a:spcBef>
                <a:spcPts val="1000"/>
              </a:spcBef>
              <a:spcAft>
                <a:spcPts val="0"/>
              </a:spcAft>
              <a:buClr>
                <a:schemeClr val="dk1"/>
              </a:buClr>
              <a:buSzPts val="1800"/>
              <a:buFont typeface="Arial"/>
              <a:buChar char="•"/>
            </a:pPr>
            <a:r>
              <a:rPr lang="en-US" sz="1600" b="0" i="0" u="none" strike="noStrike" cap="none" dirty="0">
                <a:solidFill>
                  <a:srgbClr val="273239"/>
                </a:solidFill>
                <a:latin typeface="Times New Roman"/>
                <a:ea typeface="Times New Roman"/>
                <a:cs typeface="Times New Roman"/>
                <a:sym typeface="Times New Roman"/>
              </a:rPr>
              <a:t>Microwaves are used in mobile phones communication and television distribution.</a:t>
            </a:r>
            <a:endParaRPr dirty="0"/>
          </a:p>
        </p:txBody>
      </p:sp>
      <p:sp>
        <p:nvSpPr>
          <p:cNvPr id="249" name="Google Shape;249;p18"/>
          <p:cNvSpPr/>
          <p:nvPr/>
        </p:nvSpPr>
        <p:spPr>
          <a:xfrm>
            <a:off x="877078" y="4012163"/>
            <a:ext cx="7651102" cy="2062103"/>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Arial"/>
                <a:ea typeface="Arial"/>
                <a:cs typeface="Arial"/>
                <a:sym typeface="Arial"/>
              </a:rPr>
              <a:t>Microwaves are used for unicast communication such as cellular telephones, satellite networks,</a:t>
            </a:r>
            <a:br>
              <a:rPr lang="en-US" sz="3200" b="1" i="0" u="none" strike="noStrike" cap="none">
                <a:solidFill>
                  <a:schemeClr val="dk1"/>
                </a:solidFill>
                <a:latin typeface="Arial"/>
                <a:ea typeface="Arial"/>
                <a:cs typeface="Arial"/>
                <a:sym typeface="Arial"/>
              </a:rPr>
            </a:br>
            <a:r>
              <a:rPr lang="en-US" sz="3200" b="1" i="0" u="none" strike="noStrike" cap="none">
                <a:solidFill>
                  <a:schemeClr val="dk1"/>
                </a:solidFill>
                <a:latin typeface="Arial"/>
                <a:ea typeface="Arial"/>
                <a:cs typeface="Arial"/>
                <a:sym typeface="Arial"/>
              </a:rPr>
              <a:t>and wireless LANs.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dirty="0"/>
              <a:t>MICROWAVES</a:t>
            </a:r>
          </a:p>
        </p:txBody>
      </p:sp>
      <p:sp>
        <p:nvSpPr>
          <p:cNvPr id="255" name="Google Shape;255;p19"/>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sp>
        <p:nvSpPr>
          <p:cNvPr id="256" name="Google Shape;256;p19"/>
          <p:cNvSpPr txBox="1"/>
          <p:nvPr/>
        </p:nvSpPr>
        <p:spPr>
          <a:xfrm>
            <a:off x="352540" y="1757842"/>
            <a:ext cx="7884367" cy="313928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1" i="0" u="none" strike="noStrike" cap="none" dirty="0">
                <a:solidFill>
                  <a:srgbClr val="273239"/>
                </a:solidFill>
                <a:latin typeface="Arial"/>
                <a:ea typeface="Arial"/>
                <a:cs typeface="Arial"/>
                <a:sym typeface="Arial"/>
              </a:rPr>
              <a:t>Advantage and Disadvantage:</a:t>
            </a:r>
          </a:p>
          <a:p>
            <a:pPr marL="0" marR="0" lvl="0" indent="0" algn="just" rtl="0">
              <a:lnSpc>
                <a:spcPct val="100000"/>
              </a:lnSpc>
              <a:spcBef>
                <a:spcPts val="0"/>
              </a:spcBef>
              <a:spcAft>
                <a:spcPts val="0"/>
              </a:spcAft>
              <a:buNone/>
            </a:pPr>
            <a:endParaRPr lang="en-US" sz="2000" b="1" dirty="0">
              <a:solidFill>
                <a:srgbClr val="273239"/>
              </a:solidFill>
              <a:ea typeface="Times New Roman"/>
            </a:endParaRPr>
          </a:p>
          <a:p>
            <a:pPr marL="0" marR="0" lvl="0" indent="0" algn="just" rtl="0">
              <a:lnSpc>
                <a:spcPct val="100000"/>
              </a:lnSpc>
              <a:spcBef>
                <a:spcPts val="0"/>
              </a:spcBef>
              <a:spcAft>
                <a:spcPts val="0"/>
              </a:spcAft>
              <a:buNone/>
            </a:pPr>
            <a:endParaRPr sz="1600" b="1" i="0" u="none" strike="noStrike" cap="none" dirty="0">
              <a:solidFill>
                <a:srgbClr val="273239"/>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dirty="0">
                <a:solidFill>
                  <a:srgbClr val="273239"/>
                </a:solidFill>
                <a:latin typeface="Times New Roman"/>
                <a:ea typeface="Times New Roman"/>
                <a:cs typeface="Times New Roman"/>
                <a:sym typeface="Times New Roman"/>
              </a:rPr>
              <a:t>Microwaves have advantages that it is a very fast way of communication, that can carry 25000 voice channels at the same time. </a:t>
            </a:r>
            <a:endParaRPr dirty="0"/>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dirty="0">
                <a:solidFill>
                  <a:srgbClr val="273239"/>
                </a:solidFill>
                <a:latin typeface="Times New Roman"/>
                <a:ea typeface="Times New Roman"/>
                <a:cs typeface="Times New Roman"/>
                <a:sym typeface="Times New Roman"/>
              </a:rPr>
              <a:t>Also, it is a wireless communication medium so there is no need of digging and spreading wires.</a:t>
            </a:r>
            <a:endParaRPr dirty="0"/>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dirty="0">
                <a:solidFill>
                  <a:srgbClr val="273239"/>
                </a:solidFill>
                <a:latin typeface="Times New Roman"/>
                <a:ea typeface="Times New Roman"/>
                <a:cs typeface="Times New Roman"/>
                <a:sym typeface="Times New Roman"/>
              </a:rPr>
              <a:t>Microwave have disadvantages that of their installation and maintenance are very expensive. that turns this into a very expensive mode of communication. </a:t>
            </a:r>
            <a:endParaRPr dirty="0"/>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dirty="0">
                <a:solidFill>
                  <a:srgbClr val="273239"/>
                </a:solidFill>
                <a:latin typeface="Times New Roman"/>
                <a:ea typeface="Times New Roman"/>
                <a:cs typeface="Times New Roman"/>
                <a:sym typeface="Times New Roman"/>
              </a:rPr>
              <a:t>Moreover, Microwaves are also not very effective in bad weather conditions.</a:t>
            </a:r>
            <a:endParaRPr dirty="0"/>
          </a:p>
          <a:p>
            <a:pPr marL="0" marR="0" lvl="0" indent="0" algn="just" rtl="0">
              <a:lnSpc>
                <a:spcPct val="100000"/>
              </a:lnSpc>
              <a:spcBef>
                <a:spcPts val="0"/>
              </a:spcBef>
              <a:spcAft>
                <a:spcPts val="0"/>
              </a:spcAft>
              <a:buNone/>
            </a:pPr>
            <a:endParaRPr sz="1600" b="1" i="0" u="none" strike="noStrike" cap="none" dirty="0">
              <a:solidFill>
                <a:srgbClr val="273239"/>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5"/>
          <p:cNvSpPr txBox="1">
            <a:spLocks noGrp="1"/>
          </p:cNvSpPr>
          <p:nvPr>
            <p:ph type="title"/>
          </p:nvPr>
        </p:nvSpPr>
        <p:spPr>
          <a:xfrm>
            <a:off x="0" y="0"/>
            <a:ext cx="6456784"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ct val="71428"/>
              <a:buNone/>
            </a:pPr>
            <a:br>
              <a:rPr lang="en-US" b="1" dirty="0"/>
            </a:br>
            <a:r>
              <a:rPr lang="en-US" b="1" dirty="0"/>
              <a:t>COMPARISON OF  INFRARED, RADIO WAVES, MICROWAVES</a:t>
            </a:r>
            <a:br>
              <a:rPr lang="en-US" b="1" i="0" dirty="0">
                <a:solidFill>
                  <a:srgbClr val="273239"/>
                </a:solidFill>
                <a:latin typeface="Arial"/>
                <a:ea typeface="Arial"/>
                <a:cs typeface="Arial"/>
                <a:sym typeface="Arial"/>
              </a:rPr>
            </a:br>
            <a:r>
              <a:rPr lang="en-US" b="1" dirty="0"/>
              <a:t> </a:t>
            </a:r>
          </a:p>
        </p:txBody>
      </p:sp>
      <p:sp>
        <p:nvSpPr>
          <p:cNvPr id="262" name="Google Shape;262;p45"/>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graphicFrame>
        <p:nvGraphicFramePr>
          <p:cNvPr id="263" name="Google Shape;263;p45"/>
          <p:cNvGraphicFramePr/>
          <p:nvPr>
            <p:extLst>
              <p:ext uri="{D42A27DB-BD31-4B8C-83A1-F6EECF244321}">
                <p14:modId xmlns:p14="http://schemas.microsoft.com/office/powerpoint/2010/main" val="2116763182"/>
              </p:ext>
            </p:extLst>
          </p:nvPr>
        </p:nvGraphicFramePr>
        <p:xfrm>
          <a:off x="426720" y="1198880"/>
          <a:ext cx="8484008" cy="4364598"/>
        </p:xfrm>
        <a:graphic>
          <a:graphicData uri="http://schemas.openxmlformats.org/drawingml/2006/table">
            <a:tbl>
              <a:tblPr firstRow="1" bandRow="1">
                <a:tableStyleId>{9D7B26C5-4107-4FEC-AEDC-1716B250A1EF}</a:tableStyleId>
              </a:tblPr>
              <a:tblGrid>
                <a:gridCol w="2783156">
                  <a:extLst>
                    <a:ext uri="{9D8B030D-6E8A-4147-A177-3AD203B41FA5}">
                      <a16:colId xmlns:a16="http://schemas.microsoft.com/office/drawing/2014/main" val="20000"/>
                    </a:ext>
                  </a:extLst>
                </a:gridCol>
                <a:gridCol w="2850426">
                  <a:extLst>
                    <a:ext uri="{9D8B030D-6E8A-4147-A177-3AD203B41FA5}">
                      <a16:colId xmlns:a16="http://schemas.microsoft.com/office/drawing/2014/main" val="20001"/>
                    </a:ext>
                  </a:extLst>
                </a:gridCol>
                <a:gridCol w="2850426">
                  <a:extLst>
                    <a:ext uri="{9D8B030D-6E8A-4147-A177-3AD203B41FA5}">
                      <a16:colId xmlns:a16="http://schemas.microsoft.com/office/drawing/2014/main" val="20002"/>
                    </a:ext>
                  </a:extLst>
                </a:gridCol>
              </a:tblGrid>
              <a:tr h="549925">
                <a:tc>
                  <a:txBody>
                    <a:bodyPr/>
                    <a:lstStyle/>
                    <a:p>
                      <a:pPr marL="0" marR="0" lvl="0" indent="0" algn="ctr" rtl="0">
                        <a:lnSpc>
                          <a:spcPct val="100000"/>
                        </a:lnSpc>
                        <a:spcBef>
                          <a:spcPts val="0"/>
                        </a:spcBef>
                        <a:spcAft>
                          <a:spcPts val="0"/>
                        </a:spcAft>
                        <a:buNone/>
                      </a:pPr>
                      <a:r>
                        <a:rPr lang="en-US" sz="1600" b="1" u="none" strike="noStrike" cap="none" dirty="0">
                          <a:solidFill>
                            <a:srgbClr val="273239"/>
                          </a:solidFill>
                          <a:sym typeface="Times New Roman"/>
                        </a:rPr>
                        <a:t>Infrared</a:t>
                      </a:r>
                      <a:endParaRPr dirty="0"/>
                    </a:p>
                  </a:txBody>
                  <a:tcPr marL="76200" marR="76200" marT="76200" marB="76200" anchor="ctr"/>
                </a:tc>
                <a:tc>
                  <a:txBody>
                    <a:bodyPr/>
                    <a:lstStyle/>
                    <a:p>
                      <a:pPr marL="0" marR="0" lvl="0" indent="0" algn="ctr" rtl="0">
                        <a:lnSpc>
                          <a:spcPct val="100000"/>
                        </a:lnSpc>
                        <a:spcBef>
                          <a:spcPts val="0"/>
                        </a:spcBef>
                        <a:spcAft>
                          <a:spcPts val="0"/>
                        </a:spcAft>
                        <a:buNone/>
                      </a:pPr>
                      <a:r>
                        <a:rPr lang="en-US" sz="1600" b="1" u="none" strike="noStrike" cap="none">
                          <a:solidFill>
                            <a:srgbClr val="273239"/>
                          </a:solidFill>
                          <a:sym typeface="Times New Roman"/>
                        </a:rPr>
                        <a:t>Radio Waves</a:t>
                      </a:r>
                      <a:endParaRPr/>
                    </a:p>
                  </a:txBody>
                  <a:tcPr marL="76200" marR="76200" marT="76200" marB="76200" anchor="ctr"/>
                </a:tc>
                <a:tc>
                  <a:txBody>
                    <a:bodyPr/>
                    <a:lstStyle/>
                    <a:p>
                      <a:pPr marL="0" marR="0" lvl="0" indent="0" algn="ctr" rtl="0">
                        <a:lnSpc>
                          <a:spcPct val="100000"/>
                        </a:lnSpc>
                        <a:spcBef>
                          <a:spcPts val="0"/>
                        </a:spcBef>
                        <a:spcAft>
                          <a:spcPts val="0"/>
                        </a:spcAft>
                        <a:buNone/>
                      </a:pPr>
                      <a:r>
                        <a:rPr lang="en-US" sz="1600" b="1" u="none" strike="noStrike" cap="none">
                          <a:solidFill>
                            <a:srgbClr val="273239"/>
                          </a:solidFill>
                          <a:sym typeface="Times New Roman"/>
                        </a:rPr>
                        <a:t>Microwaves</a:t>
                      </a:r>
                      <a:endParaRPr/>
                    </a:p>
                  </a:txBody>
                  <a:tcPr marL="76200" marR="76200" marT="76200" marB="76200" anchor="ctr"/>
                </a:tc>
                <a:extLst>
                  <a:ext uri="{0D108BD9-81ED-4DB2-BD59-A6C34878D82A}">
                    <a16:rowId xmlns:a16="http://schemas.microsoft.com/office/drawing/2014/main" val="10000"/>
                  </a:ext>
                </a:extLst>
              </a:tr>
              <a:tr h="974331">
                <a:tc>
                  <a:txBody>
                    <a:bodyPr/>
                    <a:lstStyle/>
                    <a:p>
                      <a:pPr marL="0" marR="0" lvl="0" indent="0" algn="ctr" rtl="0">
                        <a:lnSpc>
                          <a:spcPct val="100000"/>
                        </a:lnSpc>
                        <a:spcBef>
                          <a:spcPts val="0"/>
                        </a:spcBef>
                        <a:spcAft>
                          <a:spcPts val="0"/>
                        </a:spcAft>
                        <a:buNone/>
                      </a:pPr>
                      <a:r>
                        <a:rPr lang="en-US" sz="1250" b="0" u="none" strike="noStrike" cap="none"/>
                        <a:t>Infrared is used for short-range communication like TV remotes, mobile phones, personal computers, etc. </a:t>
                      </a:r>
                      <a:endParaRPr/>
                    </a:p>
                  </a:txBody>
                  <a:tcPr marL="76200" marR="76200" marT="106675" marB="106675" anchor="ctr"/>
                </a:tc>
                <a:tc>
                  <a:txBody>
                    <a:bodyPr/>
                    <a:lstStyle/>
                    <a:p>
                      <a:pPr marL="0" marR="0" lvl="0" indent="0" algn="ctr" rtl="0">
                        <a:lnSpc>
                          <a:spcPct val="100000"/>
                        </a:lnSpc>
                        <a:spcBef>
                          <a:spcPts val="0"/>
                        </a:spcBef>
                        <a:spcAft>
                          <a:spcPts val="0"/>
                        </a:spcAft>
                        <a:buNone/>
                      </a:pPr>
                      <a:r>
                        <a:rPr lang="en-US" sz="1250" b="0" u="none" strike="noStrike" cap="none"/>
                        <a:t>Radio waves are the  type of wireless communication that can travel large distances as well as can penetrate any wall</a:t>
                      </a:r>
                      <a:endParaRPr/>
                    </a:p>
                  </a:txBody>
                  <a:tcPr marL="76200" marR="76200" marT="106675" marB="106675" anchor="ctr"/>
                </a:tc>
                <a:tc>
                  <a:txBody>
                    <a:bodyPr/>
                    <a:lstStyle/>
                    <a:p>
                      <a:pPr marL="0" marR="0" lvl="0" indent="0" algn="ctr" rtl="0">
                        <a:lnSpc>
                          <a:spcPct val="100000"/>
                        </a:lnSpc>
                        <a:spcBef>
                          <a:spcPts val="0"/>
                        </a:spcBef>
                        <a:spcAft>
                          <a:spcPts val="0"/>
                        </a:spcAft>
                        <a:buNone/>
                      </a:pPr>
                      <a:r>
                        <a:rPr lang="en-US" sz="1250" b="0" u="none" strike="noStrike" cap="none"/>
                        <a:t>Microwaves are a line of sight transmission, meaning both the antennas sending and receiving should be properly aligned. </a:t>
                      </a:r>
                      <a:endParaRPr/>
                    </a:p>
                  </a:txBody>
                  <a:tcPr marL="76200" marR="76200" marT="106675" marB="106675" anchor="ctr"/>
                </a:tc>
                <a:extLst>
                  <a:ext uri="{0D108BD9-81ED-4DB2-BD59-A6C34878D82A}">
                    <a16:rowId xmlns:a16="http://schemas.microsoft.com/office/drawing/2014/main" val="10001"/>
                  </a:ext>
                </a:extLst>
              </a:tr>
              <a:tr h="593729">
                <a:tc>
                  <a:txBody>
                    <a:bodyPr/>
                    <a:lstStyle/>
                    <a:p>
                      <a:pPr marL="0" marR="0" lvl="0" indent="0" algn="ctr" rtl="0">
                        <a:lnSpc>
                          <a:spcPct val="100000"/>
                        </a:lnSpc>
                        <a:spcBef>
                          <a:spcPts val="0"/>
                        </a:spcBef>
                        <a:spcAft>
                          <a:spcPts val="0"/>
                        </a:spcAft>
                        <a:buNone/>
                      </a:pPr>
                      <a:r>
                        <a:rPr lang="en-US" sz="1250" b="0" u="none" strike="noStrike" cap="none"/>
                        <a:t>The frequency range of infrared rays 300GHz – 400THz</a:t>
                      </a:r>
                      <a:endParaRPr/>
                    </a:p>
                  </a:txBody>
                  <a:tcPr marL="76200" marR="76200" marT="106675" marB="106675" anchor="ctr"/>
                </a:tc>
                <a:tc>
                  <a:txBody>
                    <a:bodyPr/>
                    <a:lstStyle/>
                    <a:p>
                      <a:pPr marL="0" marR="0" lvl="0" indent="0" algn="ctr" rtl="0">
                        <a:lnSpc>
                          <a:spcPct val="100000"/>
                        </a:lnSpc>
                        <a:spcBef>
                          <a:spcPts val="0"/>
                        </a:spcBef>
                        <a:spcAft>
                          <a:spcPts val="0"/>
                        </a:spcAft>
                        <a:buNone/>
                      </a:pPr>
                      <a:r>
                        <a:rPr lang="en-US" sz="1250" b="0" u="none" strike="noStrike" cap="none"/>
                        <a:t>The frequency range of radio waves: 3KHz – 1GHz. </a:t>
                      </a:r>
                      <a:endParaRPr/>
                    </a:p>
                  </a:txBody>
                  <a:tcPr marL="76200" marR="76200" marT="106675" marB="106675" anchor="ctr"/>
                </a:tc>
                <a:tc>
                  <a:txBody>
                    <a:bodyPr/>
                    <a:lstStyle/>
                    <a:p>
                      <a:pPr marL="0" marR="0" lvl="0" indent="0" algn="ctr" rtl="0">
                        <a:lnSpc>
                          <a:spcPct val="100000"/>
                        </a:lnSpc>
                        <a:spcBef>
                          <a:spcPts val="0"/>
                        </a:spcBef>
                        <a:spcAft>
                          <a:spcPts val="0"/>
                        </a:spcAft>
                        <a:buNone/>
                      </a:pPr>
                      <a:r>
                        <a:rPr lang="en-US" sz="1250" b="0" u="none" strike="noStrike" cap="none"/>
                        <a:t>Microwaves have a frequency Range between 1GHz – 300GHz. </a:t>
                      </a:r>
                      <a:endParaRPr/>
                    </a:p>
                  </a:txBody>
                  <a:tcPr marL="76200" marR="76200" marT="106675" marB="106675" anchor="ctr"/>
                </a:tc>
                <a:extLst>
                  <a:ext uri="{0D108BD9-81ED-4DB2-BD59-A6C34878D82A}">
                    <a16:rowId xmlns:a16="http://schemas.microsoft.com/office/drawing/2014/main" val="10002"/>
                  </a:ext>
                </a:extLst>
              </a:tr>
              <a:tr h="784030">
                <a:tc>
                  <a:txBody>
                    <a:bodyPr/>
                    <a:lstStyle/>
                    <a:p>
                      <a:pPr marL="0" marR="0" lvl="0" indent="0" algn="ctr" rtl="0">
                        <a:lnSpc>
                          <a:spcPct val="100000"/>
                        </a:lnSpc>
                        <a:spcBef>
                          <a:spcPts val="0"/>
                        </a:spcBef>
                        <a:spcAft>
                          <a:spcPts val="0"/>
                        </a:spcAft>
                        <a:buNone/>
                      </a:pPr>
                      <a:r>
                        <a:rPr lang="en-US" sz="1250" b="0" u="none" strike="noStrike" cap="none"/>
                        <a:t>The limitation of infrared rays is that they cannot penetrate any obstacles and can only use for short-range. </a:t>
                      </a:r>
                      <a:endParaRPr/>
                    </a:p>
                  </a:txBody>
                  <a:tcPr marL="76200" marR="76200" marT="106675" marB="106675" anchor="ctr"/>
                </a:tc>
                <a:tc>
                  <a:txBody>
                    <a:bodyPr/>
                    <a:lstStyle/>
                    <a:p>
                      <a:pPr marL="0" marR="0" lvl="0" indent="0" algn="ctr" rtl="0">
                        <a:lnSpc>
                          <a:spcPct val="100000"/>
                        </a:lnSpc>
                        <a:spcBef>
                          <a:spcPts val="0"/>
                        </a:spcBef>
                        <a:spcAft>
                          <a:spcPts val="0"/>
                        </a:spcAft>
                        <a:buNone/>
                      </a:pPr>
                      <a:r>
                        <a:rPr lang="en-US" sz="1250" b="0" u="none" strike="noStrike" cap="none"/>
                        <a:t>It can travel large distances as well as can penetrate any wall. </a:t>
                      </a:r>
                      <a:endParaRPr/>
                    </a:p>
                  </a:txBody>
                  <a:tcPr marL="76200" marR="76200" marT="106675" marB="106675" anchor="ctr"/>
                </a:tc>
                <a:tc>
                  <a:txBody>
                    <a:bodyPr/>
                    <a:lstStyle/>
                    <a:p>
                      <a:pPr marL="0" marR="0" lvl="0" indent="0" algn="ctr" rtl="0">
                        <a:lnSpc>
                          <a:spcPct val="100000"/>
                        </a:lnSpc>
                        <a:spcBef>
                          <a:spcPts val="0"/>
                        </a:spcBef>
                        <a:spcAft>
                          <a:spcPts val="0"/>
                        </a:spcAft>
                        <a:buNone/>
                      </a:pPr>
                      <a:r>
                        <a:rPr lang="en-US" sz="1250" b="0" u="none" strike="noStrike" cap="none"/>
                        <a:t>They are unidirectional, as they can move in only one direction, such as radar and satellite.</a:t>
                      </a:r>
                      <a:endParaRPr/>
                    </a:p>
                  </a:txBody>
                  <a:tcPr marL="76200" marR="76200" marT="106675" marB="106675" anchor="ctr"/>
                </a:tc>
                <a:extLst>
                  <a:ext uri="{0D108BD9-81ED-4DB2-BD59-A6C34878D82A}">
                    <a16:rowId xmlns:a16="http://schemas.microsoft.com/office/drawing/2014/main" val="10003"/>
                  </a:ext>
                </a:extLst>
              </a:tr>
              <a:tr h="1460123">
                <a:tc>
                  <a:txBody>
                    <a:bodyPr/>
                    <a:lstStyle/>
                    <a:p>
                      <a:pPr marL="0" marR="0" lvl="0" indent="0" algn="ctr" rtl="0">
                        <a:lnSpc>
                          <a:spcPct val="100000"/>
                        </a:lnSpc>
                        <a:spcBef>
                          <a:spcPts val="0"/>
                        </a:spcBef>
                        <a:spcAft>
                          <a:spcPts val="0"/>
                        </a:spcAft>
                        <a:buNone/>
                      </a:pPr>
                      <a:r>
                        <a:rPr lang="en-US" sz="1250" b="0" u="none" strike="noStrike" cap="none"/>
                        <a:t>Infrared waves are used in TV remotes, mobile phones, personal computers </a:t>
                      </a:r>
                      <a:endParaRPr/>
                    </a:p>
                  </a:txBody>
                  <a:tcPr marL="76200" marR="76200" marT="106675" marB="106675" anchor="ctr"/>
                </a:tc>
                <a:tc>
                  <a:txBody>
                    <a:bodyPr/>
                    <a:lstStyle/>
                    <a:p>
                      <a:pPr marL="0" marR="0" lvl="0" indent="0" algn="ctr" rtl="0">
                        <a:lnSpc>
                          <a:spcPct val="100000"/>
                        </a:lnSpc>
                        <a:spcBef>
                          <a:spcPts val="0"/>
                        </a:spcBef>
                        <a:spcAft>
                          <a:spcPts val="0"/>
                        </a:spcAft>
                        <a:buNone/>
                      </a:pPr>
                      <a:r>
                        <a:rPr lang="en-US" sz="1250" b="0" u="none" strike="noStrike" cap="none"/>
                        <a:t>Radio waves are used in AM and FM radios, and cordless phones.</a:t>
                      </a:r>
                      <a:endParaRPr/>
                    </a:p>
                  </a:txBody>
                  <a:tcPr marL="76200" marR="76200" marT="106675" marB="106675" anchor="ctr"/>
                </a:tc>
                <a:tc>
                  <a:txBody>
                    <a:bodyPr/>
                    <a:lstStyle/>
                    <a:p>
                      <a:pPr marL="0" marR="0" lvl="0" indent="0" algn="ctr" rtl="0">
                        <a:lnSpc>
                          <a:spcPct val="100000"/>
                        </a:lnSpc>
                        <a:spcBef>
                          <a:spcPts val="0"/>
                        </a:spcBef>
                        <a:spcAft>
                          <a:spcPts val="0"/>
                        </a:spcAft>
                        <a:buNone/>
                      </a:pPr>
                      <a:r>
                        <a:rPr lang="en-US" sz="1250" b="0" u="none" strike="noStrike" cap="none" dirty="0"/>
                        <a:t>Microwaves are used in mobile phones communication and television distribution.</a:t>
                      </a:r>
                      <a:endParaRPr dirty="0"/>
                    </a:p>
                  </a:txBody>
                  <a:tcPr marL="76200" marR="76200" marT="106675" marB="10667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dirty="0"/>
              <a:t>ETHERNET</a:t>
            </a:r>
          </a:p>
        </p:txBody>
      </p:sp>
      <p:sp>
        <p:nvSpPr>
          <p:cNvPr id="269" name="Google Shape;269;p4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Ethernet (pronounced “</a:t>
            </a:r>
            <a:r>
              <a:rPr lang="en-US" dirty="0" err="1">
                <a:solidFill>
                  <a:srgbClr val="273239"/>
                </a:solidFill>
                <a:latin typeface="Times New Roman"/>
                <a:ea typeface="Times New Roman"/>
                <a:cs typeface="Times New Roman"/>
                <a:sym typeface="Times New Roman"/>
              </a:rPr>
              <a:t>eether</a:t>
            </a:r>
            <a:r>
              <a:rPr lang="en-US" dirty="0">
                <a:solidFill>
                  <a:srgbClr val="273239"/>
                </a:solidFill>
                <a:latin typeface="Times New Roman"/>
                <a:ea typeface="Times New Roman"/>
                <a:cs typeface="Times New Roman"/>
                <a:sym typeface="Times New Roman"/>
              </a:rPr>
              <a:t> net”) is a most widely used LAN technology , which is defined  under IEEE standards 802.3.</a:t>
            </a:r>
            <a:endParaRPr dirty="0">
              <a:solidFill>
                <a:srgbClr val="273239"/>
              </a:solidFill>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Ethernet network is used to create local area network and connect multiple computers or other devices such as printers, scanners, and so on. </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In a wired network, this is done with the help of fiber optic cables, while in a wireless network, it is done through wireless network technology. </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An Ethernet network uses various topologies such as star, bus, ring, and more.</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Ethernet connecting computers together with cable so the computers can share information. </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Ethernet operates in the data link layer and the physical layer.</a:t>
            </a:r>
            <a:endParaRPr dirty="0">
              <a:solidFill>
                <a:srgbClr val="273239"/>
              </a:solidFill>
              <a:latin typeface="Times New Roman"/>
              <a:ea typeface="Times New Roman"/>
              <a:cs typeface="Times New Roman"/>
              <a:sym typeface="Times New Roman"/>
            </a:endParaRPr>
          </a:p>
        </p:txBody>
      </p:sp>
      <p:sp>
        <p:nvSpPr>
          <p:cNvPr id="270" name="Google Shape;270;p46"/>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dirty="0"/>
              <a:t>ETHERNET</a:t>
            </a:r>
            <a:endParaRPr lang="en-US" dirty="0"/>
          </a:p>
        </p:txBody>
      </p:sp>
      <p:sp>
        <p:nvSpPr>
          <p:cNvPr id="276" name="Google Shape;276;p47"/>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114300" lvl="0" indent="0" algn="l" rtl="0">
              <a:lnSpc>
                <a:spcPct val="90000"/>
              </a:lnSpc>
              <a:spcBef>
                <a:spcPts val="1000"/>
              </a:spcBef>
              <a:spcAft>
                <a:spcPts val="0"/>
              </a:spcAft>
              <a:buSzPts val="1800"/>
              <a:buNone/>
            </a:pPr>
            <a:r>
              <a:rPr lang="en-US" b="1" dirty="0">
                <a:solidFill>
                  <a:srgbClr val="273239"/>
                </a:solidFill>
                <a:latin typeface="Times New Roman"/>
                <a:ea typeface="Times New Roman"/>
                <a:cs typeface="Times New Roman"/>
                <a:sym typeface="Times New Roman"/>
              </a:rPr>
              <a:t>Wired Ethernet:</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Wired Ethernet network, devices are connected with the help of a fiber optic cable which connects the devices within a distance of 10km.</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For this, we have to install a computer network interface card (NIC) in each computer.  A unique address is given to each computer that is connected.</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Ethernet is a shared medium network technology, where all the workstations are connected to the same cable and must connect with one another to send signals over it. </a:t>
            </a:r>
            <a:endParaRPr dirty="0"/>
          </a:p>
          <a:p>
            <a:pPr marL="114300" lvl="0" indent="0" algn="just" rtl="0">
              <a:lnSpc>
                <a:spcPct val="90000"/>
              </a:lnSpc>
              <a:spcBef>
                <a:spcPts val="1000"/>
              </a:spcBef>
              <a:spcAft>
                <a:spcPts val="0"/>
              </a:spcAft>
              <a:buSzPts val="1800"/>
              <a:buNone/>
            </a:pPr>
            <a:r>
              <a:rPr lang="en-US" b="1" dirty="0">
                <a:solidFill>
                  <a:srgbClr val="273239"/>
                </a:solidFill>
                <a:latin typeface="Times New Roman"/>
                <a:ea typeface="Times New Roman"/>
                <a:cs typeface="Times New Roman"/>
                <a:sym typeface="Times New Roman"/>
              </a:rPr>
              <a:t>Wireless Ethernet</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In this, wireless NICs are used for connecting the computer instead of a cable.</a:t>
            </a:r>
            <a:endParaRPr dirty="0"/>
          </a:p>
          <a:p>
            <a:pPr marL="457200" lvl="0" indent="-342900" algn="just"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These wireless NICs make use of radio waves for communicating between the systems and furthers these NICs are connected with a wireless switch or hub.</a:t>
            </a:r>
            <a:endParaRPr dirty="0"/>
          </a:p>
          <a:p>
            <a:pPr marL="114300" lvl="0" indent="0" algn="just"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p:txBody>
      </p:sp>
      <p:sp>
        <p:nvSpPr>
          <p:cNvPr id="277" name="Google Shape;277;p4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dirty="0"/>
              <a:t>ETHERNET</a:t>
            </a:r>
            <a:endParaRPr lang="en-US" dirty="0"/>
          </a:p>
        </p:txBody>
      </p:sp>
      <p:sp>
        <p:nvSpPr>
          <p:cNvPr id="283" name="Google Shape;283;p4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114300" lvl="0" indent="0" algn="l" rtl="0">
              <a:lnSpc>
                <a:spcPct val="90000"/>
              </a:lnSpc>
              <a:spcBef>
                <a:spcPts val="1000"/>
              </a:spcBef>
              <a:spcAft>
                <a:spcPts val="0"/>
              </a:spcAft>
              <a:buSzPts val="1800"/>
              <a:buNone/>
            </a:pPr>
            <a:r>
              <a:rPr lang="en-US" b="1" dirty="0">
                <a:solidFill>
                  <a:srgbClr val="273239"/>
                </a:solidFill>
                <a:latin typeface="Times New Roman"/>
                <a:ea typeface="Times New Roman"/>
                <a:cs typeface="Times New Roman"/>
                <a:sym typeface="Times New Roman"/>
              </a:rPr>
              <a:t>Ethernet network can be classified into Four types:</a:t>
            </a:r>
            <a:endParaRPr dirty="0"/>
          </a:p>
          <a:p>
            <a:pPr marL="114300" lvl="0" indent="0" algn="l" rtl="0">
              <a:lnSpc>
                <a:spcPct val="90000"/>
              </a:lnSpc>
              <a:spcBef>
                <a:spcPts val="1000"/>
              </a:spcBef>
              <a:spcAft>
                <a:spcPts val="0"/>
              </a:spcAft>
              <a:buSzPts val="1800"/>
              <a:buNone/>
            </a:pPr>
            <a:r>
              <a:rPr lang="en-US" dirty="0" err="1">
                <a:solidFill>
                  <a:srgbClr val="273239"/>
                </a:solidFill>
                <a:latin typeface="Times New Roman"/>
                <a:ea typeface="Times New Roman"/>
                <a:cs typeface="Times New Roman"/>
                <a:sym typeface="Times New Roman"/>
              </a:rPr>
              <a:t>i</a:t>
            </a:r>
            <a:r>
              <a:rPr lang="en-US" dirty="0">
                <a:solidFill>
                  <a:srgbClr val="273239"/>
                </a:solidFill>
                <a:latin typeface="Times New Roman"/>
                <a:ea typeface="Times New Roman"/>
                <a:cs typeface="Times New Roman"/>
                <a:sym typeface="Times New Roman"/>
              </a:rPr>
              <a:t>) Standard Ethernet</a:t>
            </a:r>
            <a:endParaRPr dirty="0"/>
          </a:p>
          <a:p>
            <a:pPr marL="114300" lvl="0" indent="0" algn="l" rtl="0">
              <a:lnSpc>
                <a:spcPct val="90000"/>
              </a:lnSpc>
              <a:spcBef>
                <a:spcPts val="1000"/>
              </a:spcBef>
              <a:spcAft>
                <a:spcPts val="0"/>
              </a:spcAft>
              <a:buSzPts val="1800"/>
              <a:buNone/>
            </a:pPr>
            <a:r>
              <a:rPr lang="en-US" dirty="0">
                <a:solidFill>
                  <a:srgbClr val="273239"/>
                </a:solidFill>
                <a:latin typeface="Times New Roman"/>
                <a:ea typeface="Times New Roman"/>
                <a:cs typeface="Times New Roman"/>
                <a:sym typeface="Times New Roman"/>
              </a:rPr>
              <a:t>ii) Fast Ethernet</a:t>
            </a:r>
            <a:endParaRPr dirty="0"/>
          </a:p>
          <a:p>
            <a:pPr marL="114300" lvl="0" indent="0" algn="l" rtl="0">
              <a:lnSpc>
                <a:spcPct val="90000"/>
              </a:lnSpc>
              <a:spcBef>
                <a:spcPts val="1000"/>
              </a:spcBef>
              <a:spcAft>
                <a:spcPts val="0"/>
              </a:spcAft>
              <a:buSzPts val="1800"/>
              <a:buNone/>
            </a:pPr>
            <a:r>
              <a:rPr lang="en-US" dirty="0">
                <a:solidFill>
                  <a:srgbClr val="273239"/>
                </a:solidFill>
                <a:latin typeface="Times New Roman"/>
                <a:ea typeface="Times New Roman"/>
                <a:cs typeface="Times New Roman"/>
                <a:sym typeface="Times New Roman"/>
              </a:rPr>
              <a:t>iii) Gigabit Ethernet</a:t>
            </a:r>
            <a:endParaRPr dirty="0"/>
          </a:p>
          <a:p>
            <a:pPr marL="114300" lvl="0" indent="0" algn="l" rtl="0">
              <a:lnSpc>
                <a:spcPct val="90000"/>
              </a:lnSpc>
              <a:spcBef>
                <a:spcPts val="1000"/>
              </a:spcBef>
              <a:spcAft>
                <a:spcPts val="0"/>
              </a:spcAft>
              <a:buSzPts val="1800"/>
              <a:buNone/>
            </a:pPr>
            <a:r>
              <a:rPr lang="en-US" dirty="0">
                <a:solidFill>
                  <a:srgbClr val="273239"/>
                </a:solidFill>
                <a:latin typeface="Times New Roman"/>
                <a:ea typeface="Times New Roman"/>
                <a:cs typeface="Times New Roman"/>
                <a:sym typeface="Times New Roman"/>
              </a:rPr>
              <a:t>iv) Ten-Gigabit Ethernet</a:t>
            </a:r>
          </a:p>
          <a:p>
            <a:pPr marL="114300" lvl="0" indent="0" algn="l" rtl="0">
              <a:lnSpc>
                <a:spcPct val="90000"/>
              </a:lnSpc>
              <a:spcBef>
                <a:spcPts val="1000"/>
              </a:spcBef>
              <a:spcAft>
                <a:spcPts val="0"/>
              </a:spcAft>
              <a:buSzPts val="1800"/>
              <a:buNone/>
            </a:pPr>
            <a:endParaRPr dirty="0"/>
          </a:p>
          <a:p>
            <a:pPr marL="114300" lvl="0" indent="0" algn="l" rtl="0">
              <a:lnSpc>
                <a:spcPct val="90000"/>
              </a:lnSpc>
              <a:spcBef>
                <a:spcPts val="1000"/>
              </a:spcBef>
              <a:spcAft>
                <a:spcPts val="0"/>
              </a:spcAft>
              <a:buSzPts val="1800"/>
              <a:buNone/>
            </a:pPr>
            <a:r>
              <a:rPr lang="en-US" b="1" dirty="0" err="1">
                <a:solidFill>
                  <a:srgbClr val="273239"/>
                </a:solidFill>
                <a:latin typeface="Times New Roman"/>
                <a:ea typeface="Times New Roman"/>
                <a:cs typeface="Times New Roman"/>
                <a:sym typeface="Times New Roman"/>
              </a:rPr>
              <a:t>i</a:t>
            </a:r>
            <a:r>
              <a:rPr lang="en-US" b="1" dirty="0">
                <a:solidFill>
                  <a:srgbClr val="273239"/>
                </a:solidFill>
                <a:latin typeface="Times New Roman"/>
                <a:ea typeface="Times New Roman"/>
                <a:cs typeface="Times New Roman"/>
                <a:sym typeface="Times New Roman"/>
              </a:rPr>
              <a:t>) Standard Ethernet:</a:t>
            </a:r>
            <a:endParaRPr dirty="0"/>
          </a:p>
          <a:p>
            <a:pPr marL="457200" lvl="0" indent="-342900" algn="l" rtl="0">
              <a:lnSpc>
                <a:spcPct val="90000"/>
              </a:lnSpc>
              <a:spcBef>
                <a:spcPts val="1000"/>
              </a:spcBef>
              <a:spcAft>
                <a:spcPts val="0"/>
              </a:spcAft>
              <a:buClr>
                <a:schemeClr val="dk1"/>
              </a:buClr>
              <a:buSzPts val="1800"/>
              <a:buChar char="•"/>
            </a:pPr>
            <a:r>
              <a:rPr lang="en-US" dirty="0">
                <a:solidFill>
                  <a:srgbClr val="273239"/>
                </a:solidFill>
                <a:latin typeface="Times New Roman"/>
                <a:ea typeface="Times New Roman"/>
                <a:cs typeface="Times New Roman"/>
                <a:sym typeface="Times New Roman"/>
              </a:rPr>
              <a:t>This type of Ethernet can transfer data at a rate of 10 Mbps.</a:t>
            </a:r>
            <a:endParaRPr dirty="0"/>
          </a:p>
          <a:p>
            <a:pPr marL="114300" lvl="0" indent="0" algn="l" rtl="0">
              <a:lnSpc>
                <a:spcPct val="90000"/>
              </a:lnSpc>
              <a:spcBef>
                <a:spcPts val="1000"/>
              </a:spcBef>
              <a:spcAft>
                <a:spcPts val="0"/>
              </a:spcAft>
              <a:buSzPts val="1800"/>
              <a:buNone/>
            </a:pPr>
            <a:r>
              <a:rPr lang="en-US" b="1" dirty="0">
                <a:solidFill>
                  <a:srgbClr val="273239"/>
                </a:solidFill>
                <a:latin typeface="Times New Roman"/>
                <a:ea typeface="Times New Roman"/>
                <a:cs typeface="Times New Roman"/>
                <a:sym typeface="Times New Roman"/>
              </a:rPr>
              <a:t>ii) Fast Ethernet:</a:t>
            </a:r>
            <a:endParaRPr dirty="0"/>
          </a:p>
          <a:p>
            <a:pPr marL="457200" lvl="0" indent="-342900" algn="l" rtl="0">
              <a:lnSpc>
                <a:spcPct val="90000"/>
              </a:lnSpc>
              <a:spcBef>
                <a:spcPts val="1000"/>
              </a:spcBef>
              <a:spcAft>
                <a:spcPts val="0"/>
              </a:spcAft>
              <a:buSzPts val="1800"/>
              <a:buFont typeface="Arial"/>
              <a:buChar char="•"/>
            </a:pPr>
            <a:r>
              <a:rPr lang="en-US" dirty="0">
                <a:solidFill>
                  <a:srgbClr val="273239"/>
                </a:solidFill>
                <a:latin typeface="Times New Roman"/>
                <a:ea typeface="Times New Roman"/>
                <a:cs typeface="Times New Roman"/>
                <a:sym typeface="Times New Roman"/>
              </a:rPr>
              <a:t>This type of Ethernet can transfer data at a rate of 100 Mbps. </a:t>
            </a:r>
            <a:endParaRPr dirty="0"/>
          </a:p>
          <a:p>
            <a:pPr marL="457200" lvl="0" indent="-342900" algn="l" rtl="0">
              <a:lnSpc>
                <a:spcPct val="90000"/>
              </a:lnSpc>
              <a:spcBef>
                <a:spcPts val="1000"/>
              </a:spcBef>
              <a:spcAft>
                <a:spcPts val="0"/>
              </a:spcAft>
              <a:buSzPts val="1800"/>
              <a:buFont typeface="Arial"/>
              <a:buChar char="•"/>
            </a:pPr>
            <a:r>
              <a:rPr lang="en-US" dirty="0">
                <a:solidFill>
                  <a:srgbClr val="273239"/>
                </a:solidFill>
                <a:latin typeface="Times New Roman"/>
                <a:ea typeface="Times New Roman"/>
                <a:cs typeface="Times New Roman"/>
                <a:sym typeface="Times New Roman"/>
              </a:rPr>
              <a:t> Fast Ethernet makes use of twisted pair cable or fiber optic cable for communication.</a:t>
            </a:r>
            <a:endParaRPr dirty="0"/>
          </a:p>
          <a:p>
            <a:pPr marL="114300" lvl="0" indent="0" algn="l"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p:txBody>
      </p:sp>
      <p:sp>
        <p:nvSpPr>
          <p:cNvPr id="284" name="Google Shape;284;p48"/>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dirty="0"/>
              <a:t>ETHERNET</a:t>
            </a:r>
            <a:endParaRPr lang="en-US" dirty="0"/>
          </a:p>
        </p:txBody>
      </p:sp>
      <p:sp>
        <p:nvSpPr>
          <p:cNvPr id="290" name="Google Shape;290;p49"/>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lnSpcReduction="10000"/>
          </a:bodyPr>
          <a:lstStyle/>
          <a:p>
            <a:pPr marL="114300" lvl="0" indent="0" algn="l" rtl="0">
              <a:lnSpc>
                <a:spcPct val="90000"/>
              </a:lnSpc>
              <a:spcBef>
                <a:spcPts val="1000"/>
              </a:spcBef>
              <a:spcAft>
                <a:spcPts val="0"/>
              </a:spcAft>
              <a:buSzPts val="1800"/>
              <a:buNone/>
            </a:pPr>
            <a:r>
              <a:rPr lang="en-US" b="1" dirty="0">
                <a:solidFill>
                  <a:srgbClr val="273239"/>
                </a:solidFill>
                <a:latin typeface="Times New Roman"/>
                <a:ea typeface="Times New Roman"/>
                <a:cs typeface="Times New Roman"/>
                <a:sym typeface="Times New Roman"/>
              </a:rPr>
              <a:t>iii) Gigabyte Ethernet:</a:t>
            </a:r>
            <a:endParaRPr dirty="0"/>
          </a:p>
          <a:p>
            <a:pPr marL="457200" lvl="0" indent="-342900" algn="l" rtl="0">
              <a:lnSpc>
                <a:spcPct val="90000"/>
              </a:lnSpc>
              <a:spcBef>
                <a:spcPts val="1000"/>
              </a:spcBef>
              <a:spcAft>
                <a:spcPts val="0"/>
              </a:spcAft>
              <a:buClr>
                <a:schemeClr val="dk1"/>
              </a:buClr>
              <a:buSzPts val="1800"/>
              <a:buChar char="•"/>
            </a:pPr>
            <a:r>
              <a:rPr lang="en-US" dirty="0">
                <a:solidFill>
                  <a:srgbClr val="273239"/>
                </a:solidFill>
                <a:latin typeface="Times New Roman"/>
                <a:ea typeface="Times New Roman"/>
                <a:cs typeface="Times New Roman"/>
                <a:sym typeface="Times New Roman"/>
              </a:rPr>
              <a:t>This type of Ethernet network can transfer data at a rate of 1000 Mbps. </a:t>
            </a:r>
            <a:endParaRPr dirty="0"/>
          </a:p>
          <a:p>
            <a:pPr marL="457200" lvl="0" indent="-342900" algn="l" rtl="0">
              <a:lnSpc>
                <a:spcPct val="90000"/>
              </a:lnSpc>
              <a:spcBef>
                <a:spcPts val="1000"/>
              </a:spcBef>
              <a:spcAft>
                <a:spcPts val="0"/>
              </a:spcAft>
              <a:buClr>
                <a:schemeClr val="dk1"/>
              </a:buClr>
              <a:buSzPts val="1800"/>
              <a:buChar char="•"/>
            </a:pPr>
            <a:r>
              <a:rPr lang="en-US" dirty="0">
                <a:solidFill>
                  <a:srgbClr val="273239"/>
                </a:solidFill>
                <a:latin typeface="Times New Roman"/>
                <a:ea typeface="Times New Roman"/>
                <a:cs typeface="Times New Roman"/>
                <a:sym typeface="Times New Roman"/>
              </a:rPr>
              <a:t>Gigabit Ethernet also makes use of twisted pair cable or fiber optic cable. 48 bits used for addressing in Gigabit Ethernet.</a:t>
            </a:r>
            <a:endParaRPr dirty="0"/>
          </a:p>
          <a:p>
            <a:pPr marL="457200" lvl="0" indent="-342900" algn="l" rtl="0">
              <a:lnSpc>
                <a:spcPct val="90000"/>
              </a:lnSpc>
              <a:spcBef>
                <a:spcPts val="1000"/>
              </a:spcBef>
              <a:spcAft>
                <a:spcPts val="0"/>
              </a:spcAft>
              <a:buClr>
                <a:schemeClr val="dk1"/>
              </a:buClr>
              <a:buSzPts val="1800"/>
              <a:buChar char="•"/>
            </a:pPr>
            <a:r>
              <a:rPr lang="en-US" dirty="0">
                <a:solidFill>
                  <a:srgbClr val="273239"/>
                </a:solidFill>
                <a:latin typeface="Times New Roman"/>
                <a:ea typeface="Times New Roman"/>
                <a:cs typeface="Times New Roman"/>
                <a:sym typeface="Times New Roman"/>
              </a:rPr>
              <a:t>The latest Gigabit Ethernet is a 10 Gigabit Ethernet, which can transfer data at a rate of 10 Gbps.</a:t>
            </a:r>
            <a:endParaRPr dirty="0"/>
          </a:p>
          <a:p>
            <a:pPr marL="457200" lvl="0" indent="-342900" algn="l" rtl="0">
              <a:lnSpc>
                <a:spcPct val="90000"/>
              </a:lnSpc>
              <a:spcBef>
                <a:spcPts val="1000"/>
              </a:spcBef>
              <a:spcAft>
                <a:spcPts val="0"/>
              </a:spcAft>
              <a:buClr>
                <a:schemeClr val="dk1"/>
              </a:buClr>
              <a:buSzPts val="1800"/>
              <a:buChar char="•"/>
            </a:pPr>
            <a:r>
              <a:rPr lang="en-US" dirty="0">
                <a:solidFill>
                  <a:srgbClr val="273239"/>
                </a:solidFill>
                <a:latin typeface="Times New Roman"/>
                <a:ea typeface="Times New Roman"/>
                <a:cs typeface="Times New Roman"/>
                <a:sym typeface="Times New Roman"/>
              </a:rPr>
              <a:t>Gigabit Ethernet was developed so that it can meet the needs of the user like faster communication network, faster transfer of data etc.</a:t>
            </a:r>
          </a:p>
          <a:p>
            <a:pPr marL="457200" lvl="0" indent="-342900" algn="l" rtl="0">
              <a:lnSpc>
                <a:spcPct val="90000"/>
              </a:lnSpc>
              <a:spcBef>
                <a:spcPts val="1000"/>
              </a:spcBef>
              <a:spcAft>
                <a:spcPts val="0"/>
              </a:spcAft>
              <a:buClr>
                <a:schemeClr val="dk1"/>
              </a:buClr>
              <a:buSzPts val="1800"/>
              <a:buChar char="•"/>
            </a:pPr>
            <a:endParaRPr dirty="0"/>
          </a:p>
          <a:p>
            <a:pPr marL="114300" lvl="0" indent="0" algn="l" rtl="0">
              <a:lnSpc>
                <a:spcPct val="90000"/>
              </a:lnSpc>
              <a:spcBef>
                <a:spcPts val="1000"/>
              </a:spcBef>
              <a:spcAft>
                <a:spcPts val="0"/>
              </a:spcAft>
              <a:buSzPts val="1800"/>
              <a:buNone/>
            </a:pPr>
            <a:r>
              <a:rPr lang="en-US" b="1" dirty="0">
                <a:solidFill>
                  <a:srgbClr val="273239"/>
                </a:solidFill>
                <a:latin typeface="Times New Roman"/>
                <a:ea typeface="Times New Roman"/>
                <a:cs typeface="Times New Roman"/>
                <a:sym typeface="Times New Roman"/>
              </a:rPr>
              <a:t>iv) Ten-Gigabit Ethernet:</a:t>
            </a:r>
            <a:endParaRPr dirty="0"/>
          </a:p>
          <a:p>
            <a:pPr marL="457200" lvl="0" indent="-342900" algn="l" rtl="0">
              <a:lnSpc>
                <a:spcPct val="90000"/>
              </a:lnSpc>
              <a:spcBef>
                <a:spcPts val="1000"/>
              </a:spcBef>
              <a:spcAft>
                <a:spcPts val="0"/>
              </a:spcAft>
              <a:buClr>
                <a:schemeClr val="dk1"/>
              </a:buClr>
              <a:buSzPts val="1800"/>
              <a:buChar char="•"/>
            </a:pPr>
            <a:r>
              <a:rPr lang="en-US" dirty="0">
                <a:solidFill>
                  <a:srgbClr val="273239"/>
                </a:solidFill>
                <a:latin typeface="Times New Roman"/>
                <a:ea typeface="Times New Roman"/>
                <a:cs typeface="Times New Roman"/>
                <a:sym typeface="Times New Roman"/>
              </a:rPr>
              <a:t>10 Gigabit Ethernet is the recent generation and delivers a data rate of 10 Gbit/s (10,000 Mbit/s). </a:t>
            </a:r>
            <a:endParaRPr dirty="0"/>
          </a:p>
          <a:p>
            <a:pPr marL="457200" lvl="0" indent="-342900" algn="l" rtl="0">
              <a:lnSpc>
                <a:spcPct val="90000"/>
              </a:lnSpc>
              <a:spcBef>
                <a:spcPts val="1000"/>
              </a:spcBef>
              <a:spcAft>
                <a:spcPts val="0"/>
              </a:spcAft>
              <a:buClr>
                <a:schemeClr val="dk1"/>
              </a:buClr>
              <a:buSzPts val="1800"/>
              <a:buChar char="•"/>
            </a:pPr>
            <a:r>
              <a:rPr lang="en-US" dirty="0">
                <a:solidFill>
                  <a:srgbClr val="273239"/>
                </a:solidFill>
                <a:latin typeface="Times New Roman"/>
                <a:ea typeface="Times New Roman"/>
                <a:cs typeface="Times New Roman"/>
                <a:sym typeface="Times New Roman"/>
              </a:rPr>
              <a:t>It is generally used for backbones in high-end applications requiring high data rates. </a:t>
            </a:r>
            <a:endParaRPr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b="1" dirty="0">
              <a:solidFill>
                <a:srgbClr val="273239"/>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dirty="0"/>
          </a:p>
        </p:txBody>
      </p:sp>
      <p:sp>
        <p:nvSpPr>
          <p:cNvPr id="291" name="Google Shape;291;p49"/>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b="1" dirty="0"/>
              <a:t>ETHERNET</a:t>
            </a:r>
            <a:endParaRPr lang="en-US" dirty="0"/>
          </a:p>
        </p:txBody>
      </p:sp>
      <p:sp>
        <p:nvSpPr>
          <p:cNvPr id="297" name="Google Shape;297;p5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p>
            <a:pPr marL="114300" lvl="0" indent="0" algn="l" rtl="0">
              <a:lnSpc>
                <a:spcPct val="90000"/>
              </a:lnSpc>
              <a:spcBef>
                <a:spcPts val="1000"/>
              </a:spcBef>
              <a:spcAft>
                <a:spcPts val="0"/>
              </a:spcAft>
              <a:buClr>
                <a:schemeClr val="dk1"/>
              </a:buClr>
              <a:buSzPts val="1800"/>
              <a:buNone/>
            </a:pPr>
            <a:r>
              <a:rPr lang="en-US" sz="1800" b="1" dirty="0">
                <a:solidFill>
                  <a:srgbClr val="273239"/>
                </a:solidFill>
                <a:latin typeface="Times New Roman"/>
                <a:ea typeface="Times New Roman"/>
                <a:cs typeface="Times New Roman"/>
                <a:sym typeface="Times New Roman"/>
              </a:rPr>
              <a:t>Various Types of Ethernet Cables:</a:t>
            </a:r>
          </a:p>
          <a:p>
            <a:pPr marL="114300" lvl="0" indent="0" algn="l" rtl="0">
              <a:lnSpc>
                <a:spcPct val="90000"/>
              </a:lnSpc>
              <a:spcBef>
                <a:spcPts val="1000"/>
              </a:spcBef>
              <a:spcAft>
                <a:spcPts val="0"/>
              </a:spcAft>
              <a:buClr>
                <a:schemeClr val="dk1"/>
              </a:buClr>
              <a:buSzPts val="1800"/>
              <a:buNone/>
            </a:pPr>
            <a:endParaRPr dirty="0"/>
          </a:p>
          <a:p>
            <a:pPr marL="457200" lvl="0" indent="-342900" algn="just" rtl="0">
              <a:lnSpc>
                <a:spcPct val="90000"/>
              </a:lnSpc>
              <a:spcBef>
                <a:spcPts val="1000"/>
              </a:spcBef>
              <a:spcAft>
                <a:spcPts val="0"/>
              </a:spcAft>
              <a:buSzPts val="1800"/>
              <a:buFont typeface="Arial"/>
              <a:buChar char="•"/>
            </a:pPr>
            <a:r>
              <a:rPr lang="en-US" b="1" dirty="0">
                <a:solidFill>
                  <a:srgbClr val="273239"/>
                </a:solidFill>
                <a:latin typeface="Times New Roman"/>
                <a:ea typeface="Times New Roman"/>
                <a:cs typeface="Times New Roman"/>
                <a:sym typeface="Times New Roman"/>
              </a:rPr>
              <a:t>10Base2: </a:t>
            </a:r>
            <a:r>
              <a:rPr lang="en-US" dirty="0">
                <a:solidFill>
                  <a:srgbClr val="273239"/>
                </a:solidFill>
                <a:latin typeface="Times New Roman"/>
                <a:ea typeface="Times New Roman"/>
                <a:cs typeface="Times New Roman"/>
                <a:sym typeface="Times New Roman"/>
              </a:rPr>
              <a:t>This is a thin twisted pair coaxial cable.</a:t>
            </a:r>
            <a:endParaRPr dirty="0"/>
          </a:p>
          <a:p>
            <a:pPr marL="457200" lvl="0" indent="-342900" algn="just" rtl="0">
              <a:lnSpc>
                <a:spcPct val="90000"/>
              </a:lnSpc>
              <a:spcBef>
                <a:spcPts val="1000"/>
              </a:spcBef>
              <a:spcAft>
                <a:spcPts val="0"/>
              </a:spcAft>
              <a:buSzPts val="1800"/>
              <a:buFont typeface="Arial"/>
              <a:buChar char="•"/>
            </a:pPr>
            <a:r>
              <a:rPr lang="en-US" b="1" dirty="0">
                <a:solidFill>
                  <a:srgbClr val="273239"/>
                </a:solidFill>
                <a:latin typeface="Times New Roman"/>
                <a:ea typeface="Times New Roman"/>
                <a:cs typeface="Times New Roman"/>
                <a:sym typeface="Times New Roman"/>
              </a:rPr>
              <a:t>10Base5: </a:t>
            </a:r>
            <a:r>
              <a:rPr lang="en-US" dirty="0">
                <a:solidFill>
                  <a:srgbClr val="273239"/>
                </a:solidFill>
                <a:latin typeface="Times New Roman"/>
                <a:ea typeface="Times New Roman"/>
                <a:cs typeface="Times New Roman"/>
                <a:sym typeface="Times New Roman"/>
              </a:rPr>
              <a:t>This is thick twisted pair coaxial cables.</a:t>
            </a:r>
            <a:endParaRPr dirty="0"/>
          </a:p>
          <a:p>
            <a:pPr marL="457200" lvl="0" indent="-342900" algn="just" rtl="0">
              <a:lnSpc>
                <a:spcPct val="90000"/>
              </a:lnSpc>
              <a:spcBef>
                <a:spcPts val="1000"/>
              </a:spcBef>
              <a:spcAft>
                <a:spcPts val="0"/>
              </a:spcAft>
              <a:buSzPts val="1800"/>
              <a:buFont typeface="Arial"/>
              <a:buChar char="•"/>
            </a:pPr>
            <a:r>
              <a:rPr lang="en-US" b="1" dirty="0">
                <a:solidFill>
                  <a:srgbClr val="273239"/>
                </a:solidFill>
                <a:latin typeface="Times New Roman"/>
                <a:ea typeface="Times New Roman"/>
                <a:cs typeface="Times New Roman"/>
                <a:sym typeface="Times New Roman"/>
              </a:rPr>
              <a:t>10Base T: </a:t>
            </a:r>
            <a:r>
              <a:rPr lang="en-US" dirty="0">
                <a:solidFill>
                  <a:srgbClr val="273239"/>
                </a:solidFill>
                <a:latin typeface="Times New Roman"/>
                <a:ea typeface="Times New Roman"/>
                <a:cs typeface="Times New Roman"/>
                <a:sym typeface="Times New Roman"/>
              </a:rPr>
              <a:t>This is a twisted pair cable which offers a speed of around 10 Mbps.</a:t>
            </a:r>
            <a:endParaRPr dirty="0"/>
          </a:p>
          <a:p>
            <a:pPr marL="457200" lvl="0" indent="-342900" algn="just" rtl="0">
              <a:lnSpc>
                <a:spcPct val="90000"/>
              </a:lnSpc>
              <a:spcBef>
                <a:spcPts val="1000"/>
              </a:spcBef>
              <a:spcAft>
                <a:spcPts val="0"/>
              </a:spcAft>
              <a:buSzPts val="1800"/>
              <a:buFont typeface="Arial"/>
              <a:buChar char="•"/>
            </a:pPr>
            <a:r>
              <a:rPr lang="en-US" b="1" dirty="0">
                <a:solidFill>
                  <a:srgbClr val="273239"/>
                </a:solidFill>
                <a:latin typeface="Times New Roman"/>
                <a:ea typeface="Times New Roman"/>
                <a:cs typeface="Times New Roman"/>
                <a:sym typeface="Times New Roman"/>
              </a:rPr>
              <a:t>100BaseTX: </a:t>
            </a:r>
            <a:r>
              <a:rPr lang="en-US" dirty="0">
                <a:solidFill>
                  <a:srgbClr val="273239"/>
                </a:solidFill>
                <a:latin typeface="Times New Roman"/>
                <a:ea typeface="Times New Roman"/>
                <a:cs typeface="Times New Roman"/>
                <a:sym typeface="Times New Roman"/>
              </a:rPr>
              <a:t>This is a twisted pair cable and offer a speed of 100 Mbps.</a:t>
            </a:r>
            <a:endParaRPr dirty="0"/>
          </a:p>
          <a:p>
            <a:pPr marL="457200" lvl="0" indent="-342900" algn="just" rtl="0">
              <a:lnSpc>
                <a:spcPct val="90000"/>
              </a:lnSpc>
              <a:spcBef>
                <a:spcPts val="1000"/>
              </a:spcBef>
              <a:spcAft>
                <a:spcPts val="0"/>
              </a:spcAft>
              <a:buSzPts val="1800"/>
              <a:buFont typeface="Arial"/>
              <a:buChar char="•"/>
            </a:pPr>
            <a:r>
              <a:rPr lang="en-US" b="1" dirty="0">
                <a:solidFill>
                  <a:srgbClr val="273239"/>
                </a:solidFill>
                <a:latin typeface="Times New Roman"/>
                <a:ea typeface="Times New Roman"/>
                <a:cs typeface="Times New Roman"/>
                <a:sym typeface="Times New Roman"/>
              </a:rPr>
              <a:t>100Base FX: </a:t>
            </a:r>
            <a:r>
              <a:rPr lang="en-US" dirty="0">
                <a:solidFill>
                  <a:srgbClr val="273239"/>
                </a:solidFill>
                <a:latin typeface="Times New Roman"/>
                <a:ea typeface="Times New Roman"/>
                <a:cs typeface="Times New Roman"/>
                <a:sym typeface="Times New Roman"/>
              </a:rPr>
              <a:t>Fiber optic protocol which offers a speed of 100 Mbps.</a:t>
            </a:r>
            <a:endParaRPr dirty="0"/>
          </a:p>
          <a:p>
            <a:pPr marL="457200" lvl="0" indent="-342900" algn="just" rtl="0">
              <a:lnSpc>
                <a:spcPct val="90000"/>
              </a:lnSpc>
              <a:spcBef>
                <a:spcPts val="1000"/>
              </a:spcBef>
              <a:spcAft>
                <a:spcPts val="0"/>
              </a:spcAft>
              <a:buSzPts val="1800"/>
              <a:buFont typeface="Arial"/>
              <a:buChar char="•"/>
            </a:pPr>
            <a:r>
              <a:rPr lang="en-US" b="1" dirty="0">
                <a:solidFill>
                  <a:srgbClr val="273239"/>
                </a:solidFill>
                <a:latin typeface="Times New Roman"/>
                <a:ea typeface="Times New Roman"/>
                <a:cs typeface="Times New Roman"/>
                <a:sym typeface="Times New Roman"/>
              </a:rPr>
              <a:t>1000Base SX: </a:t>
            </a:r>
            <a:r>
              <a:rPr lang="en-US" dirty="0">
                <a:solidFill>
                  <a:srgbClr val="273239"/>
                </a:solidFill>
                <a:latin typeface="Times New Roman"/>
                <a:ea typeface="Times New Roman"/>
                <a:cs typeface="Times New Roman"/>
                <a:sym typeface="Times New Roman"/>
              </a:rPr>
              <a:t>Fiber optic protocol which utilizes a wavelength of 850nm for multimode networks.</a:t>
            </a:r>
            <a:endParaRPr dirty="0"/>
          </a:p>
          <a:p>
            <a:pPr marL="457200" lvl="0" indent="-342900" algn="just" rtl="0">
              <a:lnSpc>
                <a:spcPct val="90000"/>
              </a:lnSpc>
              <a:spcBef>
                <a:spcPts val="1000"/>
              </a:spcBef>
              <a:spcAft>
                <a:spcPts val="0"/>
              </a:spcAft>
              <a:buSzPts val="1800"/>
              <a:buFont typeface="Arial"/>
              <a:buChar char="•"/>
            </a:pPr>
            <a:r>
              <a:rPr lang="en-US" b="1" dirty="0">
                <a:solidFill>
                  <a:srgbClr val="273239"/>
                </a:solidFill>
                <a:latin typeface="Times New Roman"/>
                <a:ea typeface="Times New Roman"/>
                <a:cs typeface="Times New Roman"/>
                <a:sym typeface="Times New Roman"/>
              </a:rPr>
              <a:t>1000Base LX: </a:t>
            </a:r>
            <a:r>
              <a:rPr lang="en-US" dirty="0">
                <a:solidFill>
                  <a:srgbClr val="273239"/>
                </a:solidFill>
                <a:latin typeface="Times New Roman"/>
                <a:ea typeface="Times New Roman"/>
                <a:cs typeface="Times New Roman"/>
                <a:sym typeface="Times New Roman"/>
              </a:rPr>
              <a:t>Fiber optic protocol which utilizes a wavelength of 1310 nm, for multimode networks and up to 1550nm for single mode networks.</a:t>
            </a:r>
            <a:endParaRPr dirty="0"/>
          </a:p>
          <a:p>
            <a:pPr marL="457200" lvl="0" indent="-228600" algn="l" rtl="0">
              <a:lnSpc>
                <a:spcPct val="90000"/>
              </a:lnSpc>
              <a:spcBef>
                <a:spcPts val="1000"/>
              </a:spcBef>
              <a:spcAft>
                <a:spcPts val="0"/>
              </a:spcAft>
              <a:buClr>
                <a:schemeClr val="dk1"/>
              </a:buClr>
              <a:buSzPts val="1800"/>
              <a:buNone/>
            </a:pPr>
            <a:endParaRPr dirty="0">
              <a:solidFill>
                <a:srgbClr val="273239"/>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dirty="0"/>
          </a:p>
        </p:txBody>
      </p:sp>
      <p:sp>
        <p:nvSpPr>
          <p:cNvPr id="298" name="Google Shape;298;p5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 y="0"/>
            <a:ext cx="6512767" cy="91404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2800"/>
              <a:buNone/>
            </a:pPr>
            <a:r>
              <a:rPr lang="en-US" b="1" dirty="0">
                <a:solidFill>
                  <a:srgbClr val="000000"/>
                </a:solidFill>
              </a:rPr>
              <a:t>TRANSMISSION MEDIUM AND PHYSICAL LAYER</a:t>
            </a:r>
          </a:p>
        </p:txBody>
      </p:sp>
      <p:sp>
        <p:nvSpPr>
          <p:cNvPr id="110" name="Google Shape;110;p3"/>
          <p:cNvSpPr txBox="1">
            <a:spLocks noGrp="1"/>
          </p:cNvSpPr>
          <p:nvPr>
            <p:ph type="body" idx="1"/>
          </p:nvPr>
        </p:nvSpPr>
        <p:spPr>
          <a:xfrm>
            <a:off x="848724" y="3539894"/>
            <a:ext cx="7837715" cy="788011"/>
          </a:xfrm>
          <a:prstGeom prst="rect">
            <a:avLst/>
          </a:prstGeom>
          <a:noFill/>
          <a:ln>
            <a:noFill/>
          </a:ln>
        </p:spPr>
        <p:txBody>
          <a:bodyPr spcFirstLastPara="1" wrap="square" lIns="0" tIns="0" rIns="0" bIns="79350" anchor="ctr" anchorCtr="0">
            <a:spAutoFit/>
          </a:bodyPr>
          <a:lstStyle/>
          <a:p>
            <a:pPr marL="0" marR="0" lvl="0" indent="0" algn="just" rtl="0">
              <a:lnSpc>
                <a:spcPct val="100000"/>
              </a:lnSpc>
              <a:spcBef>
                <a:spcPts val="0"/>
              </a:spcBef>
              <a:spcAft>
                <a:spcPts val="0"/>
              </a:spcAft>
              <a:buClr>
                <a:srgbClr val="222222"/>
              </a:buClr>
              <a:buSzPts val="2800"/>
              <a:buFont typeface="Times New Roman"/>
              <a:buNone/>
            </a:pPr>
            <a:endParaRPr sz="2800" b="1"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3"/>
          <p:cNvSpPr txBox="1">
            <a:spLocks noGrp="1"/>
          </p:cNvSpPr>
          <p:nvPr>
            <p:ph type="ftr" idx="11"/>
          </p:nvPr>
        </p:nvSpPr>
        <p:spPr>
          <a:xfrm>
            <a:off x="451703" y="621415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sz="1400" b="0" strike="noStrike">
              <a:solidFill>
                <a:srgbClr val="0070C0"/>
              </a:solidFill>
              <a:latin typeface="Times New Roman"/>
              <a:ea typeface="Times New Roman"/>
              <a:cs typeface="Times New Roman"/>
              <a:sym typeface="Times New Roman"/>
            </a:endParaRPr>
          </a:p>
        </p:txBody>
      </p:sp>
      <p:pic>
        <p:nvPicPr>
          <p:cNvPr id="112" name="Google Shape;112;p3"/>
          <p:cNvPicPr preferRelativeResize="0"/>
          <p:nvPr/>
        </p:nvPicPr>
        <p:blipFill rotWithShape="1">
          <a:blip r:embed="rId3">
            <a:alphaModFix/>
          </a:blip>
          <a:srcRect/>
          <a:stretch/>
        </p:blipFill>
        <p:spPr>
          <a:xfrm>
            <a:off x="196194" y="3321872"/>
            <a:ext cx="8153163" cy="2164528"/>
          </a:xfrm>
          <a:prstGeom prst="rect">
            <a:avLst/>
          </a:prstGeom>
          <a:noFill/>
          <a:ln>
            <a:noFill/>
          </a:ln>
        </p:spPr>
      </p:pic>
      <p:sp>
        <p:nvSpPr>
          <p:cNvPr id="113" name="Google Shape;113;p3"/>
          <p:cNvSpPr txBox="1"/>
          <p:nvPr/>
        </p:nvSpPr>
        <p:spPr>
          <a:xfrm>
            <a:off x="485192" y="1211706"/>
            <a:ext cx="8266922" cy="181588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202124"/>
                </a:solidFill>
                <a:latin typeface="Times New Roman"/>
                <a:ea typeface="Times New Roman"/>
                <a:cs typeface="Times New Roman"/>
                <a:sym typeface="Times New Roman"/>
              </a:rPr>
              <a:t>Transmission media is a communication channel that carries the information from the sender to the receiver. </a:t>
            </a:r>
            <a:endParaRPr dirty="0"/>
          </a:p>
          <a:p>
            <a:pPr marL="0" marR="0" lvl="0" indent="0" algn="l" rtl="0">
              <a:lnSpc>
                <a:spcPct val="100000"/>
              </a:lnSpc>
              <a:spcBef>
                <a:spcPts val="0"/>
              </a:spcBef>
              <a:spcAft>
                <a:spcPts val="0"/>
              </a:spcAft>
              <a:buNone/>
            </a:pPr>
            <a:endParaRPr sz="1600" b="0" i="0" u="none" strike="noStrike" cap="none" dirty="0">
              <a:solidFill>
                <a:srgbClr val="202124"/>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202124"/>
                </a:solidFill>
                <a:latin typeface="Times New Roman"/>
                <a:ea typeface="Times New Roman"/>
                <a:cs typeface="Times New Roman"/>
                <a:sym typeface="Times New Roman"/>
              </a:rPr>
              <a:t> Data is transmitted through the electromagnetic signals. </a:t>
            </a:r>
            <a:endParaRPr dirty="0"/>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dirty="0">
              <a:solidFill>
                <a:srgbClr val="202124"/>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202124"/>
                </a:solidFill>
                <a:latin typeface="Times New Roman"/>
                <a:ea typeface="Times New Roman"/>
                <a:cs typeface="Times New Roman"/>
                <a:sym typeface="Times New Roman"/>
              </a:rPr>
              <a:t>The main functionality of the transmission media is to carry the information in the form of bits through LAN(Local Area Network).</a:t>
            </a:r>
            <a:endParaRPr sz="16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5232-E789-D4F8-1F19-64AFC32940AB}"/>
              </a:ext>
            </a:extLst>
          </p:cNvPr>
          <p:cNvSpPr>
            <a:spLocks noGrp="1"/>
          </p:cNvSpPr>
          <p:nvPr>
            <p:ph type="title"/>
          </p:nvPr>
        </p:nvSpPr>
        <p:spPr/>
        <p:txBody>
          <a:bodyPr/>
          <a:lstStyle/>
          <a:p>
            <a:pPr algn="ctr"/>
            <a:r>
              <a:rPr lang="en-US" b="1" dirty="0"/>
              <a:t>INTRODUCTION</a:t>
            </a:r>
            <a:endParaRPr lang="en-IN" b="1" dirty="0"/>
          </a:p>
        </p:txBody>
      </p:sp>
      <p:sp>
        <p:nvSpPr>
          <p:cNvPr id="3" name="Text Placeholder 2">
            <a:extLst>
              <a:ext uri="{FF2B5EF4-FFF2-40B4-BE49-F238E27FC236}">
                <a16:creationId xmlns:a16="http://schemas.microsoft.com/office/drawing/2014/main" id="{CC8EF33D-F7EF-FDDF-FC98-0CA5F84A0F70}"/>
              </a:ext>
            </a:extLst>
          </p:cNvPr>
          <p:cNvSpPr>
            <a:spLocks noGrp="1"/>
          </p:cNvSpPr>
          <p:nvPr>
            <p:ph type="body" idx="1"/>
          </p:nvPr>
        </p:nvSpPr>
        <p:spPr/>
        <p:txBody>
          <a:bodyPr>
            <a:normAutofit/>
          </a:bodyPr>
          <a:lstStyle/>
          <a:p>
            <a:r>
              <a:rPr lang="en-US" sz="1800" b="0" i="0" dirty="0">
                <a:solidFill>
                  <a:srgbClr val="444444"/>
                </a:solidFill>
                <a:effectLst/>
                <a:latin typeface="Times" panose="02020603050405020304" pitchFamily="18" charset="0"/>
                <a:cs typeface="Times" panose="02020603050405020304" pitchFamily="18" charset="0"/>
              </a:rPr>
              <a:t>LANs do not normally operate in isolation, but they are connected to one another or to the Internet.</a:t>
            </a:r>
          </a:p>
          <a:p>
            <a:r>
              <a:rPr lang="en-US" sz="1800" b="0" i="0" dirty="0">
                <a:solidFill>
                  <a:srgbClr val="444444"/>
                </a:solidFill>
                <a:effectLst/>
                <a:latin typeface="Times" panose="02020603050405020304" pitchFamily="18" charset="0"/>
                <a:cs typeface="Times" panose="02020603050405020304" pitchFamily="18" charset="0"/>
              </a:rPr>
              <a:t>To connect LANs, connecting devices are needed Functions of network devices Separating (connecting) networks or expanding network</a:t>
            </a:r>
          </a:p>
          <a:p>
            <a:r>
              <a:rPr lang="en-US" sz="1800" b="0" i="0" dirty="0">
                <a:solidFill>
                  <a:srgbClr val="444444"/>
                </a:solidFill>
                <a:effectLst/>
                <a:latin typeface="Times" panose="02020603050405020304" pitchFamily="18" charset="0"/>
                <a:cs typeface="Times" panose="02020603050405020304" pitchFamily="18" charset="0"/>
              </a:rPr>
              <a:t>For Examples: repeaters, hubs, bridges, routers, switches, gateways, Remote access</a:t>
            </a:r>
          </a:p>
          <a:p>
            <a:r>
              <a:rPr lang="en-US" sz="1800" b="0" i="0" dirty="0">
                <a:solidFill>
                  <a:srgbClr val="444444"/>
                </a:solidFill>
                <a:effectLst/>
                <a:latin typeface="Times" panose="02020603050405020304" pitchFamily="18" charset="0"/>
                <a:cs typeface="Times" panose="02020603050405020304" pitchFamily="18" charset="0"/>
              </a:rPr>
              <a:t>For Examples: 56K Modems and ADSL modems</a:t>
            </a:r>
            <a:endParaRPr lang="en-IN" sz="1800"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DE46E82E-6631-893C-6977-3FA65E39839B}"/>
              </a:ext>
            </a:extLst>
          </p:cNvPr>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2399346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C3FC-1036-29DF-C45A-7EEAE604CB35}"/>
              </a:ext>
            </a:extLst>
          </p:cNvPr>
          <p:cNvSpPr>
            <a:spLocks noGrp="1"/>
          </p:cNvSpPr>
          <p:nvPr>
            <p:ph type="title"/>
          </p:nvPr>
        </p:nvSpPr>
        <p:spPr/>
        <p:txBody>
          <a:bodyPr/>
          <a:lstStyle/>
          <a:p>
            <a:pPr algn="ctr"/>
            <a:r>
              <a:rPr lang="en-US" b="1" dirty="0">
                <a:solidFill>
                  <a:schemeClr val="tx1"/>
                </a:solidFill>
              </a:rPr>
              <a:t>CONNECTING DEVICES</a:t>
            </a:r>
            <a:endParaRPr lang="en-IN" b="1" dirty="0">
              <a:solidFill>
                <a:schemeClr val="tx1"/>
              </a:solidFill>
            </a:endParaRPr>
          </a:p>
        </p:txBody>
      </p:sp>
      <p:sp>
        <p:nvSpPr>
          <p:cNvPr id="3" name="Text Placeholder 2">
            <a:extLst>
              <a:ext uri="{FF2B5EF4-FFF2-40B4-BE49-F238E27FC236}">
                <a16:creationId xmlns:a16="http://schemas.microsoft.com/office/drawing/2014/main" id="{C3337873-8EE3-2289-7E1D-0A9B983233A7}"/>
              </a:ext>
            </a:extLst>
          </p:cNvPr>
          <p:cNvSpPr>
            <a:spLocks noGrp="1"/>
          </p:cNvSpPr>
          <p:nvPr>
            <p:ph type="body" idx="1"/>
          </p:nvPr>
        </p:nvSpPr>
        <p:spPr/>
        <p:txBody>
          <a:bodyPr>
            <a:normAutofit/>
          </a:bodyPr>
          <a:lstStyle/>
          <a:p>
            <a:r>
              <a:rPr lang="en-US" i="0" dirty="0">
                <a:solidFill>
                  <a:srgbClr val="444444"/>
                </a:solidFill>
                <a:effectLst/>
                <a:latin typeface="Times" panose="02020603050405020304" pitchFamily="18" charset="0"/>
                <a:cs typeface="Times" panose="02020603050405020304" pitchFamily="18" charset="0"/>
              </a:rPr>
              <a:t>Repeaters </a:t>
            </a:r>
          </a:p>
          <a:p>
            <a:r>
              <a:rPr lang="en-US" i="0" dirty="0">
                <a:solidFill>
                  <a:srgbClr val="444444"/>
                </a:solidFill>
                <a:effectLst/>
                <a:latin typeface="Times" panose="02020603050405020304" pitchFamily="18" charset="0"/>
                <a:cs typeface="Times" panose="02020603050405020304" pitchFamily="18" charset="0"/>
              </a:rPr>
              <a:t>Hubs</a:t>
            </a:r>
            <a:endParaRPr lang="en-US" dirty="0">
              <a:solidFill>
                <a:srgbClr val="444444"/>
              </a:solidFill>
              <a:latin typeface="Times" panose="02020603050405020304" pitchFamily="18" charset="0"/>
              <a:cs typeface="Times" panose="02020603050405020304" pitchFamily="18" charset="0"/>
            </a:endParaRPr>
          </a:p>
          <a:p>
            <a:r>
              <a:rPr lang="en-US" i="0" dirty="0">
                <a:solidFill>
                  <a:srgbClr val="444444"/>
                </a:solidFill>
                <a:effectLst/>
                <a:latin typeface="Times" panose="02020603050405020304" pitchFamily="18" charset="0"/>
                <a:cs typeface="Times" panose="02020603050405020304" pitchFamily="18" charset="0"/>
              </a:rPr>
              <a:t>Switches </a:t>
            </a:r>
          </a:p>
          <a:p>
            <a:r>
              <a:rPr lang="en-US" i="0" dirty="0">
                <a:solidFill>
                  <a:srgbClr val="444444"/>
                </a:solidFill>
                <a:effectLst/>
                <a:latin typeface="Times" panose="02020603050405020304" pitchFamily="18" charset="0"/>
                <a:cs typeface="Times" panose="02020603050405020304" pitchFamily="18" charset="0"/>
              </a:rPr>
              <a:t>Bridges </a:t>
            </a:r>
          </a:p>
          <a:p>
            <a:r>
              <a:rPr lang="en-US" i="0" dirty="0">
                <a:solidFill>
                  <a:srgbClr val="444444"/>
                </a:solidFill>
                <a:effectLst/>
                <a:latin typeface="Times" panose="02020603050405020304" pitchFamily="18" charset="0"/>
                <a:cs typeface="Times" panose="02020603050405020304" pitchFamily="18" charset="0"/>
              </a:rPr>
              <a:t>Router</a:t>
            </a:r>
          </a:p>
          <a:p>
            <a:r>
              <a:rPr lang="en-US" i="0" dirty="0">
                <a:solidFill>
                  <a:srgbClr val="444444"/>
                </a:solidFill>
                <a:effectLst/>
                <a:latin typeface="Times" panose="02020603050405020304" pitchFamily="18" charset="0"/>
                <a:cs typeface="Times" panose="02020603050405020304" pitchFamily="18" charset="0"/>
              </a:rPr>
              <a:t>Gateways</a:t>
            </a:r>
          </a:p>
          <a:p>
            <a:r>
              <a:rPr lang="en-US" i="0" dirty="0">
                <a:solidFill>
                  <a:srgbClr val="444444"/>
                </a:solidFill>
                <a:effectLst/>
                <a:latin typeface="Times" panose="02020603050405020304" pitchFamily="18" charset="0"/>
                <a:cs typeface="Times" panose="02020603050405020304" pitchFamily="18" charset="0"/>
              </a:rPr>
              <a:t>Network Interface Cards (NICs)</a:t>
            </a:r>
          </a:p>
          <a:p>
            <a:r>
              <a:rPr lang="en-US" i="0" dirty="0">
                <a:solidFill>
                  <a:srgbClr val="444444"/>
                </a:solidFill>
                <a:effectLst/>
                <a:latin typeface="Times" panose="02020603050405020304" pitchFamily="18" charset="0"/>
                <a:cs typeface="Times" panose="02020603050405020304" pitchFamily="18" charset="0"/>
              </a:rPr>
              <a:t>Wireless access points</a:t>
            </a:r>
          </a:p>
          <a:p>
            <a:r>
              <a:rPr lang="en-US" i="0" dirty="0">
                <a:solidFill>
                  <a:srgbClr val="444444"/>
                </a:solidFill>
                <a:effectLst/>
                <a:latin typeface="Times" panose="02020603050405020304" pitchFamily="18" charset="0"/>
                <a:cs typeface="Times" panose="02020603050405020304" pitchFamily="18" charset="0"/>
              </a:rPr>
              <a:t>Modems</a:t>
            </a:r>
          </a:p>
        </p:txBody>
      </p:sp>
      <p:sp>
        <p:nvSpPr>
          <p:cNvPr id="4" name="Footer Placeholder 3">
            <a:extLst>
              <a:ext uri="{FF2B5EF4-FFF2-40B4-BE49-F238E27FC236}">
                <a16:creationId xmlns:a16="http://schemas.microsoft.com/office/drawing/2014/main" id="{C0889570-5EB4-6902-381D-00C597324998}"/>
              </a:ext>
            </a:extLst>
          </p:cNvPr>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318381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EBDA-1BD4-44F5-8F4B-1546F4B6034C}"/>
              </a:ext>
            </a:extLst>
          </p:cNvPr>
          <p:cNvSpPr>
            <a:spLocks noGrp="1"/>
          </p:cNvSpPr>
          <p:nvPr>
            <p:ph type="title"/>
          </p:nvPr>
        </p:nvSpPr>
        <p:spPr/>
        <p:txBody>
          <a:bodyPr/>
          <a:lstStyle/>
          <a:p>
            <a:pPr algn="ctr"/>
            <a:r>
              <a:rPr lang="en-US" b="1" dirty="0">
                <a:solidFill>
                  <a:schemeClr val="tx1"/>
                </a:solidFill>
              </a:rPr>
              <a:t>CONNECTING DEVICES</a:t>
            </a:r>
            <a:endParaRPr lang="en-IN" dirty="0"/>
          </a:p>
        </p:txBody>
      </p:sp>
      <p:sp>
        <p:nvSpPr>
          <p:cNvPr id="3" name="Text Placeholder 2">
            <a:extLst>
              <a:ext uri="{FF2B5EF4-FFF2-40B4-BE49-F238E27FC236}">
                <a16:creationId xmlns:a16="http://schemas.microsoft.com/office/drawing/2014/main" id="{71CF8F53-6087-4FF0-A7B7-81D48AC82694}"/>
              </a:ext>
            </a:extLst>
          </p:cNvPr>
          <p:cNvSpPr>
            <a:spLocks noGrp="1"/>
          </p:cNvSpPr>
          <p:nvPr>
            <p:ph type="body" idx="1"/>
          </p:nvPr>
        </p:nvSpPr>
        <p:spPr/>
        <p:txBody>
          <a:bodyPr/>
          <a:lstStyle/>
          <a:p>
            <a:pPr marL="114300" indent="0">
              <a:buNone/>
            </a:pPr>
            <a:r>
              <a:rPr lang="en-IN" dirty="0">
                <a:latin typeface="Times" panose="02020603050405020304" pitchFamily="18" charset="0"/>
                <a:cs typeface="Times" panose="02020603050405020304" pitchFamily="18" charset="0"/>
              </a:rPr>
              <a:t>Connecting devices are divided into 5 different categories based on the layer in which they operate in the network.</a:t>
            </a:r>
          </a:p>
          <a:p>
            <a:pPr marL="114300" indent="0">
              <a:buNone/>
            </a:pPr>
            <a:endParaRPr lang="en-IN" dirty="0">
              <a:latin typeface="Times" panose="02020603050405020304" pitchFamily="18" charset="0"/>
              <a:cs typeface="Times" panose="02020603050405020304" pitchFamily="18" charset="0"/>
            </a:endParaRPr>
          </a:p>
          <a:p>
            <a:pPr marL="114300" indent="0">
              <a:buNone/>
            </a:pPr>
            <a:endParaRPr lang="en-IN"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E3F00A9D-52EA-4A61-9707-13D417B9A514}"/>
              </a:ext>
            </a:extLst>
          </p:cNvPr>
          <p:cNvSpPr>
            <a:spLocks noGrp="1"/>
          </p:cNvSpPr>
          <p:nvPr>
            <p:ph type="ftr" idx="11"/>
          </p:nvPr>
        </p:nvSpPr>
        <p:spPr/>
        <p:txBody>
          <a:bodyPr/>
          <a:lstStyle/>
          <a:p>
            <a:r>
              <a:rPr lang="en-IN"/>
              <a:t>Computer Networks                      </a:t>
            </a:r>
          </a:p>
        </p:txBody>
      </p:sp>
      <p:pic>
        <p:nvPicPr>
          <p:cNvPr id="6" name="Picture 5">
            <a:extLst>
              <a:ext uri="{FF2B5EF4-FFF2-40B4-BE49-F238E27FC236}">
                <a16:creationId xmlns:a16="http://schemas.microsoft.com/office/drawing/2014/main" id="{6E721087-3144-4ABF-8FF3-0FA4AFB925B0}"/>
              </a:ext>
            </a:extLst>
          </p:cNvPr>
          <p:cNvPicPr>
            <a:picLocks noChangeAspect="1"/>
          </p:cNvPicPr>
          <p:nvPr/>
        </p:nvPicPr>
        <p:blipFill>
          <a:blip r:embed="rId2"/>
          <a:stretch>
            <a:fillRect/>
          </a:stretch>
        </p:blipFill>
        <p:spPr>
          <a:xfrm>
            <a:off x="776605" y="2900362"/>
            <a:ext cx="7143750" cy="2886075"/>
          </a:xfrm>
          <a:prstGeom prst="rect">
            <a:avLst/>
          </a:prstGeom>
        </p:spPr>
      </p:pic>
    </p:spTree>
    <p:extLst>
      <p:ext uri="{BB962C8B-B14F-4D97-AF65-F5344CB8AC3E}">
        <p14:creationId xmlns:p14="http://schemas.microsoft.com/office/powerpoint/2010/main" val="378924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CB9F-CCCB-6854-9B43-F7D31290533D}"/>
              </a:ext>
            </a:extLst>
          </p:cNvPr>
          <p:cNvSpPr>
            <a:spLocks noGrp="1"/>
          </p:cNvSpPr>
          <p:nvPr>
            <p:ph type="title"/>
          </p:nvPr>
        </p:nvSpPr>
        <p:spPr/>
        <p:txBody>
          <a:bodyPr/>
          <a:lstStyle/>
          <a:p>
            <a:pPr algn="ctr"/>
            <a:r>
              <a:rPr lang="en-US" b="1" dirty="0">
                <a:solidFill>
                  <a:schemeClr val="tx1"/>
                </a:solidFill>
              </a:rPr>
              <a:t>HUB</a:t>
            </a:r>
            <a:endParaRPr lang="en-IN" b="1" dirty="0">
              <a:solidFill>
                <a:schemeClr val="tx1"/>
              </a:solidFill>
            </a:endParaRPr>
          </a:p>
        </p:txBody>
      </p:sp>
      <p:sp>
        <p:nvSpPr>
          <p:cNvPr id="3" name="Text Placeholder 2">
            <a:extLst>
              <a:ext uri="{FF2B5EF4-FFF2-40B4-BE49-F238E27FC236}">
                <a16:creationId xmlns:a16="http://schemas.microsoft.com/office/drawing/2014/main" id="{2125053A-0BD3-B650-C417-898DD60029DB}"/>
              </a:ext>
            </a:extLst>
          </p:cNvPr>
          <p:cNvSpPr>
            <a:spLocks noGrp="1"/>
          </p:cNvSpPr>
          <p:nvPr>
            <p:ph type="body" idx="1"/>
          </p:nvPr>
        </p:nvSpPr>
        <p:spPr/>
        <p:txBody>
          <a:bodyPr>
            <a:normAutofit/>
          </a:bodyPr>
          <a:lstStyle/>
          <a:p>
            <a:pPr algn="just"/>
            <a:r>
              <a:rPr lang="en-US" b="0" i="0" dirty="0">
                <a:solidFill>
                  <a:srgbClr val="444444"/>
                </a:solidFill>
                <a:effectLst/>
                <a:latin typeface="Times" panose="02020603050405020304" pitchFamily="18" charset="0"/>
                <a:cs typeface="Times" panose="02020603050405020304" pitchFamily="18" charset="0"/>
              </a:rPr>
              <a:t>A hub is used as a central point of connection among media segments.</a:t>
            </a:r>
          </a:p>
          <a:p>
            <a:pPr algn="just"/>
            <a:r>
              <a:rPr lang="en-US" b="0" i="0" dirty="0">
                <a:solidFill>
                  <a:srgbClr val="444444"/>
                </a:solidFill>
                <a:effectLst/>
                <a:latin typeface="Times" panose="02020603050405020304" pitchFamily="18" charset="0"/>
                <a:cs typeface="Times" panose="02020603050405020304" pitchFamily="18" charset="0"/>
              </a:rPr>
              <a:t>A Hub is a hardware device used to connect several computers together. </a:t>
            </a:r>
          </a:p>
          <a:p>
            <a:pPr algn="just"/>
            <a:r>
              <a:rPr lang="en-US" b="0" i="0" dirty="0">
                <a:solidFill>
                  <a:srgbClr val="444444"/>
                </a:solidFill>
                <a:effectLst/>
                <a:latin typeface="Times" panose="02020603050405020304" pitchFamily="18" charset="0"/>
                <a:cs typeface="Times" panose="02020603050405020304" pitchFamily="18" charset="0"/>
              </a:rPr>
              <a:t>A hub contains multiple ports. Cables from network devices plug in to the ports on the hub.</a:t>
            </a:r>
          </a:p>
          <a:p>
            <a:pPr algn="just"/>
            <a:r>
              <a:rPr lang="en-US" b="0" i="0" dirty="0">
                <a:solidFill>
                  <a:srgbClr val="444444"/>
                </a:solidFill>
                <a:effectLst/>
                <a:latin typeface="Times" panose="02020603050405020304" pitchFamily="18" charset="0"/>
                <a:cs typeface="Times" panose="02020603050405020304" pitchFamily="18" charset="0"/>
              </a:rPr>
              <a:t>Types of HUBS :– </a:t>
            </a:r>
          </a:p>
          <a:p>
            <a:pPr algn="just"/>
            <a:r>
              <a:rPr lang="en-US" b="0" i="0" dirty="0">
                <a:solidFill>
                  <a:srgbClr val="444444"/>
                </a:solidFill>
                <a:effectLst/>
                <a:latin typeface="Times" panose="02020603050405020304" pitchFamily="18" charset="0"/>
                <a:cs typeface="Times" panose="02020603050405020304" pitchFamily="18" charset="0"/>
              </a:rPr>
              <a:t>A passive hub is just a connector. It connects the wires coming from different branches.</a:t>
            </a:r>
          </a:p>
          <a:p>
            <a:pPr lvl="1" algn="just">
              <a:buFont typeface="Wingdings" panose="05000000000000000000" pitchFamily="2" charset="2"/>
              <a:buChar char="§"/>
            </a:pPr>
            <a:r>
              <a:rPr lang="en-US" sz="1600" b="0" i="0" dirty="0">
                <a:solidFill>
                  <a:srgbClr val="444444"/>
                </a:solidFill>
                <a:effectLst/>
                <a:latin typeface="Times" panose="02020603050405020304" pitchFamily="18" charset="0"/>
                <a:cs typeface="Times" panose="02020603050405020304" pitchFamily="18" charset="0"/>
              </a:rPr>
              <a:t>The signal pass through a passive hub without regeneration or amplification.</a:t>
            </a:r>
          </a:p>
          <a:p>
            <a:pPr lvl="1" algn="just">
              <a:buFont typeface="Wingdings" panose="05000000000000000000" pitchFamily="2" charset="2"/>
              <a:buChar char="§"/>
            </a:pPr>
            <a:r>
              <a:rPr lang="en-US" sz="1600" b="0" i="0" dirty="0">
                <a:solidFill>
                  <a:srgbClr val="444444"/>
                </a:solidFill>
                <a:effectLst/>
                <a:latin typeface="Times" panose="02020603050405020304" pitchFamily="18" charset="0"/>
                <a:cs typeface="Times" panose="02020603050405020304" pitchFamily="18" charset="0"/>
              </a:rPr>
              <a:t>Connect several networking cables together</a:t>
            </a:r>
          </a:p>
          <a:p>
            <a:pPr algn="just"/>
            <a:r>
              <a:rPr lang="en-US" b="0" i="0" dirty="0">
                <a:solidFill>
                  <a:srgbClr val="444444"/>
                </a:solidFill>
                <a:effectLst/>
                <a:latin typeface="Times" panose="02020603050405020304" pitchFamily="18" charset="0"/>
                <a:cs typeface="Times" panose="02020603050405020304" pitchFamily="18" charset="0"/>
              </a:rPr>
              <a:t> Active hubs or Multiport repeaters- They regenerate or amplify the signal before they are retransmitted.</a:t>
            </a:r>
            <a:endParaRPr lang="en-IN"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D2012B02-336A-4A6B-4500-92B7D0DDCCB0}"/>
              </a:ext>
            </a:extLst>
          </p:cNvPr>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830685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D307-ACD2-1323-91C9-0194AC6151FA}"/>
              </a:ext>
            </a:extLst>
          </p:cNvPr>
          <p:cNvSpPr>
            <a:spLocks noGrp="1"/>
          </p:cNvSpPr>
          <p:nvPr>
            <p:ph type="title"/>
          </p:nvPr>
        </p:nvSpPr>
        <p:spPr/>
        <p:txBody>
          <a:bodyPr/>
          <a:lstStyle/>
          <a:p>
            <a:pPr algn="ctr"/>
            <a:r>
              <a:rPr lang="en-US" b="1" dirty="0">
                <a:solidFill>
                  <a:schemeClr val="tx1"/>
                </a:solidFill>
              </a:rPr>
              <a:t>HUB</a:t>
            </a:r>
            <a:endParaRPr lang="en-IN" b="1" dirty="0">
              <a:solidFill>
                <a:schemeClr val="tx1"/>
              </a:solidFill>
            </a:endParaRPr>
          </a:p>
        </p:txBody>
      </p:sp>
      <p:sp>
        <p:nvSpPr>
          <p:cNvPr id="3" name="Text Placeholder 2">
            <a:extLst>
              <a:ext uri="{FF2B5EF4-FFF2-40B4-BE49-F238E27FC236}">
                <a16:creationId xmlns:a16="http://schemas.microsoft.com/office/drawing/2014/main" id="{E62C168C-EEE5-B1F2-5E26-723329FFF3C1}"/>
              </a:ext>
            </a:extLst>
          </p:cNvPr>
          <p:cNvSpPr>
            <a:spLocks noGrp="1"/>
          </p:cNvSpPr>
          <p:nvPr>
            <p:ph type="body" idx="1"/>
          </p:nvPr>
        </p:nvSpPr>
        <p:spPr>
          <a:xfrm>
            <a:off x="457200" y="1604520"/>
            <a:ext cx="8229240" cy="4369560"/>
          </a:xfrm>
        </p:spPr>
        <p:txBody>
          <a:bodyPr>
            <a:noAutofit/>
          </a:bodyPr>
          <a:lstStyle/>
          <a:p>
            <a:pPr algn="just"/>
            <a:r>
              <a:rPr lang="en-US" i="0" dirty="0">
                <a:solidFill>
                  <a:srgbClr val="444444"/>
                </a:solidFill>
                <a:effectLst/>
                <a:latin typeface="Times" panose="02020603050405020304" pitchFamily="18" charset="0"/>
                <a:cs typeface="Times" panose="02020603050405020304" pitchFamily="18" charset="0"/>
              </a:rPr>
              <a:t>Hubs Acts on the physical layer Operate on bits rather than frames</a:t>
            </a:r>
            <a:br>
              <a:rPr lang="en-US" dirty="0">
                <a:latin typeface="Times" panose="02020603050405020304" pitchFamily="18" charset="0"/>
                <a:cs typeface="Times" panose="02020603050405020304" pitchFamily="18" charset="0"/>
              </a:rPr>
            </a:br>
            <a:r>
              <a:rPr lang="en-US" i="0" dirty="0">
                <a:solidFill>
                  <a:srgbClr val="444444"/>
                </a:solidFill>
                <a:effectLst/>
                <a:latin typeface="Times" panose="02020603050405020304" pitchFamily="18" charset="0"/>
                <a:cs typeface="Times" panose="02020603050405020304" pitchFamily="18" charset="0"/>
              </a:rPr>
              <a:t>Also called multiport repeater Used to connect stations adapters in a physical star topology but logically bus Connection to the hub consists of two pairs of twisted pair wire one for transmission and the other for receiving.</a:t>
            </a:r>
          </a:p>
          <a:p>
            <a:pPr algn="just"/>
            <a:r>
              <a:rPr lang="en-US" i="0" dirty="0">
                <a:solidFill>
                  <a:srgbClr val="444444"/>
                </a:solidFill>
                <a:effectLst/>
                <a:latin typeface="Times" panose="02020603050405020304" pitchFamily="18" charset="0"/>
                <a:cs typeface="Times" panose="02020603050405020304" pitchFamily="18" charset="0"/>
              </a:rPr>
              <a:t>Hub receives a bit from an adapter and sends it to all the other adapters without implementing any access method. does not do filtering (forward a frame into a specific destination or drop it) just it copy the received frame onto all other links.</a:t>
            </a:r>
          </a:p>
          <a:p>
            <a:pPr algn="just"/>
            <a:r>
              <a:rPr lang="en-US" i="0" dirty="0">
                <a:solidFill>
                  <a:srgbClr val="444444"/>
                </a:solidFill>
                <a:effectLst/>
                <a:latin typeface="Times" panose="02020603050405020304" pitchFamily="18" charset="0"/>
                <a:cs typeface="Times" panose="02020603050405020304" pitchFamily="18" charset="0"/>
              </a:rPr>
              <a:t>The entire hub forms a single collision domain, and a single Broadcast domain</a:t>
            </a:r>
          </a:p>
          <a:p>
            <a:pPr lvl="1" algn="just">
              <a:buFont typeface="Wingdings" panose="05000000000000000000" pitchFamily="2" charset="2"/>
              <a:buChar char="§"/>
            </a:pPr>
            <a:r>
              <a:rPr lang="en-US" sz="1600" i="0" dirty="0">
                <a:solidFill>
                  <a:srgbClr val="444444"/>
                </a:solidFill>
                <a:effectLst/>
                <a:latin typeface="Times" panose="02020603050405020304" pitchFamily="18" charset="0"/>
                <a:cs typeface="Times" panose="02020603050405020304" pitchFamily="18" charset="0"/>
              </a:rPr>
              <a:t>Collision domain: is that part of the network (set of NICs) when two or more nodes transmit at the same time collision will happen.</a:t>
            </a:r>
          </a:p>
          <a:p>
            <a:pPr lvl="1" algn="just">
              <a:buFont typeface="Wingdings" panose="05000000000000000000" pitchFamily="2" charset="2"/>
              <a:buChar char="§"/>
            </a:pPr>
            <a:r>
              <a:rPr lang="en-US" sz="1600" i="0" dirty="0">
                <a:solidFill>
                  <a:srgbClr val="444444"/>
                </a:solidFill>
                <a:effectLst/>
                <a:latin typeface="Times" panose="02020603050405020304" pitchFamily="18" charset="0"/>
                <a:cs typeface="Times" panose="02020603050405020304" pitchFamily="18" charset="0"/>
              </a:rPr>
              <a:t>Broadcast domain: is that part of the network (set of NIC) where each NIC can 'see' other NICs' traffic broadcast messages.</a:t>
            </a:r>
          </a:p>
          <a:p>
            <a:pPr algn="just"/>
            <a:r>
              <a:rPr lang="en-US" i="0" dirty="0">
                <a:solidFill>
                  <a:srgbClr val="444444"/>
                </a:solidFill>
                <a:effectLst/>
                <a:latin typeface="Times" panose="02020603050405020304" pitchFamily="18" charset="0"/>
                <a:cs typeface="Times" panose="02020603050405020304" pitchFamily="18" charset="0"/>
              </a:rPr>
              <a:t>Multiple Hubs can be used to extend the network length </a:t>
            </a:r>
          </a:p>
          <a:p>
            <a:pPr algn="just"/>
            <a:r>
              <a:rPr lang="en-US" i="0" dirty="0">
                <a:solidFill>
                  <a:srgbClr val="444444"/>
                </a:solidFill>
                <a:effectLst/>
                <a:latin typeface="Times" panose="02020603050405020304" pitchFamily="18" charset="0"/>
                <a:cs typeface="Times" panose="02020603050405020304" pitchFamily="18" charset="0"/>
              </a:rPr>
              <a:t>For 10BaseT and 100BaseT the maximum length of the connection between an adapter and the hub is 100 meters.</a:t>
            </a:r>
            <a:endParaRPr lang="en-IN"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9F298C2F-F96E-258C-C77E-7001BF64E3E1}"/>
              </a:ext>
            </a:extLst>
          </p:cNvPr>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433925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4265-2AD9-BD7D-13CC-81FC3A694A76}"/>
              </a:ext>
            </a:extLst>
          </p:cNvPr>
          <p:cNvSpPr>
            <a:spLocks noGrp="1"/>
          </p:cNvSpPr>
          <p:nvPr>
            <p:ph type="title"/>
          </p:nvPr>
        </p:nvSpPr>
        <p:spPr/>
        <p:txBody>
          <a:bodyPr/>
          <a:lstStyle/>
          <a:p>
            <a:pPr algn="ctr"/>
            <a:r>
              <a:rPr lang="en-US" b="1" dirty="0"/>
              <a:t>HUB</a:t>
            </a:r>
            <a:endParaRPr lang="en-IN" b="1" dirty="0"/>
          </a:p>
        </p:txBody>
      </p:sp>
      <p:sp>
        <p:nvSpPr>
          <p:cNvPr id="3" name="Text Placeholder 2">
            <a:extLst>
              <a:ext uri="{FF2B5EF4-FFF2-40B4-BE49-F238E27FC236}">
                <a16:creationId xmlns:a16="http://schemas.microsoft.com/office/drawing/2014/main" id="{BAFA49F2-1E27-B503-5008-2CF96112DF1A}"/>
              </a:ext>
            </a:extLst>
          </p:cNvPr>
          <p:cNvSpPr>
            <a:spLocks noGrp="1"/>
          </p:cNvSpPr>
          <p:nvPr>
            <p:ph type="body" idx="1"/>
          </p:nvPr>
        </p:nvSpPr>
        <p:spPr>
          <a:xfrm>
            <a:off x="404870" y="1218286"/>
            <a:ext cx="8229240" cy="4833987"/>
          </a:xfrm>
        </p:spPr>
        <p:txBody>
          <a:bodyPr>
            <a:noAutofit/>
          </a:bodyPr>
          <a:lstStyle/>
          <a:p>
            <a:r>
              <a:rPr lang="en-US" b="1" i="0" dirty="0">
                <a:solidFill>
                  <a:srgbClr val="444444"/>
                </a:solidFill>
                <a:effectLst/>
                <a:latin typeface="Times" panose="02020603050405020304" pitchFamily="18" charset="0"/>
                <a:cs typeface="Times" panose="02020603050405020304" pitchFamily="18" charset="0"/>
              </a:rPr>
              <a:t>Hub Advantages: </a:t>
            </a:r>
          </a:p>
          <a:p>
            <a:pPr lvl="1"/>
            <a:r>
              <a:rPr lang="en-US" sz="1600" b="1" i="0" dirty="0">
                <a:solidFill>
                  <a:srgbClr val="444444"/>
                </a:solidFill>
                <a:effectLst/>
                <a:latin typeface="Times" panose="02020603050405020304" pitchFamily="18" charset="0"/>
                <a:cs typeface="Times" panose="02020603050405020304" pitchFamily="18" charset="0"/>
              </a:rPr>
              <a:t> </a:t>
            </a:r>
            <a:r>
              <a:rPr lang="en-US" sz="1600" i="0" dirty="0">
                <a:solidFill>
                  <a:srgbClr val="444444"/>
                </a:solidFill>
                <a:effectLst/>
                <a:latin typeface="Times" panose="02020603050405020304" pitchFamily="18" charset="0"/>
                <a:cs typeface="Times" panose="02020603050405020304" pitchFamily="18" charset="0"/>
              </a:rPr>
              <a:t>simple, inexpensive device</a:t>
            </a:r>
          </a:p>
          <a:p>
            <a:pPr lvl="1"/>
            <a:r>
              <a:rPr lang="en-US" sz="1600" b="0" i="0" dirty="0">
                <a:solidFill>
                  <a:srgbClr val="444444"/>
                </a:solidFill>
                <a:effectLst/>
                <a:latin typeface="Times" panose="02020603050405020304" pitchFamily="18" charset="0"/>
                <a:cs typeface="Times" panose="02020603050405020304" pitchFamily="18" charset="0"/>
              </a:rPr>
              <a:t>Multi-tier provides graceful degradation</a:t>
            </a:r>
          </a:p>
          <a:p>
            <a:pPr lvl="1"/>
            <a:r>
              <a:rPr lang="en-US" sz="1600" b="0" i="0" dirty="0">
                <a:solidFill>
                  <a:srgbClr val="444444"/>
                </a:solidFill>
                <a:effectLst/>
                <a:latin typeface="Times" panose="02020603050405020304" pitchFamily="18" charset="0"/>
                <a:cs typeface="Times" panose="02020603050405020304" pitchFamily="18" charset="0"/>
              </a:rPr>
              <a:t>Portions of the LAN continue to operate if one hub malfunctions</a:t>
            </a:r>
          </a:p>
          <a:p>
            <a:pPr lvl="1"/>
            <a:r>
              <a:rPr lang="en-US" sz="1600" b="0" i="0" dirty="0">
                <a:solidFill>
                  <a:srgbClr val="444444"/>
                </a:solidFill>
                <a:effectLst/>
                <a:latin typeface="Times" panose="02020603050405020304" pitchFamily="18" charset="0"/>
                <a:cs typeface="Times" panose="02020603050405020304" pitchFamily="18" charset="0"/>
              </a:rPr>
              <a:t>As an active hubs regenerate signals, it increases the distance that can be spanned by the LAN (up to 100 meters per segment).</a:t>
            </a:r>
          </a:p>
          <a:p>
            <a:pPr lvl="1"/>
            <a:r>
              <a:rPr lang="en-US" sz="1600" b="0" i="0" dirty="0">
                <a:solidFill>
                  <a:srgbClr val="444444"/>
                </a:solidFill>
                <a:effectLst/>
                <a:latin typeface="Times" panose="02020603050405020304" pitchFamily="18" charset="0"/>
                <a:cs typeface="Times" panose="02020603050405020304" pitchFamily="18" charset="0"/>
              </a:rPr>
              <a:t>Hubs can also be connected locally to a maximum of two other hubs, thereby increasing the number of devices that can be attached to the LAN.</a:t>
            </a:r>
          </a:p>
          <a:p>
            <a:pPr lvl="1"/>
            <a:r>
              <a:rPr lang="en-US" sz="1600" b="0" i="0" dirty="0">
                <a:solidFill>
                  <a:srgbClr val="444444"/>
                </a:solidFill>
                <a:effectLst/>
                <a:latin typeface="Times" panose="02020603050405020304" pitchFamily="18" charset="0"/>
                <a:cs typeface="Times" panose="02020603050405020304" pitchFamily="18" charset="0"/>
              </a:rPr>
              <a:t>Active hubs are usually used against attenuation, which is a decrease in the strength of the signal over distance.</a:t>
            </a:r>
          </a:p>
          <a:p>
            <a:r>
              <a:rPr lang="en-US" b="1" i="0" dirty="0">
                <a:solidFill>
                  <a:srgbClr val="444444"/>
                </a:solidFill>
                <a:effectLst/>
                <a:latin typeface="Times" panose="02020603050405020304" pitchFamily="18" charset="0"/>
                <a:cs typeface="Times" panose="02020603050405020304" pitchFamily="18" charset="0"/>
              </a:rPr>
              <a:t>Hub Disadvantages:</a:t>
            </a:r>
          </a:p>
          <a:p>
            <a:pPr lvl="1"/>
            <a:r>
              <a:rPr lang="en-US" sz="1600" b="0" i="0" dirty="0">
                <a:solidFill>
                  <a:srgbClr val="444444"/>
                </a:solidFill>
                <a:effectLst/>
                <a:latin typeface="Times" panose="02020603050405020304" pitchFamily="18" charset="0"/>
                <a:cs typeface="Times" panose="02020603050405020304" pitchFamily="18" charset="0"/>
              </a:rPr>
              <a:t>Bandwidth is shared by all hosts i.e. 10Mbs shared by 25 ports/users.</a:t>
            </a:r>
          </a:p>
          <a:p>
            <a:pPr lvl="1"/>
            <a:r>
              <a:rPr lang="en-US" sz="1600" b="0" i="0" dirty="0">
                <a:solidFill>
                  <a:srgbClr val="444444"/>
                </a:solidFill>
                <a:effectLst/>
                <a:latin typeface="Times" panose="02020603050405020304" pitchFamily="18" charset="0"/>
                <a:cs typeface="Times" panose="02020603050405020304" pitchFamily="18" charset="0"/>
              </a:rPr>
              <a:t>Can create bottlenecks when used with switches.</a:t>
            </a:r>
          </a:p>
          <a:p>
            <a:pPr lvl="1"/>
            <a:r>
              <a:rPr lang="en-US" sz="1600" b="0" i="0" dirty="0">
                <a:solidFill>
                  <a:srgbClr val="444444"/>
                </a:solidFill>
                <a:effectLst/>
                <a:latin typeface="Times" panose="02020603050405020304" pitchFamily="18" charset="0"/>
                <a:cs typeface="Times" panose="02020603050405020304" pitchFamily="18" charset="0"/>
              </a:rPr>
              <a:t>Have no layer 3 switching capability.</a:t>
            </a:r>
          </a:p>
          <a:p>
            <a:pPr lvl="1"/>
            <a:r>
              <a:rPr lang="en-US" sz="1600" b="0" i="0" dirty="0">
                <a:solidFill>
                  <a:srgbClr val="444444"/>
                </a:solidFill>
                <a:effectLst/>
                <a:latin typeface="Times" panose="02020603050405020304" pitchFamily="18" charset="0"/>
                <a:cs typeface="Times" panose="02020603050405020304" pitchFamily="18" charset="0"/>
              </a:rPr>
              <a:t>Most Hubs are unable to </a:t>
            </a:r>
            <a:r>
              <a:rPr lang="en-US" sz="1600" b="0" i="0" dirty="0" err="1">
                <a:solidFill>
                  <a:srgbClr val="444444"/>
                </a:solidFill>
                <a:effectLst/>
                <a:latin typeface="Times" panose="02020603050405020304" pitchFamily="18" charset="0"/>
                <a:cs typeface="Times" panose="02020603050405020304" pitchFamily="18" charset="0"/>
              </a:rPr>
              <a:t>utilise</a:t>
            </a:r>
            <a:r>
              <a:rPr lang="en-US" sz="1600" b="0" i="0" dirty="0">
                <a:solidFill>
                  <a:srgbClr val="444444"/>
                </a:solidFill>
                <a:effectLst/>
                <a:latin typeface="Times" panose="02020603050405020304" pitchFamily="18" charset="0"/>
                <a:cs typeface="Times" panose="02020603050405020304" pitchFamily="18" charset="0"/>
              </a:rPr>
              <a:t> VLANS</a:t>
            </a:r>
          </a:p>
          <a:p>
            <a:pPr lvl="1"/>
            <a:r>
              <a:rPr lang="en-US" sz="1600" b="0" i="0" dirty="0">
                <a:solidFill>
                  <a:srgbClr val="444444"/>
                </a:solidFill>
                <a:effectLst/>
                <a:latin typeface="Times" panose="02020603050405020304" pitchFamily="18" charset="0"/>
                <a:cs typeface="Times" panose="02020603050405020304" pitchFamily="18" charset="0"/>
              </a:rPr>
              <a:t>Individual segment collision domains become one large collision domain  (reduce the performance)Can’t interconnect different Ethernet technologies(like 10BaseT &amp; 100BaseT) because no buffering at the hub</a:t>
            </a:r>
            <a:endParaRPr lang="en-IN" sz="1600"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0ACDE43A-CD7B-81D0-3370-9D045E4AD398}"/>
              </a:ext>
            </a:extLst>
          </p:cNvPr>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902850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5F83-BEB4-F119-A933-5432156A76A8}"/>
              </a:ext>
            </a:extLst>
          </p:cNvPr>
          <p:cNvSpPr>
            <a:spLocks noGrp="1"/>
          </p:cNvSpPr>
          <p:nvPr>
            <p:ph type="title"/>
          </p:nvPr>
        </p:nvSpPr>
        <p:spPr/>
        <p:txBody>
          <a:bodyPr/>
          <a:lstStyle/>
          <a:p>
            <a:pPr algn="ctr"/>
            <a:r>
              <a:rPr lang="en-US" sz="3200" b="1" dirty="0">
                <a:solidFill>
                  <a:schemeClr val="tx1"/>
                </a:solidFill>
              </a:rPr>
              <a:t>REPEATER</a:t>
            </a:r>
            <a:endParaRPr lang="en-IN" sz="3200" b="1" dirty="0">
              <a:solidFill>
                <a:schemeClr val="tx1"/>
              </a:solidFill>
            </a:endParaRPr>
          </a:p>
        </p:txBody>
      </p:sp>
      <p:sp>
        <p:nvSpPr>
          <p:cNvPr id="3" name="Text Placeholder 2">
            <a:extLst>
              <a:ext uri="{FF2B5EF4-FFF2-40B4-BE49-F238E27FC236}">
                <a16:creationId xmlns:a16="http://schemas.microsoft.com/office/drawing/2014/main" id="{953890B1-DC11-6551-ED0D-B37A7698CF94}"/>
              </a:ext>
            </a:extLst>
          </p:cNvPr>
          <p:cNvSpPr>
            <a:spLocks noGrp="1"/>
          </p:cNvSpPr>
          <p:nvPr>
            <p:ph type="body" idx="1"/>
          </p:nvPr>
        </p:nvSpPr>
        <p:spPr>
          <a:xfrm>
            <a:off x="440267" y="1604520"/>
            <a:ext cx="8246173" cy="4752000"/>
          </a:xfrm>
        </p:spPr>
        <p:txBody>
          <a:bodyPr>
            <a:normAutofit/>
          </a:bodyPr>
          <a:lstStyle/>
          <a:p>
            <a:pPr algn="just"/>
            <a:r>
              <a:rPr lang="en-US" b="0" i="0" dirty="0">
                <a:solidFill>
                  <a:srgbClr val="444444"/>
                </a:solidFill>
                <a:effectLst/>
                <a:latin typeface="Times" panose="02020603050405020304" pitchFamily="18" charset="0"/>
                <a:cs typeface="Times" panose="02020603050405020304" pitchFamily="18" charset="0"/>
              </a:rPr>
              <a:t>A physical layer device the acts on bits not on frames or packets</a:t>
            </a:r>
          </a:p>
          <a:p>
            <a:pPr algn="just"/>
            <a:r>
              <a:rPr lang="en-US" b="0" i="0" dirty="0">
                <a:solidFill>
                  <a:srgbClr val="444444"/>
                </a:solidFill>
                <a:effectLst/>
                <a:latin typeface="Times" panose="02020603050405020304" pitchFamily="18" charset="0"/>
                <a:cs typeface="Times" panose="02020603050405020304" pitchFamily="18" charset="0"/>
              </a:rPr>
              <a:t>Can have two or more interfaces</a:t>
            </a:r>
          </a:p>
          <a:p>
            <a:pPr algn="just"/>
            <a:r>
              <a:rPr lang="en-US" b="0" i="0" dirty="0">
                <a:solidFill>
                  <a:srgbClr val="444444"/>
                </a:solidFill>
                <a:effectLst/>
                <a:latin typeface="Times" panose="02020603050405020304" pitchFamily="18" charset="0"/>
                <a:cs typeface="Times" panose="02020603050405020304" pitchFamily="18" charset="0"/>
              </a:rPr>
              <a:t>When a bit (0,1) arrives, the repeater receives it and regenerates it, the transmits it onto all other interfaces</a:t>
            </a:r>
          </a:p>
          <a:p>
            <a:pPr algn="just"/>
            <a:r>
              <a:rPr lang="en-US" b="0" i="0" dirty="0">
                <a:solidFill>
                  <a:srgbClr val="444444"/>
                </a:solidFill>
                <a:effectLst/>
                <a:latin typeface="Times" panose="02020603050405020304" pitchFamily="18" charset="0"/>
                <a:cs typeface="Times" panose="02020603050405020304" pitchFamily="18" charset="0"/>
              </a:rPr>
              <a:t>Used in LAN to connect cable segments and extend the maximum cable length-extending the geographical LAN range</a:t>
            </a:r>
          </a:p>
          <a:p>
            <a:pPr lvl="1" algn="just">
              <a:buFont typeface="Wingdings" panose="05000000000000000000" pitchFamily="2" charset="2"/>
              <a:buChar char="§"/>
            </a:pPr>
            <a:r>
              <a:rPr lang="en-US" sz="1600" b="0" i="0" dirty="0">
                <a:solidFill>
                  <a:srgbClr val="444444"/>
                </a:solidFill>
                <a:effectLst/>
                <a:latin typeface="Times" panose="02020603050405020304" pitchFamily="18" charset="0"/>
                <a:cs typeface="Times" panose="02020603050405020304" pitchFamily="18" charset="0"/>
              </a:rPr>
              <a:t>Ethernet 10base5 – Max. segment length 500m – 4 repeaters (5 segments) are used to extend the cable to 2500m)</a:t>
            </a:r>
          </a:p>
          <a:p>
            <a:pPr lvl="1" algn="just">
              <a:buFont typeface="Wingdings" panose="05000000000000000000" pitchFamily="2" charset="2"/>
              <a:buChar char="§"/>
            </a:pPr>
            <a:r>
              <a:rPr lang="en-US" sz="1600" b="0" i="0" dirty="0">
                <a:solidFill>
                  <a:srgbClr val="444444"/>
                </a:solidFill>
                <a:effectLst/>
                <a:latin typeface="Times" panose="02020603050405020304" pitchFamily="18" charset="0"/>
                <a:cs typeface="Times" panose="02020603050405020304" pitchFamily="18" charset="0"/>
              </a:rPr>
              <a:t>Ethernet 10Base2- Max. segment length 185m - 4 repeaters (5 segments) are used to extend the cable to 925m</a:t>
            </a:r>
          </a:p>
          <a:p>
            <a:pPr algn="just"/>
            <a:r>
              <a:rPr lang="en-US" b="0" i="0" dirty="0">
                <a:solidFill>
                  <a:srgbClr val="444444"/>
                </a:solidFill>
                <a:effectLst/>
                <a:latin typeface="Times" panose="02020603050405020304" pitchFamily="18" charset="0"/>
                <a:cs typeface="Times" panose="02020603050405020304" pitchFamily="18" charset="0"/>
              </a:rPr>
              <a:t>Repeaters do not implement any access method</a:t>
            </a:r>
          </a:p>
          <a:p>
            <a:pPr lvl="1" algn="just">
              <a:buFont typeface="Wingdings" panose="05000000000000000000" pitchFamily="2" charset="2"/>
              <a:buChar char="§"/>
            </a:pPr>
            <a:r>
              <a:rPr lang="en-US" sz="1600" b="0" i="0" dirty="0">
                <a:solidFill>
                  <a:srgbClr val="444444"/>
                </a:solidFill>
                <a:effectLst/>
                <a:latin typeface="Times" panose="02020603050405020304" pitchFamily="18" charset="0"/>
                <a:cs typeface="Times" panose="02020603050405020304" pitchFamily="18" charset="0"/>
              </a:rPr>
              <a:t>If any two nodes on any two connected segments transmit at the same time collision will happen</a:t>
            </a:r>
            <a:endParaRPr lang="en-IN" sz="1600"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0EDA917F-7814-F123-9EC5-17632A323126}"/>
              </a:ext>
            </a:extLst>
          </p:cNvPr>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1286594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9119-012E-497D-B0B3-96AE157A0C38}"/>
              </a:ext>
            </a:extLst>
          </p:cNvPr>
          <p:cNvSpPr>
            <a:spLocks noGrp="1"/>
          </p:cNvSpPr>
          <p:nvPr>
            <p:ph type="title"/>
          </p:nvPr>
        </p:nvSpPr>
        <p:spPr/>
        <p:txBody>
          <a:bodyPr/>
          <a:lstStyle/>
          <a:p>
            <a:pPr algn="ctr"/>
            <a:r>
              <a:rPr lang="en-US" sz="1600" b="1" dirty="0">
                <a:solidFill>
                  <a:schemeClr val="tx1"/>
                </a:solidFill>
                <a:latin typeface="Times" panose="02020603050405020304" pitchFamily="18" charset="0"/>
                <a:cs typeface="Times" panose="02020603050405020304" pitchFamily="18" charset="0"/>
              </a:rPr>
              <a:t>BRIDGE</a:t>
            </a:r>
            <a:endParaRPr lang="en-IN" sz="1600" dirty="0">
              <a:latin typeface="Times" panose="02020603050405020304" pitchFamily="18" charset="0"/>
              <a:cs typeface="Times" panose="02020603050405020304" pitchFamily="18" charset="0"/>
            </a:endParaRPr>
          </a:p>
        </p:txBody>
      </p:sp>
      <p:sp>
        <p:nvSpPr>
          <p:cNvPr id="3" name="Text Placeholder 2">
            <a:extLst>
              <a:ext uri="{FF2B5EF4-FFF2-40B4-BE49-F238E27FC236}">
                <a16:creationId xmlns:a16="http://schemas.microsoft.com/office/drawing/2014/main" id="{BE9E228A-1675-49DF-AA70-C9103A7E98AE}"/>
              </a:ext>
            </a:extLst>
          </p:cNvPr>
          <p:cNvSpPr>
            <a:spLocks noGrp="1"/>
          </p:cNvSpPr>
          <p:nvPr>
            <p:ph type="body" idx="1"/>
          </p:nvPr>
        </p:nvSpPr>
        <p:spPr>
          <a:xfrm>
            <a:off x="457200" y="914040"/>
            <a:ext cx="8333900" cy="5649320"/>
          </a:xfrm>
        </p:spPr>
        <p:txBody>
          <a:bodyPr>
            <a:normAutofit/>
          </a:bodyPr>
          <a:lstStyle/>
          <a:p>
            <a:r>
              <a:rPr lang="en-IN" dirty="0">
                <a:latin typeface="Times" panose="02020603050405020304" pitchFamily="18" charset="0"/>
                <a:cs typeface="Times" panose="02020603050405020304" pitchFamily="18" charset="0"/>
              </a:rPr>
              <a:t>Acts on Data Link Layer (MAC Address Level).</a:t>
            </a:r>
          </a:p>
          <a:p>
            <a:r>
              <a:rPr lang="en-IN" dirty="0">
                <a:latin typeface="Times" panose="02020603050405020304" pitchFamily="18" charset="0"/>
                <a:cs typeface="Times" panose="02020603050405020304" pitchFamily="18" charset="0"/>
              </a:rPr>
              <a:t>Used to divide segment LAN into smaller LANs segment or to connect LANs that use identical physical and DLL.</a:t>
            </a:r>
          </a:p>
          <a:p>
            <a:r>
              <a:rPr lang="en-IN" dirty="0">
                <a:latin typeface="Times" panose="02020603050405020304" pitchFamily="18" charset="0"/>
                <a:cs typeface="Times" panose="02020603050405020304" pitchFamily="18" charset="0"/>
              </a:rPr>
              <a:t>Each LAN segment is separate collision domain.</a:t>
            </a:r>
          </a:p>
          <a:p>
            <a:r>
              <a:rPr lang="en-IN" dirty="0">
                <a:latin typeface="Times" panose="02020603050405020304" pitchFamily="18" charset="0"/>
                <a:cs typeface="Times" panose="02020603050405020304" pitchFamily="18" charset="0"/>
              </a:rPr>
              <a:t>Bridge doesn't send the received frames to all other interfaces like hub, and repeaters but it performs filtering which means:</a:t>
            </a:r>
          </a:p>
          <a:p>
            <a:pPr lvl="1">
              <a:buFont typeface="Wingdings" panose="05000000000000000000" pitchFamily="2" charset="2"/>
              <a:buChar char="§"/>
            </a:pPr>
            <a:r>
              <a:rPr lang="en-IN" sz="1400" dirty="0">
                <a:latin typeface="Times" panose="02020603050405020304" pitchFamily="18" charset="0"/>
                <a:cs typeface="Times" panose="02020603050405020304" pitchFamily="18" charset="0"/>
              </a:rPr>
              <a:t>Whether the frame should be forwarded to another interface that leads to destination or dropped.</a:t>
            </a:r>
            <a:endParaRPr lang="en-IN" dirty="0">
              <a:latin typeface="Times" panose="02020603050405020304" pitchFamily="18" charset="0"/>
              <a:cs typeface="Times" panose="02020603050405020304" pitchFamily="18" charset="0"/>
            </a:endParaRPr>
          </a:p>
          <a:p>
            <a:r>
              <a:rPr lang="en-IN" sz="1600" dirty="0">
                <a:latin typeface="Times" panose="02020603050405020304" pitchFamily="18" charset="0"/>
                <a:cs typeface="Times" panose="02020603050405020304" pitchFamily="18" charset="0"/>
              </a:rPr>
              <a:t>This is done by the bridge table (forwarding table) that contains entries for the node on the LAN.</a:t>
            </a:r>
          </a:p>
          <a:p>
            <a:pPr lvl="2">
              <a:buFont typeface="Wingdings" panose="05000000000000000000" pitchFamily="2" charset="2"/>
              <a:buChar char="§"/>
            </a:pPr>
            <a:r>
              <a:rPr lang="en-IN" sz="1400" dirty="0">
                <a:latin typeface="Times" panose="02020603050405020304" pitchFamily="18" charset="0"/>
                <a:cs typeface="Times" panose="02020603050405020304" pitchFamily="18" charset="0"/>
              </a:rPr>
              <a:t>The bridge table is initially empty and filled automatically by learning from frames movement in the network.</a:t>
            </a:r>
          </a:p>
          <a:p>
            <a:pPr lvl="2">
              <a:buFont typeface="Wingdings" panose="05000000000000000000" pitchFamily="2" charset="2"/>
              <a:buChar char="§"/>
            </a:pPr>
            <a:r>
              <a:rPr lang="en-IN" sz="1400" dirty="0">
                <a:latin typeface="Times" panose="02020603050405020304" pitchFamily="18" charset="0"/>
                <a:cs typeface="Times" panose="02020603050405020304" pitchFamily="18" charset="0"/>
              </a:rPr>
              <a:t>An entry in the bridge table consists of : Node LAN (MAC) address, bridge interface to which node is connected to, the record creation time.</a:t>
            </a:r>
          </a:p>
          <a:p>
            <a:pPr lvl="2">
              <a:buFont typeface="Wingdings" panose="05000000000000000000" pitchFamily="2" charset="2"/>
              <a:buChar char="§"/>
            </a:pPr>
            <a:endParaRPr lang="en-IN" sz="1400" dirty="0">
              <a:latin typeface="Times" panose="02020603050405020304" pitchFamily="18" charset="0"/>
              <a:cs typeface="Times" panose="02020603050405020304" pitchFamily="18" charset="0"/>
            </a:endParaRPr>
          </a:p>
          <a:p>
            <a:pPr lvl="2">
              <a:buFont typeface="Arial" panose="020B0604020202020204" pitchFamily="34" charset="0"/>
              <a:buChar char="•"/>
            </a:pPr>
            <a:endParaRPr lang="en-IN" sz="1400" dirty="0">
              <a:latin typeface="Times" panose="02020603050405020304" pitchFamily="18" charset="0"/>
              <a:cs typeface="Times" panose="02020603050405020304" pitchFamily="18" charset="0"/>
            </a:endParaRPr>
          </a:p>
          <a:p>
            <a:pPr marL="571500" lvl="1" indent="0">
              <a:buNone/>
            </a:pPr>
            <a:endParaRPr lang="en-IN" dirty="0">
              <a:latin typeface="Times" panose="02020603050405020304" pitchFamily="18" charset="0"/>
              <a:cs typeface="Times" panose="02020603050405020304" pitchFamily="18" charset="0"/>
            </a:endParaRPr>
          </a:p>
          <a:p>
            <a:pPr marL="571500" lvl="1" indent="0">
              <a:buNone/>
            </a:pPr>
            <a:endParaRPr lang="en-IN" dirty="0">
              <a:latin typeface="Times" panose="02020603050405020304" pitchFamily="18" charset="0"/>
              <a:cs typeface="Times" panose="02020603050405020304" pitchFamily="18" charset="0"/>
            </a:endParaRPr>
          </a:p>
          <a:p>
            <a:r>
              <a:rPr lang="en-IN" sz="1600" dirty="0">
                <a:latin typeface="Times" panose="02020603050405020304" pitchFamily="18" charset="0"/>
                <a:cs typeface="Times" panose="02020603050405020304" pitchFamily="18" charset="0"/>
              </a:rPr>
              <a:t>A bridge run CSMA/CD  before sending the frame onto the link not like hub and repeater.</a:t>
            </a:r>
          </a:p>
          <a:p>
            <a:r>
              <a:rPr lang="en-IN" sz="1600" dirty="0">
                <a:latin typeface="Times" panose="02020603050405020304" pitchFamily="18" charset="0"/>
                <a:cs typeface="Times" panose="02020603050405020304" pitchFamily="18" charset="0"/>
              </a:rPr>
              <a:t>Bridge framing handling is done in a software.</a:t>
            </a:r>
          </a:p>
          <a:p>
            <a:endParaRPr lang="en-IN" dirty="0">
              <a:latin typeface="Times" panose="02020603050405020304" pitchFamily="18" charset="0"/>
              <a:cs typeface="Times" panose="02020603050405020304" pitchFamily="18" charset="0"/>
            </a:endParaRPr>
          </a:p>
          <a:p>
            <a:pPr lvl="2"/>
            <a:endParaRPr lang="en-IN" sz="1600"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583BB3CF-D7AB-4CD4-8F9F-F64852880E06}"/>
              </a:ext>
            </a:extLst>
          </p:cNvPr>
          <p:cNvSpPr>
            <a:spLocks noGrp="1"/>
          </p:cNvSpPr>
          <p:nvPr>
            <p:ph type="ftr" idx="11"/>
          </p:nvPr>
        </p:nvSpPr>
        <p:spPr/>
        <p:txBody>
          <a:bodyPr/>
          <a:lstStyle/>
          <a:p>
            <a:r>
              <a:rPr lang="en-IN" sz="1600">
                <a:latin typeface="Times" panose="02020603050405020304" pitchFamily="18" charset="0"/>
                <a:cs typeface="Times" panose="02020603050405020304" pitchFamily="18" charset="0"/>
              </a:rPr>
              <a:t>Computer Networks                      </a:t>
            </a:r>
          </a:p>
        </p:txBody>
      </p:sp>
      <p:pic>
        <p:nvPicPr>
          <p:cNvPr id="6" name="Picture 5">
            <a:extLst>
              <a:ext uri="{FF2B5EF4-FFF2-40B4-BE49-F238E27FC236}">
                <a16:creationId xmlns:a16="http://schemas.microsoft.com/office/drawing/2014/main" id="{57AFBCC3-2499-414A-8106-3110B1AA6340}"/>
              </a:ext>
            </a:extLst>
          </p:cNvPr>
          <p:cNvPicPr>
            <a:picLocks noChangeAspect="1"/>
          </p:cNvPicPr>
          <p:nvPr/>
        </p:nvPicPr>
        <p:blipFill>
          <a:blip r:embed="rId2"/>
          <a:stretch>
            <a:fillRect/>
          </a:stretch>
        </p:blipFill>
        <p:spPr>
          <a:xfrm>
            <a:off x="2743020" y="4477745"/>
            <a:ext cx="2581275" cy="1123950"/>
          </a:xfrm>
          <a:prstGeom prst="rect">
            <a:avLst/>
          </a:prstGeom>
        </p:spPr>
      </p:pic>
    </p:spTree>
    <p:extLst>
      <p:ext uri="{BB962C8B-B14F-4D97-AF65-F5344CB8AC3E}">
        <p14:creationId xmlns:p14="http://schemas.microsoft.com/office/powerpoint/2010/main" val="3087668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3502-8F8E-4D7F-849A-32A73292E8C1}"/>
              </a:ext>
            </a:extLst>
          </p:cNvPr>
          <p:cNvSpPr>
            <a:spLocks noGrp="1"/>
          </p:cNvSpPr>
          <p:nvPr>
            <p:ph type="title"/>
          </p:nvPr>
        </p:nvSpPr>
        <p:spPr/>
        <p:txBody>
          <a:bodyPr/>
          <a:lstStyle/>
          <a:p>
            <a:pPr algn="ctr"/>
            <a:r>
              <a:rPr lang="en-US" sz="2800" b="1" dirty="0">
                <a:solidFill>
                  <a:schemeClr val="tx1"/>
                </a:solidFill>
              </a:rPr>
              <a:t>HOW BRIDGE WORKS</a:t>
            </a:r>
            <a:endParaRPr lang="en-IN" dirty="0"/>
          </a:p>
        </p:txBody>
      </p:sp>
      <p:sp>
        <p:nvSpPr>
          <p:cNvPr id="3" name="Text Placeholder 2">
            <a:extLst>
              <a:ext uri="{FF2B5EF4-FFF2-40B4-BE49-F238E27FC236}">
                <a16:creationId xmlns:a16="http://schemas.microsoft.com/office/drawing/2014/main" id="{D4BAF6F4-7683-40BA-BCEF-93B70C9244EC}"/>
              </a:ext>
            </a:extLst>
          </p:cNvPr>
          <p:cNvSpPr>
            <a:spLocks noGrp="1"/>
          </p:cNvSpPr>
          <p:nvPr>
            <p:ph type="body" idx="1"/>
          </p:nvPr>
        </p:nvSpPr>
        <p:spPr/>
        <p:txBody>
          <a:bodyPr/>
          <a:lstStyle/>
          <a:p>
            <a:r>
              <a:rPr lang="en-IN" dirty="0"/>
              <a:t>Bridges work at MAC sublayer of the OSI model.</a:t>
            </a:r>
          </a:p>
          <a:p>
            <a:r>
              <a:rPr lang="en-IN" dirty="0"/>
              <a:t>Routing table is built to record the segmentation number of address.</a:t>
            </a:r>
          </a:p>
          <a:p>
            <a:r>
              <a:rPr lang="en-IN" dirty="0"/>
              <a:t>If destination address is in the same segment as the source address, stop transmitting.</a:t>
            </a:r>
          </a:p>
          <a:p>
            <a:r>
              <a:rPr lang="en-IN" dirty="0"/>
              <a:t>Otherwise forward to the other segment.</a:t>
            </a:r>
          </a:p>
          <a:p>
            <a:endParaRPr lang="en-IN" dirty="0"/>
          </a:p>
          <a:p>
            <a:endParaRPr lang="en-IN" dirty="0"/>
          </a:p>
        </p:txBody>
      </p:sp>
      <p:sp>
        <p:nvSpPr>
          <p:cNvPr id="4" name="Footer Placeholder 3">
            <a:extLst>
              <a:ext uri="{FF2B5EF4-FFF2-40B4-BE49-F238E27FC236}">
                <a16:creationId xmlns:a16="http://schemas.microsoft.com/office/drawing/2014/main" id="{6DC06C65-B24C-48D5-96C4-109573A8336C}"/>
              </a:ext>
            </a:extLst>
          </p:cNvPr>
          <p:cNvSpPr>
            <a:spLocks noGrp="1"/>
          </p:cNvSpPr>
          <p:nvPr>
            <p:ph type="ftr" idx="11"/>
          </p:nvPr>
        </p:nvSpPr>
        <p:spPr/>
        <p:txBody>
          <a:bodyPr/>
          <a:lstStyle/>
          <a:p>
            <a:r>
              <a:rPr lang="en-IN"/>
              <a:t>Computer Networks                      </a:t>
            </a:r>
          </a:p>
        </p:txBody>
      </p:sp>
      <p:pic>
        <p:nvPicPr>
          <p:cNvPr id="6" name="Picture 5">
            <a:extLst>
              <a:ext uri="{FF2B5EF4-FFF2-40B4-BE49-F238E27FC236}">
                <a16:creationId xmlns:a16="http://schemas.microsoft.com/office/drawing/2014/main" id="{F901DC1F-A130-4A88-8782-1B10D236BE29}"/>
              </a:ext>
            </a:extLst>
          </p:cNvPr>
          <p:cNvPicPr>
            <a:picLocks noChangeAspect="1"/>
          </p:cNvPicPr>
          <p:nvPr/>
        </p:nvPicPr>
        <p:blipFill>
          <a:blip r:embed="rId2"/>
          <a:stretch>
            <a:fillRect/>
          </a:stretch>
        </p:blipFill>
        <p:spPr>
          <a:xfrm>
            <a:off x="2049780" y="3241845"/>
            <a:ext cx="3886200" cy="3114675"/>
          </a:xfrm>
          <a:prstGeom prst="rect">
            <a:avLst/>
          </a:prstGeom>
        </p:spPr>
      </p:pic>
    </p:spTree>
    <p:extLst>
      <p:ext uri="{BB962C8B-B14F-4D97-AF65-F5344CB8AC3E}">
        <p14:creationId xmlns:p14="http://schemas.microsoft.com/office/powerpoint/2010/main" val="346463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D3D7-6FFA-49B3-A009-8B6B6B45CB67}"/>
              </a:ext>
            </a:extLst>
          </p:cNvPr>
          <p:cNvSpPr>
            <a:spLocks noGrp="1"/>
          </p:cNvSpPr>
          <p:nvPr>
            <p:ph type="title"/>
          </p:nvPr>
        </p:nvSpPr>
        <p:spPr/>
        <p:txBody>
          <a:bodyPr/>
          <a:lstStyle/>
          <a:p>
            <a:pPr algn="ctr"/>
            <a:r>
              <a:rPr lang="en-US" b="1" dirty="0">
                <a:solidFill>
                  <a:schemeClr val="tx1"/>
                </a:solidFill>
                <a:latin typeface="Times" panose="02020603050405020304" pitchFamily="18" charset="0"/>
                <a:cs typeface="Times" panose="02020603050405020304" pitchFamily="18" charset="0"/>
              </a:rPr>
              <a:t>TYPE OF BRIDGES</a:t>
            </a:r>
            <a:endParaRPr lang="en-IN" b="1" dirty="0">
              <a:latin typeface="Times" panose="02020603050405020304" pitchFamily="18" charset="0"/>
              <a:cs typeface="Times" panose="02020603050405020304" pitchFamily="18" charset="0"/>
            </a:endParaRPr>
          </a:p>
        </p:txBody>
      </p:sp>
      <p:sp>
        <p:nvSpPr>
          <p:cNvPr id="3" name="Text Placeholder 2">
            <a:extLst>
              <a:ext uri="{FF2B5EF4-FFF2-40B4-BE49-F238E27FC236}">
                <a16:creationId xmlns:a16="http://schemas.microsoft.com/office/drawing/2014/main" id="{AD8A8444-F647-40B3-8112-399B026F80FB}"/>
              </a:ext>
            </a:extLst>
          </p:cNvPr>
          <p:cNvSpPr>
            <a:spLocks noGrp="1"/>
          </p:cNvSpPr>
          <p:nvPr>
            <p:ph type="body" idx="1"/>
          </p:nvPr>
        </p:nvSpPr>
        <p:spPr>
          <a:xfrm>
            <a:off x="457200" y="1604520"/>
            <a:ext cx="8229240" cy="4044440"/>
          </a:xfrm>
        </p:spPr>
        <p:txBody>
          <a:bodyPr>
            <a:normAutofit/>
          </a:bodyPr>
          <a:lstStyle/>
          <a:p>
            <a:pPr marL="114300" indent="0">
              <a:buNone/>
            </a:pPr>
            <a:r>
              <a:rPr lang="en-IN" b="1" dirty="0">
                <a:latin typeface="Times" panose="02020603050405020304" pitchFamily="18" charset="0"/>
                <a:cs typeface="Times" panose="02020603050405020304" pitchFamily="18" charset="0"/>
              </a:rPr>
              <a:t>Transparent Bridge</a:t>
            </a:r>
          </a:p>
          <a:p>
            <a:r>
              <a:rPr lang="en-IN" dirty="0">
                <a:latin typeface="Times" panose="02020603050405020304" pitchFamily="18" charset="0"/>
                <a:cs typeface="Times" panose="02020603050405020304" pitchFamily="18" charset="0"/>
              </a:rPr>
              <a:t>Also called Learning bridge.</a:t>
            </a:r>
          </a:p>
          <a:p>
            <a:r>
              <a:rPr lang="en-IN" dirty="0">
                <a:latin typeface="Times" panose="02020603050405020304" pitchFamily="18" charset="0"/>
                <a:cs typeface="Times" panose="02020603050405020304" pitchFamily="18" charset="0"/>
              </a:rPr>
              <a:t>Build a table of MAC address as frame arrives.</a:t>
            </a:r>
          </a:p>
          <a:p>
            <a:r>
              <a:rPr lang="en-IN" dirty="0">
                <a:latin typeface="Times" panose="02020603050405020304" pitchFamily="18" charset="0"/>
                <a:cs typeface="Times" panose="02020603050405020304" pitchFamily="18" charset="0"/>
              </a:rPr>
              <a:t>Ethernet network use transparent bridge.</a:t>
            </a:r>
          </a:p>
          <a:p>
            <a:r>
              <a:rPr lang="en-IN" dirty="0">
                <a:latin typeface="Times" panose="02020603050405020304" pitchFamily="18" charset="0"/>
                <a:cs typeface="Times" panose="02020603050405020304" pitchFamily="18" charset="0"/>
              </a:rPr>
              <a:t>Duties of transparent bridge are: Filtering frames, forwarding and blocking</a:t>
            </a:r>
          </a:p>
          <a:p>
            <a:pPr marL="114300" indent="0">
              <a:buNone/>
            </a:pPr>
            <a:endParaRPr lang="en-IN" dirty="0">
              <a:latin typeface="Times" panose="02020603050405020304" pitchFamily="18" charset="0"/>
              <a:cs typeface="Times" panose="02020603050405020304" pitchFamily="18" charset="0"/>
            </a:endParaRPr>
          </a:p>
          <a:p>
            <a:pPr marL="114300" indent="0">
              <a:buNone/>
            </a:pPr>
            <a:r>
              <a:rPr lang="en-IN" b="1" dirty="0">
                <a:latin typeface="Times" panose="02020603050405020304" pitchFamily="18" charset="0"/>
                <a:cs typeface="Times" panose="02020603050405020304" pitchFamily="18" charset="0"/>
              </a:rPr>
              <a:t>Source Routing Bridge</a:t>
            </a:r>
          </a:p>
          <a:p>
            <a:r>
              <a:rPr lang="en-IN" dirty="0">
                <a:latin typeface="Times" panose="02020603050405020304" pitchFamily="18" charset="0"/>
                <a:cs typeface="Times" panose="02020603050405020304" pitchFamily="18" charset="0"/>
              </a:rPr>
              <a:t>Used in Token Ring Networks.</a:t>
            </a:r>
          </a:p>
          <a:p>
            <a:r>
              <a:rPr lang="en-IN" dirty="0">
                <a:latin typeface="Times" panose="02020603050405020304" pitchFamily="18" charset="0"/>
                <a:cs typeface="Times" panose="02020603050405020304" pitchFamily="18" charset="0"/>
              </a:rPr>
              <a:t> Each station should determine the route to destination when it wants to send a frame and therefore include the route information in the header of frame.</a:t>
            </a:r>
          </a:p>
          <a:p>
            <a:r>
              <a:rPr lang="en-IN" dirty="0">
                <a:latin typeface="Times" panose="02020603050405020304" pitchFamily="18" charset="0"/>
                <a:cs typeface="Times" panose="02020603050405020304" pitchFamily="18" charset="0"/>
              </a:rPr>
              <a:t>Addresses of these bridges are included in the frame.</a:t>
            </a:r>
          </a:p>
          <a:p>
            <a:r>
              <a:rPr lang="en-IN" dirty="0">
                <a:latin typeface="Times" panose="02020603050405020304" pitchFamily="18" charset="0"/>
                <a:cs typeface="Times" panose="02020603050405020304" pitchFamily="18" charset="0"/>
              </a:rPr>
              <a:t>Frame contains not only the source and destination address but also the bridge address.</a:t>
            </a:r>
          </a:p>
          <a:p>
            <a:endParaRPr lang="en-IN" dirty="0">
              <a:latin typeface="Times" panose="02020603050405020304" pitchFamily="18" charset="0"/>
              <a:cs typeface="Times" panose="02020603050405020304" pitchFamily="18" charset="0"/>
            </a:endParaRPr>
          </a:p>
          <a:p>
            <a:endParaRPr lang="en-IN"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5EF0A7B8-F42C-4887-A95F-2BE07619C05E}"/>
              </a:ext>
            </a:extLst>
          </p:cNvPr>
          <p:cNvSpPr>
            <a:spLocks noGrp="1"/>
          </p:cNvSpPr>
          <p:nvPr>
            <p:ph type="ftr" idx="11"/>
          </p:nvPr>
        </p:nvSpPr>
        <p:spPr/>
        <p:txBody>
          <a:bodyPr/>
          <a:lstStyle/>
          <a:p>
            <a:r>
              <a:rPr lang="en-IN" sz="1600">
                <a:latin typeface="Times" panose="02020603050405020304" pitchFamily="18" charset="0"/>
                <a:cs typeface="Times" panose="02020603050405020304" pitchFamily="18" charset="0"/>
              </a:rPr>
              <a:t>Computer Networks                      </a:t>
            </a:r>
          </a:p>
        </p:txBody>
      </p:sp>
    </p:spTree>
    <p:extLst>
      <p:ext uri="{BB962C8B-B14F-4D97-AF65-F5344CB8AC3E}">
        <p14:creationId xmlns:p14="http://schemas.microsoft.com/office/powerpoint/2010/main" val="250271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rgbClr val="000000"/>
              </a:buClr>
              <a:buSzPts val="2800"/>
              <a:buNone/>
            </a:pPr>
            <a:r>
              <a:rPr lang="en-US" b="1" dirty="0">
                <a:solidFill>
                  <a:srgbClr val="000000"/>
                </a:solidFill>
              </a:rPr>
              <a:t>CLASSES OF TRANSMISSION MEDIA</a:t>
            </a:r>
          </a:p>
        </p:txBody>
      </p:sp>
      <p:sp>
        <p:nvSpPr>
          <p:cNvPr id="119" name="Google Shape;119;p4"/>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120" name="Google Shape;120;p4"/>
          <p:cNvPicPr preferRelativeResize="0"/>
          <p:nvPr/>
        </p:nvPicPr>
        <p:blipFill rotWithShape="1">
          <a:blip r:embed="rId3">
            <a:alphaModFix/>
          </a:blip>
          <a:srcRect/>
          <a:stretch/>
        </p:blipFill>
        <p:spPr>
          <a:xfrm>
            <a:off x="681135" y="1726164"/>
            <a:ext cx="7819053" cy="353163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28B4-BCAC-F0D7-2007-BDADACD81E2D}"/>
              </a:ext>
            </a:extLst>
          </p:cNvPr>
          <p:cNvSpPr>
            <a:spLocks noGrp="1"/>
          </p:cNvSpPr>
          <p:nvPr>
            <p:ph type="title"/>
          </p:nvPr>
        </p:nvSpPr>
        <p:spPr>
          <a:xfrm>
            <a:off x="527900" y="52208"/>
            <a:ext cx="5797485" cy="815058"/>
          </a:xfrm>
        </p:spPr>
        <p:txBody>
          <a:bodyPr/>
          <a:lstStyle/>
          <a:p>
            <a:pPr algn="ctr"/>
            <a:r>
              <a:rPr lang="en-US" b="1" dirty="0">
                <a:solidFill>
                  <a:schemeClr val="tx1"/>
                </a:solidFill>
              </a:rPr>
              <a:t>DIFFERENCE BETWEEN BRIDGE VS REPEATER</a:t>
            </a:r>
            <a:endParaRPr lang="en-IN" b="1" dirty="0">
              <a:solidFill>
                <a:schemeClr val="tx1"/>
              </a:solidFill>
            </a:endParaRPr>
          </a:p>
        </p:txBody>
      </p:sp>
      <p:sp>
        <p:nvSpPr>
          <p:cNvPr id="4" name="Footer Placeholder 3">
            <a:extLst>
              <a:ext uri="{FF2B5EF4-FFF2-40B4-BE49-F238E27FC236}">
                <a16:creationId xmlns:a16="http://schemas.microsoft.com/office/drawing/2014/main" id="{C2D0F67A-2246-EA54-9E43-5DAA99F6C967}"/>
              </a:ext>
            </a:extLst>
          </p:cNvPr>
          <p:cNvSpPr>
            <a:spLocks noGrp="1"/>
          </p:cNvSpPr>
          <p:nvPr>
            <p:ph type="ftr" idx="11"/>
          </p:nvPr>
        </p:nvSpPr>
        <p:spPr/>
        <p:txBody>
          <a:bodyPr/>
          <a:lstStyle/>
          <a:p>
            <a:r>
              <a:rPr lang="en-IN"/>
              <a:t>Computer Networks                      </a:t>
            </a:r>
          </a:p>
        </p:txBody>
      </p:sp>
      <p:pic>
        <p:nvPicPr>
          <p:cNvPr id="6" name="Picture 5">
            <a:extLst>
              <a:ext uri="{FF2B5EF4-FFF2-40B4-BE49-F238E27FC236}">
                <a16:creationId xmlns:a16="http://schemas.microsoft.com/office/drawing/2014/main" id="{6D49B47E-B572-3C5F-C9A9-ECDF7549A753}"/>
              </a:ext>
            </a:extLst>
          </p:cNvPr>
          <p:cNvPicPr>
            <a:picLocks noChangeAspect="1"/>
          </p:cNvPicPr>
          <p:nvPr/>
        </p:nvPicPr>
        <p:blipFill rotWithShape="1">
          <a:blip r:embed="rId2"/>
          <a:srcRect l="1826" t="3985" r="3237" b="4132"/>
          <a:stretch/>
        </p:blipFill>
        <p:spPr>
          <a:xfrm>
            <a:off x="450977" y="1613410"/>
            <a:ext cx="7756731" cy="3996965"/>
          </a:xfrm>
          <a:prstGeom prst="rect">
            <a:avLst/>
          </a:prstGeom>
        </p:spPr>
      </p:pic>
    </p:spTree>
    <p:extLst>
      <p:ext uri="{BB962C8B-B14F-4D97-AF65-F5344CB8AC3E}">
        <p14:creationId xmlns:p14="http://schemas.microsoft.com/office/powerpoint/2010/main" val="2829441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3D76-5151-420E-87CC-94FC728DF3CE}"/>
              </a:ext>
            </a:extLst>
          </p:cNvPr>
          <p:cNvSpPr>
            <a:spLocks noGrp="1"/>
          </p:cNvSpPr>
          <p:nvPr>
            <p:ph type="title"/>
          </p:nvPr>
        </p:nvSpPr>
        <p:spPr/>
        <p:txBody>
          <a:bodyPr/>
          <a:lstStyle/>
          <a:p>
            <a:pPr algn="ctr"/>
            <a:r>
              <a:rPr lang="en-US" b="1" dirty="0">
                <a:solidFill>
                  <a:schemeClr val="tx1"/>
                </a:solidFill>
              </a:rPr>
              <a:t>SWITCHES</a:t>
            </a:r>
            <a:endParaRPr lang="en-IN" dirty="0"/>
          </a:p>
        </p:txBody>
      </p:sp>
      <p:sp>
        <p:nvSpPr>
          <p:cNvPr id="3" name="Text Placeholder 2">
            <a:extLst>
              <a:ext uri="{FF2B5EF4-FFF2-40B4-BE49-F238E27FC236}">
                <a16:creationId xmlns:a16="http://schemas.microsoft.com/office/drawing/2014/main" id="{57775AF1-E33E-4ED5-8AF2-F158B431FD19}"/>
              </a:ext>
            </a:extLst>
          </p:cNvPr>
          <p:cNvSpPr>
            <a:spLocks noGrp="1"/>
          </p:cNvSpPr>
          <p:nvPr>
            <p:ph type="body" idx="1"/>
          </p:nvPr>
        </p:nvSpPr>
        <p:spPr/>
        <p:txBody>
          <a:bodyPr/>
          <a:lstStyle/>
          <a:p>
            <a:r>
              <a:rPr lang="en-IN" dirty="0"/>
              <a:t>Switches operate at the DLL (Layer 2) of the OSI Model.</a:t>
            </a:r>
          </a:p>
          <a:p>
            <a:r>
              <a:rPr lang="en-IN" dirty="0"/>
              <a:t>Can interpret address information.</a:t>
            </a:r>
          </a:p>
          <a:p>
            <a:r>
              <a:rPr lang="en-IN" dirty="0"/>
              <a:t>Switch resembles bridges and can be considered as multiport  bridges.</a:t>
            </a:r>
          </a:p>
          <a:p>
            <a:r>
              <a:rPr lang="en-IN" dirty="0"/>
              <a:t>By having multiport can better use limited bandwidth and prove more cost- effective than bridge.</a:t>
            </a:r>
          </a:p>
          <a:p>
            <a:endParaRPr lang="en-IN" dirty="0"/>
          </a:p>
          <a:p>
            <a:endParaRPr lang="en-IN" dirty="0"/>
          </a:p>
        </p:txBody>
      </p:sp>
      <p:sp>
        <p:nvSpPr>
          <p:cNvPr id="4" name="Footer Placeholder 3">
            <a:extLst>
              <a:ext uri="{FF2B5EF4-FFF2-40B4-BE49-F238E27FC236}">
                <a16:creationId xmlns:a16="http://schemas.microsoft.com/office/drawing/2014/main" id="{BE750DC4-E870-4C90-817D-E0C521862772}"/>
              </a:ext>
            </a:extLst>
          </p:cNvPr>
          <p:cNvSpPr>
            <a:spLocks noGrp="1"/>
          </p:cNvSpPr>
          <p:nvPr>
            <p:ph type="ftr" idx="11"/>
          </p:nvPr>
        </p:nvSpPr>
        <p:spPr/>
        <p:txBody>
          <a:bodyPr/>
          <a:lstStyle/>
          <a:p>
            <a:r>
              <a:rPr lang="en-IN"/>
              <a:t>Computer Networks                      </a:t>
            </a:r>
          </a:p>
        </p:txBody>
      </p:sp>
      <p:pic>
        <p:nvPicPr>
          <p:cNvPr id="6" name="Picture 5">
            <a:extLst>
              <a:ext uri="{FF2B5EF4-FFF2-40B4-BE49-F238E27FC236}">
                <a16:creationId xmlns:a16="http://schemas.microsoft.com/office/drawing/2014/main" id="{F41119A4-491E-42CD-96D2-BB6F0D4E9F74}"/>
              </a:ext>
            </a:extLst>
          </p:cNvPr>
          <p:cNvPicPr>
            <a:picLocks noChangeAspect="1"/>
          </p:cNvPicPr>
          <p:nvPr/>
        </p:nvPicPr>
        <p:blipFill>
          <a:blip r:embed="rId2"/>
          <a:stretch>
            <a:fillRect/>
          </a:stretch>
        </p:blipFill>
        <p:spPr>
          <a:xfrm>
            <a:off x="2510790" y="3725862"/>
            <a:ext cx="3390900" cy="2047875"/>
          </a:xfrm>
          <a:prstGeom prst="rect">
            <a:avLst/>
          </a:prstGeom>
        </p:spPr>
      </p:pic>
    </p:spTree>
    <p:extLst>
      <p:ext uri="{BB962C8B-B14F-4D97-AF65-F5344CB8AC3E}">
        <p14:creationId xmlns:p14="http://schemas.microsoft.com/office/powerpoint/2010/main" val="2606600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AD6E-DA08-46E3-975F-AFFF46BC326A}"/>
              </a:ext>
            </a:extLst>
          </p:cNvPr>
          <p:cNvSpPr>
            <a:spLocks noGrp="1"/>
          </p:cNvSpPr>
          <p:nvPr>
            <p:ph type="title"/>
          </p:nvPr>
        </p:nvSpPr>
        <p:spPr/>
        <p:txBody>
          <a:bodyPr/>
          <a:lstStyle/>
          <a:p>
            <a:pPr algn="ctr"/>
            <a:r>
              <a:rPr lang="en-US" b="1" dirty="0">
                <a:solidFill>
                  <a:schemeClr val="tx1"/>
                </a:solidFill>
              </a:rPr>
              <a:t>SWITCHES</a:t>
            </a:r>
            <a:endParaRPr lang="en-IN" dirty="0"/>
          </a:p>
        </p:txBody>
      </p:sp>
      <p:sp>
        <p:nvSpPr>
          <p:cNvPr id="3" name="Text Placeholder 2">
            <a:extLst>
              <a:ext uri="{FF2B5EF4-FFF2-40B4-BE49-F238E27FC236}">
                <a16:creationId xmlns:a16="http://schemas.microsoft.com/office/drawing/2014/main" id="{0204BE43-9D61-482E-9C7A-F6B163BE9B91}"/>
              </a:ext>
            </a:extLst>
          </p:cNvPr>
          <p:cNvSpPr>
            <a:spLocks noGrp="1"/>
          </p:cNvSpPr>
          <p:nvPr>
            <p:ph type="body" idx="1"/>
          </p:nvPr>
        </p:nvSpPr>
        <p:spPr/>
        <p:txBody>
          <a:bodyPr/>
          <a:lstStyle/>
          <a:p>
            <a:r>
              <a:rPr lang="en-IN" dirty="0">
                <a:latin typeface="Times" panose="02020603050405020304" pitchFamily="18" charset="0"/>
                <a:cs typeface="Times" panose="02020603050405020304" pitchFamily="18" charset="0"/>
              </a:rPr>
              <a:t>Switches divide the network into several isolated channels.</a:t>
            </a:r>
          </a:p>
          <a:p>
            <a:r>
              <a:rPr lang="en-IN" dirty="0">
                <a:latin typeface="Times" panose="02020603050405020304" pitchFamily="18" charset="0"/>
                <a:cs typeface="Times" panose="02020603050405020304" pitchFamily="18" charset="0"/>
              </a:rPr>
              <a:t>Packets sending from one channel will not go to another if not specified.</a:t>
            </a:r>
          </a:p>
          <a:p>
            <a:r>
              <a:rPr lang="en-IN" dirty="0">
                <a:latin typeface="Times" panose="02020603050405020304" pitchFamily="18" charset="0"/>
                <a:cs typeface="Times" panose="02020603050405020304" pitchFamily="18" charset="0"/>
              </a:rPr>
              <a:t>Each channel has its own capacity and need not to be shared with other channel.</a:t>
            </a:r>
          </a:p>
          <a:p>
            <a:r>
              <a:rPr lang="en-IN" dirty="0">
                <a:latin typeface="Times" panose="02020603050405020304" pitchFamily="18" charset="0"/>
                <a:cs typeface="Times" panose="02020603050405020304" pitchFamily="18" charset="0"/>
              </a:rPr>
              <a:t>Forward only to the ports that connects to the destination device.</a:t>
            </a:r>
          </a:p>
          <a:p>
            <a:pPr lvl="1">
              <a:buFont typeface="Wingdings" panose="05000000000000000000" pitchFamily="2" charset="2"/>
              <a:buChar char="§"/>
            </a:pPr>
            <a:r>
              <a:rPr lang="en-IN" dirty="0">
                <a:latin typeface="Times" panose="02020603050405020304" pitchFamily="18" charset="0"/>
                <a:cs typeface="Times" panose="02020603050405020304" pitchFamily="18" charset="0"/>
              </a:rPr>
              <a:t>Knows MAC address</a:t>
            </a:r>
          </a:p>
          <a:p>
            <a:pPr lvl="1">
              <a:buFont typeface="Wingdings" panose="05000000000000000000" pitchFamily="2" charset="2"/>
              <a:buChar char="§"/>
            </a:pPr>
            <a:r>
              <a:rPr lang="en-IN" dirty="0">
                <a:latin typeface="Times" panose="02020603050405020304" pitchFamily="18" charset="0"/>
                <a:cs typeface="Times" panose="02020603050405020304" pitchFamily="18" charset="0"/>
              </a:rPr>
              <a:t>Match the MAC address in the data they received.</a:t>
            </a:r>
          </a:p>
          <a:p>
            <a:endParaRPr lang="en-IN" dirty="0">
              <a:latin typeface="Times" panose="02020603050405020304" pitchFamily="18" charset="0"/>
              <a:cs typeface="Times" panose="02020603050405020304" pitchFamily="18" charset="0"/>
            </a:endParaRPr>
          </a:p>
          <a:p>
            <a:endParaRPr lang="en-IN" dirty="0">
              <a:latin typeface="Times" panose="02020603050405020304" pitchFamily="18" charset="0"/>
              <a:cs typeface="Times" panose="02020603050405020304" pitchFamily="18" charset="0"/>
            </a:endParaRPr>
          </a:p>
          <a:p>
            <a:endParaRPr lang="en-IN" dirty="0">
              <a:latin typeface="Times" panose="02020603050405020304" pitchFamily="18" charset="0"/>
              <a:cs typeface="Times" panose="02020603050405020304" pitchFamily="18" charset="0"/>
            </a:endParaRPr>
          </a:p>
          <a:p>
            <a:endParaRPr lang="en-IN"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004E8A48-B379-456E-9925-C5F99283CBD9}"/>
              </a:ext>
            </a:extLst>
          </p:cNvPr>
          <p:cNvSpPr>
            <a:spLocks noGrp="1"/>
          </p:cNvSpPr>
          <p:nvPr>
            <p:ph type="ftr" idx="11"/>
          </p:nvPr>
        </p:nvSpPr>
        <p:spPr/>
        <p:txBody>
          <a:bodyPr/>
          <a:lstStyle/>
          <a:p>
            <a:r>
              <a:rPr lang="en-IN"/>
              <a:t>Computer Networks                      </a:t>
            </a:r>
          </a:p>
        </p:txBody>
      </p:sp>
      <p:pic>
        <p:nvPicPr>
          <p:cNvPr id="8" name="Picture 7">
            <a:extLst>
              <a:ext uri="{FF2B5EF4-FFF2-40B4-BE49-F238E27FC236}">
                <a16:creationId xmlns:a16="http://schemas.microsoft.com/office/drawing/2014/main" id="{F07ECC78-85B9-49D4-BB2F-E9FF96B7E01D}"/>
              </a:ext>
            </a:extLst>
          </p:cNvPr>
          <p:cNvPicPr>
            <a:picLocks noChangeAspect="1"/>
          </p:cNvPicPr>
          <p:nvPr/>
        </p:nvPicPr>
        <p:blipFill>
          <a:blip r:embed="rId2"/>
          <a:stretch>
            <a:fillRect/>
          </a:stretch>
        </p:blipFill>
        <p:spPr>
          <a:xfrm>
            <a:off x="772160" y="3593160"/>
            <a:ext cx="7010400" cy="2314575"/>
          </a:xfrm>
          <a:prstGeom prst="rect">
            <a:avLst/>
          </a:prstGeom>
        </p:spPr>
      </p:pic>
    </p:spTree>
    <p:extLst>
      <p:ext uri="{BB962C8B-B14F-4D97-AF65-F5344CB8AC3E}">
        <p14:creationId xmlns:p14="http://schemas.microsoft.com/office/powerpoint/2010/main" val="390461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90D1-3510-11D3-C14B-6AD18294BD67}"/>
              </a:ext>
            </a:extLst>
          </p:cNvPr>
          <p:cNvSpPr>
            <a:spLocks noGrp="1"/>
          </p:cNvSpPr>
          <p:nvPr>
            <p:ph type="title"/>
          </p:nvPr>
        </p:nvSpPr>
        <p:spPr/>
        <p:txBody>
          <a:bodyPr/>
          <a:lstStyle/>
          <a:p>
            <a:pPr algn="ctr"/>
            <a:r>
              <a:rPr lang="en-US" sz="3200" b="1" dirty="0"/>
              <a:t>ROUTER</a:t>
            </a:r>
            <a:endParaRPr lang="en-IN" sz="3200" b="1" dirty="0"/>
          </a:p>
        </p:txBody>
      </p:sp>
      <p:sp>
        <p:nvSpPr>
          <p:cNvPr id="3" name="Text Placeholder 2">
            <a:extLst>
              <a:ext uri="{FF2B5EF4-FFF2-40B4-BE49-F238E27FC236}">
                <a16:creationId xmlns:a16="http://schemas.microsoft.com/office/drawing/2014/main" id="{683B19EE-9E7F-AA51-ACC8-E8A49762460A}"/>
              </a:ext>
            </a:extLst>
          </p:cNvPr>
          <p:cNvSpPr>
            <a:spLocks noGrp="1"/>
          </p:cNvSpPr>
          <p:nvPr>
            <p:ph type="body" idx="1"/>
          </p:nvPr>
        </p:nvSpPr>
        <p:spPr>
          <a:xfrm>
            <a:off x="457200" y="1604520"/>
            <a:ext cx="8333900" cy="3977280"/>
          </a:xfrm>
        </p:spPr>
        <p:txBody>
          <a:bodyPr/>
          <a:lstStyle/>
          <a:p>
            <a:pPr algn="just"/>
            <a:r>
              <a:rPr lang="en-US" i="0" dirty="0">
                <a:solidFill>
                  <a:schemeClr val="tx1"/>
                </a:solidFill>
                <a:effectLst/>
                <a:latin typeface="Times" panose="02020603050405020304" pitchFamily="18" charset="0"/>
                <a:cs typeface="Times" panose="02020603050405020304" pitchFamily="18" charset="0"/>
              </a:rPr>
              <a:t>Routers Operates at network layer = deals with packets not frames</a:t>
            </a:r>
            <a:br>
              <a:rPr lang="en-US" dirty="0">
                <a:solidFill>
                  <a:schemeClr val="tx1"/>
                </a:solidFill>
                <a:latin typeface="Times" panose="02020603050405020304" pitchFamily="18" charset="0"/>
                <a:cs typeface="Times" panose="02020603050405020304" pitchFamily="18" charset="0"/>
              </a:rPr>
            </a:br>
            <a:r>
              <a:rPr lang="en-US" i="0" dirty="0">
                <a:solidFill>
                  <a:schemeClr val="tx1"/>
                </a:solidFill>
                <a:effectLst/>
                <a:latin typeface="Times" panose="02020603050405020304" pitchFamily="18" charset="0"/>
                <a:cs typeface="Times" panose="02020603050405020304" pitchFamily="18" charset="0"/>
              </a:rPr>
              <a:t>Connect LANs and WANs with similar or different protocols together</a:t>
            </a:r>
          </a:p>
          <a:p>
            <a:pPr algn="just"/>
            <a:r>
              <a:rPr lang="en-US" i="0" dirty="0">
                <a:solidFill>
                  <a:schemeClr val="tx1"/>
                </a:solidFill>
                <a:effectLst/>
                <a:latin typeface="Times" panose="02020603050405020304" pitchFamily="18" charset="0"/>
                <a:cs typeface="Times" panose="02020603050405020304" pitchFamily="18" charset="0"/>
              </a:rPr>
              <a:t>Switches and bridges isolate collision domains </a:t>
            </a:r>
          </a:p>
          <a:p>
            <a:pPr algn="just"/>
            <a:r>
              <a:rPr lang="en-US" i="0" dirty="0">
                <a:solidFill>
                  <a:schemeClr val="tx1"/>
                </a:solidFill>
                <a:effectLst/>
                <a:latin typeface="Times" panose="02020603050405020304" pitchFamily="18" charset="0"/>
                <a:cs typeface="Times" panose="02020603050405020304" pitchFamily="18" charset="0"/>
              </a:rPr>
              <a:t>but forward broadcast messages to all LANs connected to them. </a:t>
            </a:r>
          </a:p>
          <a:p>
            <a:pPr algn="just"/>
            <a:r>
              <a:rPr lang="en-US" i="0" dirty="0">
                <a:solidFill>
                  <a:schemeClr val="tx1"/>
                </a:solidFill>
                <a:effectLst/>
                <a:latin typeface="Times" panose="02020603050405020304" pitchFamily="18" charset="0"/>
                <a:cs typeface="Times" panose="02020603050405020304" pitchFamily="18" charset="0"/>
              </a:rPr>
              <a:t>Routers isolate both collision domains and broadcast domains</a:t>
            </a:r>
          </a:p>
          <a:p>
            <a:pPr algn="just"/>
            <a:r>
              <a:rPr lang="en-US" i="0" dirty="0">
                <a:solidFill>
                  <a:schemeClr val="tx1"/>
                </a:solidFill>
                <a:effectLst/>
                <a:latin typeface="Times" panose="02020603050405020304" pitchFamily="18" charset="0"/>
                <a:cs typeface="Times" panose="02020603050405020304" pitchFamily="18" charset="0"/>
              </a:rPr>
              <a:t>Acts like normal stations on a network, but have more than one network address (an address to each connected network)Deals with global address ( network layer address (IP)) not local address (MAC address)Routers Communicate with each other and exchange routing information</a:t>
            </a:r>
          </a:p>
          <a:p>
            <a:pPr algn="just"/>
            <a:r>
              <a:rPr lang="en-US" i="0" dirty="0">
                <a:solidFill>
                  <a:schemeClr val="tx1"/>
                </a:solidFill>
                <a:effectLst/>
                <a:latin typeface="Times" panose="02020603050405020304" pitchFamily="18" charset="0"/>
                <a:cs typeface="Times" panose="02020603050405020304" pitchFamily="18" charset="0"/>
              </a:rPr>
              <a:t>Determine best route using routing algorithm by special software installed on them</a:t>
            </a:r>
          </a:p>
          <a:p>
            <a:pPr algn="just"/>
            <a:r>
              <a:rPr lang="en-US" i="0" dirty="0">
                <a:solidFill>
                  <a:schemeClr val="tx1"/>
                </a:solidFill>
                <a:effectLst/>
                <a:latin typeface="Times" panose="02020603050405020304" pitchFamily="18" charset="0"/>
                <a:cs typeface="Times" panose="02020603050405020304" pitchFamily="18" charset="0"/>
              </a:rPr>
              <a:t>Forward traffic if information on destination is available otherwise discard it (not like a switch or bridge)</a:t>
            </a:r>
            <a:endParaRPr lang="en-IN" dirty="0">
              <a:solidFill>
                <a:schemeClr val="tx1"/>
              </a:solidFill>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55DF62C9-9938-CCEC-F80D-6A79EFA2A7D8}"/>
              </a:ext>
            </a:extLst>
          </p:cNvPr>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22405030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96AA-D5D6-4490-85DA-49B662BFBDA6}"/>
              </a:ext>
            </a:extLst>
          </p:cNvPr>
          <p:cNvSpPr>
            <a:spLocks noGrp="1"/>
          </p:cNvSpPr>
          <p:nvPr>
            <p:ph type="title"/>
          </p:nvPr>
        </p:nvSpPr>
        <p:spPr/>
        <p:txBody>
          <a:bodyPr/>
          <a:lstStyle/>
          <a:p>
            <a:pPr algn="ctr"/>
            <a:r>
              <a:rPr lang="en-IN" b="1" dirty="0"/>
              <a:t>GATEWAY</a:t>
            </a:r>
          </a:p>
        </p:txBody>
      </p:sp>
      <p:sp>
        <p:nvSpPr>
          <p:cNvPr id="3" name="Text Placeholder 2">
            <a:extLst>
              <a:ext uri="{FF2B5EF4-FFF2-40B4-BE49-F238E27FC236}">
                <a16:creationId xmlns:a16="http://schemas.microsoft.com/office/drawing/2014/main" id="{E322E900-E0CE-4F07-AF03-BD7799113DDC}"/>
              </a:ext>
            </a:extLst>
          </p:cNvPr>
          <p:cNvSpPr>
            <a:spLocks noGrp="1"/>
          </p:cNvSpPr>
          <p:nvPr>
            <p:ph type="body" idx="1"/>
          </p:nvPr>
        </p:nvSpPr>
        <p:spPr/>
        <p:txBody>
          <a:bodyPr>
            <a:normAutofit/>
          </a:bodyPr>
          <a:lstStyle/>
          <a:p>
            <a:pPr algn="just"/>
            <a:r>
              <a:rPr lang="en-US" dirty="0">
                <a:solidFill>
                  <a:schemeClr val="tx1"/>
                </a:solidFill>
                <a:latin typeface="Times" panose="02020603050405020304" pitchFamily="18" charset="0"/>
                <a:cs typeface="Times" panose="02020603050405020304" pitchFamily="18" charset="0"/>
              </a:rPr>
              <a:t>A gateway is a network node used in telecommunications that connects two networks with different transmission protocols together. Gateways serve as an entry and exit point for a network as all data must pass through or communicate with the gateway prior to being routed. In most IP-based networks, the only traffic that does not go through at least one gateway is traffic flowing among nodes on the same local area network (LAN) segment.</a:t>
            </a:r>
            <a:endParaRPr lang="en-IN" dirty="0">
              <a:solidFill>
                <a:schemeClr val="tx1"/>
              </a:solidFill>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C0F9972B-8A03-44F0-9C75-81BFFBFC68DE}"/>
              </a:ext>
            </a:extLst>
          </p:cNvPr>
          <p:cNvSpPr>
            <a:spLocks noGrp="1"/>
          </p:cNvSpPr>
          <p:nvPr>
            <p:ph type="ftr" idx="11"/>
          </p:nvPr>
        </p:nvSpPr>
        <p:spPr/>
        <p:txBody>
          <a:bodyPr/>
          <a:lstStyle/>
          <a:p>
            <a:r>
              <a:rPr lang="en-IN"/>
              <a:t>Computer Networks                      </a:t>
            </a:r>
          </a:p>
        </p:txBody>
      </p:sp>
      <p:pic>
        <p:nvPicPr>
          <p:cNvPr id="8" name="Picture 7">
            <a:extLst>
              <a:ext uri="{FF2B5EF4-FFF2-40B4-BE49-F238E27FC236}">
                <a16:creationId xmlns:a16="http://schemas.microsoft.com/office/drawing/2014/main" id="{6C7C22A0-493C-44C4-94CD-8929141A747C}"/>
              </a:ext>
            </a:extLst>
          </p:cNvPr>
          <p:cNvPicPr>
            <a:picLocks noChangeAspect="1"/>
          </p:cNvPicPr>
          <p:nvPr/>
        </p:nvPicPr>
        <p:blipFill>
          <a:blip r:embed="rId2"/>
          <a:stretch>
            <a:fillRect/>
          </a:stretch>
        </p:blipFill>
        <p:spPr>
          <a:xfrm>
            <a:off x="2186557" y="3121795"/>
            <a:ext cx="5923857" cy="3150486"/>
          </a:xfrm>
          <a:prstGeom prst="rect">
            <a:avLst/>
          </a:prstGeom>
        </p:spPr>
      </p:pic>
    </p:spTree>
    <p:extLst>
      <p:ext uri="{BB962C8B-B14F-4D97-AF65-F5344CB8AC3E}">
        <p14:creationId xmlns:p14="http://schemas.microsoft.com/office/powerpoint/2010/main" val="3866901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18F6-806E-4A3C-A9DB-FF82B69D1EB6}"/>
              </a:ext>
            </a:extLst>
          </p:cNvPr>
          <p:cNvSpPr>
            <a:spLocks noGrp="1"/>
          </p:cNvSpPr>
          <p:nvPr>
            <p:ph type="title"/>
          </p:nvPr>
        </p:nvSpPr>
        <p:spPr/>
        <p:txBody>
          <a:bodyPr/>
          <a:lstStyle/>
          <a:p>
            <a:r>
              <a:rPr lang="en-IN" b="1" dirty="0"/>
              <a:t>NETWORK INTERFACE CARD (NIC)</a:t>
            </a:r>
          </a:p>
        </p:txBody>
      </p:sp>
      <p:sp>
        <p:nvSpPr>
          <p:cNvPr id="3" name="Text Placeholder 2">
            <a:extLst>
              <a:ext uri="{FF2B5EF4-FFF2-40B4-BE49-F238E27FC236}">
                <a16:creationId xmlns:a16="http://schemas.microsoft.com/office/drawing/2014/main" id="{DEDF1F80-32ED-47C4-A8D8-97B2365B1746}"/>
              </a:ext>
            </a:extLst>
          </p:cNvPr>
          <p:cNvSpPr>
            <a:spLocks noGrp="1"/>
          </p:cNvSpPr>
          <p:nvPr>
            <p:ph type="body" idx="1"/>
          </p:nvPr>
        </p:nvSpPr>
        <p:spPr/>
        <p:txBody>
          <a:bodyPr/>
          <a:lstStyle/>
          <a:p>
            <a:pPr marL="114300" indent="0" algn="just">
              <a:buNone/>
            </a:pPr>
            <a:r>
              <a:rPr lang="en-US" dirty="0">
                <a:latin typeface="Times" panose="02020603050405020304" pitchFamily="18" charset="0"/>
                <a:cs typeface="Times" panose="02020603050405020304" pitchFamily="18" charset="0"/>
              </a:rPr>
              <a:t>A network interface card (NIC) is a hardware component without which a computer cannot be connected over a network. It is a circuit board installed in a computer that provides a dedicated network connection to the computer. It is also called network interface controller, network adapter or LAN adapter.</a:t>
            </a:r>
          </a:p>
          <a:p>
            <a:pPr marL="114300" indent="0" algn="just">
              <a:buNone/>
            </a:pPr>
            <a:endParaRPr lang="en-IN" b="1" dirty="0">
              <a:latin typeface="Times" panose="02020603050405020304" pitchFamily="18" charset="0"/>
              <a:cs typeface="Times" panose="02020603050405020304" pitchFamily="18" charset="0"/>
            </a:endParaRPr>
          </a:p>
          <a:p>
            <a:pPr marL="114300" indent="0" algn="just">
              <a:buNone/>
            </a:pPr>
            <a:r>
              <a:rPr lang="en-IN" b="1" dirty="0">
                <a:latin typeface="Times" panose="02020603050405020304" pitchFamily="18" charset="0"/>
                <a:cs typeface="Times" panose="02020603050405020304" pitchFamily="18" charset="0"/>
              </a:rPr>
              <a:t>Purpose</a:t>
            </a:r>
          </a:p>
          <a:p>
            <a:pPr marL="114300" indent="0" algn="just">
              <a:buNone/>
            </a:pPr>
            <a:endParaRPr lang="en-IN" b="1" dirty="0">
              <a:latin typeface="Times" panose="02020603050405020304" pitchFamily="18" charset="0"/>
              <a:cs typeface="Times" panose="02020603050405020304" pitchFamily="18" charset="0"/>
            </a:endParaRPr>
          </a:p>
          <a:p>
            <a:pPr algn="just">
              <a:buFont typeface="Arial" panose="020B0604020202020204" pitchFamily="34" charset="0"/>
              <a:buChar char="•"/>
            </a:pPr>
            <a:r>
              <a:rPr lang="en-US" dirty="0">
                <a:latin typeface="Times" panose="02020603050405020304" pitchFamily="18" charset="0"/>
                <a:cs typeface="Times" panose="02020603050405020304" pitchFamily="18" charset="0"/>
              </a:rPr>
              <a:t>NIC allows both wired and wireless communications.</a:t>
            </a:r>
          </a:p>
          <a:p>
            <a:pPr algn="just">
              <a:buFont typeface="Arial" panose="020B0604020202020204" pitchFamily="34" charset="0"/>
              <a:buChar char="•"/>
            </a:pPr>
            <a:r>
              <a:rPr lang="en-US" dirty="0">
                <a:latin typeface="Times" panose="02020603050405020304" pitchFamily="18" charset="0"/>
                <a:cs typeface="Times" panose="02020603050405020304" pitchFamily="18" charset="0"/>
              </a:rPr>
              <a:t>NIC allows communications between computers connected via local area network (LAN) as well as communications over large-scale network through Internet Protocol (IP).</a:t>
            </a:r>
          </a:p>
          <a:p>
            <a:pPr algn="just">
              <a:buFont typeface="Arial" panose="020B0604020202020204" pitchFamily="34" charset="0"/>
              <a:buChar char="•"/>
            </a:pPr>
            <a:r>
              <a:rPr lang="en-US" dirty="0">
                <a:latin typeface="Times" panose="02020603050405020304" pitchFamily="18" charset="0"/>
                <a:cs typeface="Times" panose="02020603050405020304" pitchFamily="18" charset="0"/>
              </a:rPr>
              <a:t>NIC is both a physical layer and a data link layer device, i.e. it provides the necessary hardware circuitry so that the physical layer processes and some data link layer processes can run on it.</a:t>
            </a:r>
          </a:p>
          <a:p>
            <a:pPr algn="just"/>
            <a:endParaRPr lang="en-IN"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9521AD09-E124-43EB-B949-ED998D1F61A6}"/>
              </a:ext>
            </a:extLst>
          </p:cNvPr>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2084377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035A-A8DB-4145-8449-AD0805AF9784}"/>
              </a:ext>
            </a:extLst>
          </p:cNvPr>
          <p:cNvSpPr>
            <a:spLocks noGrp="1"/>
          </p:cNvSpPr>
          <p:nvPr>
            <p:ph type="title"/>
          </p:nvPr>
        </p:nvSpPr>
        <p:spPr/>
        <p:txBody>
          <a:bodyPr/>
          <a:lstStyle/>
          <a:p>
            <a:r>
              <a:rPr lang="en-IN" b="1" dirty="0"/>
              <a:t>WIRELESS ACCESS POINT &amp; MODEM</a:t>
            </a:r>
          </a:p>
        </p:txBody>
      </p:sp>
      <p:sp>
        <p:nvSpPr>
          <p:cNvPr id="3" name="Text Placeholder 2">
            <a:extLst>
              <a:ext uri="{FF2B5EF4-FFF2-40B4-BE49-F238E27FC236}">
                <a16:creationId xmlns:a16="http://schemas.microsoft.com/office/drawing/2014/main" id="{3D43334C-4B34-4D9E-BF9F-B7FF71CEFA1F}"/>
              </a:ext>
            </a:extLst>
          </p:cNvPr>
          <p:cNvSpPr>
            <a:spLocks noGrp="1"/>
          </p:cNvSpPr>
          <p:nvPr>
            <p:ph type="body" idx="1"/>
          </p:nvPr>
        </p:nvSpPr>
        <p:spPr>
          <a:xfrm>
            <a:off x="457200" y="914040"/>
            <a:ext cx="8229240" cy="4667760"/>
          </a:xfrm>
        </p:spPr>
        <p:txBody>
          <a:bodyPr>
            <a:noAutofit/>
          </a:bodyPr>
          <a:lstStyle/>
          <a:p>
            <a:pPr marL="114300" indent="0" algn="just">
              <a:buNone/>
            </a:pPr>
            <a:r>
              <a:rPr lang="en-IN" dirty="0">
                <a:latin typeface="Times" panose="02020603050405020304" pitchFamily="18" charset="0"/>
                <a:cs typeface="Times" panose="02020603050405020304" pitchFamily="18" charset="0"/>
              </a:rPr>
              <a:t>An access point is a device that creates a wireless local area network, or WLAN, usually in an office or large building. An access point connects to a wired router, switch, or hub via an Ethernet cable, and projects a </a:t>
            </a:r>
            <a:r>
              <a:rPr lang="en-IN" dirty="0" err="1">
                <a:latin typeface="Times" panose="02020603050405020304" pitchFamily="18" charset="0"/>
                <a:cs typeface="Times" panose="02020603050405020304" pitchFamily="18" charset="0"/>
              </a:rPr>
              <a:t>WiFi</a:t>
            </a:r>
            <a:r>
              <a:rPr lang="en-IN" dirty="0">
                <a:latin typeface="Times" panose="02020603050405020304" pitchFamily="18" charset="0"/>
                <a:cs typeface="Times" panose="02020603050405020304" pitchFamily="18" charset="0"/>
              </a:rPr>
              <a:t> signal to a designated area.</a:t>
            </a:r>
          </a:p>
          <a:p>
            <a:pPr marL="114300" indent="0" algn="just">
              <a:buNone/>
            </a:pPr>
            <a:r>
              <a:rPr lang="en-IN" b="1" dirty="0">
                <a:latin typeface="Times" panose="02020603050405020304" pitchFamily="18" charset="0"/>
                <a:cs typeface="Times" panose="02020603050405020304" pitchFamily="18" charset="0"/>
              </a:rPr>
              <a:t>MODEM</a:t>
            </a:r>
          </a:p>
          <a:p>
            <a:pPr marL="114300" indent="0" algn="just">
              <a:buNone/>
            </a:pPr>
            <a:r>
              <a:rPr lang="en-US" dirty="0">
                <a:latin typeface="Times" panose="02020603050405020304" pitchFamily="18" charset="0"/>
                <a:cs typeface="Times" panose="02020603050405020304" pitchFamily="18" charset="0"/>
              </a:rPr>
              <a:t>A modem is a network device that both modulates and demodulates analog carrier signals (called sine waves) for encoding and decoding digital information for processing. Modems accomplish both of these tasks simultaneously and, for this reason, the term modem is a combination of "modulate" and "demodulate." </a:t>
            </a:r>
          </a:p>
          <a:p>
            <a:pPr marL="114300" indent="0" algn="just">
              <a:buNone/>
            </a:pPr>
            <a:r>
              <a:rPr lang="en-US" b="1" dirty="0">
                <a:latin typeface="Times" panose="02020603050405020304" pitchFamily="18" charset="0"/>
                <a:cs typeface="Times" panose="02020603050405020304" pitchFamily="18" charset="0"/>
              </a:rPr>
              <a:t>Features of Modems</a:t>
            </a:r>
          </a:p>
          <a:p>
            <a:r>
              <a:rPr lang="en-US" dirty="0">
                <a:latin typeface="Times" panose="02020603050405020304" pitchFamily="18" charset="0"/>
                <a:cs typeface="Times" panose="02020603050405020304" pitchFamily="18" charset="0"/>
              </a:rPr>
              <a:t>The main features of modems are as follows −</a:t>
            </a:r>
          </a:p>
          <a:p>
            <a:pPr>
              <a:buFont typeface="Arial" panose="020B0604020202020204" pitchFamily="34" charset="0"/>
              <a:buChar char="•"/>
            </a:pPr>
            <a:r>
              <a:rPr lang="en-US" dirty="0">
                <a:latin typeface="Times" panose="02020603050405020304" pitchFamily="18" charset="0"/>
                <a:cs typeface="Times" panose="02020603050405020304" pitchFamily="18" charset="0"/>
              </a:rPr>
              <a:t>They have high uploading and communication rates. An X2 modem provides an uploading bandwidth between 28.8 to 56 Kbps.</a:t>
            </a:r>
          </a:p>
          <a:p>
            <a:pPr>
              <a:buFont typeface="Arial" panose="020B0604020202020204" pitchFamily="34" charset="0"/>
              <a:buChar char="•"/>
            </a:pPr>
            <a:r>
              <a:rPr lang="en-US" dirty="0">
                <a:latin typeface="Times" panose="02020603050405020304" pitchFamily="18" charset="0"/>
                <a:cs typeface="Times" panose="02020603050405020304" pitchFamily="18" charset="0"/>
              </a:rPr>
              <a:t>They are upgradeable through a software patch to meet almost any universal standard.</a:t>
            </a:r>
          </a:p>
          <a:p>
            <a:pPr>
              <a:buFont typeface="Arial" panose="020B0604020202020204" pitchFamily="34" charset="0"/>
              <a:buChar char="•"/>
            </a:pPr>
            <a:r>
              <a:rPr lang="en-US" dirty="0">
                <a:latin typeface="Times" panose="02020603050405020304" pitchFamily="18" charset="0"/>
                <a:cs typeface="Times" panose="02020603050405020304" pitchFamily="18" charset="0"/>
              </a:rPr>
              <a:t>They enable high-speed downstream data transfers by digitally encoding all downstream data while upstream runs at conventional rates of 33.6 kbps.</a:t>
            </a:r>
          </a:p>
          <a:p>
            <a:pPr>
              <a:buFont typeface="Arial" panose="020B0604020202020204" pitchFamily="34" charset="0"/>
              <a:buChar char="•"/>
            </a:pPr>
            <a:r>
              <a:rPr lang="en-US" dirty="0">
                <a:latin typeface="Times" panose="02020603050405020304" pitchFamily="18" charset="0"/>
                <a:cs typeface="Times" panose="02020603050405020304" pitchFamily="18" charset="0"/>
              </a:rPr>
              <a:t>Some modems incorporate dual simultaneous voice and Data (DSVD), i.e., they can carry both analog voices and computer data.</a:t>
            </a:r>
          </a:p>
          <a:p>
            <a:pPr>
              <a:buFont typeface="Arial" panose="020B0604020202020204" pitchFamily="34" charset="0"/>
              <a:buChar char="•"/>
            </a:pPr>
            <a:r>
              <a:rPr lang="en-US" dirty="0">
                <a:latin typeface="Times" panose="02020603050405020304" pitchFamily="18" charset="0"/>
                <a:cs typeface="Times" panose="02020603050405020304" pitchFamily="18" charset="0"/>
              </a:rPr>
              <a:t>They can detect callers originating telephone number, and thus they can serve as caller ID.</a:t>
            </a:r>
          </a:p>
          <a:p>
            <a:pPr>
              <a:buFont typeface="Arial" panose="020B0604020202020204" pitchFamily="34" charset="0"/>
              <a:buChar char="•"/>
            </a:pPr>
            <a:r>
              <a:rPr lang="en-US" dirty="0">
                <a:latin typeface="Times" panose="02020603050405020304" pitchFamily="18" charset="0"/>
                <a:cs typeface="Times" panose="02020603050405020304" pitchFamily="18" charset="0"/>
              </a:rPr>
              <a:t>Some modems provide advanced voice mail features, and those modems serve as intelligent, answering machines or digital information systems.</a:t>
            </a:r>
          </a:p>
          <a:p>
            <a:pPr marL="114300" indent="0" algn="just">
              <a:buNone/>
            </a:pPr>
            <a:endParaRPr lang="en-US" dirty="0">
              <a:latin typeface="Times" panose="02020603050405020304" pitchFamily="18" charset="0"/>
              <a:cs typeface="Times" panose="02020603050405020304" pitchFamily="18" charset="0"/>
            </a:endParaRPr>
          </a:p>
          <a:p>
            <a:pPr marL="114300" indent="0" algn="just">
              <a:buNone/>
            </a:pPr>
            <a:endParaRPr lang="en-IN" dirty="0">
              <a:latin typeface="Times" panose="02020603050405020304" pitchFamily="18" charset="0"/>
              <a:cs typeface="Times" panose="02020603050405020304" pitchFamily="18" charset="0"/>
            </a:endParaRPr>
          </a:p>
        </p:txBody>
      </p:sp>
      <p:sp>
        <p:nvSpPr>
          <p:cNvPr id="4" name="Footer Placeholder 3">
            <a:extLst>
              <a:ext uri="{FF2B5EF4-FFF2-40B4-BE49-F238E27FC236}">
                <a16:creationId xmlns:a16="http://schemas.microsoft.com/office/drawing/2014/main" id="{0783A653-C132-4DBB-9B30-27CA65B6B583}"/>
              </a:ext>
            </a:extLst>
          </p:cNvPr>
          <p:cNvSpPr>
            <a:spLocks noGrp="1"/>
          </p:cNvSpPr>
          <p:nvPr>
            <p:ph type="ftr" idx="11"/>
          </p:nvPr>
        </p:nvSpPr>
        <p:spPr/>
        <p:txBody>
          <a:bodyPr/>
          <a:lstStyle/>
          <a:p>
            <a:r>
              <a:rPr lang="en-IN"/>
              <a:t>Computer Networks                      </a:t>
            </a:r>
          </a:p>
        </p:txBody>
      </p:sp>
    </p:spTree>
    <p:extLst>
      <p:ext uri="{BB962C8B-B14F-4D97-AF65-F5344CB8AC3E}">
        <p14:creationId xmlns:p14="http://schemas.microsoft.com/office/powerpoint/2010/main" val="3710425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304" name="Google Shape;304;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305" name="Google Shape;305;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0" y="-22860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a:latin typeface="Times"/>
                <a:ea typeface="Times"/>
                <a:cs typeface="Times"/>
                <a:sym typeface="Times"/>
              </a:rPr>
              <a:t>             </a:t>
            </a:r>
            <a:br>
              <a:rPr lang="en-US">
                <a:latin typeface="Times"/>
                <a:ea typeface="Times"/>
                <a:cs typeface="Times"/>
                <a:sym typeface="Times"/>
              </a:rPr>
            </a:br>
            <a:r>
              <a:rPr lang="en-US" sz="3000" b="1">
                <a:solidFill>
                  <a:srgbClr val="000000"/>
                </a:solidFill>
              </a:rPr>
              <a:t>GUIDED MEDIA</a:t>
            </a:r>
            <a:endParaRPr sz="3000" b="1">
              <a:solidFill>
                <a:srgbClr val="000000"/>
              </a:solidFill>
            </a:endParaRPr>
          </a:p>
        </p:txBody>
      </p:sp>
      <p:sp>
        <p:nvSpPr>
          <p:cNvPr id="126" name="Google Shape;126;p5"/>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sz="1400" b="0" strike="noStrike">
              <a:solidFill>
                <a:srgbClr val="0070C0"/>
              </a:solidFill>
              <a:latin typeface="Times New Roman"/>
              <a:ea typeface="Times New Roman"/>
              <a:cs typeface="Times New Roman"/>
              <a:sym typeface="Times New Roman"/>
            </a:endParaRPr>
          </a:p>
        </p:txBody>
      </p:sp>
      <p:sp>
        <p:nvSpPr>
          <p:cNvPr id="127" name="Google Shape;127;p5"/>
          <p:cNvSpPr txBox="1">
            <a:spLocks noGrp="1"/>
          </p:cNvSpPr>
          <p:nvPr>
            <p:ph type="body" idx="1"/>
          </p:nvPr>
        </p:nvSpPr>
        <p:spPr>
          <a:xfrm>
            <a:off x="457199" y="1324948"/>
            <a:ext cx="8490858" cy="4655974"/>
          </a:xfrm>
          <a:prstGeom prst="rect">
            <a:avLst/>
          </a:prstGeom>
          <a:noFill/>
          <a:ln>
            <a:noFill/>
          </a:ln>
        </p:spPr>
        <p:txBody>
          <a:bodyPr spcFirstLastPara="1" wrap="square" lIns="0" tIns="0" rIns="0" bIns="0" anchor="t" anchorCtr="0">
            <a:noAutofit/>
          </a:bodyPr>
          <a:lstStyle/>
          <a:p>
            <a:pPr marL="457200" lvl="0" indent="-342900" rtl="0">
              <a:lnSpc>
                <a:spcPct val="90000"/>
              </a:lnSpc>
              <a:spcBef>
                <a:spcPts val="1000"/>
              </a:spcBef>
              <a:spcAft>
                <a:spcPts val="0"/>
              </a:spcAft>
              <a:buSzPts val="1800"/>
              <a:buChar char="•"/>
            </a:pPr>
            <a:r>
              <a:rPr lang="en-US" i="0" dirty="0">
                <a:solidFill>
                  <a:srgbClr val="273239"/>
                </a:solidFill>
                <a:latin typeface="Times New Roman"/>
                <a:ea typeface="Times New Roman"/>
                <a:cs typeface="Times New Roman"/>
                <a:sym typeface="Times New Roman"/>
              </a:rPr>
              <a:t>It is also referred as Wired or Bounded transmission media. Signals being transmitted are </a:t>
            </a:r>
            <a:endParaRPr dirty="0"/>
          </a:p>
          <a:p>
            <a:pPr marL="114300" lvl="0" indent="0" rtl="0">
              <a:lnSpc>
                <a:spcPct val="90000"/>
              </a:lnSpc>
              <a:spcBef>
                <a:spcPts val="1000"/>
              </a:spcBef>
              <a:spcAft>
                <a:spcPts val="0"/>
              </a:spcAft>
              <a:buSzPts val="1800"/>
              <a:buNone/>
            </a:pPr>
            <a:r>
              <a:rPr lang="en-US" i="0" dirty="0">
                <a:solidFill>
                  <a:srgbClr val="273239"/>
                </a:solidFill>
                <a:latin typeface="Times New Roman"/>
                <a:ea typeface="Times New Roman"/>
                <a:cs typeface="Times New Roman"/>
                <a:sym typeface="Times New Roman"/>
              </a:rPr>
              <a:t>       directed and confined in a narrow pathway by using physical links. </a:t>
            </a:r>
            <a:br>
              <a:rPr lang="en-US" b="1" i="0" dirty="0">
                <a:solidFill>
                  <a:srgbClr val="273239"/>
                </a:solidFill>
                <a:latin typeface="Times New Roman"/>
                <a:ea typeface="Times New Roman"/>
                <a:cs typeface="Times New Roman"/>
                <a:sym typeface="Times New Roman"/>
              </a:rPr>
            </a:br>
            <a:endParaRPr b="1" i="0" dirty="0">
              <a:solidFill>
                <a:srgbClr val="273239"/>
              </a:solidFill>
              <a:latin typeface="Times New Roman"/>
              <a:ea typeface="Times New Roman"/>
              <a:cs typeface="Times New Roman"/>
              <a:sym typeface="Times New Roman"/>
            </a:endParaRPr>
          </a:p>
          <a:p>
            <a:pPr marL="114300" lvl="0" indent="0" rtl="0">
              <a:lnSpc>
                <a:spcPct val="90000"/>
              </a:lnSpc>
              <a:spcBef>
                <a:spcPts val="1000"/>
              </a:spcBef>
              <a:spcAft>
                <a:spcPts val="0"/>
              </a:spcAft>
              <a:buSzPts val="1800"/>
              <a:buNone/>
            </a:pPr>
            <a:r>
              <a:rPr lang="en-US" b="1" i="0" dirty="0">
                <a:solidFill>
                  <a:srgbClr val="273239"/>
                </a:solidFill>
                <a:latin typeface="Times New Roman"/>
                <a:ea typeface="Times New Roman"/>
                <a:cs typeface="Times New Roman"/>
                <a:sym typeface="Times New Roman"/>
              </a:rPr>
              <a:t>Features:  </a:t>
            </a:r>
            <a:endParaRPr dirty="0"/>
          </a:p>
          <a:p>
            <a:pPr marL="457200" lvl="0" indent="-342900" rtl="0">
              <a:lnSpc>
                <a:spcPct val="90000"/>
              </a:lnSpc>
              <a:spcBef>
                <a:spcPts val="1000"/>
              </a:spcBef>
              <a:spcAft>
                <a:spcPts val="0"/>
              </a:spcAft>
              <a:buSzPts val="1800"/>
              <a:buFont typeface="Arial"/>
              <a:buChar char="•"/>
            </a:pPr>
            <a:r>
              <a:rPr lang="en-US" b="1" i="0" dirty="0">
                <a:solidFill>
                  <a:srgbClr val="273239"/>
                </a:solidFill>
                <a:latin typeface="Times New Roman"/>
                <a:ea typeface="Times New Roman"/>
                <a:cs typeface="Times New Roman"/>
                <a:sym typeface="Times New Roman"/>
              </a:rPr>
              <a:t>     </a:t>
            </a:r>
            <a:r>
              <a:rPr lang="en-US" i="0" dirty="0">
                <a:solidFill>
                  <a:srgbClr val="273239"/>
                </a:solidFill>
                <a:latin typeface="Times New Roman"/>
                <a:ea typeface="Times New Roman"/>
                <a:cs typeface="Times New Roman"/>
                <a:sym typeface="Times New Roman"/>
              </a:rPr>
              <a:t>High Speed</a:t>
            </a:r>
            <a:endParaRPr dirty="0"/>
          </a:p>
          <a:p>
            <a:pPr marL="457200" lvl="0" indent="-342900" rtl="0">
              <a:lnSpc>
                <a:spcPct val="90000"/>
              </a:lnSpc>
              <a:spcBef>
                <a:spcPts val="1000"/>
              </a:spcBef>
              <a:spcAft>
                <a:spcPts val="0"/>
              </a:spcAft>
              <a:buSzPts val="1800"/>
              <a:buFont typeface="Arial"/>
              <a:buChar char="•"/>
            </a:pPr>
            <a:r>
              <a:rPr lang="en-US" i="0" dirty="0">
                <a:solidFill>
                  <a:srgbClr val="273239"/>
                </a:solidFill>
                <a:latin typeface="Times New Roman"/>
                <a:ea typeface="Times New Roman"/>
                <a:cs typeface="Times New Roman"/>
                <a:sym typeface="Times New Roman"/>
              </a:rPr>
              <a:t>     Secure</a:t>
            </a:r>
            <a:endParaRPr dirty="0"/>
          </a:p>
          <a:p>
            <a:pPr marL="457200" lvl="0" indent="-342900" rtl="0">
              <a:lnSpc>
                <a:spcPct val="90000"/>
              </a:lnSpc>
              <a:spcBef>
                <a:spcPts val="1000"/>
              </a:spcBef>
              <a:spcAft>
                <a:spcPts val="0"/>
              </a:spcAft>
              <a:buSzPts val="1800"/>
              <a:buFont typeface="Arial"/>
              <a:buChar char="•"/>
            </a:pPr>
            <a:r>
              <a:rPr lang="en-US" i="0" dirty="0">
                <a:solidFill>
                  <a:srgbClr val="273239"/>
                </a:solidFill>
                <a:latin typeface="Times New Roman"/>
                <a:ea typeface="Times New Roman"/>
                <a:cs typeface="Times New Roman"/>
                <a:sym typeface="Times New Roman"/>
              </a:rPr>
              <a:t>     Used for comparatively shorter distances.</a:t>
            </a:r>
            <a:endParaRPr dirty="0"/>
          </a:p>
          <a:p>
            <a:pPr marL="114300" lvl="0" indent="0" rtl="0">
              <a:lnSpc>
                <a:spcPct val="90000"/>
              </a:lnSpc>
              <a:spcBef>
                <a:spcPts val="1000"/>
              </a:spcBef>
              <a:spcAft>
                <a:spcPts val="0"/>
              </a:spcAft>
              <a:buSzPts val="1800"/>
              <a:buNone/>
            </a:pPr>
            <a:endParaRPr i="0" dirty="0">
              <a:solidFill>
                <a:srgbClr val="273239"/>
              </a:solidFill>
              <a:latin typeface="Times New Roman"/>
              <a:ea typeface="Times New Roman"/>
              <a:cs typeface="Times New Roman"/>
              <a:sym typeface="Times New Roman"/>
            </a:endParaRPr>
          </a:p>
          <a:p>
            <a:pPr marL="114300" lvl="0" indent="0" rtl="0">
              <a:lnSpc>
                <a:spcPct val="90000"/>
              </a:lnSpc>
              <a:spcBef>
                <a:spcPts val="1000"/>
              </a:spcBef>
              <a:spcAft>
                <a:spcPts val="0"/>
              </a:spcAft>
              <a:buSzPts val="1800"/>
              <a:buNone/>
            </a:pPr>
            <a:r>
              <a:rPr lang="en-US" b="1" i="0" dirty="0">
                <a:solidFill>
                  <a:srgbClr val="273239"/>
                </a:solidFill>
                <a:latin typeface="Times New Roman"/>
                <a:ea typeface="Times New Roman"/>
                <a:cs typeface="Times New Roman"/>
                <a:sym typeface="Times New Roman"/>
              </a:rPr>
              <a:t>There are 3 major types of Guided Media: </a:t>
            </a:r>
            <a:endParaRPr dirty="0"/>
          </a:p>
          <a:p>
            <a:pPr marL="457200" lvl="0" indent="-342900" rtl="0">
              <a:lnSpc>
                <a:spcPct val="90000"/>
              </a:lnSpc>
              <a:spcBef>
                <a:spcPts val="1000"/>
              </a:spcBef>
              <a:spcAft>
                <a:spcPts val="0"/>
              </a:spcAft>
              <a:buSzPts val="1800"/>
              <a:buFont typeface="Arial"/>
              <a:buChar char="•"/>
            </a:pPr>
            <a:r>
              <a:rPr lang="en-US" i="0" dirty="0">
                <a:solidFill>
                  <a:srgbClr val="273239"/>
                </a:solidFill>
                <a:latin typeface="Arial"/>
                <a:ea typeface="Arial"/>
                <a:cs typeface="Arial"/>
                <a:sym typeface="Arial"/>
              </a:rPr>
              <a:t>Twisted Pair Cable.</a:t>
            </a:r>
            <a:endParaRPr dirty="0"/>
          </a:p>
          <a:p>
            <a:pPr marL="457200" lvl="0" indent="-342900" rtl="0">
              <a:lnSpc>
                <a:spcPct val="90000"/>
              </a:lnSpc>
              <a:spcBef>
                <a:spcPts val="1000"/>
              </a:spcBef>
              <a:spcAft>
                <a:spcPts val="0"/>
              </a:spcAft>
              <a:buSzPts val="1800"/>
              <a:buFont typeface="Arial"/>
              <a:buChar char="•"/>
            </a:pPr>
            <a:r>
              <a:rPr lang="en-US" i="0" dirty="0">
                <a:solidFill>
                  <a:srgbClr val="273239"/>
                </a:solidFill>
                <a:latin typeface="Times New Roman"/>
                <a:ea typeface="Times New Roman"/>
                <a:cs typeface="Times New Roman"/>
                <a:sym typeface="Times New Roman"/>
              </a:rPr>
              <a:t>Coaxial Cable</a:t>
            </a:r>
            <a:r>
              <a:rPr lang="en-US" dirty="0">
                <a:solidFill>
                  <a:srgbClr val="273239"/>
                </a:solidFill>
                <a:latin typeface="Times New Roman"/>
                <a:ea typeface="Times New Roman"/>
                <a:cs typeface="Times New Roman"/>
                <a:sym typeface="Times New Roman"/>
              </a:rPr>
              <a:t>.</a:t>
            </a:r>
            <a:endParaRPr dirty="0"/>
          </a:p>
          <a:p>
            <a:pPr marL="457200" lvl="0" indent="-342900" rtl="0">
              <a:lnSpc>
                <a:spcPct val="90000"/>
              </a:lnSpc>
              <a:spcBef>
                <a:spcPts val="1000"/>
              </a:spcBef>
              <a:spcAft>
                <a:spcPts val="0"/>
              </a:spcAft>
              <a:buSzPts val="1800"/>
              <a:buFont typeface="Arial"/>
              <a:buChar char="•"/>
            </a:pPr>
            <a:r>
              <a:rPr lang="en-US" i="0" dirty="0">
                <a:solidFill>
                  <a:srgbClr val="273239"/>
                </a:solidFill>
                <a:latin typeface="Times New Roman"/>
                <a:ea typeface="Times New Roman"/>
                <a:cs typeface="Times New Roman"/>
                <a:sym typeface="Times New Roman"/>
              </a:rPr>
              <a:t>Optical Fiber Cable</a:t>
            </a:r>
            <a:endParaRPr dirty="0"/>
          </a:p>
          <a:p>
            <a:pPr marL="457200" lvl="0" indent="-228600" rtl="0">
              <a:lnSpc>
                <a:spcPct val="90000"/>
              </a:lnSpc>
              <a:spcBef>
                <a:spcPts val="1000"/>
              </a:spcBef>
              <a:spcAft>
                <a:spcPts val="0"/>
              </a:spcAft>
              <a:buSzPts val="1800"/>
              <a:buFont typeface="Arial"/>
              <a:buNone/>
            </a:pPr>
            <a:endParaRPr b="1" i="0" dirty="0">
              <a:solidFill>
                <a:srgbClr val="273239"/>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b="1" dirty="0"/>
              <a:t>TWISTED PAIR CABLE</a:t>
            </a:r>
            <a:endParaRPr lang="en-US" dirty="0"/>
          </a:p>
        </p:txBody>
      </p:sp>
      <p:sp>
        <p:nvSpPr>
          <p:cNvPr id="133" name="Google Shape;133;p6"/>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sz="1400" b="0" strike="noStrike">
              <a:solidFill>
                <a:srgbClr val="0070C0"/>
              </a:solidFill>
              <a:latin typeface="Times New Roman"/>
              <a:ea typeface="Times New Roman"/>
              <a:cs typeface="Times New Roman"/>
              <a:sym typeface="Times New Roman"/>
            </a:endParaRPr>
          </a:p>
        </p:txBody>
      </p:sp>
      <p:sp>
        <p:nvSpPr>
          <p:cNvPr id="134" name="Google Shape;134;p6"/>
          <p:cNvSpPr txBox="1">
            <a:spLocks noGrp="1"/>
          </p:cNvSpPr>
          <p:nvPr>
            <p:ph type="body" idx="1"/>
          </p:nvPr>
        </p:nvSpPr>
        <p:spPr>
          <a:xfrm>
            <a:off x="341523" y="1003300"/>
            <a:ext cx="8121341" cy="4940300"/>
          </a:xfrm>
          <a:prstGeom prst="rect">
            <a:avLst/>
          </a:prstGeom>
          <a:noFill/>
          <a:ln>
            <a:noFill/>
          </a:ln>
        </p:spPr>
        <p:txBody>
          <a:bodyPr spcFirstLastPara="1" wrap="square" lIns="0" tIns="0" rIns="0" bIns="0" anchor="t" anchorCtr="0">
            <a:normAutofit/>
          </a:bodyPr>
          <a:lstStyle/>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It consists of 2 separately insulated conductor wires wound about each other. </a:t>
            </a:r>
            <a:endParaRPr dirty="0"/>
          </a:p>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Generally, several such pairs are bundled together in a protective sheath. </a:t>
            </a:r>
            <a:endParaRPr dirty="0"/>
          </a:p>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They are the most widely used Transmission Media. </a:t>
            </a:r>
            <a:endParaRPr dirty="0"/>
          </a:p>
          <a:p>
            <a:pPr marL="457200" lvl="0" indent="-228600" algn="l"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p:txBody>
      </p:sp>
      <p:pic>
        <p:nvPicPr>
          <p:cNvPr id="135" name="Google Shape;135;p6"/>
          <p:cNvPicPr preferRelativeResize="0"/>
          <p:nvPr/>
        </p:nvPicPr>
        <p:blipFill rotWithShape="1">
          <a:blip r:embed="rId3">
            <a:alphaModFix/>
          </a:blip>
          <a:srcRect/>
          <a:stretch/>
        </p:blipFill>
        <p:spPr>
          <a:xfrm>
            <a:off x="749258" y="2967425"/>
            <a:ext cx="7305869" cy="21830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1800"/>
              <a:buNone/>
            </a:pPr>
            <a:r>
              <a:rPr lang="en-US" dirty="0"/>
              <a:t> </a:t>
            </a:r>
            <a:r>
              <a:rPr lang="en-US" b="1" dirty="0"/>
              <a:t>APPLICATION OF TWISTED PAIR</a:t>
            </a:r>
            <a:endParaRPr b="1" dirty="0"/>
          </a:p>
        </p:txBody>
      </p:sp>
      <p:sp>
        <p:nvSpPr>
          <p:cNvPr id="141" name="Google Shape;141;p42"/>
          <p:cNvSpPr txBox="1">
            <a:spLocks noGrp="1"/>
          </p:cNvSpPr>
          <p:nvPr>
            <p:ph type="body" idx="1"/>
          </p:nvPr>
        </p:nvSpPr>
        <p:spPr>
          <a:xfrm>
            <a:off x="457199" y="1117600"/>
            <a:ext cx="7361853" cy="4464200"/>
          </a:xfrm>
          <a:prstGeom prst="rect">
            <a:avLst/>
          </a:prstGeom>
          <a:noFill/>
          <a:ln>
            <a:noFill/>
          </a:ln>
        </p:spPr>
        <p:txBody>
          <a:bodyPr spcFirstLastPara="1" wrap="square" lIns="0" tIns="0" rIns="0" bIns="0" anchor="t" anchorCtr="0">
            <a:normAutofit/>
          </a:bodyPr>
          <a:lstStyle/>
          <a:p>
            <a:pPr marL="114300" lvl="0" indent="0" algn="l" rtl="0">
              <a:lnSpc>
                <a:spcPct val="90000"/>
              </a:lnSpc>
              <a:spcBef>
                <a:spcPts val="1000"/>
              </a:spcBef>
              <a:spcAft>
                <a:spcPts val="0"/>
              </a:spcAft>
              <a:buClr>
                <a:schemeClr val="dk1"/>
              </a:buClr>
              <a:buSzPts val="1800"/>
              <a:buNone/>
            </a:pPr>
            <a:r>
              <a:rPr lang="en-US" sz="1800" b="1" dirty="0">
                <a:solidFill>
                  <a:srgbClr val="273239"/>
                </a:solidFill>
                <a:latin typeface="Times New Roman"/>
                <a:ea typeface="Times New Roman"/>
                <a:cs typeface="Times New Roman"/>
                <a:sym typeface="Times New Roman"/>
              </a:rPr>
              <a:t>Application of Twisted Pair:</a:t>
            </a:r>
          </a:p>
          <a:p>
            <a:pPr marL="114300" lvl="0" indent="0" algn="l" rtl="0">
              <a:lnSpc>
                <a:spcPct val="90000"/>
              </a:lnSpc>
              <a:spcBef>
                <a:spcPts val="1000"/>
              </a:spcBef>
              <a:spcAft>
                <a:spcPts val="0"/>
              </a:spcAft>
              <a:buClr>
                <a:schemeClr val="dk1"/>
              </a:buClr>
              <a:buSzPts val="1800"/>
              <a:buNone/>
            </a:pPr>
            <a:endParaRPr dirty="0"/>
          </a:p>
          <a:p>
            <a:pPr lvl="0" algn="l" rtl="0">
              <a:lnSpc>
                <a:spcPct val="90000"/>
              </a:lnSpc>
              <a:spcBef>
                <a:spcPts val="1000"/>
              </a:spcBef>
              <a:spcAft>
                <a:spcPts val="0"/>
              </a:spcAft>
              <a:buClr>
                <a:schemeClr val="dk1"/>
              </a:buClr>
              <a:buSzPts val="1800"/>
              <a:buFont typeface="Wingdings" panose="05000000000000000000" pitchFamily="2" charset="2"/>
              <a:buChar char="§"/>
            </a:pPr>
            <a:r>
              <a:rPr lang="en-US" dirty="0">
                <a:solidFill>
                  <a:srgbClr val="273239"/>
                </a:solidFill>
                <a:latin typeface="Times New Roman"/>
                <a:ea typeface="Times New Roman"/>
                <a:cs typeface="Times New Roman"/>
                <a:sym typeface="Times New Roman"/>
              </a:rPr>
              <a:t>Telephone network</a:t>
            </a:r>
            <a:endParaRPr dirty="0"/>
          </a:p>
          <a:p>
            <a:pPr lvl="1" algn="l" rtl="0">
              <a:lnSpc>
                <a:spcPct val="90000"/>
              </a:lnSpc>
              <a:spcBef>
                <a:spcPts val="500"/>
              </a:spcBef>
              <a:spcAft>
                <a:spcPts val="0"/>
              </a:spcAft>
              <a:buSzPts val="1800"/>
              <a:buFont typeface="Wingdings" panose="05000000000000000000" pitchFamily="2" charset="2"/>
              <a:buChar char="v"/>
            </a:pPr>
            <a:r>
              <a:rPr lang="en-US" sz="1600" dirty="0">
                <a:solidFill>
                  <a:srgbClr val="273239"/>
                </a:solidFill>
                <a:latin typeface="Times New Roman"/>
                <a:ea typeface="Times New Roman"/>
                <a:cs typeface="Times New Roman"/>
                <a:sym typeface="Times New Roman"/>
              </a:rPr>
              <a:t>Between house and local exchange (subscriber loop)</a:t>
            </a:r>
            <a:endParaRPr dirty="0"/>
          </a:p>
          <a:p>
            <a:pPr lvl="0" algn="l" rtl="0">
              <a:lnSpc>
                <a:spcPct val="90000"/>
              </a:lnSpc>
              <a:spcBef>
                <a:spcPts val="1000"/>
              </a:spcBef>
              <a:spcAft>
                <a:spcPts val="0"/>
              </a:spcAft>
              <a:buClr>
                <a:schemeClr val="dk1"/>
              </a:buClr>
              <a:buSzPts val="1800"/>
              <a:buFont typeface="Wingdings" panose="05000000000000000000" pitchFamily="2" charset="2"/>
              <a:buChar char="§"/>
            </a:pPr>
            <a:r>
              <a:rPr lang="en-US" dirty="0">
                <a:solidFill>
                  <a:srgbClr val="273239"/>
                </a:solidFill>
                <a:latin typeface="Times New Roman"/>
                <a:ea typeface="Times New Roman"/>
                <a:cs typeface="Times New Roman"/>
                <a:sym typeface="Times New Roman"/>
              </a:rPr>
              <a:t>Within buildings</a:t>
            </a:r>
            <a:endParaRPr dirty="0"/>
          </a:p>
          <a:p>
            <a:pPr lvl="1" algn="l" rtl="0">
              <a:lnSpc>
                <a:spcPct val="90000"/>
              </a:lnSpc>
              <a:spcBef>
                <a:spcPts val="500"/>
              </a:spcBef>
              <a:spcAft>
                <a:spcPts val="0"/>
              </a:spcAft>
              <a:buSzPts val="1800"/>
              <a:buFont typeface="Wingdings" panose="05000000000000000000" pitchFamily="2" charset="2"/>
              <a:buChar char="v"/>
            </a:pPr>
            <a:r>
              <a:rPr lang="en-US" sz="1600" dirty="0">
                <a:solidFill>
                  <a:srgbClr val="273239"/>
                </a:solidFill>
                <a:latin typeface="Times New Roman"/>
                <a:ea typeface="Times New Roman"/>
                <a:cs typeface="Times New Roman"/>
                <a:sym typeface="Times New Roman"/>
              </a:rPr>
              <a:t>To private branch exchange (PBX)</a:t>
            </a:r>
            <a:endParaRPr dirty="0"/>
          </a:p>
          <a:p>
            <a:pPr lvl="0" algn="l" rtl="0">
              <a:lnSpc>
                <a:spcPct val="90000"/>
              </a:lnSpc>
              <a:spcBef>
                <a:spcPts val="1000"/>
              </a:spcBef>
              <a:spcAft>
                <a:spcPts val="0"/>
              </a:spcAft>
              <a:buClr>
                <a:schemeClr val="dk1"/>
              </a:buClr>
              <a:buSzPts val="1800"/>
              <a:buFont typeface="Wingdings" panose="05000000000000000000" pitchFamily="2" charset="2"/>
              <a:buChar char="§"/>
            </a:pPr>
            <a:r>
              <a:rPr lang="en-US" dirty="0">
                <a:solidFill>
                  <a:srgbClr val="273239"/>
                </a:solidFill>
                <a:latin typeface="Times New Roman"/>
                <a:ea typeface="Times New Roman"/>
                <a:cs typeface="Times New Roman"/>
                <a:sym typeface="Times New Roman"/>
              </a:rPr>
              <a:t>For local area networks (LAN)</a:t>
            </a:r>
            <a:endParaRPr dirty="0"/>
          </a:p>
          <a:p>
            <a:pPr lvl="1" algn="l" rtl="0">
              <a:lnSpc>
                <a:spcPct val="90000"/>
              </a:lnSpc>
              <a:spcBef>
                <a:spcPts val="500"/>
              </a:spcBef>
              <a:spcAft>
                <a:spcPts val="0"/>
              </a:spcAft>
              <a:buSzPts val="1800"/>
              <a:buFont typeface="Wingdings" panose="05000000000000000000" pitchFamily="2" charset="2"/>
              <a:buChar char="v"/>
            </a:pPr>
            <a:r>
              <a:rPr lang="en-US" sz="1600" dirty="0">
                <a:solidFill>
                  <a:srgbClr val="273239"/>
                </a:solidFill>
                <a:latin typeface="Times New Roman"/>
                <a:ea typeface="Times New Roman"/>
                <a:cs typeface="Times New Roman"/>
                <a:sym typeface="Times New Roman"/>
              </a:rPr>
              <a:t>10Mbps or 100Mbps</a:t>
            </a:r>
          </a:p>
          <a:p>
            <a:pPr lvl="1" algn="l" rtl="0">
              <a:lnSpc>
                <a:spcPct val="90000"/>
              </a:lnSpc>
              <a:spcBef>
                <a:spcPts val="500"/>
              </a:spcBef>
              <a:spcAft>
                <a:spcPts val="0"/>
              </a:spcAft>
              <a:buSzPts val="1800"/>
              <a:buFont typeface="Wingdings" panose="05000000000000000000" pitchFamily="2" charset="2"/>
              <a:buChar char="v"/>
            </a:pPr>
            <a:endParaRPr dirty="0"/>
          </a:p>
          <a:p>
            <a:pPr marL="114300" lvl="0" indent="0" algn="l" rtl="0">
              <a:lnSpc>
                <a:spcPct val="90000"/>
              </a:lnSpc>
              <a:spcBef>
                <a:spcPts val="1000"/>
              </a:spcBef>
              <a:spcAft>
                <a:spcPts val="0"/>
              </a:spcAft>
              <a:buSzPts val="1800"/>
              <a:buNone/>
            </a:pPr>
            <a:r>
              <a:rPr lang="en-US" sz="1800" b="1" dirty="0">
                <a:solidFill>
                  <a:srgbClr val="273239"/>
                </a:solidFill>
                <a:latin typeface="Times New Roman"/>
                <a:ea typeface="Times New Roman"/>
                <a:cs typeface="Times New Roman"/>
                <a:sym typeface="Times New Roman"/>
              </a:rPr>
              <a:t>Twisted Pair is of two types: </a:t>
            </a:r>
          </a:p>
          <a:p>
            <a:pPr lvl="0" algn="l" rtl="0">
              <a:lnSpc>
                <a:spcPct val="90000"/>
              </a:lnSpc>
              <a:spcBef>
                <a:spcPts val="1000"/>
              </a:spcBef>
              <a:spcAft>
                <a:spcPts val="0"/>
              </a:spcAft>
              <a:buSzPts val="1800"/>
              <a:buFont typeface="Wingdings" panose="05000000000000000000" pitchFamily="2" charset="2"/>
              <a:buChar char="§"/>
            </a:pPr>
            <a:r>
              <a:rPr lang="en-US" dirty="0">
                <a:solidFill>
                  <a:srgbClr val="273239"/>
                </a:solidFill>
                <a:latin typeface="Times New Roman"/>
                <a:ea typeface="Times New Roman"/>
                <a:cs typeface="Times New Roman"/>
                <a:sym typeface="Times New Roman"/>
              </a:rPr>
              <a:t>Unshielded Twisted Pair (UTP)</a:t>
            </a:r>
            <a:endParaRPr lang="en-US" dirty="0">
              <a:ea typeface="Times New Roman"/>
            </a:endParaRPr>
          </a:p>
          <a:p>
            <a:pPr lvl="0" algn="l" rtl="0">
              <a:lnSpc>
                <a:spcPct val="90000"/>
              </a:lnSpc>
              <a:spcBef>
                <a:spcPts val="1000"/>
              </a:spcBef>
              <a:spcAft>
                <a:spcPts val="0"/>
              </a:spcAft>
              <a:buSzPts val="1800"/>
              <a:buFont typeface="Wingdings" panose="05000000000000000000" pitchFamily="2" charset="2"/>
              <a:buChar char="§"/>
            </a:pPr>
            <a:r>
              <a:rPr lang="en-US" dirty="0">
                <a:solidFill>
                  <a:srgbClr val="273239"/>
                </a:solidFill>
                <a:latin typeface="Times New Roman"/>
                <a:ea typeface="Times New Roman"/>
                <a:cs typeface="Times New Roman"/>
                <a:sym typeface="Times New Roman"/>
              </a:rPr>
              <a:t>Shielded Twisted Pair(STP)</a:t>
            </a:r>
            <a:endParaRPr dirty="0"/>
          </a:p>
          <a:p>
            <a:pPr marL="114300" lvl="0" indent="0" algn="l" rtl="0">
              <a:lnSpc>
                <a:spcPct val="90000"/>
              </a:lnSpc>
              <a:spcBef>
                <a:spcPts val="1000"/>
              </a:spcBef>
              <a:spcAft>
                <a:spcPts val="0"/>
              </a:spcAft>
              <a:buSzPts val="1800"/>
              <a:buNone/>
            </a:pPr>
            <a:endParaRPr dirty="0"/>
          </a:p>
        </p:txBody>
      </p:sp>
      <p:sp>
        <p:nvSpPr>
          <p:cNvPr id="142" name="Google Shape;142;p42"/>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Computer Networks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1" y="0"/>
            <a:ext cx="6503437"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2800"/>
              <a:buNone/>
            </a:pPr>
            <a:br>
              <a:rPr lang="en-US" b="1" dirty="0">
                <a:solidFill>
                  <a:srgbClr val="273239"/>
                </a:solidFill>
                <a:latin typeface="Times New Roman"/>
                <a:ea typeface="Times New Roman"/>
                <a:cs typeface="Times New Roman"/>
                <a:sym typeface="Times New Roman"/>
              </a:rPr>
            </a:br>
            <a:r>
              <a:rPr lang="en-US" b="1" dirty="0">
                <a:solidFill>
                  <a:srgbClr val="273239"/>
                </a:solidFill>
                <a:latin typeface="Times New Roman"/>
                <a:ea typeface="Times New Roman"/>
                <a:cs typeface="Times New Roman"/>
                <a:sym typeface="Times New Roman"/>
              </a:rPr>
              <a:t>UNSHIELDED TWISTED PAIR (UTP) AND SHIELDED TWISTED PAIR(STP)</a:t>
            </a:r>
            <a:br>
              <a:rPr lang="en-US" b="1" dirty="0">
                <a:solidFill>
                  <a:srgbClr val="273239"/>
                </a:solidFill>
                <a:latin typeface="Times New Roman"/>
                <a:ea typeface="Times New Roman"/>
                <a:cs typeface="Times New Roman"/>
                <a:sym typeface="Times New Roman"/>
              </a:rPr>
            </a:br>
            <a:endParaRPr lang="en-US" dirty="0"/>
          </a:p>
        </p:txBody>
      </p:sp>
      <p:sp>
        <p:nvSpPr>
          <p:cNvPr id="148" name="Google Shape;148;p7"/>
          <p:cNvSpPr txBox="1">
            <a:spLocks noGrp="1"/>
          </p:cNvSpPr>
          <p:nvPr>
            <p:ph type="body" idx="1"/>
          </p:nvPr>
        </p:nvSpPr>
        <p:spPr>
          <a:xfrm>
            <a:off x="457199" y="1308100"/>
            <a:ext cx="8192279" cy="4391660"/>
          </a:xfrm>
          <a:prstGeom prst="rect">
            <a:avLst/>
          </a:prstGeom>
          <a:noFill/>
          <a:ln>
            <a:noFill/>
          </a:ln>
        </p:spPr>
        <p:txBody>
          <a:bodyPr spcFirstLastPara="1" wrap="square" lIns="0" tIns="0" rIns="0" bIns="0" anchor="t" anchorCtr="0">
            <a:noAutofit/>
          </a:bodyPr>
          <a:lstStyle/>
          <a:p>
            <a:pPr marL="114300" lvl="0" indent="0" algn="l" rtl="0">
              <a:lnSpc>
                <a:spcPct val="90000"/>
              </a:lnSpc>
              <a:spcBef>
                <a:spcPts val="1000"/>
              </a:spcBef>
              <a:spcAft>
                <a:spcPts val="0"/>
              </a:spcAft>
              <a:buSzPts val="1800"/>
              <a:buNone/>
            </a:pPr>
            <a:r>
              <a:rPr lang="en-US" b="1" dirty="0">
                <a:solidFill>
                  <a:srgbClr val="273239"/>
                </a:solidFill>
                <a:latin typeface="Times New Roman"/>
                <a:ea typeface="Times New Roman"/>
                <a:cs typeface="Times New Roman"/>
                <a:sym typeface="Times New Roman"/>
              </a:rPr>
              <a:t>Unshielded Twisted Pair (UTP)</a:t>
            </a:r>
            <a:endParaRPr b="1" dirty="0">
              <a:solidFill>
                <a:srgbClr val="273239"/>
              </a:solidFill>
              <a:latin typeface="Times New Roman"/>
              <a:ea typeface="Times New Roman"/>
              <a:cs typeface="Times New Roman"/>
              <a:sym typeface="Times New Roman"/>
            </a:endParaRPr>
          </a:p>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UTP consists of two insulated copper wires twisted around one another. </a:t>
            </a:r>
            <a:endParaRPr dirty="0"/>
          </a:p>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This type of cable can block interference and does not depend on a physical shield for this purpose. </a:t>
            </a:r>
            <a:endParaRPr dirty="0"/>
          </a:p>
          <a:p>
            <a:pPr marL="457200" lvl="0" indent="-342900" algn="l" rtl="0">
              <a:lnSpc>
                <a:spcPct val="90000"/>
              </a:lnSpc>
              <a:spcBef>
                <a:spcPts val="1000"/>
              </a:spcBef>
              <a:spcAft>
                <a:spcPts val="0"/>
              </a:spcAft>
              <a:buSzPts val="1800"/>
              <a:buChar char="•"/>
            </a:pPr>
            <a:r>
              <a:rPr lang="en-US" dirty="0">
                <a:solidFill>
                  <a:srgbClr val="273239"/>
                </a:solidFill>
                <a:latin typeface="Times New Roman"/>
                <a:ea typeface="Times New Roman"/>
                <a:cs typeface="Times New Roman"/>
                <a:sym typeface="Times New Roman"/>
              </a:rPr>
              <a:t>It is used for telephonic applications.</a:t>
            </a:r>
            <a:endParaRPr dirty="0"/>
          </a:p>
          <a:p>
            <a:pPr marL="114300" lvl="0" indent="0" algn="l" rtl="0">
              <a:lnSpc>
                <a:spcPct val="90000"/>
              </a:lnSpc>
              <a:spcBef>
                <a:spcPts val="1000"/>
              </a:spcBef>
              <a:spcAft>
                <a:spcPts val="0"/>
              </a:spcAft>
              <a:buSzPts val="1800"/>
              <a:buNone/>
            </a:pPr>
            <a:r>
              <a:rPr lang="en-US" b="1" i="0" dirty="0">
                <a:solidFill>
                  <a:srgbClr val="273239"/>
                </a:solidFill>
                <a:latin typeface="Arial"/>
                <a:ea typeface="Arial"/>
                <a:cs typeface="Arial"/>
                <a:sym typeface="Arial"/>
              </a:rPr>
              <a:t>Advantages: </a:t>
            </a:r>
            <a:endParaRPr b="0" i="0" dirty="0">
              <a:solidFill>
                <a:srgbClr val="273239"/>
              </a:solidFill>
              <a:latin typeface="Arial"/>
              <a:ea typeface="Arial"/>
              <a:cs typeface="Arial"/>
              <a:sym typeface="Arial"/>
            </a:endParaRPr>
          </a:p>
          <a:p>
            <a:pPr marL="457200" lvl="0" indent="-342900" algn="l" rtl="0">
              <a:lnSpc>
                <a:spcPct val="90000"/>
              </a:lnSpc>
              <a:spcBef>
                <a:spcPts val="1000"/>
              </a:spcBef>
              <a:spcAft>
                <a:spcPts val="0"/>
              </a:spcAft>
              <a:buSzPts val="1800"/>
              <a:buFont typeface="Arial"/>
              <a:buChar char="•"/>
            </a:pPr>
            <a:r>
              <a:rPr lang="en-US" b="0" i="0" dirty="0">
                <a:solidFill>
                  <a:srgbClr val="273239"/>
                </a:solidFill>
                <a:latin typeface="Arial"/>
                <a:ea typeface="Arial"/>
                <a:cs typeface="Arial"/>
                <a:sym typeface="Arial"/>
              </a:rPr>
              <a:t> </a:t>
            </a:r>
            <a:r>
              <a:rPr lang="en-US" dirty="0">
                <a:solidFill>
                  <a:srgbClr val="273239"/>
                </a:solidFill>
                <a:latin typeface="Times New Roman"/>
                <a:ea typeface="Times New Roman"/>
                <a:cs typeface="Times New Roman"/>
                <a:sym typeface="Times New Roman"/>
              </a:rPr>
              <a:t>Least expensive</a:t>
            </a:r>
            <a:endParaRPr dirty="0"/>
          </a:p>
          <a:p>
            <a:pPr marL="457200" lvl="0" indent="-342900" algn="l" rtl="0">
              <a:lnSpc>
                <a:spcPct val="90000"/>
              </a:lnSpc>
              <a:spcBef>
                <a:spcPts val="1000"/>
              </a:spcBef>
              <a:spcAft>
                <a:spcPts val="0"/>
              </a:spcAft>
              <a:buSzPts val="1800"/>
              <a:buFont typeface="Arial"/>
              <a:buChar char="•"/>
            </a:pPr>
            <a:r>
              <a:rPr lang="en-US" dirty="0">
                <a:solidFill>
                  <a:srgbClr val="273239"/>
                </a:solidFill>
                <a:latin typeface="Times New Roman"/>
                <a:ea typeface="Times New Roman"/>
                <a:cs typeface="Times New Roman"/>
                <a:sym typeface="Times New Roman"/>
              </a:rPr>
              <a:t> Easy to install</a:t>
            </a:r>
            <a:endParaRPr dirty="0"/>
          </a:p>
          <a:p>
            <a:pPr marL="457200" lvl="0" indent="-342900" algn="l" rtl="0">
              <a:lnSpc>
                <a:spcPct val="90000"/>
              </a:lnSpc>
              <a:spcBef>
                <a:spcPts val="1000"/>
              </a:spcBef>
              <a:spcAft>
                <a:spcPts val="0"/>
              </a:spcAft>
              <a:buSzPts val="1800"/>
              <a:buFont typeface="Arial"/>
              <a:buChar char="•"/>
            </a:pPr>
            <a:r>
              <a:rPr lang="en-US" dirty="0">
                <a:solidFill>
                  <a:srgbClr val="273239"/>
                </a:solidFill>
                <a:latin typeface="Times New Roman"/>
                <a:ea typeface="Times New Roman"/>
                <a:cs typeface="Times New Roman"/>
                <a:sym typeface="Times New Roman"/>
              </a:rPr>
              <a:t> High-speed capacity</a:t>
            </a:r>
            <a:endParaRPr dirty="0"/>
          </a:p>
          <a:p>
            <a:pPr marL="457200" lvl="0" indent="-342900" algn="l" rtl="0">
              <a:lnSpc>
                <a:spcPct val="90000"/>
              </a:lnSpc>
              <a:spcBef>
                <a:spcPts val="1000"/>
              </a:spcBef>
              <a:spcAft>
                <a:spcPts val="0"/>
              </a:spcAft>
              <a:buSzPts val="1800"/>
              <a:buFont typeface="Arial"/>
              <a:buChar char="•"/>
            </a:pPr>
            <a:r>
              <a:rPr lang="en-US" dirty="0">
                <a:solidFill>
                  <a:srgbClr val="273239"/>
                </a:solidFill>
                <a:latin typeface="Times New Roman"/>
                <a:ea typeface="Times New Roman"/>
                <a:cs typeface="Times New Roman"/>
                <a:sym typeface="Times New Roman"/>
              </a:rPr>
              <a:t>Susceptible to external interference</a:t>
            </a:r>
            <a:endParaRPr dirty="0"/>
          </a:p>
          <a:p>
            <a:pPr marL="457200" lvl="0" indent="-342900" algn="l" rtl="0">
              <a:lnSpc>
                <a:spcPct val="90000"/>
              </a:lnSpc>
              <a:spcBef>
                <a:spcPts val="1000"/>
              </a:spcBef>
              <a:spcAft>
                <a:spcPts val="0"/>
              </a:spcAft>
              <a:buSzPts val="1800"/>
              <a:buFont typeface="Arial"/>
              <a:buChar char="•"/>
            </a:pPr>
            <a:r>
              <a:rPr lang="en-US" dirty="0">
                <a:solidFill>
                  <a:srgbClr val="273239"/>
                </a:solidFill>
                <a:latin typeface="Times New Roman"/>
                <a:ea typeface="Times New Roman"/>
                <a:cs typeface="Times New Roman"/>
                <a:sym typeface="Times New Roman"/>
              </a:rPr>
              <a:t> Lower capacity and performance in comparison to STP</a:t>
            </a:r>
            <a:endParaRPr dirty="0"/>
          </a:p>
          <a:p>
            <a:pPr marL="457200" lvl="0" indent="-342900" algn="l" rtl="0">
              <a:lnSpc>
                <a:spcPct val="90000"/>
              </a:lnSpc>
              <a:spcBef>
                <a:spcPts val="1000"/>
              </a:spcBef>
              <a:spcAft>
                <a:spcPts val="0"/>
              </a:spcAft>
              <a:buSzPts val="1800"/>
              <a:buFont typeface="Arial"/>
              <a:buChar char="•"/>
            </a:pPr>
            <a:r>
              <a:rPr lang="en-US" dirty="0">
                <a:solidFill>
                  <a:srgbClr val="273239"/>
                </a:solidFill>
                <a:latin typeface="Times New Roman"/>
                <a:ea typeface="Times New Roman"/>
                <a:cs typeface="Times New Roman"/>
                <a:sym typeface="Times New Roman"/>
              </a:rPr>
              <a:t>Short distance transmission due to attenuation</a:t>
            </a:r>
            <a:endParaRPr dirty="0"/>
          </a:p>
          <a:p>
            <a:pPr marL="114300" lvl="0" indent="0" algn="l"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SzPts val="1800"/>
              <a:buNone/>
            </a:pPr>
            <a:endParaRPr b="1" dirty="0">
              <a:solidFill>
                <a:srgbClr val="273239"/>
              </a:solidFill>
              <a:latin typeface="Times New Roman"/>
              <a:ea typeface="Times New Roman"/>
              <a:cs typeface="Times New Roman"/>
              <a:sym typeface="Times New Roman"/>
            </a:endParaRPr>
          </a:p>
        </p:txBody>
      </p:sp>
      <p:sp>
        <p:nvSpPr>
          <p:cNvPr id="149" name="Google Shape;149;p7"/>
          <p:cNvSpPr txBox="1">
            <a:spLocks noGrp="1"/>
          </p:cNvSpPr>
          <p:nvPr>
            <p:ph type="ftr" idx="11"/>
          </p:nvPr>
        </p:nvSpPr>
        <p:spPr>
          <a:xfrm>
            <a:off x="533159" y="6356520"/>
            <a:ext cx="8269317"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a:ea typeface="Times New Roman"/>
                <a:cs typeface="Times New Roman"/>
                <a:sym typeface="Times New Roman"/>
              </a:rPr>
              <a:t>Computer Networks                      </a:t>
            </a:r>
            <a:endParaRPr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850DC6A-D295-4D2C-8B64-2670842CFF8C}"/>
              </a:ext>
            </a:extLst>
          </p:cNvPr>
          <p:cNvSpPr>
            <a:spLocks noGrp="1"/>
          </p:cNvSpPr>
          <p:nvPr>
            <p:ph type="ftr" idx="11"/>
          </p:nvPr>
        </p:nvSpPr>
        <p:spPr/>
        <p:txBody>
          <a:bodyPr/>
          <a:lstStyle/>
          <a:p>
            <a:r>
              <a:rPr lang="en-IN"/>
              <a:t>Computer Networks                      </a:t>
            </a:r>
          </a:p>
        </p:txBody>
      </p:sp>
      <p:pic>
        <p:nvPicPr>
          <p:cNvPr id="6" name="Picture 2" descr="What Is Unshielded-Twisted-Pair (UTP) Cable – Fosco Connect">
            <a:extLst>
              <a:ext uri="{FF2B5EF4-FFF2-40B4-BE49-F238E27FC236}">
                <a16:creationId xmlns:a16="http://schemas.microsoft.com/office/drawing/2014/main" id="{AF85CAA7-90BA-4B9E-96FC-EA2E4F7E6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41" y="914040"/>
            <a:ext cx="5401559" cy="544248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47;p7">
            <a:extLst>
              <a:ext uri="{FF2B5EF4-FFF2-40B4-BE49-F238E27FC236}">
                <a16:creationId xmlns:a16="http://schemas.microsoft.com/office/drawing/2014/main" id="{800851AA-4278-4E2A-AEE6-01D86F7AE8D8}"/>
              </a:ext>
            </a:extLst>
          </p:cNvPr>
          <p:cNvSpPr txBox="1">
            <a:spLocks noGrp="1"/>
          </p:cNvSpPr>
          <p:nvPr>
            <p:ph type="title"/>
          </p:nvPr>
        </p:nvSpPr>
        <p:spPr>
          <a:xfrm>
            <a:off x="-1" y="0"/>
            <a:ext cx="6503437"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2800"/>
              <a:buNone/>
            </a:pPr>
            <a:br>
              <a:rPr lang="en-US" b="1" dirty="0">
                <a:solidFill>
                  <a:srgbClr val="273239"/>
                </a:solidFill>
                <a:latin typeface="Times New Roman"/>
                <a:ea typeface="Times New Roman"/>
                <a:cs typeface="Times New Roman"/>
                <a:sym typeface="Times New Roman"/>
              </a:rPr>
            </a:br>
            <a:r>
              <a:rPr lang="en-US" b="1" dirty="0">
                <a:solidFill>
                  <a:srgbClr val="273239"/>
                </a:solidFill>
                <a:latin typeface="Times New Roman"/>
                <a:ea typeface="Times New Roman"/>
                <a:cs typeface="Times New Roman"/>
                <a:sym typeface="Times New Roman"/>
              </a:rPr>
              <a:t>UNSHIELDED TWISTED PAIR (UTP) </a:t>
            </a:r>
            <a:br>
              <a:rPr lang="en-US" b="1" dirty="0">
                <a:solidFill>
                  <a:srgbClr val="273239"/>
                </a:solidFill>
                <a:latin typeface="Times New Roman"/>
                <a:ea typeface="Times New Roman"/>
                <a:cs typeface="Times New Roman"/>
                <a:sym typeface="Times New Roman"/>
              </a:rPr>
            </a:br>
            <a:endParaRPr lang="en-US" dirty="0"/>
          </a:p>
        </p:txBody>
      </p:sp>
      <p:pic>
        <p:nvPicPr>
          <p:cNvPr id="2050" name="Picture 2" descr="Unshielded Twisted Pair (UTP) | Cables - Cables.ph">
            <a:extLst>
              <a:ext uri="{FF2B5EF4-FFF2-40B4-BE49-F238E27FC236}">
                <a16:creationId xmlns:a16="http://schemas.microsoft.com/office/drawing/2014/main" id="{59D7335A-1A13-465F-A7B8-C5FD2EA23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495333"/>
            <a:ext cx="3572759" cy="273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76994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3916</Words>
  <Application>Microsoft Office PowerPoint</Application>
  <PresentationFormat>On-screen Show (4:3)</PresentationFormat>
  <Paragraphs>416</Paragraphs>
  <Slides>47</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Times</vt:lpstr>
      <vt:lpstr>Times New Roman</vt:lpstr>
      <vt:lpstr>Wingdings</vt:lpstr>
      <vt:lpstr>Office Theme</vt:lpstr>
      <vt:lpstr>PowerPoint Presentation</vt:lpstr>
      <vt:lpstr>PowerPoint Presentation</vt:lpstr>
      <vt:lpstr>TRANSMISSION MEDIUM AND PHYSICAL LAYER</vt:lpstr>
      <vt:lpstr>CLASSES OF TRANSMISSION MEDIA</vt:lpstr>
      <vt:lpstr>              GUIDED MEDIA</vt:lpstr>
      <vt:lpstr>TWISTED PAIR CABLE</vt:lpstr>
      <vt:lpstr> APPLICATION OF TWISTED PAIR</vt:lpstr>
      <vt:lpstr> UNSHIELDED TWISTED PAIR (UTP) AND SHIELDED TWISTED PAIR(STP) </vt:lpstr>
      <vt:lpstr> UNSHIELDED TWISTED PAIR (UTP)  </vt:lpstr>
      <vt:lpstr>  SHIELDED TWISTED PAIR(STP) </vt:lpstr>
      <vt:lpstr>COAXIAL CABLE</vt:lpstr>
      <vt:lpstr>ADVANTAGES AND DISADVANTAGES OF COAXIAL CABLES</vt:lpstr>
      <vt:lpstr>OPTICAL FIBER CABLE</vt:lpstr>
      <vt:lpstr>OPTICAL FIBER CABLE</vt:lpstr>
      <vt:lpstr>OPTICAL FIBER CABLE</vt:lpstr>
      <vt:lpstr>UNGUIDED MEDIA</vt:lpstr>
      <vt:lpstr>PowerPoint Presentation</vt:lpstr>
      <vt:lpstr>INFRARED</vt:lpstr>
      <vt:lpstr> INFRARED</vt:lpstr>
      <vt:lpstr>RADIO WAVES</vt:lpstr>
      <vt:lpstr> RADIO WAVES</vt:lpstr>
      <vt:lpstr> MICROWAVES</vt:lpstr>
      <vt:lpstr>MICROWAVES</vt:lpstr>
      <vt:lpstr> COMPARISON OF  INFRARED, RADIO WAVES, MICROWAVES  </vt:lpstr>
      <vt:lpstr>ETHERNET</vt:lpstr>
      <vt:lpstr>ETHERNET</vt:lpstr>
      <vt:lpstr>ETHERNET</vt:lpstr>
      <vt:lpstr>ETHERNET</vt:lpstr>
      <vt:lpstr>ETHERNET</vt:lpstr>
      <vt:lpstr>INTRODUCTION</vt:lpstr>
      <vt:lpstr>CONNECTING DEVICES</vt:lpstr>
      <vt:lpstr>CONNECTING DEVICES</vt:lpstr>
      <vt:lpstr>HUB</vt:lpstr>
      <vt:lpstr>HUB</vt:lpstr>
      <vt:lpstr>HUB</vt:lpstr>
      <vt:lpstr>REPEATER</vt:lpstr>
      <vt:lpstr>BRIDGE</vt:lpstr>
      <vt:lpstr>HOW BRIDGE WORKS</vt:lpstr>
      <vt:lpstr>TYPE OF BRIDGES</vt:lpstr>
      <vt:lpstr>DIFFERENCE BETWEEN BRIDGE VS REPEATER</vt:lpstr>
      <vt:lpstr>SWITCHES</vt:lpstr>
      <vt:lpstr>SWITCHES</vt:lpstr>
      <vt:lpstr>ROUTER</vt:lpstr>
      <vt:lpstr>GATEWAY</vt:lpstr>
      <vt:lpstr>NETWORK INTERFACE CARD (NIC)</vt:lpstr>
      <vt:lpstr>WIRELESS ACCESS POINT &amp; MODEM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rkaurdeakin@outlook.com</cp:lastModifiedBy>
  <cp:revision>26</cp:revision>
  <dcterms:created xsi:type="dcterms:W3CDTF">2010-04-09T07:36:15Z</dcterms:created>
  <dcterms:modified xsi:type="dcterms:W3CDTF">2022-12-20T15:18:56Z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