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855" r:id="rId3"/>
    <p:sldId id="856" r:id="rId4"/>
    <p:sldId id="857" r:id="rId5"/>
    <p:sldId id="858" r:id="rId6"/>
    <p:sldId id="859" r:id="rId7"/>
    <p:sldId id="860" r:id="rId8"/>
    <p:sldId id="861" r:id="rId9"/>
    <p:sldId id="862" r:id="rId10"/>
    <p:sldId id="863" r:id="rId11"/>
    <p:sldId id="313" r:id="rId12"/>
  </p:sldIdLst>
  <p:sldSz cx="9144000" cy="6858000" type="screen4x3"/>
  <p:notesSz cx="7559675" cy="10691813"/>
  <p:embeddedFontLst>
    <p:embeddedFont>
      <p:font typeface="Calibri" panose="020F0502020204030204" pitchFamily="34" charset="0"/>
      <p:regular r:id="rId14"/>
      <p:bold r:id="rId15"/>
      <p:italic r:id="rId16"/>
      <p:boldItalic r:id="rId17"/>
    </p:embeddedFont>
    <p:embeddedFont>
      <p:font typeface="Times" panose="020206030504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font" Target="fonts/font6.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1240017" y="1008667"/>
            <a:ext cx="6663965" cy="15177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3600" b="1" i="0" u="none" strike="noStrike" cap="none" dirty="0">
                <a:solidFill>
                  <a:schemeClr val="dk1"/>
                </a:solidFill>
                <a:latin typeface="Times New Roman"/>
                <a:ea typeface="Times New Roman"/>
                <a:cs typeface="Times New Roman"/>
                <a:sym typeface="Times New Roman"/>
              </a:rPr>
              <a:t>Introduction to Cables</a:t>
            </a:r>
            <a:endParaRPr lang="en-US"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8" name="Google Shape;98;p1"/>
          <p:cNvSpPr txBox="1">
            <a:spLocks noGrp="1"/>
          </p:cNvSpPr>
          <p:nvPr>
            <p:ph type="ftr" idx="11"/>
          </p:nvPr>
        </p:nvSpPr>
        <p:spPr>
          <a:xfrm>
            <a:off x="0" y="642908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pic>
        <p:nvPicPr>
          <p:cNvPr id="9222" name="Picture 6" descr="There are several types of cables used in networks. | Buku, Membaca">
            <a:extLst>
              <a:ext uri="{FF2B5EF4-FFF2-40B4-BE49-F238E27FC236}">
                <a16:creationId xmlns:a16="http://schemas.microsoft.com/office/drawing/2014/main" id="{A11BFF5F-0FB2-00E9-55A2-CBA67D0644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39" b="5807"/>
          <a:stretch/>
        </p:blipFill>
        <p:spPr bwMode="auto">
          <a:xfrm>
            <a:off x="2224726" y="3847340"/>
            <a:ext cx="3982946" cy="234716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990-962C-1ED0-2D25-4D6982D15EC1}"/>
              </a:ext>
            </a:extLst>
          </p:cNvPr>
          <p:cNvSpPr>
            <a:spLocks noGrp="1"/>
          </p:cNvSpPr>
          <p:nvPr>
            <p:ph type="title"/>
          </p:nvPr>
        </p:nvSpPr>
        <p:spPr>
          <a:xfrm>
            <a:off x="-1" y="0"/>
            <a:ext cx="6297105" cy="914040"/>
          </a:xfrm>
        </p:spPr>
        <p:txBody>
          <a:bodyPr/>
          <a:lstStyle/>
          <a:p>
            <a:r>
              <a:rPr lang="en-US" sz="3200" b="1" i="0" dirty="0">
                <a:solidFill>
                  <a:srgbClr val="212529"/>
                </a:solidFill>
                <a:effectLst/>
                <a:latin typeface="Arial" panose="020B0604020202020204" pitchFamily="34" charset="0"/>
              </a:rPr>
              <a:t>Two types of fiber optical cable; SMF and MMF.</a:t>
            </a:r>
            <a:endParaRPr lang="en-IN" sz="3200" b="1" dirty="0"/>
          </a:p>
        </p:txBody>
      </p:sp>
      <p:sp>
        <p:nvSpPr>
          <p:cNvPr id="3" name="Text Placeholder 2">
            <a:extLst>
              <a:ext uri="{FF2B5EF4-FFF2-40B4-BE49-F238E27FC236}">
                <a16:creationId xmlns:a16="http://schemas.microsoft.com/office/drawing/2014/main" id="{5AD5DAFD-F9F9-0DE9-CA16-8278666ED9B4}"/>
              </a:ext>
            </a:extLst>
          </p:cNvPr>
          <p:cNvSpPr>
            <a:spLocks noGrp="1"/>
          </p:cNvSpPr>
          <p:nvPr>
            <p:ph type="body" idx="1"/>
          </p:nvPr>
        </p:nvSpPr>
        <p:spPr>
          <a:xfrm>
            <a:off x="3676452" y="1827737"/>
            <a:ext cx="5245657" cy="3877905"/>
          </a:xfrm>
        </p:spPr>
        <p:txBody>
          <a:bodyPr/>
          <a:lstStyle/>
          <a:p>
            <a:pPr marL="114300" indent="0" algn="l">
              <a:buNone/>
            </a:pPr>
            <a:r>
              <a:rPr lang="en-US" b="1" i="0" dirty="0">
                <a:solidFill>
                  <a:schemeClr val="tx1"/>
                </a:solidFill>
                <a:effectLst/>
                <a:latin typeface="Arial" panose="020B0604020202020204" pitchFamily="34" charset="0"/>
              </a:rPr>
              <a:t>SMF (Single-mode fiber) optical cable</a:t>
            </a:r>
          </a:p>
          <a:p>
            <a:pPr algn="just"/>
            <a:r>
              <a:rPr lang="en-US" b="0" i="0" dirty="0">
                <a:solidFill>
                  <a:schemeClr val="tx1"/>
                </a:solidFill>
                <a:effectLst/>
                <a:latin typeface="Arial" panose="020B0604020202020204" pitchFamily="34" charset="0"/>
              </a:rPr>
              <a:t>This cable carries only a single beam of light. This is more reliable and supports much higher bandwidth and longer distances than the MMF cable. This cable uses a laser as the light source and transmits 1300 or 1550 nano-meter wavelengths of light.</a:t>
            </a:r>
          </a:p>
          <a:p>
            <a:pPr marL="114300" indent="0" algn="l">
              <a:buNone/>
            </a:pPr>
            <a:r>
              <a:rPr lang="en-US" b="1" i="0" dirty="0">
                <a:solidFill>
                  <a:schemeClr val="tx1"/>
                </a:solidFill>
                <a:effectLst/>
                <a:latin typeface="Arial" panose="020B0604020202020204" pitchFamily="34" charset="0"/>
              </a:rPr>
              <a:t>MMF (multi-mode fiber) optical cable</a:t>
            </a:r>
          </a:p>
          <a:p>
            <a:pPr algn="just"/>
            <a:r>
              <a:rPr lang="en-US" b="0" i="0" dirty="0">
                <a:solidFill>
                  <a:schemeClr val="tx1"/>
                </a:solidFill>
                <a:effectLst/>
                <a:latin typeface="Arial" panose="020B0604020202020204" pitchFamily="34" charset="0"/>
              </a:rPr>
              <a:t>This cable carries multiple beams of light. Because of multiple beams, this cable carries much more data than the SMF cable. This cable is used for shorter distances. This cable uses an LED as the light source and transmits 850 or 1300 nano-meter wavelengths of light.</a:t>
            </a:r>
          </a:p>
          <a:p>
            <a:endParaRPr lang="en-IN" dirty="0">
              <a:solidFill>
                <a:schemeClr val="tx1"/>
              </a:solidFill>
            </a:endParaRPr>
          </a:p>
        </p:txBody>
      </p:sp>
      <p:sp>
        <p:nvSpPr>
          <p:cNvPr id="4" name="Footer Placeholder 3">
            <a:extLst>
              <a:ext uri="{FF2B5EF4-FFF2-40B4-BE49-F238E27FC236}">
                <a16:creationId xmlns:a16="http://schemas.microsoft.com/office/drawing/2014/main" id="{E480E432-133A-239B-73E2-C6B924BAD39F}"/>
              </a:ext>
            </a:extLst>
          </p:cNvPr>
          <p:cNvSpPr>
            <a:spLocks noGrp="1"/>
          </p:cNvSpPr>
          <p:nvPr>
            <p:ph type="ftr" idx="11"/>
          </p:nvPr>
        </p:nvSpPr>
        <p:spPr/>
        <p:txBody>
          <a:bodyPr/>
          <a:lstStyle/>
          <a:p>
            <a:r>
              <a:rPr lang="en-IN"/>
              <a:t>Computer Networks               </a:t>
            </a:r>
          </a:p>
        </p:txBody>
      </p:sp>
      <p:pic>
        <p:nvPicPr>
          <p:cNvPr id="8194" name="Picture 2" descr="SMF MMF Fiber optical cable">
            <a:extLst>
              <a:ext uri="{FF2B5EF4-FFF2-40B4-BE49-F238E27FC236}">
                <a16:creationId xmlns:a16="http://schemas.microsoft.com/office/drawing/2014/main" id="{737BA585-9780-FD46-9D61-E0D7AF15E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48" y="1688761"/>
            <a:ext cx="3553904" cy="415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3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F0D9-2770-CCB3-D9AE-DE13E7C866FC}"/>
              </a:ext>
            </a:extLst>
          </p:cNvPr>
          <p:cNvSpPr>
            <a:spLocks noGrp="1"/>
          </p:cNvSpPr>
          <p:nvPr>
            <p:ph type="title"/>
          </p:nvPr>
        </p:nvSpPr>
        <p:spPr/>
        <p:txBody>
          <a:bodyPr/>
          <a:lstStyle/>
          <a:p>
            <a:pPr algn="ctr"/>
            <a:r>
              <a:rPr lang="en-IN" sz="3200" b="1" dirty="0"/>
              <a:t>Types of Cables</a:t>
            </a:r>
          </a:p>
        </p:txBody>
      </p:sp>
      <p:sp>
        <p:nvSpPr>
          <p:cNvPr id="3" name="Text Placeholder 2">
            <a:extLst>
              <a:ext uri="{FF2B5EF4-FFF2-40B4-BE49-F238E27FC236}">
                <a16:creationId xmlns:a16="http://schemas.microsoft.com/office/drawing/2014/main" id="{F5B8B6AD-D4AE-FCAD-AD1E-E177D6F8E881}"/>
              </a:ext>
            </a:extLst>
          </p:cNvPr>
          <p:cNvSpPr>
            <a:spLocks noGrp="1"/>
          </p:cNvSpPr>
          <p:nvPr>
            <p:ph type="body" idx="1"/>
          </p:nvPr>
        </p:nvSpPr>
        <p:spPr/>
        <p:txBody>
          <a:bodyPr>
            <a:normAutofit/>
          </a:bodyPr>
          <a:lstStyle/>
          <a:p>
            <a:r>
              <a:rPr lang="en-IN" sz="3200" b="1" dirty="0"/>
              <a:t>Coaxial Cables</a:t>
            </a:r>
          </a:p>
          <a:p>
            <a:r>
              <a:rPr lang="en-IN" sz="3200" b="1" dirty="0"/>
              <a:t>Twisted Pair Cables</a:t>
            </a:r>
          </a:p>
          <a:p>
            <a:r>
              <a:rPr lang="en-IN" sz="3200" b="1" dirty="0"/>
              <a:t>Fiber Optics Cable</a:t>
            </a:r>
          </a:p>
        </p:txBody>
      </p:sp>
      <p:sp>
        <p:nvSpPr>
          <p:cNvPr id="4" name="Footer Placeholder 3">
            <a:extLst>
              <a:ext uri="{FF2B5EF4-FFF2-40B4-BE49-F238E27FC236}">
                <a16:creationId xmlns:a16="http://schemas.microsoft.com/office/drawing/2014/main" id="{D8A866DC-E309-08E7-715D-B194155F75D4}"/>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76984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2DA2-E4B4-4C87-67B4-1B55E1E09ADA}"/>
              </a:ext>
            </a:extLst>
          </p:cNvPr>
          <p:cNvSpPr>
            <a:spLocks noGrp="1"/>
          </p:cNvSpPr>
          <p:nvPr>
            <p:ph type="title"/>
          </p:nvPr>
        </p:nvSpPr>
        <p:spPr/>
        <p:txBody>
          <a:bodyPr/>
          <a:lstStyle/>
          <a:p>
            <a:pPr algn="ctr"/>
            <a:r>
              <a:rPr lang="en-IN" sz="3200" b="1" i="0" dirty="0">
                <a:solidFill>
                  <a:schemeClr val="tx1"/>
                </a:solidFill>
                <a:effectLst/>
                <a:latin typeface="Arial" panose="020B0604020202020204" pitchFamily="34" charset="0"/>
              </a:rPr>
              <a:t>Coaxial Cable</a:t>
            </a:r>
            <a:br>
              <a:rPr lang="en-IN" b="0" i="0" dirty="0">
                <a:solidFill>
                  <a:srgbClr val="42444E"/>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39351E60-A0FA-10E2-BC51-1A6C4E7813D3}"/>
              </a:ext>
            </a:extLst>
          </p:cNvPr>
          <p:cNvSpPr>
            <a:spLocks noGrp="1"/>
          </p:cNvSpPr>
          <p:nvPr>
            <p:ph type="ftr" idx="11"/>
          </p:nvPr>
        </p:nvSpPr>
        <p:spPr/>
        <p:txBody>
          <a:bodyPr/>
          <a:lstStyle/>
          <a:p>
            <a:r>
              <a:rPr lang="en-IN"/>
              <a:t>Computer Networks               </a:t>
            </a:r>
          </a:p>
        </p:txBody>
      </p:sp>
      <p:pic>
        <p:nvPicPr>
          <p:cNvPr id="1026" name="Picture 2" descr="coaxial cable">
            <a:extLst>
              <a:ext uri="{FF2B5EF4-FFF2-40B4-BE49-F238E27FC236}">
                <a16:creationId xmlns:a16="http://schemas.microsoft.com/office/drawing/2014/main" id="{BE3C7397-5465-1091-F245-2A2B10466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524000"/>
            <a:ext cx="79724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4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EE0B-C4D2-6155-E165-A8CEFA612391}"/>
              </a:ext>
            </a:extLst>
          </p:cNvPr>
          <p:cNvSpPr>
            <a:spLocks noGrp="1"/>
          </p:cNvSpPr>
          <p:nvPr>
            <p:ph type="title"/>
          </p:nvPr>
        </p:nvSpPr>
        <p:spPr/>
        <p:txBody>
          <a:bodyPr/>
          <a:lstStyle/>
          <a:p>
            <a:pPr algn="ctr"/>
            <a:r>
              <a:rPr lang="en-IN" sz="2800" b="1" i="0" dirty="0">
                <a:solidFill>
                  <a:schemeClr val="tx1"/>
                </a:solidFill>
                <a:effectLst/>
                <a:latin typeface="Arial" panose="020B0604020202020204" pitchFamily="34" charset="0"/>
              </a:rPr>
              <a:t>Coaxial Cable</a:t>
            </a:r>
            <a:br>
              <a:rPr lang="en-IN" b="0" i="0" dirty="0">
                <a:solidFill>
                  <a:srgbClr val="42444E"/>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AC324B9B-C22A-BA18-9876-93654A77533F}"/>
              </a:ext>
            </a:extLst>
          </p:cNvPr>
          <p:cNvSpPr>
            <a:spLocks noGrp="1"/>
          </p:cNvSpPr>
          <p:nvPr>
            <p:ph type="ftr" idx="11"/>
          </p:nvPr>
        </p:nvSpPr>
        <p:spPr/>
        <p:txBody>
          <a:bodyPr/>
          <a:lstStyle/>
          <a:p>
            <a:r>
              <a:rPr lang="en-IN"/>
              <a:t>Computer Networks               </a:t>
            </a:r>
          </a:p>
        </p:txBody>
      </p:sp>
      <p:pic>
        <p:nvPicPr>
          <p:cNvPr id="2050" name="Picture 2" descr="single core and multi-core coaxial cable">
            <a:extLst>
              <a:ext uri="{FF2B5EF4-FFF2-40B4-BE49-F238E27FC236}">
                <a16:creationId xmlns:a16="http://schemas.microsoft.com/office/drawing/2014/main" id="{9F53039B-3AA5-241D-B273-1CED42E94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29" y="1150070"/>
            <a:ext cx="8028752" cy="428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83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25AB-BDB4-A03F-2CBA-CDF26A176CF9}"/>
              </a:ext>
            </a:extLst>
          </p:cNvPr>
          <p:cNvSpPr>
            <a:spLocks noGrp="1"/>
          </p:cNvSpPr>
          <p:nvPr>
            <p:ph type="title"/>
          </p:nvPr>
        </p:nvSpPr>
        <p:spPr/>
        <p:txBody>
          <a:bodyPr/>
          <a:lstStyle/>
          <a:p>
            <a:pPr algn="ctr"/>
            <a:r>
              <a:rPr lang="en-IN" b="1" i="0" dirty="0">
                <a:solidFill>
                  <a:schemeClr val="tx1"/>
                </a:solidFill>
                <a:effectLst/>
                <a:latin typeface="Arial" panose="020B0604020202020204" pitchFamily="34" charset="0"/>
              </a:rPr>
              <a:t>Specifications of coaxial cables</a:t>
            </a:r>
            <a:br>
              <a:rPr lang="en-IN" b="1" i="0" dirty="0">
                <a:solidFill>
                  <a:schemeClr val="tx1"/>
                </a:solidFill>
                <a:effectLst/>
                <a:latin typeface="Arial" panose="020B0604020202020204" pitchFamily="34" charset="0"/>
              </a:rPr>
            </a:br>
            <a:endParaRPr lang="en-IN" b="1" dirty="0">
              <a:solidFill>
                <a:schemeClr val="tx1"/>
              </a:solidFill>
            </a:endParaRPr>
          </a:p>
        </p:txBody>
      </p:sp>
      <p:sp>
        <p:nvSpPr>
          <p:cNvPr id="4" name="Footer Placeholder 3">
            <a:extLst>
              <a:ext uri="{FF2B5EF4-FFF2-40B4-BE49-F238E27FC236}">
                <a16:creationId xmlns:a16="http://schemas.microsoft.com/office/drawing/2014/main" id="{B5E55BD7-9694-FF80-7C71-BF71F08C4221}"/>
              </a:ext>
            </a:extLst>
          </p:cNvPr>
          <p:cNvSpPr>
            <a:spLocks noGrp="1"/>
          </p:cNvSpPr>
          <p:nvPr>
            <p:ph type="ftr" idx="11"/>
          </p:nvPr>
        </p:nvSpPr>
        <p:spPr/>
        <p:txBody>
          <a:bodyPr/>
          <a:lstStyle/>
          <a:p>
            <a:r>
              <a:rPr lang="en-IN"/>
              <a:t>Computer Networks               </a:t>
            </a:r>
          </a:p>
        </p:txBody>
      </p:sp>
      <p:graphicFrame>
        <p:nvGraphicFramePr>
          <p:cNvPr id="5" name="Table 4">
            <a:extLst>
              <a:ext uri="{FF2B5EF4-FFF2-40B4-BE49-F238E27FC236}">
                <a16:creationId xmlns:a16="http://schemas.microsoft.com/office/drawing/2014/main" id="{3DA2816E-4BA9-DDF4-FF42-318AB3C9CEFA}"/>
              </a:ext>
            </a:extLst>
          </p:cNvPr>
          <p:cNvGraphicFramePr>
            <a:graphicFrameLocks noGrp="1"/>
          </p:cNvGraphicFramePr>
          <p:nvPr>
            <p:extLst>
              <p:ext uri="{D42A27DB-BD31-4B8C-83A1-F6EECF244321}">
                <p14:modId xmlns:p14="http://schemas.microsoft.com/office/powerpoint/2010/main" val="3708702189"/>
              </p:ext>
            </p:extLst>
          </p:nvPr>
        </p:nvGraphicFramePr>
        <p:xfrm>
          <a:off x="452487" y="1371600"/>
          <a:ext cx="8427560" cy="4839936"/>
        </p:xfrm>
        <a:graphic>
          <a:graphicData uri="http://schemas.openxmlformats.org/drawingml/2006/table">
            <a:tbl>
              <a:tblPr>
                <a:tableStyleId>{08FB837D-C827-4EFA-A057-4D05807E0F7C}</a:tableStyleId>
              </a:tblPr>
              <a:tblGrid>
                <a:gridCol w="810705">
                  <a:extLst>
                    <a:ext uri="{9D8B030D-6E8A-4147-A177-3AD203B41FA5}">
                      <a16:colId xmlns:a16="http://schemas.microsoft.com/office/drawing/2014/main" val="3665748586"/>
                    </a:ext>
                  </a:extLst>
                </a:gridCol>
                <a:gridCol w="367645">
                  <a:extLst>
                    <a:ext uri="{9D8B030D-6E8A-4147-A177-3AD203B41FA5}">
                      <a16:colId xmlns:a16="http://schemas.microsoft.com/office/drawing/2014/main" val="4195044113"/>
                    </a:ext>
                  </a:extLst>
                </a:gridCol>
                <a:gridCol w="876693">
                  <a:extLst>
                    <a:ext uri="{9D8B030D-6E8A-4147-A177-3AD203B41FA5}">
                      <a16:colId xmlns:a16="http://schemas.microsoft.com/office/drawing/2014/main" val="331976161"/>
                    </a:ext>
                  </a:extLst>
                </a:gridCol>
                <a:gridCol w="1772239">
                  <a:extLst>
                    <a:ext uri="{9D8B030D-6E8A-4147-A177-3AD203B41FA5}">
                      <a16:colId xmlns:a16="http://schemas.microsoft.com/office/drawing/2014/main" val="2211585420"/>
                    </a:ext>
                  </a:extLst>
                </a:gridCol>
                <a:gridCol w="4600278">
                  <a:extLst>
                    <a:ext uri="{9D8B030D-6E8A-4147-A177-3AD203B41FA5}">
                      <a16:colId xmlns:a16="http://schemas.microsoft.com/office/drawing/2014/main" val="2190213609"/>
                    </a:ext>
                  </a:extLst>
                </a:gridCol>
              </a:tblGrid>
              <a:tr h="325225">
                <a:tc>
                  <a:txBody>
                    <a:bodyPr/>
                    <a:lstStyle/>
                    <a:p>
                      <a:pPr fontAlgn="t"/>
                      <a:r>
                        <a:rPr lang="en-IN" sz="1400" b="1">
                          <a:solidFill>
                            <a:schemeClr val="tx1"/>
                          </a:solidFill>
                          <a:effectLst/>
                        </a:rPr>
                        <a:t>Type</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b="1">
                          <a:solidFill>
                            <a:schemeClr val="tx1"/>
                          </a:solidFill>
                          <a:effectLst/>
                        </a:rPr>
                        <a:t>Ohms</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b="1">
                          <a:solidFill>
                            <a:schemeClr val="tx1"/>
                          </a:solidFill>
                          <a:effectLst/>
                        </a:rPr>
                        <a:t>AWG</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b="1">
                          <a:solidFill>
                            <a:schemeClr val="tx1"/>
                          </a:solidFill>
                          <a:effectLst/>
                        </a:rPr>
                        <a:t>Conductor</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b="1">
                          <a:solidFill>
                            <a:schemeClr val="tx1"/>
                          </a:solidFill>
                          <a:effectLst/>
                        </a:rPr>
                        <a:t>Description</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extLst>
                  <a:ext uri="{0D108BD9-81ED-4DB2-BD59-A6C34878D82A}">
                    <a16:rowId xmlns:a16="http://schemas.microsoft.com/office/drawing/2014/main" val="35633156"/>
                  </a:ext>
                </a:extLst>
              </a:tr>
              <a:tr h="724798">
                <a:tc>
                  <a:txBody>
                    <a:bodyPr/>
                    <a:lstStyle/>
                    <a:p>
                      <a:pPr fontAlgn="t"/>
                      <a:r>
                        <a:rPr lang="en-IN" sz="1400">
                          <a:solidFill>
                            <a:schemeClr val="tx1"/>
                          </a:solidFill>
                          <a:effectLst/>
                        </a:rPr>
                        <a:t>RG-6</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75</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18</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Solid copper</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US" sz="1400">
                          <a:solidFill>
                            <a:schemeClr val="tx1"/>
                          </a:solidFill>
                          <a:effectLst/>
                        </a:rPr>
                        <a:t>Used in cable network to provide cable Internet service and cable TV over long distances.</a:t>
                      </a:r>
                      <a:endParaRPr lang="en-US" sz="1400">
                        <a:solidFill>
                          <a:schemeClr val="tx1"/>
                        </a:solidFill>
                        <a:effectLst/>
                        <a:latin typeface="Times" panose="02020603050405020304" pitchFamily="18" charset="0"/>
                        <a:cs typeface="Times" panose="02020603050405020304" pitchFamily="18" charset="0"/>
                      </a:endParaRPr>
                    </a:p>
                  </a:txBody>
                  <a:tcPr marL="48320" marR="48320" marT="24160" marB="24160"/>
                </a:tc>
                <a:extLst>
                  <a:ext uri="{0D108BD9-81ED-4DB2-BD59-A6C34878D82A}">
                    <a16:rowId xmlns:a16="http://schemas.microsoft.com/office/drawing/2014/main" val="3956942194"/>
                  </a:ext>
                </a:extLst>
              </a:tr>
              <a:tr h="1514023">
                <a:tc>
                  <a:txBody>
                    <a:bodyPr/>
                    <a:lstStyle/>
                    <a:p>
                      <a:pPr fontAlgn="t"/>
                      <a:r>
                        <a:rPr lang="en-IN" sz="1400">
                          <a:solidFill>
                            <a:schemeClr val="tx1"/>
                          </a:solidFill>
                          <a:effectLst/>
                        </a:rPr>
                        <a:t>RG-8</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dirty="0">
                          <a:solidFill>
                            <a:schemeClr val="tx1"/>
                          </a:solidFill>
                          <a:effectLst/>
                        </a:rPr>
                        <a:t>50</a:t>
                      </a:r>
                      <a:endParaRPr lang="en-IN" sz="1400" dirty="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dirty="0">
                          <a:solidFill>
                            <a:schemeClr val="tx1"/>
                          </a:solidFill>
                          <a:effectLst/>
                        </a:rPr>
                        <a:t>10</a:t>
                      </a:r>
                      <a:endParaRPr lang="en-IN" sz="1400" dirty="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Solid copper</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US" sz="1400">
                          <a:solidFill>
                            <a:schemeClr val="tx1"/>
                          </a:solidFill>
                          <a:effectLst/>
                        </a:rPr>
                        <a:t>Used in the earliest computer networks. This cable was used as the backbone cable in the bus topology. In Ethernet standards, this cable is documented as the 10base5 Thicknet cable.</a:t>
                      </a:r>
                      <a:endParaRPr lang="en-US" sz="1400">
                        <a:solidFill>
                          <a:schemeClr val="tx1"/>
                        </a:solidFill>
                        <a:effectLst/>
                        <a:latin typeface="Times" panose="02020603050405020304" pitchFamily="18" charset="0"/>
                        <a:cs typeface="Times" panose="02020603050405020304" pitchFamily="18" charset="0"/>
                      </a:endParaRPr>
                    </a:p>
                  </a:txBody>
                  <a:tcPr marL="48320" marR="48320" marT="24160" marB="24160"/>
                </a:tc>
                <a:extLst>
                  <a:ext uri="{0D108BD9-81ED-4DB2-BD59-A6C34878D82A}">
                    <a16:rowId xmlns:a16="http://schemas.microsoft.com/office/drawing/2014/main" val="2059666524"/>
                  </a:ext>
                </a:extLst>
              </a:tr>
              <a:tr h="1626770">
                <a:tc>
                  <a:txBody>
                    <a:bodyPr/>
                    <a:lstStyle/>
                    <a:p>
                      <a:pPr fontAlgn="t"/>
                      <a:r>
                        <a:rPr lang="en-IN" sz="1400">
                          <a:solidFill>
                            <a:schemeClr val="tx1"/>
                          </a:solidFill>
                          <a:effectLst/>
                        </a:rPr>
                        <a:t>RG-58</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50</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24</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US" sz="1400">
                          <a:solidFill>
                            <a:schemeClr val="tx1"/>
                          </a:solidFill>
                          <a:effectLst/>
                        </a:rPr>
                        <a:t>Several thin strands of copper</a:t>
                      </a:r>
                      <a:endParaRPr lang="en-US"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US" sz="1400" dirty="0">
                          <a:solidFill>
                            <a:schemeClr val="tx1"/>
                          </a:solidFill>
                          <a:effectLst/>
                        </a:rPr>
                        <a:t>This cable is thinner, easier to handle and install than the RG-8 cable. This cable was used to connect a system with the backbone cable. In Ethernet standards, this cable is documented as the 10base2 </a:t>
                      </a:r>
                      <a:r>
                        <a:rPr lang="en-US" sz="1400" dirty="0" err="1">
                          <a:solidFill>
                            <a:schemeClr val="tx1"/>
                          </a:solidFill>
                          <a:effectLst/>
                        </a:rPr>
                        <a:t>Thinnet</a:t>
                      </a:r>
                      <a:r>
                        <a:rPr lang="en-US" sz="1400" dirty="0">
                          <a:solidFill>
                            <a:schemeClr val="tx1"/>
                          </a:solidFill>
                          <a:effectLst/>
                        </a:rPr>
                        <a:t> cable.</a:t>
                      </a:r>
                      <a:endParaRPr lang="en-US" sz="1400" dirty="0">
                        <a:solidFill>
                          <a:schemeClr val="tx1"/>
                        </a:solidFill>
                        <a:effectLst/>
                        <a:latin typeface="Times" panose="02020603050405020304" pitchFamily="18" charset="0"/>
                        <a:cs typeface="Times" panose="02020603050405020304" pitchFamily="18" charset="0"/>
                      </a:endParaRPr>
                    </a:p>
                  </a:txBody>
                  <a:tcPr marL="48320" marR="48320" marT="24160" marB="24160"/>
                </a:tc>
                <a:extLst>
                  <a:ext uri="{0D108BD9-81ED-4DB2-BD59-A6C34878D82A}">
                    <a16:rowId xmlns:a16="http://schemas.microsoft.com/office/drawing/2014/main" val="1085727437"/>
                  </a:ext>
                </a:extLst>
              </a:tr>
              <a:tr h="499305">
                <a:tc>
                  <a:txBody>
                    <a:bodyPr/>
                    <a:lstStyle/>
                    <a:p>
                      <a:pPr fontAlgn="t"/>
                      <a:r>
                        <a:rPr lang="en-IN" sz="1400">
                          <a:solidFill>
                            <a:schemeClr val="tx1"/>
                          </a:solidFill>
                          <a:effectLst/>
                        </a:rPr>
                        <a:t>RG-59</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75</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20 - 22</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IN" sz="1400">
                          <a:solidFill>
                            <a:schemeClr val="tx1"/>
                          </a:solidFill>
                          <a:effectLst/>
                        </a:rPr>
                        <a:t>Solid copper</a:t>
                      </a:r>
                      <a:endParaRPr lang="en-IN" sz="1400">
                        <a:solidFill>
                          <a:schemeClr val="tx1"/>
                        </a:solidFill>
                        <a:effectLst/>
                        <a:latin typeface="Times" panose="02020603050405020304" pitchFamily="18" charset="0"/>
                        <a:cs typeface="Times" panose="02020603050405020304" pitchFamily="18" charset="0"/>
                      </a:endParaRPr>
                    </a:p>
                  </a:txBody>
                  <a:tcPr marL="48320" marR="48320" marT="24160" marB="24160"/>
                </a:tc>
                <a:tc>
                  <a:txBody>
                    <a:bodyPr/>
                    <a:lstStyle/>
                    <a:p>
                      <a:pPr fontAlgn="t"/>
                      <a:r>
                        <a:rPr lang="en-US" sz="1400" dirty="0">
                          <a:solidFill>
                            <a:schemeClr val="tx1"/>
                          </a:solidFill>
                          <a:effectLst/>
                        </a:rPr>
                        <a:t>Used in cable networks to provide short-distance service.</a:t>
                      </a:r>
                      <a:endParaRPr lang="en-US" sz="1400" dirty="0">
                        <a:solidFill>
                          <a:schemeClr val="tx1"/>
                        </a:solidFill>
                        <a:effectLst/>
                        <a:latin typeface="Times" panose="02020603050405020304" pitchFamily="18" charset="0"/>
                        <a:cs typeface="Times" panose="02020603050405020304" pitchFamily="18" charset="0"/>
                      </a:endParaRPr>
                    </a:p>
                  </a:txBody>
                  <a:tcPr marL="48320" marR="48320" marT="24160" marB="24160"/>
                </a:tc>
                <a:extLst>
                  <a:ext uri="{0D108BD9-81ED-4DB2-BD59-A6C34878D82A}">
                    <a16:rowId xmlns:a16="http://schemas.microsoft.com/office/drawing/2014/main" val="2077394245"/>
                  </a:ext>
                </a:extLst>
              </a:tr>
            </a:tbl>
          </a:graphicData>
        </a:graphic>
      </p:graphicFrame>
    </p:spTree>
    <p:extLst>
      <p:ext uri="{BB962C8B-B14F-4D97-AF65-F5344CB8AC3E}">
        <p14:creationId xmlns:p14="http://schemas.microsoft.com/office/powerpoint/2010/main" val="1190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6504-033C-43CD-0A0D-2773C1E1D210}"/>
              </a:ext>
            </a:extLst>
          </p:cNvPr>
          <p:cNvSpPr>
            <a:spLocks noGrp="1"/>
          </p:cNvSpPr>
          <p:nvPr>
            <p:ph type="title"/>
          </p:nvPr>
        </p:nvSpPr>
        <p:spPr/>
        <p:txBody>
          <a:bodyPr/>
          <a:lstStyle/>
          <a:p>
            <a:pPr algn="ctr"/>
            <a:r>
              <a:rPr lang="en-IN" sz="3200" b="1" i="0" dirty="0">
                <a:solidFill>
                  <a:schemeClr val="tx1"/>
                </a:solidFill>
                <a:effectLst/>
                <a:latin typeface="Arial" panose="020B0604020202020204" pitchFamily="34" charset="0"/>
              </a:rPr>
              <a:t>Twisted-pair cables</a:t>
            </a:r>
            <a:br>
              <a:rPr lang="en-IN" sz="3200" b="1" i="0" dirty="0">
                <a:solidFill>
                  <a:schemeClr val="tx1"/>
                </a:solidFill>
                <a:effectLst/>
                <a:latin typeface="Arial" panose="020B0604020202020204" pitchFamily="34" charset="0"/>
              </a:rPr>
            </a:br>
            <a:endParaRPr lang="en-IN" sz="3200" b="1" dirty="0">
              <a:solidFill>
                <a:schemeClr val="tx1"/>
              </a:solidFill>
            </a:endParaRPr>
          </a:p>
        </p:txBody>
      </p:sp>
      <p:sp>
        <p:nvSpPr>
          <p:cNvPr id="4" name="Footer Placeholder 3">
            <a:extLst>
              <a:ext uri="{FF2B5EF4-FFF2-40B4-BE49-F238E27FC236}">
                <a16:creationId xmlns:a16="http://schemas.microsoft.com/office/drawing/2014/main" id="{BF23A4ED-3091-563B-98AA-23DA852F6B23}"/>
              </a:ext>
            </a:extLst>
          </p:cNvPr>
          <p:cNvSpPr>
            <a:spLocks noGrp="1"/>
          </p:cNvSpPr>
          <p:nvPr>
            <p:ph type="ftr" idx="11"/>
          </p:nvPr>
        </p:nvSpPr>
        <p:spPr/>
        <p:txBody>
          <a:bodyPr/>
          <a:lstStyle/>
          <a:p>
            <a:r>
              <a:rPr lang="en-IN"/>
              <a:t>Computer Networks               </a:t>
            </a:r>
          </a:p>
        </p:txBody>
      </p:sp>
      <p:pic>
        <p:nvPicPr>
          <p:cNvPr id="4100" name="Picture 4" descr="Classification for twisted pair cable">
            <a:extLst>
              <a:ext uri="{FF2B5EF4-FFF2-40B4-BE49-F238E27FC236}">
                <a16:creationId xmlns:a16="http://schemas.microsoft.com/office/drawing/2014/main" id="{C28B65A1-CC1B-616A-9065-68FD16019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33" y="1234980"/>
            <a:ext cx="825280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8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BB30-028F-7689-F926-3A9AFB9EA073}"/>
              </a:ext>
            </a:extLst>
          </p:cNvPr>
          <p:cNvSpPr>
            <a:spLocks noGrp="1"/>
          </p:cNvSpPr>
          <p:nvPr>
            <p:ph type="title"/>
          </p:nvPr>
        </p:nvSpPr>
        <p:spPr>
          <a:xfrm>
            <a:off x="352540" y="186365"/>
            <a:ext cx="6278252" cy="914040"/>
          </a:xfrm>
        </p:spPr>
        <p:txBody>
          <a:bodyPr/>
          <a:lstStyle/>
          <a:p>
            <a:r>
              <a:rPr lang="en-US" sz="2800" b="1" i="0" dirty="0">
                <a:solidFill>
                  <a:schemeClr val="tx1"/>
                </a:solidFill>
                <a:effectLst/>
                <a:latin typeface="Arial" panose="020B0604020202020204" pitchFamily="34" charset="0"/>
              </a:rPr>
              <a:t>Similarities and differences between STP and UTP cables</a:t>
            </a:r>
            <a:br>
              <a:rPr lang="en-US" sz="2800" b="1" i="0" dirty="0">
                <a:solidFill>
                  <a:schemeClr val="tx1"/>
                </a:solidFill>
                <a:effectLst/>
                <a:latin typeface="Arial" panose="020B0604020202020204" pitchFamily="34" charset="0"/>
              </a:rPr>
            </a:br>
            <a:endParaRPr lang="en-IN" b="1" dirty="0"/>
          </a:p>
        </p:txBody>
      </p:sp>
      <p:sp>
        <p:nvSpPr>
          <p:cNvPr id="3" name="Text Placeholder 2">
            <a:extLst>
              <a:ext uri="{FF2B5EF4-FFF2-40B4-BE49-F238E27FC236}">
                <a16:creationId xmlns:a16="http://schemas.microsoft.com/office/drawing/2014/main" id="{A5EB9297-1C34-322B-367C-2F85075B1E67}"/>
              </a:ext>
            </a:extLst>
          </p:cNvPr>
          <p:cNvSpPr>
            <a:spLocks noGrp="1"/>
          </p:cNvSpPr>
          <p:nvPr>
            <p:ph type="body" idx="1"/>
          </p:nvPr>
        </p:nvSpPr>
        <p:spPr>
          <a:xfrm>
            <a:off x="3874415" y="2108636"/>
            <a:ext cx="5165889" cy="3977280"/>
          </a:xfrm>
        </p:spPr>
        <p:txBody>
          <a:bodyPr>
            <a:normAutofit/>
          </a:bodyPr>
          <a:lstStyle/>
          <a:p>
            <a:pPr algn="just">
              <a:buFont typeface="Arial" panose="020B0604020202020204" pitchFamily="34" charset="0"/>
              <a:buChar char="•"/>
            </a:pPr>
            <a:r>
              <a:rPr lang="en-US" sz="1400" b="0" i="0" dirty="0">
                <a:solidFill>
                  <a:schemeClr val="tx1"/>
                </a:solidFill>
                <a:effectLst/>
                <a:latin typeface="Arial" panose="020B0604020202020204" pitchFamily="34" charset="0"/>
              </a:rPr>
              <a:t>Both STP and UTP can transmit data at 10Mbps, 100Mbps, 1Gbps, and 10Gbps.</a:t>
            </a:r>
          </a:p>
          <a:p>
            <a:pPr algn="just">
              <a:buFont typeface="Arial" panose="020B0604020202020204" pitchFamily="34" charset="0"/>
              <a:buChar char="•"/>
            </a:pPr>
            <a:r>
              <a:rPr lang="en-US" sz="1400" b="0" i="0" dirty="0">
                <a:solidFill>
                  <a:schemeClr val="tx1"/>
                </a:solidFill>
                <a:effectLst/>
                <a:latin typeface="Arial" panose="020B0604020202020204" pitchFamily="34" charset="0"/>
              </a:rPr>
              <a:t>Since the STP cable contains more materials, it is more expensive than the UTP cable.</a:t>
            </a:r>
          </a:p>
          <a:p>
            <a:pPr algn="just">
              <a:buFont typeface="Arial" panose="020B0604020202020204" pitchFamily="34" charset="0"/>
              <a:buChar char="•"/>
            </a:pPr>
            <a:r>
              <a:rPr lang="en-US" sz="1400" b="0" i="0" dirty="0">
                <a:solidFill>
                  <a:schemeClr val="tx1"/>
                </a:solidFill>
                <a:effectLst/>
                <a:latin typeface="Arial" panose="020B0604020202020204" pitchFamily="34" charset="0"/>
              </a:rPr>
              <a:t>Both cables use the same RJ-45 (registered jack) modular connectors.</a:t>
            </a:r>
          </a:p>
          <a:p>
            <a:pPr algn="just">
              <a:buFont typeface="Arial" panose="020B0604020202020204" pitchFamily="34" charset="0"/>
              <a:buChar char="•"/>
            </a:pPr>
            <a:r>
              <a:rPr lang="en-US" sz="1400" b="0" i="0" dirty="0">
                <a:solidFill>
                  <a:schemeClr val="tx1"/>
                </a:solidFill>
                <a:effectLst/>
                <a:latin typeface="Arial" panose="020B0604020202020204" pitchFamily="34" charset="0"/>
              </a:rPr>
              <a:t>Both cables can accommodate a maximum of 1024 nodes in each segment.</a:t>
            </a:r>
          </a:p>
          <a:p>
            <a:pPr algn="just">
              <a:buFont typeface="Arial" panose="020B0604020202020204" pitchFamily="34" charset="0"/>
              <a:buChar char="•"/>
            </a:pPr>
            <a:r>
              <a:rPr lang="en-US" sz="1400" b="0" i="0" dirty="0">
                <a:solidFill>
                  <a:schemeClr val="tx1"/>
                </a:solidFill>
                <a:effectLst/>
                <a:latin typeface="Arial" panose="020B0604020202020204" pitchFamily="34" charset="0"/>
              </a:rPr>
              <a:t>The STP provides more noise and EMI resistance than the UTP cable.</a:t>
            </a:r>
          </a:p>
          <a:p>
            <a:pPr algn="just">
              <a:buFont typeface="Arial" panose="020B0604020202020204" pitchFamily="34" charset="0"/>
              <a:buChar char="•"/>
            </a:pPr>
            <a:r>
              <a:rPr lang="en-US" sz="1400" b="0" i="0" dirty="0">
                <a:solidFill>
                  <a:schemeClr val="tx1"/>
                </a:solidFill>
                <a:effectLst/>
                <a:latin typeface="Arial" panose="020B0604020202020204" pitchFamily="34" charset="0"/>
              </a:rPr>
              <a:t>The maximum segment length for both cables is 100 meters or 328 feet.</a:t>
            </a:r>
          </a:p>
        </p:txBody>
      </p:sp>
      <p:sp>
        <p:nvSpPr>
          <p:cNvPr id="4" name="Footer Placeholder 3">
            <a:extLst>
              <a:ext uri="{FF2B5EF4-FFF2-40B4-BE49-F238E27FC236}">
                <a16:creationId xmlns:a16="http://schemas.microsoft.com/office/drawing/2014/main" id="{D5A7C06A-BD18-47B6-9E1E-325BC76ACACA}"/>
              </a:ext>
            </a:extLst>
          </p:cNvPr>
          <p:cNvSpPr>
            <a:spLocks noGrp="1"/>
          </p:cNvSpPr>
          <p:nvPr>
            <p:ph type="ftr" idx="11"/>
          </p:nvPr>
        </p:nvSpPr>
        <p:spPr/>
        <p:txBody>
          <a:bodyPr/>
          <a:lstStyle/>
          <a:p>
            <a:r>
              <a:rPr lang="en-IN"/>
              <a:t>Computer Networks               </a:t>
            </a:r>
          </a:p>
        </p:txBody>
      </p:sp>
      <p:pic>
        <p:nvPicPr>
          <p:cNvPr id="5122" name="Picture 2" descr="STP UTP cable">
            <a:extLst>
              <a:ext uri="{FF2B5EF4-FFF2-40B4-BE49-F238E27FC236}">
                <a16:creationId xmlns:a16="http://schemas.microsoft.com/office/drawing/2014/main" id="{F7EEEC06-59C4-F78B-8B9B-831B87BE0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60" y="1838030"/>
            <a:ext cx="3201365" cy="351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2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FB07-6491-BFC1-BEFF-78B466C72565}"/>
              </a:ext>
            </a:extLst>
          </p:cNvPr>
          <p:cNvSpPr>
            <a:spLocks noGrp="1"/>
          </p:cNvSpPr>
          <p:nvPr>
            <p:ph type="title"/>
          </p:nvPr>
        </p:nvSpPr>
        <p:spPr>
          <a:xfrm>
            <a:off x="-1" y="0"/>
            <a:ext cx="6202837" cy="914040"/>
          </a:xfrm>
        </p:spPr>
        <p:txBody>
          <a:bodyPr/>
          <a:lstStyle/>
          <a:p>
            <a:r>
              <a:rPr lang="en-IN" b="1" i="0" dirty="0">
                <a:solidFill>
                  <a:schemeClr val="tx1"/>
                </a:solidFill>
                <a:effectLst/>
                <a:latin typeface="Arial" panose="020B0604020202020204" pitchFamily="34" charset="0"/>
              </a:rPr>
              <a:t>Specifications of Twisted pair cables</a:t>
            </a:r>
            <a:endParaRPr lang="en-IN" dirty="0"/>
          </a:p>
        </p:txBody>
      </p:sp>
      <p:sp>
        <p:nvSpPr>
          <p:cNvPr id="4" name="Footer Placeholder 3">
            <a:extLst>
              <a:ext uri="{FF2B5EF4-FFF2-40B4-BE49-F238E27FC236}">
                <a16:creationId xmlns:a16="http://schemas.microsoft.com/office/drawing/2014/main" id="{22634047-718D-DA37-1B27-5BB3A77BC610}"/>
              </a:ext>
            </a:extLst>
          </p:cNvPr>
          <p:cNvSpPr>
            <a:spLocks noGrp="1"/>
          </p:cNvSpPr>
          <p:nvPr>
            <p:ph type="ftr" idx="11"/>
          </p:nvPr>
        </p:nvSpPr>
        <p:spPr/>
        <p:txBody>
          <a:bodyPr/>
          <a:lstStyle/>
          <a:p>
            <a:r>
              <a:rPr lang="en-IN"/>
              <a:t>Computer Networks               </a:t>
            </a:r>
          </a:p>
        </p:txBody>
      </p:sp>
      <p:graphicFrame>
        <p:nvGraphicFramePr>
          <p:cNvPr id="5" name="Table 4">
            <a:extLst>
              <a:ext uri="{FF2B5EF4-FFF2-40B4-BE49-F238E27FC236}">
                <a16:creationId xmlns:a16="http://schemas.microsoft.com/office/drawing/2014/main" id="{188F8ABC-E80F-0AE1-8CAF-21A0977C6908}"/>
              </a:ext>
            </a:extLst>
          </p:cNvPr>
          <p:cNvGraphicFramePr>
            <a:graphicFrameLocks noGrp="1"/>
          </p:cNvGraphicFramePr>
          <p:nvPr>
            <p:extLst>
              <p:ext uri="{D42A27DB-BD31-4B8C-83A1-F6EECF244321}">
                <p14:modId xmlns:p14="http://schemas.microsoft.com/office/powerpoint/2010/main" val="3379404850"/>
              </p:ext>
            </p:extLst>
          </p:nvPr>
        </p:nvGraphicFramePr>
        <p:xfrm>
          <a:off x="487938" y="994272"/>
          <a:ext cx="8063103" cy="4485084"/>
        </p:xfrm>
        <a:graphic>
          <a:graphicData uri="http://schemas.openxmlformats.org/drawingml/2006/table">
            <a:tbl>
              <a:tblPr>
                <a:tableStyleId>{08FB837D-C827-4EFA-A057-4D05807E0F7C}</a:tableStyleId>
              </a:tblPr>
              <a:tblGrid>
                <a:gridCol w="960632">
                  <a:extLst>
                    <a:ext uri="{9D8B030D-6E8A-4147-A177-3AD203B41FA5}">
                      <a16:colId xmlns:a16="http://schemas.microsoft.com/office/drawing/2014/main" val="3442223316"/>
                    </a:ext>
                  </a:extLst>
                </a:gridCol>
                <a:gridCol w="1152711">
                  <a:extLst>
                    <a:ext uri="{9D8B030D-6E8A-4147-A177-3AD203B41FA5}">
                      <a16:colId xmlns:a16="http://schemas.microsoft.com/office/drawing/2014/main" val="1647312295"/>
                    </a:ext>
                  </a:extLst>
                </a:gridCol>
                <a:gridCol w="1533992">
                  <a:extLst>
                    <a:ext uri="{9D8B030D-6E8A-4147-A177-3AD203B41FA5}">
                      <a16:colId xmlns:a16="http://schemas.microsoft.com/office/drawing/2014/main" val="1255955836"/>
                    </a:ext>
                  </a:extLst>
                </a:gridCol>
                <a:gridCol w="1179312">
                  <a:extLst>
                    <a:ext uri="{9D8B030D-6E8A-4147-A177-3AD203B41FA5}">
                      <a16:colId xmlns:a16="http://schemas.microsoft.com/office/drawing/2014/main" val="2760927709"/>
                    </a:ext>
                  </a:extLst>
                </a:gridCol>
                <a:gridCol w="3236456">
                  <a:extLst>
                    <a:ext uri="{9D8B030D-6E8A-4147-A177-3AD203B41FA5}">
                      <a16:colId xmlns:a16="http://schemas.microsoft.com/office/drawing/2014/main" val="3901503617"/>
                    </a:ext>
                  </a:extLst>
                </a:gridCol>
              </a:tblGrid>
              <a:tr h="499626">
                <a:tc>
                  <a:txBody>
                    <a:bodyPr/>
                    <a:lstStyle/>
                    <a:p>
                      <a:pPr algn="ctr" fontAlgn="t"/>
                      <a:r>
                        <a:rPr lang="en-US" sz="1200" b="1" dirty="0">
                          <a:solidFill>
                            <a:schemeClr val="tx1"/>
                          </a:solidFill>
                          <a:effectLst/>
                        </a:rPr>
                        <a:t>Category/name of the cable</a:t>
                      </a:r>
                      <a:endParaRPr lang="en-US" sz="1200" dirty="0">
                        <a:solidFill>
                          <a:schemeClr val="tx1"/>
                        </a:solidFill>
                        <a:effectLst/>
                      </a:endParaRPr>
                    </a:p>
                  </a:txBody>
                  <a:tcPr marL="29711" marR="29711" marT="14855" marB="14855"/>
                </a:tc>
                <a:tc>
                  <a:txBody>
                    <a:bodyPr/>
                    <a:lstStyle/>
                    <a:p>
                      <a:pPr algn="ctr" fontAlgn="t"/>
                      <a:r>
                        <a:rPr lang="en-IN" sz="1200" b="1" dirty="0">
                          <a:solidFill>
                            <a:schemeClr val="tx1"/>
                          </a:solidFill>
                          <a:effectLst/>
                        </a:rPr>
                        <a:t>Maximum supported speed</a:t>
                      </a:r>
                      <a:endParaRPr lang="en-IN" sz="1200" dirty="0">
                        <a:solidFill>
                          <a:schemeClr val="tx1"/>
                        </a:solidFill>
                        <a:effectLst/>
                      </a:endParaRPr>
                    </a:p>
                  </a:txBody>
                  <a:tcPr marL="29711" marR="29711" marT="14855" marB="14855"/>
                </a:tc>
                <a:tc>
                  <a:txBody>
                    <a:bodyPr/>
                    <a:lstStyle/>
                    <a:p>
                      <a:pPr algn="ctr" fontAlgn="t"/>
                      <a:r>
                        <a:rPr lang="en-IN" sz="1200" b="1" dirty="0">
                          <a:solidFill>
                            <a:schemeClr val="tx1"/>
                          </a:solidFill>
                          <a:effectLst/>
                        </a:rPr>
                        <a:t>Bandwidth/support signals rate</a:t>
                      </a:r>
                      <a:endParaRPr lang="en-IN" sz="1200" dirty="0">
                        <a:solidFill>
                          <a:schemeClr val="tx1"/>
                        </a:solidFill>
                        <a:effectLst/>
                      </a:endParaRPr>
                    </a:p>
                  </a:txBody>
                  <a:tcPr marL="29711" marR="29711" marT="14855" marB="14855"/>
                </a:tc>
                <a:tc>
                  <a:txBody>
                    <a:bodyPr/>
                    <a:lstStyle/>
                    <a:p>
                      <a:pPr algn="ctr" fontAlgn="t"/>
                      <a:r>
                        <a:rPr lang="en-IN" sz="1200" b="1" dirty="0">
                          <a:solidFill>
                            <a:schemeClr val="tx1"/>
                          </a:solidFill>
                          <a:effectLst/>
                        </a:rPr>
                        <a:t>Ethernet standard</a:t>
                      </a:r>
                      <a:endParaRPr lang="en-IN" sz="1200" dirty="0">
                        <a:solidFill>
                          <a:schemeClr val="tx1"/>
                        </a:solidFill>
                        <a:effectLst/>
                      </a:endParaRPr>
                    </a:p>
                  </a:txBody>
                  <a:tcPr marL="29711" marR="29711" marT="14855" marB="14855"/>
                </a:tc>
                <a:tc>
                  <a:txBody>
                    <a:bodyPr/>
                    <a:lstStyle/>
                    <a:p>
                      <a:pPr algn="ctr" fontAlgn="t"/>
                      <a:r>
                        <a:rPr lang="en-IN" sz="1200" b="1" dirty="0">
                          <a:solidFill>
                            <a:schemeClr val="tx1"/>
                          </a:solidFill>
                          <a:effectLst/>
                        </a:rPr>
                        <a:t>Description</a:t>
                      </a:r>
                      <a:endParaRPr lang="en-IN" sz="1200" dirty="0">
                        <a:solidFill>
                          <a:schemeClr val="tx1"/>
                        </a:solidFill>
                        <a:effectLst/>
                      </a:endParaRPr>
                    </a:p>
                  </a:txBody>
                  <a:tcPr marL="29711" marR="29711" marT="14855" marB="14855"/>
                </a:tc>
                <a:extLst>
                  <a:ext uri="{0D108BD9-81ED-4DB2-BD59-A6C34878D82A}">
                    <a16:rowId xmlns:a16="http://schemas.microsoft.com/office/drawing/2014/main" val="3940340468"/>
                  </a:ext>
                </a:extLst>
              </a:tr>
              <a:tr h="420633">
                <a:tc>
                  <a:txBody>
                    <a:bodyPr/>
                    <a:lstStyle/>
                    <a:p>
                      <a:pPr algn="ctr" fontAlgn="t"/>
                      <a:r>
                        <a:rPr lang="en-IN" sz="1000" dirty="0">
                          <a:effectLst/>
                        </a:rPr>
                        <a:t>Cat 1</a:t>
                      </a:r>
                    </a:p>
                  </a:txBody>
                  <a:tcPr marL="29711" marR="29711" marT="14855" marB="14855"/>
                </a:tc>
                <a:tc>
                  <a:txBody>
                    <a:bodyPr/>
                    <a:lstStyle/>
                    <a:p>
                      <a:pPr algn="ctr" fontAlgn="t"/>
                      <a:r>
                        <a:rPr lang="en-IN" sz="1000">
                          <a:effectLst/>
                        </a:rPr>
                        <a:t>1Mbps</a:t>
                      </a:r>
                    </a:p>
                  </a:txBody>
                  <a:tcPr marL="29711" marR="29711" marT="14855" marB="14855"/>
                </a:tc>
                <a:tc>
                  <a:txBody>
                    <a:bodyPr/>
                    <a:lstStyle/>
                    <a:p>
                      <a:pPr algn="ctr" fontAlgn="t"/>
                      <a:r>
                        <a:rPr lang="en-IN" sz="1000" dirty="0">
                          <a:effectLst/>
                        </a:rPr>
                        <a:t>1MHz</a:t>
                      </a:r>
                    </a:p>
                  </a:txBody>
                  <a:tcPr marL="29711" marR="29711" marT="14855" marB="14855"/>
                </a:tc>
                <a:tc>
                  <a:txBody>
                    <a:bodyPr/>
                    <a:lstStyle/>
                    <a:p>
                      <a:pPr fontAlgn="t"/>
                      <a:r>
                        <a:rPr lang="en-IN" sz="1000">
                          <a:effectLst/>
                        </a:rPr>
                        <a:t>Not used for data</a:t>
                      </a:r>
                    </a:p>
                  </a:txBody>
                  <a:tcPr marL="29711" marR="29711" marT="14855" marB="14855"/>
                </a:tc>
                <a:tc>
                  <a:txBody>
                    <a:bodyPr/>
                    <a:lstStyle/>
                    <a:p>
                      <a:pPr fontAlgn="t"/>
                      <a:r>
                        <a:rPr lang="en-US" sz="1000" dirty="0">
                          <a:effectLst/>
                        </a:rPr>
                        <a:t>This cable contains only two pairs (4 wires). This cable was used in the telephone network for voice transmission.</a:t>
                      </a:r>
                    </a:p>
                  </a:txBody>
                  <a:tcPr marL="29711" marR="29711" marT="14855" marB="14855"/>
                </a:tc>
                <a:extLst>
                  <a:ext uri="{0D108BD9-81ED-4DB2-BD59-A6C34878D82A}">
                    <a16:rowId xmlns:a16="http://schemas.microsoft.com/office/drawing/2014/main" val="2000943074"/>
                  </a:ext>
                </a:extLst>
              </a:tr>
              <a:tr h="420633">
                <a:tc>
                  <a:txBody>
                    <a:bodyPr/>
                    <a:lstStyle/>
                    <a:p>
                      <a:pPr algn="ctr" fontAlgn="t"/>
                      <a:r>
                        <a:rPr lang="en-IN" sz="1000">
                          <a:effectLst/>
                        </a:rPr>
                        <a:t>Cat 2</a:t>
                      </a:r>
                    </a:p>
                  </a:txBody>
                  <a:tcPr marL="29711" marR="29711" marT="14855" marB="14855"/>
                </a:tc>
                <a:tc>
                  <a:txBody>
                    <a:bodyPr/>
                    <a:lstStyle/>
                    <a:p>
                      <a:pPr algn="ctr" fontAlgn="t"/>
                      <a:r>
                        <a:rPr lang="en-IN" sz="1000" dirty="0">
                          <a:effectLst/>
                        </a:rPr>
                        <a:t>4Mbps</a:t>
                      </a:r>
                    </a:p>
                  </a:txBody>
                  <a:tcPr marL="29711" marR="29711" marT="14855" marB="14855"/>
                </a:tc>
                <a:tc>
                  <a:txBody>
                    <a:bodyPr/>
                    <a:lstStyle/>
                    <a:p>
                      <a:pPr algn="ctr" fontAlgn="t"/>
                      <a:r>
                        <a:rPr lang="en-IN" sz="1000">
                          <a:effectLst/>
                        </a:rPr>
                        <a:t>10MHz</a:t>
                      </a:r>
                    </a:p>
                  </a:txBody>
                  <a:tcPr marL="29711" marR="29711" marT="14855" marB="14855"/>
                </a:tc>
                <a:tc>
                  <a:txBody>
                    <a:bodyPr/>
                    <a:lstStyle/>
                    <a:p>
                      <a:pPr fontAlgn="t"/>
                      <a:r>
                        <a:rPr lang="en-IN" sz="1000" dirty="0">
                          <a:effectLst/>
                        </a:rPr>
                        <a:t>Token Ring</a:t>
                      </a:r>
                    </a:p>
                  </a:txBody>
                  <a:tcPr marL="29711" marR="29711" marT="14855" marB="14855"/>
                </a:tc>
                <a:tc>
                  <a:txBody>
                    <a:bodyPr/>
                    <a:lstStyle/>
                    <a:p>
                      <a:pPr fontAlgn="t"/>
                      <a:r>
                        <a:rPr lang="en-US" sz="1000">
                          <a:effectLst/>
                        </a:rPr>
                        <a:t>This cable and all further cables have a minimum of 8 wires (4 pairs). This cable was used in the token-ring network.</a:t>
                      </a:r>
                    </a:p>
                  </a:txBody>
                  <a:tcPr marL="29711" marR="29711" marT="14855" marB="14855"/>
                </a:tc>
                <a:extLst>
                  <a:ext uri="{0D108BD9-81ED-4DB2-BD59-A6C34878D82A}">
                    <a16:rowId xmlns:a16="http://schemas.microsoft.com/office/drawing/2014/main" val="3371834349"/>
                  </a:ext>
                </a:extLst>
              </a:tr>
              <a:tr h="316254">
                <a:tc>
                  <a:txBody>
                    <a:bodyPr/>
                    <a:lstStyle/>
                    <a:p>
                      <a:pPr algn="ctr" fontAlgn="t"/>
                      <a:r>
                        <a:rPr lang="en-IN" sz="1000">
                          <a:effectLst/>
                        </a:rPr>
                        <a:t>Cat 3</a:t>
                      </a:r>
                    </a:p>
                  </a:txBody>
                  <a:tcPr marL="29711" marR="29711" marT="14855" marB="14855"/>
                </a:tc>
                <a:tc>
                  <a:txBody>
                    <a:bodyPr/>
                    <a:lstStyle/>
                    <a:p>
                      <a:pPr algn="ctr" fontAlgn="t"/>
                      <a:r>
                        <a:rPr lang="en-IN" sz="1000">
                          <a:effectLst/>
                        </a:rPr>
                        <a:t>10Mbps</a:t>
                      </a:r>
                    </a:p>
                  </a:txBody>
                  <a:tcPr marL="29711" marR="29711" marT="14855" marB="14855"/>
                </a:tc>
                <a:tc>
                  <a:txBody>
                    <a:bodyPr/>
                    <a:lstStyle/>
                    <a:p>
                      <a:pPr algn="ctr" fontAlgn="t"/>
                      <a:r>
                        <a:rPr lang="en-IN" sz="1000" dirty="0">
                          <a:effectLst/>
                        </a:rPr>
                        <a:t>16MHz</a:t>
                      </a:r>
                    </a:p>
                  </a:txBody>
                  <a:tcPr marL="29711" marR="29711" marT="14855" marB="14855"/>
                </a:tc>
                <a:tc>
                  <a:txBody>
                    <a:bodyPr/>
                    <a:lstStyle/>
                    <a:p>
                      <a:pPr fontAlgn="t"/>
                      <a:r>
                        <a:rPr lang="en-IN" sz="1000">
                          <a:effectLst/>
                        </a:rPr>
                        <a:t>10BASE-T Ethernet</a:t>
                      </a:r>
                    </a:p>
                  </a:txBody>
                  <a:tcPr marL="29711" marR="29711" marT="14855" marB="14855"/>
                </a:tc>
                <a:tc>
                  <a:txBody>
                    <a:bodyPr/>
                    <a:lstStyle/>
                    <a:p>
                      <a:pPr fontAlgn="t"/>
                      <a:r>
                        <a:rPr lang="en-US" sz="1000">
                          <a:effectLst/>
                        </a:rPr>
                        <a:t>This is the first Ethernet cable that was used in LAN networks.</a:t>
                      </a:r>
                    </a:p>
                  </a:txBody>
                  <a:tcPr marL="29711" marR="29711" marT="14855" marB="14855"/>
                </a:tc>
                <a:extLst>
                  <a:ext uri="{0D108BD9-81ED-4DB2-BD59-A6C34878D82A}">
                    <a16:rowId xmlns:a16="http://schemas.microsoft.com/office/drawing/2014/main" val="2103068872"/>
                  </a:ext>
                </a:extLst>
              </a:tr>
              <a:tr h="316254">
                <a:tc>
                  <a:txBody>
                    <a:bodyPr/>
                    <a:lstStyle/>
                    <a:p>
                      <a:pPr algn="ctr" fontAlgn="t"/>
                      <a:r>
                        <a:rPr lang="en-IN" sz="1000">
                          <a:effectLst/>
                        </a:rPr>
                        <a:t>Cat 4</a:t>
                      </a:r>
                    </a:p>
                  </a:txBody>
                  <a:tcPr marL="29711" marR="29711" marT="14855" marB="14855"/>
                </a:tc>
                <a:tc>
                  <a:txBody>
                    <a:bodyPr/>
                    <a:lstStyle/>
                    <a:p>
                      <a:pPr algn="ctr" fontAlgn="t"/>
                      <a:r>
                        <a:rPr lang="en-IN" sz="1000">
                          <a:effectLst/>
                        </a:rPr>
                        <a:t>20Mbps</a:t>
                      </a:r>
                    </a:p>
                  </a:txBody>
                  <a:tcPr marL="29711" marR="29711" marT="14855" marB="14855"/>
                </a:tc>
                <a:tc>
                  <a:txBody>
                    <a:bodyPr/>
                    <a:lstStyle/>
                    <a:p>
                      <a:pPr algn="ctr" fontAlgn="t"/>
                      <a:r>
                        <a:rPr lang="en-IN" sz="1000" dirty="0">
                          <a:effectLst/>
                        </a:rPr>
                        <a:t>20MHz</a:t>
                      </a:r>
                    </a:p>
                  </a:txBody>
                  <a:tcPr marL="29711" marR="29711" marT="14855" marB="14855"/>
                </a:tc>
                <a:tc>
                  <a:txBody>
                    <a:bodyPr/>
                    <a:lstStyle/>
                    <a:p>
                      <a:pPr fontAlgn="t"/>
                      <a:r>
                        <a:rPr lang="en-IN" sz="1000">
                          <a:effectLst/>
                        </a:rPr>
                        <a:t>Token Ring</a:t>
                      </a:r>
                    </a:p>
                  </a:txBody>
                  <a:tcPr marL="29711" marR="29711" marT="14855" marB="14855"/>
                </a:tc>
                <a:tc>
                  <a:txBody>
                    <a:bodyPr/>
                    <a:lstStyle/>
                    <a:p>
                      <a:pPr fontAlgn="t"/>
                      <a:r>
                        <a:rPr lang="en-US" sz="1000">
                          <a:effectLst/>
                        </a:rPr>
                        <a:t>This cable was used in advanced Token-ring networks.</a:t>
                      </a:r>
                    </a:p>
                  </a:txBody>
                  <a:tcPr marL="29711" marR="29711" marT="14855" marB="14855"/>
                </a:tc>
                <a:extLst>
                  <a:ext uri="{0D108BD9-81ED-4DB2-BD59-A6C34878D82A}">
                    <a16:rowId xmlns:a16="http://schemas.microsoft.com/office/drawing/2014/main" val="3726278938"/>
                  </a:ext>
                </a:extLst>
              </a:tr>
              <a:tr h="316254">
                <a:tc>
                  <a:txBody>
                    <a:bodyPr/>
                    <a:lstStyle/>
                    <a:p>
                      <a:pPr algn="ctr" fontAlgn="t"/>
                      <a:r>
                        <a:rPr lang="en-IN" sz="1000">
                          <a:effectLst/>
                        </a:rPr>
                        <a:t>Cat 5</a:t>
                      </a:r>
                    </a:p>
                  </a:txBody>
                  <a:tcPr marL="29711" marR="29711" marT="14855" marB="14855"/>
                </a:tc>
                <a:tc>
                  <a:txBody>
                    <a:bodyPr/>
                    <a:lstStyle/>
                    <a:p>
                      <a:pPr algn="ctr" fontAlgn="t"/>
                      <a:r>
                        <a:rPr lang="en-IN" sz="1000">
                          <a:effectLst/>
                        </a:rPr>
                        <a:t>100Mbps</a:t>
                      </a:r>
                    </a:p>
                  </a:txBody>
                  <a:tcPr marL="29711" marR="29711" marT="14855" marB="14855"/>
                </a:tc>
                <a:tc>
                  <a:txBody>
                    <a:bodyPr/>
                    <a:lstStyle/>
                    <a:p>
                      <a:pPr algn="ctr" fontAlgn="t"/>
                      <a:r>
                        <a:rPr lang="en-IN" sz="1000" dirty="0">
                          <a:effectLst/>
                        </a:rPr>
                        <a:t>100MHz</a:t>
                      </a:r>
                    </a:p>
                  </a:txBody>
                  <a:tcPr marL="29711" marR="29711" marT="14855" marB="14855"/>
                </a:tc>
                <a:tc>
                  <a:txBody>
                    <a:bodyPr/>
                    <a:lstStyle/>
                    <a:p>
                      <a:pPr fontAlgn="t"/>
                      <a:r>
                        <a:rPr lang="en-IN" sz="1000">
                          <a:effectLst/>
                        </a:rPr>
                        <a:t>100BASE-T Ethernet</a:t>
                      </a:r>
                    </a:p>
                  </a:txBody>
                  <a:tcPr marL="29711" marR="29711" marT="14855" marB="14855"/>
                </a:tc>
                <a:tc>
                  <a:txBody>
                    <a:bodyPr/>
                    <a:lstStyle/>
                    <a:p>
                      <a:pPr fontAlgn="t"/>
                      <a:r>
                        <a:rPr lang="en-US" sz="1000">
                          <a:effectLst/>
                        </a:rPr>
                        <a:t>This cable was used in advanced (fast) LAN networks.</a:t>
                      </a:r>
                    </a:p>
                  </a:txBody>
                  <a:tcPr marL="29711" marR="29711" marT="14855" marB="14855"/>
                </a:tc>
                <a:extLst>
                  <a:ext uri="{0D108BD9-81ED-4DB2-BD59-A6C34878D82A}">
                    <a16:rowId xmlns:a16="http://schemas.microsoft.com/office/drawing/2014/main" val="3002037629"/>
                  </a:ext>
                </a:extLst>
              </a:tr>
              <a:tr h="316254">
                <a:tc>
                  <a:txBody>
                    <a:bodyPr/>
                    <a:lstStyle/>
                    <a:p>
                      <a:pPr algn="ctr" fontAlgn="t"/>
                      <a:r>
                        <a:rPr lang="en-IN" sz="1000">
                          <a:effectLst/>
                        </a:rPr>
                        <a:t>Cat 5e</a:t>
                      </a:r>
                    </a:p>
                  </a:txBody>
                  <a:tcPr marL="29711" marR="29711" marT="14855" marB="14855"/>
                </a:tc>
                <a:tc>
                  <a:txBody>
                    <a:bodyPr/>
                    <a:lstStyle/>
                    <a:p>
                      <a:pPr algn="ctr" fontAlgn="t"/>
                      <a:r>
                        <a:rPr lang="en-IN" sz="1000">
                          <a:effectLst/>
                        </a:rPr>
                        <a:t>1000Mbps</a:t>
                      </a:r>
                    </a:p>
                  </a:txBody>
                  <a:tcPr marL="29711" marR="29711" marT="14855" marB="14855"/>
                </a:tc>
                <a:tc>
                  <a:txBody>
                    <a:bodyPr/>
                    <a:lstStyle/>
                    <a:p>
                      <a:pPr algn="ctr" fontAlgn="t"/>
                      <a:r>
                        <a:rPr lang="en-IN" sz="1000" dirty="0">
                          <a:effectLst/>
                        </a:rPr>
                        <a:t>100MHz</a:t>
                      </a:r>
                    </a:p>
                  </a:txBody>
                  <a:tcPr marL="29711" marR="29711" marT="14855" marB="14855"/>
                </a:tc>
                <a:tc>
                  <a:txBody>
                    <a:bodyPr/>
                    <a:lstStyle/>
                    <a:p>
                      <a:pPr fontAlgn="t"/>
                      <a:r>
                        <a:rPr lang="en-IN" sz="1000">
                          <a:effectLst/>
                        </a:rPr>
                        <a:t>1000BASE-T Ethernet</a:t>
                      </a:r>
                    </a:p>
                  </a:txBody>
                  <a:tcPr marL="29711" marR="29711" marT="14855" marB="14855"/>
                </a:tc>
                <a:tc>
                  <a:txBody>
                    <a:bodyPr/>
                    <a:lstStyle/>
                    <a:p>
                      <a:pPr fontAlgn="t"/>
                      <a:r>
                        <a:rPr lang="en-US" sz="1000">
                          <a:effectLst/>
                        </a:rPr>
                        <a:t>This cable/category is the minimum requirement for all modern LAN networks.</a:t>
                      </a:r>
                    </a:p>
                  </a:txBody>
                  <a:tcPr marL="29711" marR="29711" marT="14855" marB="14855"/>
                </a:tc>
                <a:extLst>
                  <a:ext uri="{0D108BD9-81ED-4DB2-BD59-A6C34878D82A}">
                    <a16:rowId xmlns:a16="http://schemas.microsoft.com/office/drawing/2014/main" val="581892348"/>
                  </a:ext>
                </a:extLst>
              </a:tr>
              <a:tr h="420633">
                <a:tc>
                  <a:txBody>
                    <a:bodyPr/>
                    <a:lstStyle/>
                    <a:p>
                      <a:pPr algn="ctr" fontAlgn="t"/>
                      <a:r>
                        <a:rPr lang="en-IN" sz="1000">
                          <a:effectLst/>
                        </a:rPr>
                        <a:t>Cat 6</a:t>
                      </a:r>
                    </a:p>
                  </a:txBody>
                  <a:tcPr marL="29711" marR="29711" marT="14855" marB="14855"/>
                </a:tc>
                <a:tc>
                  <a:txBody>
                    <a:bodyPr/>
                    <a:lstStyle/>
                    <a:p>
                      <a:pPr algn="ctr" fontAlgn="t"/>
                      <a:r>
                        <a:rPr lang="en-IN" sz="1000">
                          <a:effectLst/>
                        </a:rPr>
                        <a:t>10Gbps</a:t>
                      </a:r>
                    </a:p>
                  </a:txBody>
                  <a:tcPr marL="29711" marR="29711" marT="14855" marB="14855"/>
                </a:tc>
                <a:tc>
                  <a:txBody>
                    <a:bodyPr/>
                    <a:lstStyle/>
                    <a:p>
                      <a:pPr algn="ctr" fontAlgn="t"/>
                      <a:r>
                        <a:rPr lang="en-IN" sz="1000" dirty="0">
                          <a:effectLst/>
                        </a:rPr>
                        <a:t>250MHz</a:t>
                      </a:r>
                    </a:p>
                  </a:txBody>
                  <a:tcPr marL="29711" marR="29711" marT="14855" marB="14855"/>
                </a:tc>
                <a:tc>
                  <a:txBody>
                    <a:bodyPr/>
                    <a:lstStyle/>
                    <a:p>
                      <a:pPr fontAlgn="t"/>
                      <a:r>
                        <a:rPr lang="en-IN" sz="1000">
                          <a:effectLst/>
                        </a:rPr>
                        <a:t>10GBASE-T Ethernet</a:t>
                      </a:r>
                    </a:p>
                  </a:txBody>
                  <a:tcPr marL="29711" marR="29711" marT="14855" marB="14855"/>
                </a:tc>
                <a:tc>
                  <a:txBody>
                    <a:bodyPr/>
                    <a:lstStyle/>
                    <a:p>
                      <a:pPr fontAlgn="t"/>
                      <a:r>
                        <a:rPr lang="en-US" sz="1000">
                          <a:effectLst/>
                        </a:rPr>
                        <a:t>This cable uses a plastic core to prevent cross-talk between twisted-pair. It also uses a fire-resistant plastic sheath.</a:t>
                      </a:r>
                    </a:p>
                  </a:txBody>
                  <a:tcPr marL="29711" marR="29711" marT="14855" marB="14855"/>
                </a:tc>
                <a:extLst>
                  <a:ext uri="{0D108BD9-81ED-4DB2-BD59-A6C34878D82A}">
                    <a16:rowId xmlns:a16="http://schemas.microsoft.com/office/drawing/2014/main" val="4123211593"/>
                  </a:ext>
                </a:extLst>
              </a:tr>
              <a:tr h="552288">
                <a:tc>
                  <a:txBody>
                    <a:bodyPr/>
                    <a:lstStyle/>
                    <a:p>
                      <a:pPr algn="ctr" fontAlgn="t"/>
                      <a:r>
                        <a:rPr lang="en-IN" sz="1000">
                          <a:effectLst/>
                        </a:rPr>
                        <a:t>Cat 6a</a:t>
                      </a:r>
                    </a:p>
                  </a:txBody>
                  <a:tcPr marL="29711" marR="29711" marT="14855" marB="14855"/>
                </a:tc>
                <a:tc>
                  <a:txBody>
                    <a:bodyPr/>
                    <a:lstStyle/>
                    <a:p>
                      <a:pPr algn="ctr" fontAlgn="t"/>
                      <a:r>
                        <a:rPr lang="en-IN" sz="1000">
                          <a:effectLst/>
                        </a:rPr>
                        <a:t>10Gbps</a:t>
                      </a:r>
                    </a:p>
                  </a:txBody>
                  <a:tcPr marL="29711" marR="29711" marT="14855" marB="14855"/>
                </a:tc>
                <a:tc>
                  <a:txBody>
                    <a:bodyPr/>
                    <a:lstStyle/>
                    <a:p>
                      <a:pPr algn="ctr" fontAlgn="t"/>
                      <a:r>
                        <a:rPr lang="en-IN" sz="1000" dirty="0">
                          <a:effectLst/>
                        </a:rPr>
                        <a:t>500MHz</a:t>
                      </a:r>
                    </a:p>
                  </a:txBody>
                  <a:tcPr marL="29711" marR="29711" marT="14855" marB="14855"/>
                </a:tc>
                <a:tc>
                  <a:txBody>
                    <a:bodyPr/>
                    <a:lstStyle/>
                    <a:p>
                      <a:pPr fontAlgn="t"/>
                      <a:r>
                        <a:rPr lang="en-IN" sz="1000">
                          <a:effectLst/>
                        </a:rPr>
                        <a:t>10GBASE-T Ethernet</a:t>
                      </a:r>
                    </a:p>
                  </a:txBody>
                  <a:tcPr marL="29711" marR="29711" marT="14855" marB="14855"/>
                </a:tc>
                <a:tc>
                  <a:txBody>
                    <a:bodyPr/>
                    <a:lstStyle/>
                    <a:p>
                      <a:pPr fontAlgn="t"/>
                      <a:r>
                        <a:rPr lang="en-US" sz="1000">
                          <a:effectLst/>
                        </a:rPr>
                        <a:t>This cable reduces attenuation and cross-talk. This cable also potentially removes the length limit. This is the recommended cable for all modern Ethernet LAN networks.</a:t>
                      </a:r>
                    </a:p>
                  </a:txBody>
                  <a:tcPr marL="29711" marR="29711" marT="14855" marB="14855"/>
                </a:tc>
                <a:extLst>
                  <a:ext uri="{0D108BD9-81ED-4DB2-BD59-A6C34878D82A}">
                    <a16:rowId xmlns:a16="http://schemas.microsoft.com/office/drawing/2014/main" val="4193283677"/>
                  </a:ext>
                </a:extLst>
              </a:tr>
              <a:tr h="420633">
                <a:tc>
                  <a:txBody>
                    <a:bodyPr/>
                    <a:lstStyle/>
                    <a:p>
                      <a:pPr algn="ctr" fontAlgn="t"/>
                      <a:r>
                        <a:rPr lang="en-IN" sz="1000">
                          <a:effectLst/>
                        </a:rPr>
                        <a:t>Cat 7</a:t>
                      </a:r>
                    </a:p>
                  </a:txBody>
                  <a:tcPr marL="29711" marR="29711" marT="14855" marB="14855"/>
                </a:tc>
                <a:tc>
                  <a:txBody>
                    <a:bodyPr/>
                    <a:lstStyle/>
                    <a:p>
                      <a:pPr algn="ctr" fontAlgn="t"/>
                      <a:r>
                        <a:rPr lang="en-IN" sz="1000">
                          <a:effectLst/>
                        </a:rPr>
                        <a:t>10Gbps</a:t>
                      </a:r>
                    </a:p>
                  </a:txBody>
                  <a:tcPr marL="29711" marR="29711" marT="14855" marB="14855"/>
                </a:tc>
                <a:tc>
                  <a:txBody>
                    <a:bodyPr/>
                    <a:lstStyle/>
                    <a:p>
                      <a:pPr algn="ctr" fontAlgn="t"/>
                      <a:r>
                        <a:rPr lang="en-IN" sz="1000" dirty="0">
                          <a:effectLst/>
                        </a:rPr>
                        <a:t>600MHz</a:t>
                      </a:r>
                    </a:p>
                  </a:txBody>
                  <a:tcPr marL="29711" marR="29711" marT="14855" marB="14855"/>
                </a:tc>
                <a:tc>
                  <a:txBody>
                    <a:bodyPr/>
                    <a:lstStyle/>
                    <a:p>
                      <a:pPr fontAlgn="t"/>
                      <a:r>
                        <a:rPr lang="en-IN" sz="1000">
                          <a:effectLst/>
                        </a:rPr>
                        <a:t>Not drafted yet</a:t>
                      </a:r>
                    </a:p>
                  </a:txBody>
                  <a:tcPr marL="29711" marR="29711" marT="14855" marB="14855"/>
                </a:tc>
                <a:tc>
                  <a:txBody>
                    <a:bodyPr/>
                    <a:lstStyle/>
                    <a:p>
                      <a:pPr fontAlgn="t"/>
                      <a:r>
                        <a:rPr lang="en-US" sz="1000" dirty="0">
                          <a:effectLst/>
                        </a:rPr>
                        <a:t>This cable sets a base for further development. This cable uses multiple twisted-pair and shields each pair by its plastic sheath.</a:t>
                      </a:r>
                    </a:p>
                  </a:txBody>
                  <a:tcPr marL="29711" marR="29711" marT="14855" marB="14855"/>
                </a:tc>
                <a:extLst>
                  <a:ext uri="{0D108BD9-81ED-4DB2-BD59-A6C34878D82A}">
                    <a16:rowId xmlns:a16="http://schemas.microsoft.com/office/drawing/2014/main" val="3595911833"/>
                  </a:ext>
                </a:extLst>
              </a:tr>
            </a:tbl>
          </a:graphicData>
        </a:graphic>
      </p:graphicFrame>
      <p:sp>
        <p:nvSpPr>
          <p:cNvPr id="7" name="TextBox 6">
            <a:extLst>
              <a:ext uri="{FF2B5EF4-FFF2-40B4-BE49-F238E27FC236}">
                <a16:creationId xmlns:a16="http://schemas.microsoft.com/office/drawing/2014/main" id="{ACE1F856-E67A-E5A2-FF0E-F1E5C1F7D877}"/>
              </a:ext>
            </a:extLst>
          </p:cNvPr>
          <p:cNvSpPr txBox="1"/>
          <p:nvPr/>
        </p:nvSpPr>
        <p:spPr>
          <a:xfrm>
            <a:off x="672225" y="5617856"/>
            <a:ext cx="7694528" cy="738664"/>
          </a:xfrm>
          <a:prstGeom prst="rect">
            <a:avLst/>
          </a:prstGeom>
          <a:noFill/>
        </p:spPr>
        <p:txBody>
          <a:bodyPr wrap="square">
            <a:spAutoFit/>
          </a:bodyPr>
          <a:lstStyle/>
          <a:p>
            <a:pPr algn="l">
              <a:buFont typeface="Arial" panose="020B0604020202020204" pitchFamily="34" charset="0"/>
              <a:buChar char="•"/>
            </a:pPr>
            <a:r>
              <a:rPr lang="en-US" b="1" i="0" dirty="0">
                <a:solidFill>
                  <a:srgbClr val="212529"/>
                </a:solidFill>
                <a:effectLst/>
                <a:latin typeface="Arial" panose="020B0604020202020204" pitchFamily="34" charset="0"/>
              </a:rPr>
              <a:t>Cat 1, 2, 3, 4, 5 are outdated and not used in any modern LAN network.</a:t>
            </a:r>
          </a:p>
          <a:p>
            <a:pPr algn="l">
              <a:buFont typeface="Arial" panose="020B0604020202020204" pitchFamily="34" charset="0"/>
              <a:buChar char="•"/>
            </a:pPr>
            <a:r>
              <a:rPr lang="en-US" b="1" i="0" dirty="0">
                <a:solidFill>
                  <a:srgbClr val="212529"/>
                </a:solidFill>
                <a:effectLst/>
                <a:latin typeface="Arial" panose="020B0604020202020204" pitchFamily="34" charset="0"/>
              </a:rPr>
              <a:t>Cat 7 is still a new technology and not commonly used.</a:t>
            </a:r>
          </a:p>
          <a:p>
            <a:pPr algn="l">
              <a:buFont typeface="Arial" panose="020B0604020202020204" pitchFamily="34" charset="0"/>
              <a:buChar char="•"/>
            </a:pPr>
            <a:r>
              <a:rPr lang="en-US" b="1" i="0" dirty="0">
                <a:solidFill>
                  <a:srgbClr val="212529"/>
                </a:solidFill>
                <a:effectLst/>
                <a:latin typeface="Arial" panose="020B0604020202020204" pitchFamily="34" charset="0"/>
              </a:rPr>
              <a:t>Cat 5e, 6, 6a are the commonly used twisted-pair cables.</a:t>
            </a:r>
          </a:p>
        </p:txBody>
      </p:sp>
    </p:spTree>
    <p:extLst>
      <p:ext uri="{BB962C8B-B14F-4D97-AF65-F5344CB8AC3E}">
        <p14:creationId xmlns:p14="http://schemas.microsoft.com/office/powerpoint/2010/main" val="14277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2585-F623-A937-CDA3-CE6241B80790}"/>
              </a:ext>
            </a:extLst>
          </p:cNvPr>
          <p:cNvSpPr>
            <a:spLocks noGrp="1"/>
          </p:cNvSpPr>
          <p:nvPr>
            <p:ph type="title"/>
          </p:nvPr>
        </p:nvSpPr>
        <p:spPr/>
        <p:txBody>
          <a:bodyPr/>
          <a:lstStyle/>
          <a:p>
            <a:pPr algn="ctr"/>
            <a:r>
              <a:rPr lang="en-IN" sz="3200" b="1" i="0" dirty="0">
                <a:solidFill>
                  <a:schemeClr val="tx1"/>
                </a:solidFill>
                <a:effectLst/>
                <a:latin typeface="urw-din"/>
              </a:rPr>
              <a:t>Fiber Optic Cable</a:t>
            </a:r>
            <a:endParaRPr lang="en-IN" sz="3200" dirty="0">
              <a:solidFill>
                <a:schemeClr val="tx1"/>
              </a:solidFill>
            </a:endParaRPr>
          </a:p>
        </p:txBody>
      </p:sp>
      <p:sp>
        <p:nvSpPr>
          <p:cNvPr id="4" name="Footer Placeholder 3">
            <a:extLst>
              <a:ext uri="{FF2B5EF4-FFF2-40B4-BE49-F238E27FC236}">
                <a16:creationId xmlns:a16="http://schemas.microsoft.com/office/drawing/2014/main" id="{4A6F027B-6632-A828-1B46-2B94AFFC57F5}"/>
              </a:ext>
            </a:extLst>
          </p:cNvPr>
          <p:cNvSpPr>
            <a:spLocks noGrp="1"/>
          </p:cNvSpPr>
          <p:nvPr>
            <p:ph type="ftr" idx="11"/>
          </p:nvPr>
        </p:nvSpPr>
        <p:spPr/>
        <p:txBody>
          <a:bodyPr/>
          <a:lstStyle/>
          <a:p>
            <a:r>
              <a:rPr lang="en-IN"/>
              <a:t>Computer Networks               </a:t>
            </a:r>
          </a:p>
        </p:txBody>
      </p:sp>
      <p:pic>
        <p:nvPicPr>
          <p:cNvPr id="7170" name="Picture 2" descr="Fiber Optic Cables: How They Work &amp; What They Are Used For">
            <a:extLst>
              <a:ext uri="{FF2B5EF4-FFF2-40B4-BE49-F238E27FC236}">
                <a16:creationId xmlns:a16="http://schemas.microsoft.com/office/drawing/2014/main" id="{0134622C-13D2-1E10-FC2E-B05B111E4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17" y="1592708"/>
            <a:ext cx="7695962" cy="395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686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693</Words>
  <Application>Microsoft Office PowerPoint</Application>
  <PresentationFormat>On-screen Show (4:3)</PresentationFormat>
  <Paragraphs>117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vt:lpstr>
      <vt:lpstr>Times New Roman</vt:lpstr>
      <vt:lpstr>Arial</vt:lpstr>
      <vt:lpstr>Calibri</vt:lpstr>
      <vt:lpstr>urw-din</vt:lpstr>
      <vt:lpstr>Office Theme</vt:lpstr>
      <vt:lpstr>PowerPoint Presentation</vt:lpstr>
      <vt:lpstr>Types of Cables</vt:lpstr>
      <vt:lpstr>Coaxial Cable </vt:lpstr>
      <vt:lpstr>Coaxial Cable </vt:lpstr>
      <vt:lpstr>Specifications of coaxial cables </vt:lpstr>
      <vt:lpstr>Twisted-pair cables </vt:lpstr>
      <vt:lpstr>Similarities and differences between STP and UTP cables </vt:lpstr>
      <vt:lpstr>Specifications of Twisted pair cables</vt:lpstr>
      <vt:lpstr>Fiber Optic Cable</vt:lpstr>
      <vt:lpstr>Two types of fiber optical cable; SMF and MMF.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19</cp:revision>
  <dcterms:created xsi:type="dcterms:W3CDTF">2010-04-09T07:36:15Z</dcterms:created>
  <dcterms:modified xsi:type="dcterms:W3CDTF">2023-01-03T06:17:34Z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