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01"/>
  </p:notesMasterIdLst>
  <p:sldIdLst>
    <p:sldId id="256" r:id="rId2"/>
    <p:sldId id="486" r:id="rId3"/>
    <p:sldId id="487" r:id="rId4"/>
    <p:sldId id="488" r:id="rId5"/>
    <p:sldId id="489" r:id="rId6"/>
    <p:sldId id="491" r:id="rId7"/>
    <p:sldId id="493" r:id="rId8"/>
    <p:sldId id="492" r:id="rId9"/>
    <p:sldId id="494" r:id="rId10"/>
    <p:sldId id="495" r:id="rId11"/>
    <p:sldId id="496" r:id="rId12"/>
    <p:sldId id="497" r:id="rId13"/>
    <p:sldId id="498" r:id="rId14"/>
    <p:sldId id="485" r:id="rId15"/>
    <p:sldId id="490" r:id="rId16"/>
    <p:sldId id="484" r:id="rId17"/>
    <p:sldId id="501" r:id="rId18"/>
    <p:sldId id="502" r:id="rId19"/>
    <p:sldId id="503" r:id="rId20"/>
    <p:sldId id="504" r:id="rId21"/>
    <p:sldId id="505" r:id="rId22"/>
    <p:sldId id="300" r:id="rId23"/>
    <p:sldId id="301" r:id="rId24"/>
    <p:sldId id="302" r:id="rId25"/>
    <p:sldId id="303" r:id="rId26"/>
    <p:sldId id="304" r:id="rId27"/>
    <p:sldId id="483" r:id="rId28"/>
    <p:sldId id="507" r:id="rId29"/>
    <p:sldId id="506" r:id="rId30"/>
    <p:sldId id="508" r:id="rId31"/>
    <p:sldId id="509" r:id="rId32"/>
    <p:sldId id="510" r:id="rId33"/>
    <p:sldId id="511" r:id="rId34"/>
    <p:sldId id="512" r:id="rId35"/>
    <p:sldId id="513" r:id="rId36"/>
    <p:sldId id="514" r:id="rId37"/>
    <p:sldId id="515" r:id="rId38"/>
    <p:sldId id="516" r:id="rId39"/>
    <p:sldId id="517" r:id="rId40"/>
    <p:sldId id="518" r:id="rId41"/>
    <p:sldId id="500" r:id="rId42"/>
    <p:sldId id="499" r:id="rId43"/>
    <p:sldId id="520" r:id="rId44"/>
    <p:sldId id="521" r:id="rId45"/>
    <p:sldId id="522" r:id="rId46"/>
    <p:sldId id="523" r:id="rId47"/>
    <p:sldId id="524" r:id="rId48"/>
    <p:sldId id="530" r:id="rId49"/>
    <p:sldId id="531" r:id="rId50"/>
    <p:sldId id="532" r:id="rId51"/>
    <p:sldId id="533" r:id="rId52"/>
    <p:sldId id="534" r:id="rId53"/>
    <p:sldId id="539" r:id="rId54"/>
    <p:sldId id="525" r:id="rId55"/>
    <p:sldId id="540" r:id="rId56"/>
    <p:sldId id="541" r:id="rId57"/>
    <p:sldId id="542" r:id="rId58"/>
    <p:sldId id="543" r:id="rId59"/>
    <p:sldId id="544" r:id="rId60"/>
    <p:sldId id="545" r:id="rId61"/>
    <p:sldId id="546" r:id="rId62"/>
    <p:sldId id="547" r:id="rId63"/>
    <p:sldId id="548" r:id="rId64"/>
    <p:sldId id="549" r:id="rId65"/>
    <p:sldId id="550" r:id="rId66"/>
    <p:sldId id="519" r:id="rId67"/>
    <p:sldId id="551" r:id="rId68"/>
    <p:sldId id="552" r:id="rId69"/>
    <p:sldId id="553" r:id="rId70"/>
    <p:sldId id="557" r:id="rId71"/>
    <p:sldId id="558" r:id="rId72"/>
    <p:sldId id="556" r:id="rId73"/>
    <p:sldId id="559" r:id="rId74"/>
    <p:sldId id="560" r:id="rId75"/>
    <p:sldId id="561" r:id="rId76"/>
    <p:sldId id="562" r:id="rId77"/>
    <p:sldId id="555" r:id="rId78"/>
    <p:sldId id="563" r:id="rId79"/>
    <p:sldId id="564" r:id="rId80"/>
    <p:sldId id="565" r:id="rId81"/>
    <p:sldId id="566" r:id="rId82"/>
    <p:sldId id="567" r:id="rId83"/>
    <p:sldId id="568" r:id="rId84"/>
    <p:sldId id="569" r:id="rId85"/>
    <p:sldId id="570" r:id="rId86"/>
    <p:sldId id="571" r:id="rId87"/>
    <p:sldId id="554" r:id="rId88"/>
    <p:sldId id="572" r:id="rId89"/>
    <p:sldId id="573" r:id="rId90"/>
    <p:sldId id="574" r:id="rId91"/>
    <p:sldId id="575" r:id="rId92"/>
    <p:sldId id="576" r:id="rId93"/>
    <p:sldId id="577" r:id="rId94"/>
    <p:sldId id="582" r:id="rId95"/>
    <p:sldId id="581" r:id="rId96"/>
    <p:sldId id="580" r:id="rId97"/>
    <p:sldId id="579" r:id="rId98"/>
    <p:sldId id="578" r:id="rId99"/>
    <p:sldId id="294" r:id="rId100"/>
  </p:sldIdLst>
  <p:sldSz cx="9144000" cy="5143500" type="screen16x9"/>
  <p:notesSz cx="6858000" cy="9144000"/>
  <p:embeddedFontLst>
    <p:embeddedFont>
      <p:font typeface="Lato" panose="020F0502020204030203" pitchFamily="34" charset="0"/>
      <p:regular r:id="rId102"/>
      <p:bold r:id="rId103"/>
      <p:italic r:id="rId104"/>
      <p:boldItalic r:id="rId105"/>
    </p:embeddedFont>
    <p:embeddedFont>
      <p:font typeface="Raleway" panose="020B0604020202020204" charset="0"/>
      <p:regular r:id="rId106"/>
      <p:bold r:id="rId107"/>
      <p:italic r:id="rId108"/>
      <p:boldItalic r:id="rId109"/>
    </p:embeddedFont>
    <p:embeddedFont>
      <p:font typeface="Montserrat" panose="02000505000000020004" pitchFamily="2" charset="0"/>
      <p:regular r:id="rId110"/>
      <p:bold r:id="rId111"/>
      <p:italic r:id="rId112"/>
      <p:boldItalic r:id="rId1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5" d="100"/>
          <a:sy n="95" d="100"/>
        </p:scale>
        <p:origin x="666" y="-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1.fntdata"/><Relationship Id="rId16" Type="http://schemas.openxmlformats.org/officeDocument/2006/relationships/slide" Target="slides/slide15.xml"/><Relationship Id="rId107"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1.fntdata"/><Relationship Id="rId110" Type="http://schemas.openxmlformats.org/officeDocument/2006/relationships/font" Target="fonts/font9.fntdata"/><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4.fntdata"/><Relationship Id="rId113"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2.fntdata"/><Relationship Id="rId108" Type="http://schemas.openxmlformats.org/officeDocument/2006/relationships/font" Target="fonts/font7.fntdata"/><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5.fntdata"/><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8.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84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12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370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343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089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404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924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080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379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462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629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435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246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256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729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156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825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327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136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896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10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605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448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905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4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553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5090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836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609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671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078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368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844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874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0572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585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4501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6017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375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939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1216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2506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922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6062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9290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1148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2248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0325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8806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9669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563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4562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5052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39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3361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1441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1119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4234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1875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4233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2721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8159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4262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9872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384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4601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2523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9088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67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5560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8319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5650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5255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6918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02215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651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29617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4370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7276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5376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7251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901038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36671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04255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03386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3425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502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56223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9139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9126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78215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4244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7399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79000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9232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50047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27950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613746237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613746237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66.xml.rels><?xml version="1.0" encoding="UTF-8" standalone="yes"?>
<Relationships xmlns="http://schemas.openxmlformats.org/package/2006/relationships"><Relationship Id="rId3" Type="http://schemas.openxmlformats.org/officeDocument/2006/relationships/hyperlink" Target="https://www.w3schools.com/c/c_arrays.php"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45224" y="2762725"/>
            <a:ext cx="7449293"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Problem Solving Using C</a:t>
            </a:r>
            <a:endParaRPr dirty="0"/>
          </a:p>
        </p:txBody>
      </p:sp>
      <p:sp>
        <p:nvSpPr>
          <p:cNvPr id="2" name="TextBox 1"/>
          <p:cNvSpPr txBox="1"/>
          <p:nvPr/>
        </p:nvSpPr>
        <p:spPr>
          <a:xfrm>
            <a:off x="686789" y="2078182"/>
            <a:ext cx="6290505" cy="400110"/>
          </a:xfrm>
          <a:prstGeom prst="rect">
            <a:avLst/>
          </a:prstGeom>
          <a:noFill/>
        </p:spPr>
        <p:txBody>
          <a:bodyPr wrap="none" rtlCol="0">
            <a:spAutoFit/>
          </a:bodyPr>
          <a:lstStyle/>
          <a:p>
            <a:r>
              <a:rPr lang="en-US" sz="2000" dirty="0" err="1" smtClean="0">
                <a:solidFill>
                  <a:schemeClr val="accent3"/>
                </a:solidFill>
              </a:rPr>
              <a:t>MyAnatomy</a:t>
            </a:r>
            <a:r>
              <a:rPr lang="en-US" sz="2000" dirty="0" smtClean="0">
                <a:solidFill>
                  <a:schemeClr val="accent3"/>
                </a:solidFill>
              </a:rPr>
              <a:t> Integration Pvt. Ltd. </a:t>
            </a:r>
            <a:r>
              <a:rPr lang="en-US" sz="2000" dirty="0" smtClean="0">
                <a:solidFill>
                  <a:schemeClr val="bg2"/>
                </a:solidFill>
              </a:rPr>
              <a:t>(www.myanatomy.in)</a:t>
            </a:r>
            <a:endParaRPr lang="en-US" sz="2000"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smtClean="0">
                <a:solidFill>
                  <a:schemeClr val="bg2"/>
                </a:solidFill>
                <a:latin typeface="Times New Roman" panose="02020603050405020304" pitchFamily="18" charset="0"/>
                <a:cs typeface="Times New Roman" panose="02020603050405020304" pitchFamily="18" charset="0"/>
              </a:rPr>
              <a:t>Data Types and Input Output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TextBox 4"/>
          <p:cNvSpPr txBox="1"/>
          <p:nvPr/>
        </p:nvSpPr>
        <p:spPr>
          <a:xfrm>
            <a:off x="155769" y="853882"/>
            <a:ext cx="1428596" cy="369332"/>
          </a:xfrm>
          <a:prstGeom prst="rect">
            <a:avLst/>
          </a:prstGeom>
          <a:noFill/>
        </p:spPr>
        <p:txBody>
          <a:bodyPr wrap="none" rtlCol="0">
            <a:spAutoFit/>
          </a:bodyPr>
          <a:lstStyle/>
          <a:p>
            <a:r>
              <a:rPr lang="en-US" sz="1800" u="sng" dirty="0">
                <a:solidFill>
                  <a:srgbClr val="FF0000"/>
                </a:solidFill>
                <a:latin typeface="Arial" panose="020B0604020202020204" pitchFamily="34" charset="0"/>
                <a:cs typeface="Arial" panose="020B0604020202020204" pitchFamily="34" charset="0"/>
              </a:rPr>
              <a:t>D</a:t>
            </a:r>
            <a:r>
              <a:rPr lang="en-US" sz="1800" u="sng" dirty="0" smtClean="0">
                <a:solidFill>
                  <a:srgbClr val="FF0000"/>
                </a:solidFill>
                <a:latin typeface="Arial" panose="020B0604020202020204" pitchFamily="34" charset="0"/>
                <a:cs typeface="Arial" panose="020B0604020202020204" pitchFamily="34" charset="0"/>
              </a:rPr>
              <a:t>ata Types:</a:t>
            </a:r>
            <a:endParaRPr lang="en-US" sz="1800" u="sng" dirty="0">
              <a:solidFill>
                <a:srgbClr val="FF0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870067" y="1223214"/>
            <a:ext cx="7251662" cy="3157025"/>
          </a:xfrm>
          <a:prstGeom prst="rect">
            <a:avLst/>
          </a:prstGeom>
        </p:spPr>
      </p:pic>
    </p:spTree>
    <p:extLst>
      <p:ext uri="{BB962C8B-B14F-4D97-AF65-F5344CB8AC3E}">
        <p14:creationId xmlns:p14="http://schemas.microsoft.com/office/powerpoint/2010/main" val="820998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smtClean="0">
                <a:solidFill>
                  <a:schemeClr val="bg2"/>
                </a:solidFill>
                <a:latin typeface="Times New Roman" panose="02020603050405020304" pitchFamily="18" charset="0"/>
                <a:cs typeface="Times New Roman" panose="02020603050405020304" pitchFamily="18" charset="0"/>
              </a:rPr>
              <a:t>Data Types and Input Output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TextBox 4"/>
          <p:cNvSpPr txBox="1"/>
          <p:nvPr/>
        </p:nvSpPr>
        <p:spPr>
          <a:xfrm>
            <a:off x="110625" y="755152"/>
            <a:ext cx="2287806" cy="369332"/>
          </a:xfrm>
          <a:prstGeom prst="rect">
            <a:avLst/>
          </a:prstGeom>
          <a:noFill/>
        </p:spPr>
        <p:txBody>
          <a:bodyPr wrap="none" rtlCol="0">
            <a:spAutoFit/>
          </a:bodyPr>
          <a:lstStyle/>
          <a:p>
            <a:r>
              <a:rPr lang="en-US" sz="1800" u="sng" dirty="0" smtClean="0">
                <a:solidFill>
                  <a:srgbClr val="FF0000"/>
                </a:solidFill>
                <a:latin typeface="Arial" panose="020B0604020202020204" pitchFamily="34" charset="0"/>
                <a:cs typeface="Arial" panose="020B0604020202020204" pitchFamily="34" charset="0"/>
              </a:rPr>
              <a:t>Primary Data Types:</a:t>
            </a:r>
            <a:endParaRPr lang="en-US" sz="1800" u="sng" dirty="0">
              <a:solidFill>
                <a:srgbClr val="FF000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1188914"/>
              </p:ext>
            </p:extLst>
          </p:nvPr>
        </p:nvGraphicFramePr>
        <p:xfrm>
          <a:off x="384466" y="2803171"/>
          <a:ext cx="8096109" cy="1955800"/>
        </p:xfrm>
        <a:graphic>
          <a:graphicData uri="http://schemas.openxmlformats.org/drawingml/2006/table">
            <a:tbl>
              <a:tblPr firstRow="1" bandRow="1">
                <a:tableStyleId>{C98665B7-6574-423E-A4B5-A6C020D860FF}</a:tableStyleId>
              </a:tblPr>
              <a:tblGrid>
                <a:gridCol w="1506679">
                  <a:extLst>
                    <a:ext uri="{9D8B030D-6E8A-4147-A177-3AD203B41FA5}">
                      <a16:colId xmlns:a16="http://schemas.microsoft.com/office/drawing/2014/main" val="3309933811"/>
                    </a:ext>
                  </a:extLst>
                </a:gridCol>
                <a:gridCol w="1693719">
                  <a:extLst>
                    <a:ext uri="{9D8B030D-6E8A-4147-A177-3AD203B41FA5}">
                      <a16:colId xmlns:a16="http://schemas.microsoft.com/office/drawing/2014/main" val="1451395967"/>
                    </a:ext>
                  </a:extLst>
                </a:gridCol>
                <a:gridCol w="3190009">
                  <a:extLst>
                    <a:ext uri="{9D8B030D-6E8A-4147-A177-3AD203B41FA5}">
                      <a16:colId xmlns:a16="http://schemas.microsoft.com/office/drawing/2014/main" val="2791798101"/>
                    </a:ext>
                  </a:extLst>
                </a:gridCol>
                <a:gridCol w="1705702">
                  <a:extLst>
                    <a:ext uri="{9D8B030D-6E8A-4147-A177-3AD203B41FA5}">
                      <a16:colId xmlns:a16="http://schemas.microsoft.com/office/drawing/2014/main" val="3984890787"/>
                    </a:ext>
                  </a:extLst>
                </a:gridCol>
              </a:tblGrid>
              <a:tr h="370840">
                <a:tc>
                  <a:txBody>
                    <a:bodyPr/>
                    <a:lstStyle/>
                    <a:p>
                      <a:pPr algn="ctr"/>
                      <a:r>
                        <a:rPr lang="en-US" sz="1600" dirty="0" smtClean="0">
                          <a:solidFill>
                            <a:schemeClr val="accent3"/>
                          </a:solidFill>
                          <a:latin typeface="Arial" panose="020B0604020202020204" pitchFamily="34" charset="0"/>
                          <a:cs typeface="Arial" panose="020B0604020202020204" pitchFamily="34" charset="0"/>
                        </a:rPr>
                        <a:t>Data Type</a:t>
                      </a:r>
                      <a:endParaRPr lang="en-US" sz="1600" dirty="0">
                        <a:solidFill>
                          <a:schemeClr val="accent3"/>
                        </a:solidFill>
                        <a:latin typeface="Arial" panose="020B0604020202020204" pitchFamily="34" charset="0"/>
                        <a:cs typeface="Arial" panose="020B0604020202020204" pitchFamily="34" charset="0"/>
                      </a:endParaRPr>
                    </a:p>
                  </a:txBody>
                  <a:tcPr/>
                </a:tc>
                <a:tc>
                  <a:txBody>
                    <a:bodyPr/>
                    <a:lstStyle/>
                    <a:p>
                      <a:pPr algn="ctr"/>
                      <a:r>
                        <a:rPr lang="en-US" sz="1600" dirty="0" smtClean="0">
                          <a:solidFill>
                            <a:schemeClr val="accent3"/>
                          </a:solidFill>
                          <a:latin typeface="Arial" panose="020B0604020202020204" pitchFamily="34" charset="0"/>
                          <a:cs typeface="Arial" panose="020B0604020202020204" pitchFamily="34" charset="0"/>
                        </a:rPr>
                        <a:t>Memory(bytes)</a:t>
                      </a:r>
                      <a:endParaRPr lang="en-US" sz="1600" dirty="0">
                        <a:solidFill>
                          <a:schemeClr val="accent3"/>
                        </a:solidFill>
                        <a:latin typeface="Arial" panose="020B0604020202020204" pitchFamily="34" charset="0"/>
                        <a:cs typeface="Arial" panose="020B0604020202020204" pitchFamily="34" charset="0"/>
                      </a:endParaRPr>
                    </a:p>
                  </a:txBody>
                  <a:tcPr/>
                </a:tc>
                <a:tc>
                  <a:txBody>
                    <a:bodyPr/>
                    <a:lstStyle/>
                    <a:p>
                      <a:pPr algn="ctr"/>
                      <a:r>
                        <a:rPr lang="en-US" sz="1600" dirty="0" smtClean="0">
                          <a:solidFill>
                            <a:schemeClr val="accent3"/>
                          </a:solidFill>
                          <a:latin typeface="Arial" panose="020B0604020202020204" pitchFamily="34" charset="0"/>
                          <a:cs typeface="Arial" panose="020B0604020202020204" pitchFamily="34" charset="0"/>
                        </a:rPr>
                        <a:t>Range</a:t>
                      </a:r>
                      <a:endParaRPr lang="en-US" sz="1600" dirty="0">
                        <a:solidFill>
                          <a:schemeClr val="accent3"/>
                        </a:solidFill>
                        <a:latin typeface="Arial" panose="020B0604020202020204" pitchFamily="34" charset="0"/>
                        <a:cs typeface="Arial" panose="020B0604020202020204" pitchFamily="34" charset="0"/>
                      </a:endParaRPr>
                    </a:p>
                  </a:txBody>
                  <a:tcPr/>
                </a:tc>
                <a:tc>
                  <a:txBody>
                    <a:bodyPr/>
                    <a:lstStyle/>
                    <a:p>
                      <a:pPr algn="ctr"/>
                      <a:r>
                        <a:rPr lang="en-US" sz="1600" dirty="0" smtClean="0">
                          <a:solidFill>
                            <a:schemeClr val="accent3"/>
                          </a:solidFill>
                          <a:latin typeface="Arial" panose="020B0604020202020204" pitchFamily="34" charset="0"/>
                          <a:cs typeface="Arial" panose="020B0604020202020204" pitchFamily="34" charset="0"/>
                        </a:rPr>
                        <a:t>Format Specifier</a:t>
                      </a:r>
                      <a:endParaRPr lang="en-US" sz="1600" dirty="0">
                        <a:solidFill>
                          <a:schemeClr val="accent3"/>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7218535"/>
                  </a:ext>
                </a:extLst>
              </a:tr>
              <a:tr h="370840">
                <a:tc>
                  <a:txBody>
                    <a:bodyPr/>
                    <a:lstStyle/>
                    <a:p>
                      <a:pPr algn="ctr"/>
                      <a:r>
                        <a:rPr lang="en-US" sz="2000" dirty="0" err="1" smtClean="0">
                          <a:solidFill>
                            <a:srgbClr val="002060"/>
                          </a:solidFill>
                          <a:latin typeface="Arial" panose="020B0604020202020204" pitchFamily="34" charset="0"/>
                          <a:cs typeface="Arial" panose="020B0604020202020204" pitchFamily="34" charset="0"/>
                        </a:rPr>
                        <a:t>int</a:t>
                      </a:r>
                      <a:endParaRPr lang="en-US" sz="20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2000" dirty="0" smtClean="0">
                          <a:solidFill>
                            <a:srgbClr val="002060"/>
                          </a:solidFill>
                          <a:latin typeface="Arial" panose="020B0604020202020204" pitchFamily="34" charset="0"/>
                          <a:cs typeface="Arial" panose="020B0604020202020204" pitchFamily="34" charset="0"/>
                        </a:rPr>
                        <a:t>2 or 4</a:t>
                      </a:r>
                      <a:endParaRPr lang="en-US" sz="20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1600" b="0" i="0" u="none" strike="noStrike" cap="none" dirty="0" smtClean="0">
                          <a:solidFill>
                            <a:srgbClr val="002060"/>
                          </a:solidFill>
                          <a:effectLst/>
                          <a:latin typeface="Arial" panose="020B0604020202020204" pitchFamily="34" charset="0"/>
                          <a:ea typeface="Arial"/>
                          <a:cs typeface="Arial" panose="020B0604020202020204" pitchFamily="34" charset="0"/>
                          <a:sym typeface="Arial"/>
                        </a:rPr>
                        <a:t>-2,147,483,648 to 2,147,483,647</a:t>
                      </a:r>
                      <a:endParaRPr lang="en-US" sz="16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2000" dirty="0" smtClean="0">
                          <a:solidFill>
                            <a:srgbClr val="002060"/>
                          </a:solidFill>
                          <a:latin typeface="Arial" panose="020B0604020202020204" pitchFamily="34" charset="0"/>
                          <a:cs typeface="Arial" panose="020B0604020202020204" pitchFamily="34" charset="0"/>
                        </a:rPr>
                        <a:t>%d</a:t>
                      </a:r>
                      <a:endParaRPr lang="en-US" sz="2000" dirty="0">
                        <a:solidFill>
                          <a:srgbClr val="00206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06350193"/>
                  </a:ext>
                </a:extLst>
              </a:tr>
              <a:tr h="370840">
                <a:tc>
                  <a:txBody>
                    <a:bodyPr/>
                    <a:lstStyle/>
                    <a:p>
                      <a:pPr algn="ctr"/>
                      <a:r>
                        <a:rPr lang="en-US" sz="2000" dirty="0" smtClean="0">
                          <a:solidFill>
                            <a:srgbClr val="002060"/>
                          </a:solidFill>
                          <a:latin typeface="Arial" panose="020B0604020202020204" pitchFamily="34" charset="0"/>
                          <a:cs typeface="Arial" panose="020B0604020202020204" pitchFamily="34" charset="0"/>
                        </a:rPr>
                        <a:t>char</a:t>
                      </a:r>
                      <a:endParaRPr lang="en-US" sz="20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2000" dirty="0" smtClean="0">
                          <a:solidFill>
                            <a:srgbClr val="002060"/>
                          </a:solidFill>
                          <a:latin typeface="Arial" panose="020B0604020202020204" pitchFamily="34" charset="0"/>
                          <a:cs typeface="Arial" panose="020B0604020202020204" pitchFamily="34" charset="0"/>
                        </a:rPr>
                        <a:t>1</a:t>
                      </a:r>
                      <a:endParaRPr lang="en-US" sz="20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1600" b="1" i="0" u="none" strike="noStrike" cap="none" dirty="0" smtClean="0">
                          <a:solidFill>
                            <a:srgbClr val="002060"/>
                          </a:solidFill>
                          <a:effectLst/>
                          <a:latin typeface="Arial" panose="020B0604020202020204" pitchFamily="34" charset="0"/>
                          <a:ea typeface="Arial"/>
                          <a:cs typeface="Arial" panose="020B0604020202020204" pitchFamily="34" charset="0"/>
                          <a:sym typeface="Arial"/>
                        </a:rPr>
                        <a:t>-128 to 127</a:t>
                      </a:r>
                      <a:endParaRPr lang="en-US" sz="16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2000" dirty="0" smtClean="0">
                          <a:solidFill>
                            <a:srgbClr val="002060"/>
                          </a:solidFill>
                          <a:latin typeface="Arial" panose="020B0604020202020204" pitchFamily="34" charset="0"/>
                          <a:cs typeface="Arial" panose="020B0604020202020204" pitchFamily="34" charset="0"/>
                        </a:rPr>
                        <a:t>%c</a:t>
                      </a:r>
                      <a:endParaRPr lang="en-US" sz="2000" dirty="0">
                        <a:solidFill>
                          <a:srgbClr val="00206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84291836"/>
                  </a:ext>
                </a:extLst>
              </a:tr>
              <a:tr h="370840">
                <a:tc>
                  <a:txBody>
                    <a:bodyPr/>
                    <a:lstStyle/>
                    <a:p>
                      <a:pPr algn="ctr"/>
                      <a:r>
                        <a:rPr lang="en-US" sz="2000" dirty="0" smtClean="0">
                          <a:solidFill>
                            <a:srgbClr val="002060"/>
                          </a:solidFill>
                          <a:latin typeface="Arial" panose="020B0604020202020204" pitchFamily="34" charset="0"/>
                          <a:cs typeface="Arial" panose="020B0604020202020204" pitchFamily="34" charset="0"/>
                        </a:rPr>
                        <a:t>float</a:t>
                      </a:r>
                      <a:endParaRPr lang="en-US" sz="20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2000" dirty="0" smtClean="0">
                          <a:solidFill>
                            <a:srgbClr val="002060"/>
                          </a:solidFill>
                          <a:latin typeface="Arial" panose="020B0604020202020204" pitchFamily="34" charset="0"/>
                          <a:cs typeface="Arial" panose="020B0604020202020204" pitchFamily="34" charset="0"/>
                        </a:rPr>
                        <a:t>4</a:t>
                      </a:r>
                      <a:endParaRPr lang="en-US" sz="20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1600" b="0" i="0" u="none" strike="noStrike" cap="none" dirty="0" smtClean="0">
                          <a:solidFill>
                            <a:srgbClr val="002060"/>
                          </a:solidFill>
                          <a:effectLst/>
                          <a:latin typeface="Arial" panose="020B0604020202020204" pitchFamily="34" charset="0"/>
                          <a:ea typeface="Arial"/>
                          <a:cs typeface="Arial" panose="020B0604020202020204" pitchFamily="34" charset="0"/>
                          <a:sym typeface="Arial"/>
                        </a:rPr>
                        <a:t>1.2E-38 to 3.4E+38</a:t>
                      </a:r>
                      <a:endParaRPr lang="en-US" sz="16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2000" dirty="0" smtClean="0">
                          <a:solidFill>
                            <a:srgbClr val="002060"/>
                          </a:solidFill>
                          <a:latin typeface="Arial" panose="020B0604020202020204" pitchFamily="34" charset="0"/>
                          <a:cs typeface="Arial" panose="020B0604020202020204" pitchFamily="34" charset="0"/>
                        </a:rPr>
                        <a:t>%f</a:t>
                      </a:r>
                      <a:endParaRPr lang="en-US" sz="2000" dirty="0">
                        <a:solidFill>
                          <a:srgbClr val="00206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51197965"/>
                  </a:ext>
                </a:extLst>
              </a:tr>
              <a:tr h="370840">
                <a:tc>
                  <a:txBody>
                    <a:bodyPr/>
                    <a:lstStyle/>
                    <a:p>
                      <a:pPr algn="ctr"/>
                      <a:r>
                        <a:rPr lang="en-US" sz="2000" dirty="0" smtClean="0">
                          <a:solidFill>
                            <a:srgbClr val="002060"/>
                          </a:solidFill>
                          <a:latin typeface="Arial" panose="020B0604020202020204" pitchFamily="34" charset="0"/>
                          <a:cs typeface="Arial" panose="020B0604020202020204" pitchFamily="34" charset="0"/>
                        </a:rPr>
                        <a:t>double</a:t>
                      </a:r>
                      <a:endParaRPr lang="en-US" sz="20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2000" dirty="0" smtClean="0">
                          <a:solidFill>
                            <a:srgbClr val="002060"/>
                          </a:solidFill>
                          <a:latin typeface="Arial" panose="020B0604020202020204" pitchFamily="34" charset="0"/>
                          <a:cs typeface="Arial" panose="020B0604020202020204" pitchFamily="34" charset="0"/>
                        </a:rPr>
                        <a:t>8</a:t>
                      </a:r>
                      <a:endParaRPr lang="en-US" sz="20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1600" b="0" i="0" u="none" strike="noStrike" cap="none" dirty="0" smtClean="0">
                          <a:solidFill>
                            <a:srgbClr val="002060"/>
                          </a:solidFill>
                          <a:effectLst/>
                          <a:latin typeface="Arial" panose="020B0604020202020204" pitchFamily="34" charset="0"/>
                          <a:ea typeface="Arial"/>
                          <a:cs typeface="Arial" panose="020B0604020202020204" pitchFamily="34" charset="0"/>
                          <a:sym typeface="Arial"/>
                        </a:rPr>
                        <a:t>1.7E-308 to 1.7E+308</a:t>
                      </a:r>
                      <a:endParaRPr lang="en-US" sz="1600" dirty="0">
                        <a:solidFill>
                          <a:srgbClr val="002060"/>
                        </a:solidFill>
                        <a:latin typeface="Arial" panose="020B0604020202020204" pitchFamily="34" charset="0"/>
                        <a:cs typeface="Arial" panose="020B0604020202020204" pitchFamily="34" charset="0"/>
                      </a:endParaRPr>
                    </a:p>
                  </a:txBody>
                  <a:tcPr/>
                </a:tc>
                <a:tc>
                  <a:txBody>
                    <a:bodyPr/>
                    <a:lstStyle/>
                    <a:p>
                      <a:pPr algn="ctr"/>
                      <a:r>
                        <a:rPr lang="en-US" sz="2000" dirty="0" smtClean="0">
                          <a:solidFill>
                            <a:srgbClr val="002060"/>
                          </a:solidFill>
                          <a:latin typeface="Arial" panose="020B0604020202020204" pitchFamily="34" charset="0"/>
                          <a:cs typeface="Arial" panose="020B0604020202020204" pitchFamily="34" charset="0"/>
                        </a:rPr>
                        <a:t>%lf</a:t>
                      </a:r>
                      <a:endParaRPr lang="en-US" sz="2000" dirty="0">
                        <a:solidFill>
                          <a:srgbClr val="00206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09337742"/>
                  </a:ext>
                </a:extLst>
              </a:tr>
            </a:tbl>
          </a:graphicData>
        </a:graphic>
      </p:graphicFrame>
      <p:sp>
        <p:nvSpPr>
          <p:cNvPr id="8" name="Rectangle 7"/>
          <p:cNvSpPr/>
          <p:nvPr/>
        </p:nvSpPr>
        <p:spPr>
          <a:xfrm>
            <a:off x="212964" y="1124484"/>
            <a:ext cx="8718069" cy="1631216"/>
          </a:xfrm>
          <a:prstGeom prst="rect">
            <a:avLst/>
          </a:prstGeom>
        </p:spPr>
        <p:txBody>
          <a:bodyPr wrap="square">
            <a:spAutoFit/>
          </a:bodyPr>
          <a:lstStyle/>
          <a:p>
            <a:pPr marL="285750" indent="-285750" algn="just">
              <a:buFont typeface="Wingdings" panose="05000000000000000000" pitchFamily="2" charset="2"/>
              <a:buChar char="§"/>
            </a:pPr>
            <a:r>
              <a:rPr lang="en-US" sz="2000" dirty="0">
                <a:solidFill>
                  <a:srgbClr val="002060"/>
                </a:solidFill>
                <a:latin typeface="Arial" panose="020B0604020202020204" pitchFamily="34" charset="0"/>
                <a:cs typeface="Arial" panose="020B0604020202020204" pitchFamily="34" charset="0"/>
              </a:rPr>
              <a:t>Primary data types are also known as the fundamental data types because they are pre-defined or they already exist in the C language. </a:t>
            </a:r>
            <a:endParaRPr lang="en-US" sz="2000" dirty="0" smtClean="0">
              <a:solidFill>
                <a:srgbClr val="002060"/>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2000" dirty="0" smtClean="0">
                <a:solidFill>
                  <a:srgbClr val="002060"/>
                </a:solidFill>
                <a:latin typeface="Arial" panose="020B0604020202020204" pitchFamily="34" charset="0"/>
                <a:cs typeface="Arial" panose="020B0604020202020204" pitchFamily="34" charset="0"/>
              </a:rPr>
              <a:t>All </a:t>
            </a:r>
            <a:r>
              <a:rPr lang="en-US" sz="2000" dirty="0">
                <a:solidFill>
                  <a:srgbClr val="002060"/>
                </a:solidFill>
                <a:latin typeface="Arial" panose="020B0604020202020204" pitchFamily="34" charset="0"/>
                <a:cs typeface="Arial" panose="020B0604020202020204" pitchFamily="34" charset="0"/>
              </a:rPr>
              <a:t>the other types of data types (derived and user-defined data types) are derived from these data types. Primary data types in C are of 4 types: </a:t>
            </a:r>
            <a:r>
              <a:rPr lang="en-US" sz="2000" dirty="0" err="1">
                <a:solidFill>
                  <a:srgbClr val="002060"/>
                </a:solidFill>
                <a:latin typeface="Arial" panose="020B0604020202020204" pitchFamily="34" charset="0"/>
                <a:cs typeface="Arial" panose="020B0604020202020204" pitchFamily="34" charset="0"/>
              </a:rPr>
              <a:t>int</a:t>
            </a:r>
            <a:r>
              <a:rPr lang="en-US" sz="2000" dirty="0">
                <a:solidFill>
                  <a:srgbClr val="002060"/>
                </a:solidFill>
                <a:latin typeface="Arial" panose="020B0604020202020204" pitchFamily="34" charset="0"/>
                <a:cs typeface="Arial" panose="020B0604020202020204" pitchFamily="34" charset="0"/>
              </a:rPr>
              <a:t>, char, float, and double</a:t>
            </a:r>
            <a:r>
              <a:rPr lang="en-US" sz="2000" dirty="0" smtClean="0">
                <a:solidFill>
                  <a:srgbClr val="002060"/>
                </a:solidFill>
                <a:latin typeface="Arial" panose="020B0604020202020204" pitchFamily="34" charset="0"/>
                <a:cs typeface="Arial" panose="020B0604020202020204" pitchFamily="34" charset="0"/>
              </a:rPr>
              <a:t>.</a:t>
            </a:r>
            <a:endParaRPr lang="en-US" sz="2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6587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smtClean="0">
                <a:solidFill>
                  <a:schemeClr val="bg2"/>
                </a:solidFill>
                <a:latin typeface="Times New Roman" panose="02020603050405020304" pitchFamily="18" charset="0"/>
                <a:cs typeface="Times New Roman" panose="02020603050405020304" pitchFamily="18" charset="0"/>
              </a:rPr>
              <a:t>Data Types and Input Output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TextBox 4"/>
          <p:cNvSpPr txBox="1"/>
          <p:nvPr/>
        </p:nvSpPr>
        <p:spPr>
          <a:xfrm>
            <a:off x="110625" y="755152"/>
            <a:ext cx="2287806" cy="369332"/>
          </a:xfrm>
          <a:prstGeom prst="rect">
            <a:avLst/>
          </a:prstGeom>
          <a:noFill/>
        </p:spPr>
        <p:txBody>
          <a:bodyPr wrap="none" rtlCol="0">
            <a:spAutoFit/>
          </a:bodyPr>
          <a:lstStyle/>
          <a:p>
            <a:r>
              <a:rPr lang="en-US" sz="1800" u="sng" dirty="0" smtClean="0">
                <a:solidFill>
                  <a:srgbClr val="FF0000"/>
                </a:solidFill>
                <a:latin typeface="Arial" panose="020B0604020202020204" pitchFamily="34" charset="0"/>
                <a:cs typeface="Arial" panose="020B0604020202020204" pitchFamily="34" charset="0"/>
              </a:rPr>
              <a:t>Primary Data Types:</a:t>
            </a:r>
            <a:endParaRPr lang="en-US" sz="1800" u="sng" dirty="0">
              <a:solidFill>
                <a:srgbClr val="FF0000"/>
              </a:solidFill>
              <a:latin typeface="Arial" panose="020B0604020202020204" pitchFamily="34" charset="0"/>
              <a:cs typeface="Arial" panose="020B0604020202020204" pitchFamily="34" charset="0"/>
            </a:endParaRPr>
          </a:p>
        </p:txBody>
      </p:sp>
      <p:sp>
        <p:nvSpPr>
          <p:cNvPr id="8" name="Rectangle 7"/>
          <p:cNvSpPr/>
          <p:nvPr/>
        </p:nvSpPr>
        <p:spPr>
          <a:xfrm>
            <a:off x="212964" y="1124484"/>
            <a:ext cx="8718069" cy="3539430"/>
          </a:xfrm>
          <a:prstGeom prst="rect">
            <a:avLst/>
          </a:prstGeom>
        </p:spPr>
        <p:txBody>
          <a:bodyPr wrap="square">
            <a:spAutoFit/>
          </a:bodyPr>
          <a:lstStyle/>
          <a:p>
            <a:pPr marL="285750" indent="-285750" algn="just">
              <a:buFont typeface="Wingdings" panose="05000000000000000000" pitchFamily="2" charset="2"/>
              <a:buChar char="§"/>
            </a:pPr>
            <a:r>
              <a:rPr lang="en-US" sz="1600" dirty="0">
                <a:solidFill>
                  <a:schemeClr val="accent5">
                    <a:lumMod val="75000"/>
                  </a:schemeClr>
                </a:solidFill>
                <a:latin typeface="Arial" panose="020B0604020202020204" pitchFamily="34" charset="0"/>
                <a:cs typeface="Arial" panose="020B0604020202020204" pitchFamily="34" charset="0"/>
              </a:rPr>
              <a:t>The </a:t>
            </a:r>
            <a:r>
              <a:rPr lang="en-US" sz="1600" dirty="0" err="1">
                <a:solidFill>
                  <a:schemeClr val="accent1"/>
                </a:solidFill>
                <a:latin typeface="Arial" panose="020B0604020202020204" pitchFamily="34" charset="0"/>
                <a:cs typeface="Arial" panose="020B0604020202020204" pitchFamily="34" charset="0"/>
              </a:rPr>
              <a:t>int</a:t>
            </a:r>
            <a:r>
              <a:rPr lang="en-US" sz="1600" dirty="0">
                <a:solidFill>
                  <a:schemeClr val="accent1"/>
                </a:solidFill>
                <a:latin typeface="Arial" panose="020B0604020202020204" pitchFamily="34" charset="0"/>
                <a:cs typeface="Arial" panose="020B0604020202020204" pitchFamily="34" charset="0"/>
              </a:rPr>
              <a:t> data type</a:t>
            </a:r>
            <a:r>
              <a:rPr lang="en-US" sz="1600" dirty="0">
                <a:solidFill>
                  <a:schemeClr val="accent5">
                    <a:lumMod val="75000"/>
                  </a:schemeClr>
                </a:solidFill>
                <a:latin typeface="Arial" panose="020B0604020202020204" pitchFamily="34" charset="0"/>
                <a:cs typeface="Arial" panose="020B0604020202020204" pitchFamily="34" charset="0"/>
              </a:rPr>
              <a:t> is used to store the integer </a:t>
            </a:r>
            <a:r>
              <a:rPr lang="en-US" sz="1600" dirty="0" smtClean="0">
                <a:solidFill>
                  <a:schemeClr val="accent5">
                    <a:lumMod val="75000"/>
                  </a:schemeClr>
                </a:solidFill>
                <a:latin typeface="Arial" panose="020B0604020202020204" pitchFamily="34" charset="0"/>
                <a:cs typeface="Arial" panose="020B0604020202020204" pitchFamily="34" charset="0"/>
              </a:rPr>
              <a:t>values.</a:t>
            </a:r>
          </a:p>
          <a:p>
            <a:pPr algn="just"/>
            <a:r>
              <a:rPr lang="en-US" sz="1600" dirty="0" smtClean="0">
                <a:solidFill>
                  <a:schemeClr val="accent3"/>
                </a:solidFill>
                <a:latin typeface="Arial" panose="020B0604020202020204" pitchFamily="34" charset="0"/>
                <a:cs typeface="Arial" panose="020B0604020202020204" pitchFamily="34" charset="0"/>
              </a:rPr>
              <a:t>     Syntax: </a:t>
            </a:r>
            <a:r>
              <a:rPr lang="en-US" sz="1600" dirty="0" err="1" smtClean="0">
                <a:solidFill>
                  <a:schemeClr val="accent5">
                    <a:lumMod val="75000"/>
                  </a:schemeClr>
                </a:solidFill>
                <a:latin typeface="Arial" panose="020B0604020202020204" pitchFamily="34" charset="0"/>
                <a:cs typeface="Arial" panose="020B0604020202020204" pitchFamily="34" charset="0"/>
              </a:rPr>
              <a:t>int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a:solidFill>
                  <a:schemeClr val="accent5">
                    <a:lumMod val="75000"/>
                  </a:schemeClr>
                </a:solidFill>
                <a:latin typeface="Arial" panose="020B0604020202020204" pitchFamily="34" charset="0"/>
                <a:cs typeface="Arial" panose="020B0604020202020204" pitchFamily="34" charset="0"/>
              </a:rPr>
              <a:t>variable_name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i="1" dirty="0" smtClean="0">
                <a:solidFill>
                  <a:schemeClr val="accent5">
                    <a:lumMod val="75000"/>
                  </a:schemeClr>
                </a:solidFill>
                <a:latin typeface="Arial" panose="020B0604020202020204" pitchFamily="34" charset="0"/>
                <a:cs typeface="Arial" panose="020B0604020202020204" pitchFamily="34" charset="0"/>
              </a:rPr>
              <a:t>Example: </a:t>
            </a:r>
            <a:r>
              <a:rPr lang="en-US" sz="1600" dirty="0" err="1" smtClean="0">
                <a:solidFill>
                  <a:schemeClr val="accent5">
                    <a:lumMod val="75000"/>
                  </a:schemeClr>
                </a:solidFill>
                <a:latin typeface="Arial" panose="020B0604020202020204" pitchFamily="34" charset="0"/>
                <a:cs typeface="Arial" panose="020B0604020202020204" pitchFamily="34" charset="0"/>
              </a:rPr>
              <a:t>int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num</a:t>
            </a:r>
            <a:r>
              <a:rPr lang="en-US" sz="1600" dirty="0" smtClean="0">
                <a:solidFill>
                  <a:schemeClr val="accent5">
                    <a:lumMod val="75000"/>
                  </a:schemeClr>
                </a:solidFill>
                <a:latin typeface="Arial" panose="020B0604020202020204" pitchFamily="34" charset="0"/>
                <a:cs typeface="Arial" panose="020B0604020202020204" pitchFamily="34" charset="0"/>
              </a:rPr>
              <a:t>;</a:t>
            </a:r>
            <a:endParaRPr lang="en-US" sz="1600" dirty="0">
              <a:solidFill>
                <a:schemeClr val="accent5">
                  <a:lumMod val="75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600" dirty="0">
                <a:solidFill>
                  <a:schemeClr val="accent5">
                    <a:lumMod val="75000"/>
                  </a:schemeClr>
                </a:solidFill>
                <a:latin typeface="Arial" panose="020B0604020202020204" pitchFamily="34" charset="0"/>
                <a:cs typeface="Arial" panose="020B0604020202020204" pitchFamily="34" charset="0"/>
              </a:rPr>
              <a:t>The </a:t>
            </a:r>
            <a:r>
              <a:rPr lang="en-US" sz="1600" dirty="0">
                <a:solidFill>
                  <a:schemeClr val="accent1"/>
                </a:solidFill>
                <a:latin typeface="Arial" panose="020B0604020202020204" pitchFamily="34" charset="0"/>
                <a:cs typeface="Arial" panose="020B0604020202020204" pitchFamily="34" charset="0"/>
              </a:rPr>
              <a:t>char data type</a:t>
            </a:r>
            <a:r>
              <a:rPr lang="en-US" sz="1600" dirty="0">
                <a:solidFill>
                  <a:schemeClr val="accent5">
                    <a:lumMod val="75000"/>
                  </a:schemeClr>
                </a:solidFill>
                <a:latin typeface="Arial" panose="020B0604020202020204" pitchFamily="34" charset="0"/>
                <a:cs typeface="Arial" panose="020B0604020202020204" pitchFamily="34" charset="0"/>
              </a:rPr>
              <a:t> is used to store the </a:t>
            </a:r>
            <a:r>
              <a:rPr lang="en-US" sz="1600" dirty="0" smtClean="0">
                <a:solidFill>
                  <a:schemeClr val="accent5">
                    <a:lumMod val="75000"/>
                  </a:schemeClr>
                </a:solidFill>
                <a:latin typeface="Arial" panose="020B0604020202020204" pitchFamily="34" charset="0"/>
                <a:cs typeface="Arial" panose="020B0604020202020204" pitchFamily="34" charset="0"/>
              </a:rPr>
              <a:t>characters.</a:t>
            </a:r>
            <a:endParaRPr lang="en-US" sz="1600" dirty="0">
              <a:solidFill>
                <a:schemeClr val="accent5">
                  <a:lumMod val="75000"/>
                </a:schemeClr>
              </a:solidFill>
              <a:latin typeface="Arial" panose="020B0604020202020204" pitchFamily="34" charset="0"/>
              <a:cs typeface="Arial" panose="020B0604020202020204" pitchFamily="34" charset="0"/>
            </a:endParaRPr>
          </a:p>
          <a:p>
            <a:pPr algn="just"/>
            <a:r>
              <a:rPr lang="en-US" sz="1600" dirty="0" smtClean="0">
                <a:solidFill>
                  <a:schemeClr val="accent3"/>
                </a:solidFill>
                <a:latin typeface="Arial" panose="020B0604020202020204" pitchFamily="34" charset="0"/>
                <a:cs typeface="Arial" panose="020B0604020202020204" pitchFamily="34" charset="0"/>
              </a:rPr>
              <a:t>     Syntax: </a:t>
            </a:r>
            <a:r>
              <a:rPr lang="en-US" sz="1600" dirty="0" smtClean="0">
                <a:solidFill>
                  <a:schemeClr val="accent5">
                    <a:lumMod val="75000"/>
                  </a:schemeClr>
                </a:solidFill>
                <a:latin typeface="Arial" panose="020B0604020202020204" pitchFamily="34" charset="0"/>
                <a:cs typeface="Arial" panose="020B0604020202020204" pitchFamily="34" charset="0"/>
              </a:rPr>
              <a:t>char </a:t>
            </a:r>
            <a:r>
              <a:rPr lang="en-US" sz="1600" dirty="0" err="1" smtClean="0">
                <a:solidFill>
                  <a:schemeClr val="accent5">
                    <a:lumMod val="75000"/>
                  </a:schemeClr>
                </a:solidFill>
                <a:latin typeface="Arial" panose="020B0604020202020204" pitchFamily="34" charset="0"/>
                <a:cs typeface="Arial" panose="020B0604020202020204" pitchFamily="34" charset="0"/>
              </a:rPr>
              <a:t>variable_name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i="1" dirty="0" smtClean="0">
                <a:solidFill>
                  <a:schemeClr val="accent5">
                    <a:lumMod val="75000"/>
                  </a:schemeClr>
                </a:solidFill>
                <a:latin typeface="Arial" panose="020B0604020202020204" pitchFamily="34" charset="0"/>
                <a:cs typeface="Arial" panose="020B0604020202020204" pitchFamily="34" charset="0"/>
              </a:rPr>
              <a:t>Example: </a:t>
            </a:r>
            <a:r>
              <a:rPr lang="en-US" sz="1600" dirty="0" smtClean="0">
                <a:solidFill>
                  <a:schemeClr val="accent5">
                    <a:lumMod val="75000"/>
                  </a:schemeClr>
                </a:solidFill>
                <a:latin typeface="Arial" panose="020B0604020202020204" pitchFamily="34" charset="0"/>
                <a:cs typeface="Arial" panose="020B0604020202020204" pitchFamily="34" charset="0"/>
              </a:rPr>
              <a:t>char x;</a:t>
            </a:r>
            <a:endParaRPr lang="en-US" sz="1600" dirty="0">
              <a:solidFill>
                <a:schemeClr val="accent5">
                  <a:lumMod val="75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600" dirty="0">
                <a:solidFill>
                  <a:schemeClr val="accent5">
                    <a:lumMod val="75000"/>
                  </a:schemeClr>
                </a:solidFill>
                <a:latin typeface="Arial" panose="020B0604020202020204" pitchFamily="34" charset="0"/>
                <a:cs typeface="Arial" panose="020B0604020202020204" pitchFamily="34" charset="0"/>
              </a:rPr>
              <a:t>The </a:t>
            </a:r>
            <a:r>
              <a:rPr lang="en-US" sz="1600" dirty="0">
                <a:solidFill>
                  <a:schemeClr val="accent1"/>
                </a:solidFill>
                <a:latin typeface="Arial" panose="020B0604020202020204" pitchFamily="34" charset="0"/>
                <a:cs typeface="Arial" panose="020B0604020202020204" pitchFamily="34" charset="0"/>
              </a:rPr>
              <a:t>float data type</a:t>
            </a:r>
            <a:r>
              <a:rPr lang="en-US" sz="1600" dirty="0">
                <a:solidFill>
                  <a:schemeClr val="accent5">
                    <a:lumMod val="75000"/>
                  </a:schemeClr>
                </a:solidFill>
                <a:latin typeface="Arial" panose="020B0604020202020204" pitchFamily="34" charset="0"/>
                <a:cs typeface="Arial" panose="020B0604020202020204" pitchFamily="34" charset="0"/>
              </a:rPr>
              <a:t> is used to store the floating-point numbers. The numbers that have a fractional part are called floating-point numbers. For example, </a:t>
            </a:r>
            <a:r>
              <a:rPr lang="en-US" sz="1600" dirty="0" smtClean="0">
                <a:solidFill>
                  <a:schemeClr val="accent5">
                    <a:lumMod val="75000"/>
                  </a:schemeClr>
                </a:solidFill>
                <a:latin typeface="Arial" panose="020B0604020202020204" pitchFamily="34" charset="0"/>
                <a:cs typeface="Arial" panose="020B0604020202020204" pitchFamily="34" charset="0"/>
              </a:rPr>
              <a:t>5.0</a:t>
            </a:r>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smtClean="0">
                <a:solidFill>
                  <a:schemeClr val="accent5">
                    <a:lumMod val="75000"/>
                  </a:schemeClr>
                </a:solidFill>
                <a:latin typeface="Arial" panose="020B0604020202020204" pitchFamily="34" charset="0"/>
                <a:cs typeface="Arial" panose="020B0604020202020204" pitchFamily="34" charset="0"/>
              </a:rPr>
              <a:t>5.7</a:t>
            </a:r>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smtClean="0">
                <a:solidFill>
                  <a:schemeClr val="accent5">
                    <a:lumMod val="75000"/>
                  </a:schemeClr>
                </a:solidFill>
                <a:latin typeface="Arial" panose="020B0604020202020204" pitchFamily="34" charset="0"/>
                <a:cs typeface="Arial" panose="020B0604020202020204" pitchFamily="34" charset="0"/>
              </a:rPr>
              <a:t>-23.2</a:t>
            </a:r>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smtClean="0">
                <a:solidFill>
                  <a:schemeClr val="accent5">
                    <a:lumMod val="75000"/>
                  </a:schemeClr>
                </a:solidFill>
                <a:latin typeface="Arial" panose="020B0604020202020204" pitchFamily="34" charset="0"/>
                <a:cs typeface="Arial" panose="020B0604020202020204" pitchFamily="34" charset="0"/>
              </a:rPr>
              <a:t>-4.12</a:t>
            </a:r>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smtClean="0">
                <a:solidFill>
                  <a:schemeClr val="accent5">
                    <a:lumMod val="75000"/>
                  </a:schemeClr>
                </a:solidFill>
                <a:latin typeface="Arial" panose="020B0604020202020204" pitchFamily="34" charset="0"/>
                <a:cs typeface="Arial" panose="020B0604020202020204" pitchFamily="34" charset="0"/>
              </a:rPr>
              <a:t>etc. </a:t>
            </a:r>
            <a:r>
              <a:rPr lang="en-US" sz="1600" dirty="0">
                <a:solidFill>
                  <a:schemeClr val="accent5">
                    <a:lumMod val="75000"/>
                  </a:schemeClr>
                </a:solidFill>
                <a:latin typeface="Arial" panose="020B0604020202020204" pitchFamily="34" charset="0"/>
                <a:cs typeface="Arial" panose="020B0604020202020204" pitchFamily="34" charset="0"/>
              </a:rPr>
              <a:t>are all floating-point numbers</a:t>
            </a:r>
            <a:r>
              <a:rPr lang="en-US" sz="1600" dirty="0" smtClean="0">
                <a:solidFill>
                  <a:schemeClr val="accent5">
                    <a:lumMod val="75000"/>
                  </a:schemeClr>
                </a:solidFill>
                <a:latin typeface="Arial" panose="020B0604020202020204" pitchFamily="34" charset="0"/>
                <a:cs typeface="Arial" panose="020B0604020202020204" pitchFamily="34" charset="0"/>
              </a:rPr>
              <a:t>.</a:t>
            </a:r>
          </a:p>
          <a:p>
            <a:pPr algn="just"/>
            <a:r>
              <a:rPr lang="en-US" sz="1600" dirty="0">
                <a:solidFill>
                  <a:schemeClr val="accent3"/>
                </a:solidFill>
                <a:latin typeface="Arial" panose="020B0604020202020204" pitchFamily="34" charset="0"/>
                <a:cs typeface="Arial" panose="020B0604020202020204" pitchFamily="34" charset="0"/>
              </a:rPr>
              <a:t> </a:t>
            </a:r>
            <a:r>
              <a:rPr lang="en-US" sz="1600" dirty="0" smtClean="0">
                <a:solidFill>
                  <a:schemeClr val="accent3"/>
                </a:solidFill>
                <a:latin typeface="Arial" panose="020B0604020202020204" pitchFamily="34" charset="0"/>
                <a:cs typeface="Arial" panose="020B0604020202020204" pitchFamily="34" charset="0"/>
              </a:rPr>
              <a:t>    Syntax</a:t>
            </a:r>
            <a:r>
              <a:rPr lang="en-US" sz="1600" dirty="0">
                <a:solidFill>
                  <a:schemeClr val="accent3"/>
                </a:solidFill>
                <a:latin typeface="Arial" panose="020B0604020202020204" pitchFamily="34" charset="0"/>
                <a:cs typeface="Arial" panose="020B0604020202020204" pitchFamily="34" charset="0"/>
              </a:rPr>
              <a:t>: </a:t>
            </a:r>
            <a:r>
              <a:rPr lang="en-US" sz="1600" dirty="0">
                <a:solidFill>
                  <a:schemeClr val="accent5">
                    <a:lumMod val="75000"/>
                  </a:schemeClr>
                </a:solidFill>
                <a:latin typeface="Arial" panose="020B0604020202020204" pitchFamily="34" charset="0"/>
                <a:cs typeface="Arial" panose="020B0604020202020204" pitchFamily="34" charset="0"/>
              </a:rPr>
              <a:t>float </a:t>
            </a:r>
            <a:r>
              <a:rPr lang="en-US" sz="1600" dirty="0" err="1">
                <a:solidFill>
                  <a:schemeClr val="accent5">
                    <a:lumMod val="75000"/>
                  </a:schemeClr>
                </a:solidFill>
                <a:latin typeface="Arial" panose="020B0604020202020204" pitchFamily="34" charset="0"/>
                <a:cs typeface="Arial" panose="020B0604020202020204" pitchFamily="34" charset="0"/>
              </a:rPr>
              <a:t>varaible_name</a:t>
            </a:r>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i="1" dirty="0">
                <a:solidFill>
                  <a:schemeClr val="accent5">
                    <a:lumMod val="75000"/>
                  </a:schemeClr>
                </a:solidFill>
                <a:latin typeface="Arial" panose="020B0604020202020204" pitchFamily="34" charset="0"/>
                <a:cs typeface="Arial" panose="020B0604020202020204" pitchFamily="34" charset="0"/>
              </a:rPr>
              <a:t>Example</a:t>
            </a:r>
            <a:r>
              <a:rPr lang="en-US" sz="1600" i="1"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solidFill>
                  <a:schemeClr val="accent5">
                    <a:lumMod val="75000"/>
                  </a:schemeClr>
                </a:solidFill>
                <a:latin typeface="Arial" panose="020B0604020202020204" pitchFamily="34" charset="0"/>
                <a:cs typeface="Arial" panose="020B0604020202020204" pitchFamily="34" charset="0"/>
              </a:rPr>
              <a:t>float </a:t>
            </a:r>
            <a:r>
              <a:rPr lang="en-US" sz="1600" dirty="0">
                <a:solidFill>
                  <a:schemeClr val="accent5">
                    <a:lumMod val="75000"/>
                  </a:schemeClr>
                </a:solidFill>
                <a:latin typeface="Arial" panose="020B0604020202020204" pitchFamily="34" charset="0"/>
                <a:cs typeface="Arial" panose="020B0604020202020204" pitchFamily="34" charset="0"/>
              </a:rPr>
              <a:t>radius = 10.0; </a:t>
            </a:r>
          </a:p>
          <a:p>
            <a:pPr marL="285750" indent="-285750" algn="just">
              <a:buFont typeface="Wingdings" panose="05000000000000000000" pitchFamily="2" charset="2"/>
              <a:buChar char="§"/>
            </a:pPr>
            <a:r>
              <a:rPr lang="en-US" sz="1600" dirty="0">
                <a:solidFill>
                  <a:schemeClr val="accent5">
                    <a:lumMod val="75000"/>
                  </a:schemeClr>
                </a:solidFill>
                <a:latin typeface="Arial" panose="020B0604020202020204" pitchFamily="34" charset="0"/>
                <a:cs typeface="Arial" panose="020B0604020202020204" pitchFamily="34" charset="0"/>
              </a:rPr>
              <a:t>The </a:t>
            </a:r>
            <a:r>
              <a:rPr lang="en-US" sz="1600" dirty="0">
                <a:solidFill>
                  <a:schemeClr val="accent1"/>
                </a:solidFill>
                <a:latin typeface="Arial" panose="020B0604020202020204" pitchFamily="34" charset="0"/>
                <a:cs typeface="Arial" panose="020B0604020202020204" pitchFamily="34" charset="0"/>
              </a:rPr>
              <a:t>double data type </a:t>
            </a:r>
            <a:r>
              <a:rPr lang="en-US" sz="1600" dirty="0">
                <a:solidFill>
                  <a:schemeClr val="accent5">
                    <a:lumMod val="75000"/>
                  </a:schemeClr>
                </a:solidFill>
                <a:latin typeface="Arial" panose="020B0604020202020204" pitchFamily="34" charset="0"/>
                <a:cs typeface="Arial" panose="020B0604020202020204" pitchFamily="34" charset="0"/>
              </a:rPr>
              <a:t>is also used to store floating-point numbers. But still, it is considered as a distinct data type because of two reasons. </a:t>
            </a:r>
            <a:endParaRPr lang="en-US" sz="1600" dirty="0" smtClean="0">
              <a:solidFill>
                <a:schemeClr val="accent5">
                  <a:lumMod val="75000"/>
                </a:schemeClr>
              </a:solidFill>
              <a:latin typeface="Arial" panose="020B0604020202020204" pitchFamily="34" charset="0"/>
              <a:cs typeface="Arial" panose="020B0604020202020204" pitchFamily="34" charset="0"/>
            </a:endParaRPr>
          </a:p>
          <a:p>
            <a:pPr lvl="1" algn="just"/>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smtClean="0">
                <a:solidFill>
                  <a:srgbClr val="FF0000"/>
                </a:solidFill>
                <a:latin typeface="Arial" panose="020B0604020202020204" pitchFamily="34" charset="0"/>
                <a:cs typeface="Arial" panose="020B0604020202020204" pitchFamily="34" charset="0"/>
              </a:rPr>
              <a:t>-</a:t>
            </a:r>
            <a:r>
              <a:rPr lang="en-US" sz="1600" dirty="0" smtClean="0">
                <a:solidFill>
                  <a:schemeClr val="accent5">
                    <a:lumMod val="75000"/>
                  </a:schemeClr>
                </a:solidFill>
                <a:latin typeface="Arial" panose="020B0604020202020204" pitchFamily="34" charset="0"/>
                <a:cs typeface="Arial" panose="020B0604020202020204" pitchFamily="34" charset="0"/>
              </a:rPr>
              <a:t>The </a:t>
            </a:r>
            <a:r>
              <a:rPr lang="en-US" sz="1600" dirty="0">
                <a:solidFill>
                  <a:schemeClr val="accent5">
                    <a:lumMod val="75000"/>
                  </a:schemeClr>
                </a:solidFill>
                <a:latin typeface="Arial" panose="020B0604020202020204" pitchFamily="34" charset="0"/>
                <a:cs typeface="Arial" panose="020B0604020202020204" pitchFamily="34" charset="0"/>
              </a:rPr>
              <a:t>first one is that it occupies twice as much memory as type float. </a:t>
            </a:r>
            <a:endParaRPr lang="en-US" sz="1600" dirty="0" smtClean="0">
              <a:solidFill>
                <a:schemeClr val="accent5">
                  <a:lumMod val="75000"/>
                </a:schemeClr>
              </a:solidFill>
              <a:latin typeface="Arial" panose="020B0604020202020204" pitchFamily="34" charset="0"/>
              <a:cs typeface="Arial" panose="020B0604020202020204" pitchFamily="34" charset="0"/>
            </a:endParaRPr>
          </a:p>
          <a:p>
            <a:pPr lvl="1" algn="just"/>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smtClean="0">
                <a:solidFill>
                  <a:srgbClr val="FF0000"/>
                </a:solidFill>
                <a:latin typeface="Arial" panose="020B0604020202020204" pitchFamily="34" charset="0"/>
                <a:cs typeface="Arial" panose="020B0604020202020204" pitchFamily="34" charset="0"/>
              </a:rPr>
              <a:t>-</a:t>
            </a:r>
            <a:r>
              <a:rPr lang="en-US" sz="1600" dirty="0" smtClean="0">
                <a:solidFill>
                  <a:schemeClr val="accent5">
                    <a:lumMod val="75000"/>
                  </a:schemeClr>
                </a:solidFill>
                <a:latin typeface="Arial" panose="020B0604020202020204" pitchFamily="34" charset="0"/>
                <a:cs typeface="Arial" panose="020B0604020202020204" pitchFamily="34" charset="0"/>
              </a:rPr>
              <a:t>The </a:t>
            </a:r>
            <a:r>
              <a:rPr lang="en-US" sz="1600" dirty="0">
                <a:solidFill>
                  <a:schemeClr val="accent5">
                    <a:lumMod val="75000"/>
                  </a:schemeClr>
                </a:solidFill>
                <a:latin typeface="Arial" panose="020B0604020202020204" pitchFamily="34" charset="0"/>
                <a:cs typeface="Arial" panose="020B0604020202020204" pitchFamily="34" charset="0"/>
              </a:rPr>
              <a:t>second reason is that it is used to store a much larger range of floating-point </a:t>
            </a:r>
            <a:r>
              <a:rPr lang="en-US" sz="1600" dirty="0" smtClean="0">
                <a:solidFill>
                  <a:schemeClr val="accent5">
                    <a:lumMod val="75000"/>
                  </a:schemeClr>
                </a:solidFill>
                <a:latin typeface="Arial" panose="020B0604020202020204" pitchFamily="34" charset="0"/>
                <a:cs typeface="Arial" panose="020B0604020202020204" pitchFamily="34" charset="0"/>
              </a:rPr>
              <a:t>	 numbers </a:t>
            </a:r>
            <a:r>
              <a:rPr lang="en-US" sz="1600" dirty="0">
                <a:solidFill>
                  <a:schemeClr val="accent5">
                    <a:lumMod val="75000"/>
                  </a:schemeClr>
                </a:solidFill>
                <a:latin typeface="Arial" panose="020B0604020202020204" pitchFamily="34" charset="0"/>
                <a:cs typeface="Arial" panose="020B0604020202020204" pitchFamily="34" charset="0"/>
              </a:rPr>
              <a:t>than a float data type</a:t>
            </a:r>
            <a:r>
              <a:rPr lang="en-US" sz="1600" dirty="0" smtClean="0">
                <a:solidFill>
                  <a:schemeClr val="accent5">
                    <a:lumMod val="75000"/>
                  </a:schemeClr>
                </a:solidFill>
                <a:latin typeface="Arial" panose="020B0604020202020204" pitchFamily="34" charset="0"/>
                <a:cs typeface="Arial" panose="020B0604020202020204" pitchFamily="34" charset="0"/>
              </a:rPr>
              <a:t>.</a:t>
            </a:r>
          </a:p>
          <a:p>
            <a:pPr algn="just"/>
            <a:r>
              <a:rPr lang="en-US" sz="1600" dirty="0" smtClean="0">
                <a:solidFill>
                  <a:schemeClr val="accent3"/>
                </a:solidFill>
                <a:latin typeface="Arial" panose="020B0604020202020204" pitchFamily="34" charset="0"/>
                <a:cs typeface="Arial" panose="020B0604020202020204" pitchFamily="34" charset="0"/>
              </a:rPr>
              <a:t>     Syntax</a:t>
            </a:r>
            <a:r>
              <a:rPr lang="en-US" sz="1600" dirty="0">
                <a:solidFill>
                  <a:schemeClr val="accent3"/>
                </a:solidFill>
                <a:latin typeface="Arial" panose="020B0604020202020204" pitchFamily="34" charset="0"/>
                <a:cs typeface="Arial" panose="020B0604020202020204" pitchFamily="34" charset="0"/>
              </a:rPr>
              <a:t>: </a:t>
            </a:r>
            <a:r>
              <a:rPr lang="en-US" sz="1600" dirty="0">
                <a:solidFill>
                  <a:schemeClr val="accent5">
                    <a:lumMod val="75000"/>
                  </a:schemeClr>
                </a:solidFill>
                <a:latin typeface="Arial" panose="020B0604020202020204" pitchFamily="34" charset="0"/>
                <a:cs typeface="Arial" panose="020B0604020202020204" pitchFamily="34" charset="0"/>
              </a:rPr>
              <a:t>double </a:t>
            </a:r>
            <a:r>
              <a:rPr lang="en-US" sz="1600" dirty="0" err="1">
                <a:solidFill>
                  <a:schemeClr val="accent5">
                    <a:lumMod val="75000"/>
                  </a:schemeClr>
                </a:solidFill>
                <a:latin typeface="Arial" panose="020B0604020202020204" pitchFamily="34" charset="0"/>
                <a:cs typeface="Arial" panose="020B0604020202020204" pitchFamily="34" charset="0"/>
              </a:rPr>
              <a:t>variable_name</a:t>
            </a:r>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i="1" dirty="0">
                <a:solidFill>
                  <a:schemeClr val="accent5">
                    <a:lumMod val="75000"/>
                  </a:schemeClr>
                </a:solidFill>
                <a:latin typeface="Arial" panose="020B0604020202020204" pitchFamily="34" charset="0"/>
                <a:cs typeface="Arial" panose="020B0604020202020204" pitchFamily="34" charset="0"/>
              </a:rPr>
              <a:t>Example: </a:t>
            </a:r>
            <a:r>
              <a:rPr lang="en-US" sz="1600" dirty="0">
                <a:solidFill>
                  <a:schemeClr val="accent5">
                    <a:lumMod val="75000"/>
                  </a:schemeClr>
                </a:solidFill>
                <a:latin typeface="Arial" panose="020B0604020202020204" pitchFamily="34" charset="0"/>
                <a:cs typeface="Arial" panose="020B0604020202020204" pitchFamily="34" charset="0"/>
              </a:rPr>
              <a:t>double </a:t>
            </a:r>
            <a:r>
              <a:rPr lang="en-US" sz="1600" dirty="0" smtClean="0">
                <a:solidFill>
                  <a:schemeClr val="accent5">
                    <a:lumMod val="75000"/>
                  </a:schemeClr>
                </a:solidFill>
                <a:latin typeface="Arial" panose="020B0604020202020204" pitchFamily="34" charset="0"/>
                <a:cs typeface="Arial" panose="020B0604020202020204" pitchFamily="34" charset="0"/>
              </a:rPr>
              <a:t>area, volume</a:t>
            </a:r>
            <a:r>
              <a:rPr lang="en-US" sz="1600" dirty="0">
                <a:solidFill>
                  <a:schemeClr val="accent5">
                    <a:lumMod val="7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37392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smtClean="0">
                <a:solidFill>
                  <a:schemeClr val="bg2"/>
                </a:solidFill>
                <a:latin typeface="Times New Roman" panose="02020603050405020304" pitchFamily="18" charset="0"/>
                <a:cs typeface="Times New Roman" panose="02020603050405020304" pitchFamily="18" charset="0"/>
              </a:rPr>
              <a:t>Data Types and Input Output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TextBox 4"/>
          <p:cNvSpPr txBox="1"/>
          <p:nvPr/>
        </p:nvSpPr>
        <p:spPr>
          <a:xfrm>
            <a:off x="110625" y="755152"/>
            <a:ext cx="2287806" cy="369332"/>
          </a:xfrm>
          <a:prstGeom prst="rect">
            <a:avLst/>
          </a:prstGeom>
          <a:noFill/>
        </p:spPr>
        <p:txBody>
          <a:bodyPr wrap="none" rtlCol="0">
            <a:spAutoFit/>
          </a:bodyPr>
          <a:lstStyle/>
          <a:p>
            <a:r>
              <a:rPr lang="en-US" sz="1800" u="sng" dirty="0" smtClean="0">
                <a:solidFill>
                  <a:srgbClr val="FF0000"/>
                </a:solidFill>
                <a:latin typeface="Arial" panose="020B0604020202020204" pitchFamily="34" charset="0"/>
                <a:cs typeface="Arial" panose="020B0604020202020204" pitchFamily="34" charset="0"/>
              </a:rPr>
              <a:t>Derived Data Types:</a:t>
            </a:r>
            <a:endParaRPr lang="en-US" sz="1800" u="sng" dirty="0">
              <a:solidFill>
                <a:srgbClr val="FF0000"/>
              </a:solidFill>
              <a:latin typeface="Arial" panose="020B0604020202020204" pitchFamily="34" charset="0"/>
              <a:cs typeface="Arial" panose="020B0604020202020204" pitchFamily="34" charset="0"/>
            </a:endParaRPr>
          </a:p>
        </p:txBody>
      </p:sp>
      <p:sp>
        <p:nvSpPr>
          <p:cNvPr id="8" name="Rectangle 7"/>
          <p:cNvSpPr/>
          <p:nvPr/>
        </p:nvSpPr>
        <p:spPr>
          <a:xfrm>
            <a:off x="212964" y="1124484"/>
            <a:ext cx="8718069" cy="584775"/>
          </a:xfrm>
          <a:prstGeom prst="rect">
            <a:avLst/>
          </a:prstGeom>
        </p:spPr>
        <p:txBody>
          <a:bodyPr wrap="square">
            <a:spAutoFit/>
          </a:bodyPr>
          <a:lstStyle/>
          <a:p>
            <a:pPr marL="285750" indent="-285750" algn="just">
              <a:buFont typeface="Wingdings" panose="05000000000000000000" pitchFamily="2" charset="2"/>
              <a:buChar char="§"/>
            </a:pPr>
            <a:r>
              <a:rPr lang="en-US" sz="1600" dirty="0">
                <a:solidFill>
                  <a:schemeClr val="accent5">
                    <a:lumMod val="75000"/>
                  </a:schemeClr>
                </a:solidFill>
                <a:latin typeface="Arial" panose="020B0604020202020204" pitchFamily="34" charset="0"/>
                <a:cs typeface="Arial" panose="020B0604020202020204" pitchFamily="34" charset="0"/>
              </a:rPr>
              <a:t>Derived data types are derived from the primitive or fundamental data types. There are mainly 3 types of derived data types in </a:t>
            </a:r>
            <a:r>
              <a:rPr lang="en-US" sz="1600" dirty="0" smtClean="0">
                <a:solidFill>
                  <a:schemeClr val="accent5">
                    <a:lumMod val="75000"/>
                  </a:schemeClr>
                </a:solidFill>
                <a:latin typeface="Arial" panose="020B0604020202020204" pitchFamily="34" charset="0"/>
                <a:cs typeface="Arial" panose="020B0604020202020204" pitchFamily="34" charset="0"/>
              </a:rPr>
              <a:t>C.</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9" name="TextBox 8"/>
          <p:cNvSpPr txBox="1"/>
          <p:nvPr/>
        </p:nvSpPr>
        <p:spPr>
          <a:xfrm>
            <a:off x="110625" y="1690943"/>
            <a:ext cx="2903359" cy="369332"/>
          </a:xfrm>
          <a:prstGeom prst="rect">
            <a:avLst/>
          </a:prstGeom>
          <a:noFill/>
        </p:spPr>
        <p:txBody>
          <a:bodyPr wrap="none" rtlCol="0">
            <a:spAutoFit/>
          </a:bodyPr>
          <a:lstStyle/>
          <a:p>
            <a:r>
              <a:rPr lang="en-US" sz="1800" u="sng" dirty="0" smtClean="0">
                <a:solidFill>
                  <a:srgbClr val="FF0000"/>
                </a:solidFill>
                <a:latin typeface="Arial" panose="020B0604020202020204" pitchFamily="34" charset="0"/>
                <a:cs typeface="Arial" panose="020B0604020202020204" pitchFamily="34" charset="0"/>
              </a:rPr>
              <a:t>Derived Data Types:</a:t>
            </a:r>
            <a:r>
              <a:rPr lang="en-US" sz="1800" dirty="0" smtClean="0">
                <a:solidFill>
                  <a:srgbClr val="FF0000"/>
                </a:solidFill>
                <a:latin typeface="Arial" panose="020B0604020202020204" pitchFamily="34" charset="0"/>
                <a:cs typeface="Arial" panose="020B0604020202020204" pitchFamily="34" charset="0"/>
              </a:rPr>
              <a:t> </a:t>
            </a:r>
            <a:r>
              <a:rPr lang="en-US" sz="1800" dirty="0" smtClean="0">
                <a:solidFill>
                  <a:schemeClr val="bg2"/>
                </a:solidFill>
                <a:latin typeface="Arial" panose="020B0604020202020204" pitchFamily="34" charset="0"/>
                <a:cs typeface="Arial" panose="020B0604020202020204" pitchFamily="34" charset="0"/>
              </a:rPr>
              <a:t>Array</a:t>
            </a:r>
            <a:endParaRPr lang="en-US" sz="1800" dirty="0">
              <a:solidFill>
                <a:schemeClr val="bg2"/>
              </a:solidFill>
              <a:latin typeface="Arial" panose="020B0604020202020204" pitchFamily="34" charset="0"/>
              <a:cs typeface="Arial" panose="020B0604020202020204" pitchFamily="34" charset="0"/>
            </a:endParaRPr>
          </a:p>
        </p:txBody>
      </p:sp>
      <p:sp>
        <p:nvSpPr>
          <p:cNvPr id="4" name="Rectangle 3"/>
          <p:cNvSpPr/>
          <p:nvPr/>
        </p:nvSpPr>
        <p:spPr>
          <a:xfrm>
            <a:off x="212964" y="1993554"/>
            <a:ext cx="8750208" cy="2031325"/>
          </a:xfrm>
          <a:prstGeom prst="rect">
            <a:avLst/>
          </a:prstGeom>
        </p:spPr>
        <p:txBody>
          <a:bodyPr wrap="square">
            <a:spAutoFit/>
          </a:bodyPr>
          <a:lstStyle/>
          <a:p>
            <a:pPr marL="285750" indent="-285750">
              <a:buFont typeface="Wingdings" panose="05000000000000000000" pitchFamily="2" charset="2"/>
              <a:buChar char="§"/>
            </a:pPr>
            <a:r>
              <a:rPr lang="en-US" sz="1800" dirty="0">
                <a:latin typeface="Arial" panose="020B0604020202020204" pitchFamily="34" charset="0"/>
                <a:cs typeface="Arial" panose="020B0604020202020204" pitchFamily="34" charset="0"/>
              </a:rPr>
              <a:t>An array is a group of similar kinds of finite entities of the same type. These entities or elements can be referred to by their indices respectively. The indexing starts from 0 to (array_size-1) conventionally.  An array can be one-dimensional, two-dimensional, or multidimensional</a:t>
            </a:r>
            <a:r>
              <a:rPr lang="en-US" sz="1800"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Syntax: </a:t>
            </a:r>
            <a:r>
              <a:rPr lang="en-US" sz="1800" dirty="0" err="1" smtClean="0">
                <a:latin typeface="Arial" panose="020B0604020202020204" pitchFamily="34" charset="0"/>
                <a:cs typeface="Arial" panose="020B0604020202020204" pitchFamily="34" charset="0"/>
              </a:rPr>
              <a:t>data_type</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array_name</a:t>
            </a:r>
            <a:r>
              <a:rPr lang="en-US" sz="1800" dirty="0" smtClean="0">
                <a:latin typeface="Arial" panose="020B0604020202020204" pitchFamily="34" charset="0"/>
                <a:cs typeface="Arial" panose="020B0604020202020204" pitchFamily="34" charset="0"/>
              </a:rPr>
              <a:t>[size]; Example: </a:t>
            </a:r>
            <a:r>
              <a:rPr lang="en-US" sz="1800" dirty="0" err="1" smtClean="0">
                <a:solidFill>
                  <a:schemeClr val="bg2"/>
                </a:solidFill>
                <a:latin typeface="Arial" panose="020B0604020202020204" pitchFamily="34" charset="0"/>
                <a:cs typeface="Arial" panose="020B0604020202020204" pitchFamily="34" charset="0"/>
              </a:rPr>
              <a:t>int</a:t>
            </a:r>
            <a:r>
              <a:rPr lang="en-US" sz="1800" dirty="0" smtClean="0">
                <a:latin typeface="Arial" panose="020B0604020202020204" pitchFamily="34" charset="0"/>
                <a:cs typeface="Arial" panose="020B0604020202020204" pitchFamily="34" charset="0"/>
              </a:rPr>
              <a:t> </a:t>
            </a:r>
            <a:r>
              <a:rPr lang="en-US" sz="1800" dirty="0" err="1" smtClean="0">
                <a:solidFill>
                  <a:schemeClr val="accent5"/>
                </a:solidFill>
                <a:latin typeface="Arial" panose="020B0604020202020204" pitchFamily="34" charset="0"/>
                <a:cs typeface="Arial" panose="020B0604020202020204" pitchFamily="34" charset="0"/>
              </a:rPr>
              <a:t>my_array</a:t>
            </a:r>
            <a:r>
              <a:rPr lang="en-US" sz="1800" dirty="0" smtClean="0">
                <a:latin typeface="Arial" panose="020B0604020202020204" pitchFamily="34" charset="0"/>
                <a:cs typeface="Arial" panose="020B0604020202020204" pitchFamily="34" charset="0"/>
              </a:rPr>
              <a:t>[5];</a:t>
            </a:r>
          </a:p>
          <a:p>
            <a:pPr marL="285750" indent="-285750">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In the above example, </a:t>
            </a:r>
            <a:r>
              <a:rPr lang="en-US" sz="1800" dirty="0" err="1" smtClean="0">
                <a:solidFill>
                  <a:schemeClr val="bg2"/>
                </a:solidFill>
                <a:latin typeface="Arial" panose="020B0604020202020204" pitchFamily="34" charset="0"/>
                <a:cs typeface="Arial" panose="020B0604020202020204" pitchFamily="34" charset="0"/>
              </a:rPr>
              <a:t>int</a:t>
            </a:r>
            <a:r>
              <a:rPr lang="en-US" sz="1800" dirty="0" smtClean="0">
                <a:latin typeface="Arial" panose="020B0604020202020204" pitchFamily="34" charset="0"/>
                <a:cs typeface="Arial" panose="020B0604020202020204" pitchFamily="34" charset="0"/>
              </a:rPr>
              <a:t> is the data type, </a:t>
            </a:r>
            <a:r>
              <a:rPr lang="en-US" sz="1800" dirty="0" err="1" smtClean="0">
                <a:solidFill>
                  <a:schemeClr val="accent5"/>
                </a:solidFill>
                <a:latin typeface="Arial" panose="020B0604020202020204" pitchFamily="34" charset="0"/>
                <a:cs typeface="Arial" panose="020B0604020202020204" pitchFamily="34" charset="0"/>
              </a:rPr>
              <a:t>my_array</a:t>
            </a:r>
            <a:r>
              <a:rPr lang="en-US" sz="1800" dirty="0" smtClean="0">
                <a:latin typeface="Arial" panose="020B0604020202020204" pitchFamily="34" charset="0"/>
                <a:cs typeface="Arial" panose="020B0604020202020204" pitchFamily="34" charset="0"/>
              </a:rPr>
              <a:t> is the name of the array and 5 is the size of the array.</a:t>
            </a:r>
            <a:endParaRPr lang="en-US" sz="18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75094717"/>
              </p:ext>
            </p:extLst>
          </p:nvPr>
        </p:nvGraphicFramePr>
        <p:xfrm>
          <a:off x="2698173" y="4175486"/>
          <a:ext cx="4429990" cy="370840"/>
        </p:xfrm>
        <a:graphic>
          <a:graphicData uri="http://schemas.openxmlformats.org/drawingml/2006/table">
            <a:tbl>
              <a:tblPr firstRow="1" bandRow="1">
                <a:tableStyleId>{C98665B7-6574-423E-A4B5-A6C020D860FF}</a:tableStyleId>
              </a:tblPr>
              <a:tblGrid>
                <a:gridCol w="885998">
                  <a:extLst>
                    <a:ext uri="{9D8B030D-6E8A-4147-A177-3AD203B41FA5}">
                      <a16:colId xmlns:a16="http://schemas.microsoft.com/office/drawing/2014/main" val="79377407"/>
                    </a:ext>
                  </a:extLst>
                </a:gridCol>
                <a:gridCol w="885998">
                  <a:extLst>
                    <a:ext uri="{9D8B030D-6E8A-4147-A177-3AD203B41FA5}">
                      <a16:colId xmlns:a16="http://schemas.microsoft.com/office/drawing/2014/main" val="1269429544"/>
                    </a:ext>
                  </a:extLst>
                </a:gridCol>
                <a:gridCol w="885998">
                  <a:extLst>
                    <a:ext uri="{9D8B030D-6E8A-4147-A177-3AD203B41FA5}">
                      <a16:colId xmlns:a16="http://schemas.microsoft.com/office/drawing/2014/main" val="3263117968"/>
                    </a:ext>
                  </a:extLst>
                </a:gridCol>
                <a:gridCol w="885998">
                  <a:extLst>
                    <a:ext uri="{9D8B030D-6E8A-4147-A177-3AD203B41FA5}">
                      <a16:colId xmlns:a16="http://schemas.microsoft.com/office/drawing/2014/main" val="4288198129"/>
                    </a:ext>
                  </a:extLst>
                </a:gridCol>
                <a:gridCol w="885998">
                  <a:extLst>
                    <a:ext uri="{9D8B030D-6E8A-4147-A177-3AD203B41FA5}">
                      <a16:colId xmlns:a16="http://schemas.microsoft.com/office/drawing/2014/main" val="1399897422"/>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18691639"/>
                  </a:ext>
                </a:extLst>
              </a:tr>
            </a:tbl>
          </a:graphicData>
        </a:graphic>
      </p:graphicFrame>
      <p:sp>
        <p:nvSpPr>
          <p:cNvPr id="7" name="TextBox 6"/>
          <p:cNvSpPr txBox="1"/>
          <p:nvPr/>
        </p:nvSpPr>
        <p:spPr>
          <a:xfrm>
            <a:off x="3013984" y="4533835"/>
            <a:ext cx="3930884" cy="400110"/>
          </a:xfrm>
          <a:prstGeom prst="rect">
            <a:avLst/>
          </a:prstGeom>
          <a:noFill/>
        </p:spPr>
        <p:txBody>
          <a:bodyPr wrap="none" rtlCol="0">
            <a:spAutoFit/>
          </a:bodyPr>
          <a:lstStyle/>
          <a:p>
            <a:r>
              <a:rPr lang="en-US" sz="2000" dirty="0" smtClean="0"/>
              <a:t>0          1           2           3           4</a:t>
            </a:r>
            <a:endParaRPr lang="en-US" sz="2000" dirty="0"/>
          </a:p>
        </p:txBody>
      </p:sp>
      <p:sp>
        <p:nvSpPr>
          <p:cNvPr id="10" name="TextBox 9"/>
          <p:cNvSpPr txBox="1"/>
          <p:nvPr/>
        </p:nvSpPr>
        <p:spPr>
          <a:xfrm>
            <a:off x="1478277" y="4142380"/>
            <a:ext cx="1252266" cy="400110"/>
          </a:xfrm>
          <a:prstGeom prst="rect">
            <a:avLst/>
          </a:prstGeom>
          <a:noFill/>
        </p:spPr>
        <p:txBody>
          <a:bodyPr wrap="none" rtlCol="0">
            <a:spAutoFit/>
          </a:bodyPr>
          <a:lstStyle/>
          <a:p>
            <a:r>
              <a:rPr lang="en-US" sz="2000" dirty="0" err="1"/>
              <a:t>m</a:t>
            </a:r>
            <a:r>
              <a:rPr lang="en-US" sz="2000" dirty="0" err="1" smtClean="0"/>
              <a:t>y_array</a:t>
            </a:r>
            <a:endParaRPr lang="en-US" sz="2000" dirty="0"/>
          </a:p>
        </p:txBody>
      </p:sp>
    </p:spTree>
    <p:extLst>
      <p:ext uri="{BB962C8B-B14F-4D97-AF65-F5344CB8AC3E}">
        <p14:creationId xmlns:p14="http://schemas.microsoft.com/office/powerpoint/2010/main" val="2436185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a:solidFill>
                  <a:schemeClr val="bg2"/>
                </a:solidFill>
                <a:latin typeface="Times New Roman" panose="02020603050405020304" pitchFamily="18" charset="0"/>
                <a:cs typeface="Times New Roman" panose="02020603050405020304" pitchFamily="18" charset="0"/>
              </a:rPr>
              <a:t>Data Types and Input Output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3017054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smtClean="0">
                <a:solidFill>
                  <a:schemeClr val="bg2"/>
                </a:solidFill>
                <a:latin typeface="Times New Roman" panose="02020603050405020304" pitchFamily="18" charset="0"/>
                <a:cs typeface="Times New Roman" panose="02020603050405020304" pitchFamily="18" charset="0"/>
              </a:rPr>
              <a:t>Data Types and Input Output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62579" y="753221"/>
            <a:ext cx="8790201" cy="4093428"/>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//Program </a:t>
            </a:r>
            <a:r>
              <a:rPr lang="en-US" sz="2000" dirty="0" smtClean="0">
                <a:solidFill>
                  <a:srgbClr val="0070C0"/>
                </a:solidFill>
                <a:latin typeface="Arial" panose="020B0604020202020204" pitchFamily="34" charset="0"/>
                <a:cs typeface="Arial" panose="020B0604020202020204" pitchFamily="34" charset="0"/>
              </a:rPr>
              <a:t>to read two integer from keyboard and print the sum of two integer</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include &lt;</a:t>
            </a:r>
            <a:r>
              <a:rPr lang="en-US" sz="2000" dirty="0" err="1">
                <a:latin typeface="Arial" panose="020B0604020202020204" pitchFamily="34" charset="0"/>
                <a:cs typeface="Arial" panose="020B0604020202020204" pitchFamily="34" charset="0"/>
              </a:rPr>
              <a:t>stdio.h</a:t>
            </a:r>
            <a:r>
              <a:rPr lang="en-US" sz="2000" dirty="0" smtClean="0">
                <a:latin typeface="Arial" panose="020B0604020202020204" pitchFamily="34" charset="0"/>
                <a:cs typeface="Arial" panose="020B0604020202020204" pitchFamily="34" charset="0"/>
              </a:rPr>
              <a:t>&gt;</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main</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num1, num2, sum; </a:t>
            </a:r>
            <a:r>
              <a:rPr lang="en-US" sz="2000" i="1" dirty="0" smtClean="0">
                <a:solidFill>
                  <a:srgbClr val="0070C0"/>
                </a:solidFill>
                <a:latin typeface="Arial" panose="020B0604020202020204" pitchFamily="34" charset="0"/>
                <a:cs typeface="Arial" panose="020B0604020202020204" pitchFamily="34" charset="0"/>
              </a:rPr>
              <a:t>//Declaration of 2 variables</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printf</a:t>
            </a:r>
            <a:r>
              <a:rPr lang="en-US" sz="2000" dirty="0" smtClean="0">
                <a:latin typeface="Arial" panose="020B0604020202020204" pitchFamily="34" charset="0"/>
                <a:cs typeface="Arial" panose="020B0604020202020204" pitchFamily="34" charset="0"/>
              </a:rPr>
              <a:t>(“</a:t>
            </a:r>
            <a:r>
              <a:rPr lang="en-US" sz="2000" dirty="0" smtClean="0">
                <a:solidFill>
                  <a:schemeClr val="accent3"/>
                </a:solidFill>
                <a:latin typeface="Arial" panose="020B0604020202020204" pitchFamily="34" charset="0"/>
                <a:cs typeface="Arial" panose="020B0604020202020204" pitchFamily="34" charset="0"/>
              </a:rPr>
              <a:t>Enter two integer numbers:</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scanf</a:t>
            </a:r>
            <a:r>
              <a:rPr lang="en-US" sz="2000" dirty="0" smtClean="0">
                <a:latin typeface="Arial" panose="020B0604020202020204" pitchFamily="34" charset="0"/>
                <a:cs typeface="Arial" panose="020B0604020202020204" pitchFamily="34" charset="0"/>
              </a:rPr>
              <a:t>(“%d %d”, &amp;num1, </a:t>
            </a:r>
            <a:r>
              <a:rPr lang="en-US" sz="2000" dirty="0">
                <a:latin typeface="Arial" panose="020B0604020202020204" pitchFamily="34" charset="0"/>
                <a:cs typeface="Arial" panose="020B0604020202020204" pitchFamily="34" charset="0"/>
              </a:rPr>
              <a:t>&amp;</a:t>
            </a:r>
            <a:r>
              <a:rPr lang="en-US" sz="2000" dirty="0" smtClean="0">
                <a:latin typeface="Arial" panose="020B0604020202020204" pitchFamily="34" charset="0"/>
                <a:cs typeface="Arial" panose="020B0604020202020204" pitchFamily="34" charset="0"/>
              </a:rPr>
              <a:t>num2); //Lets enter 3 and 4</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sum = num1+num2;</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printf</a:t>
            </a:r>
            <a:r>
              <a:rPr lang="en-US" sz="2000" dirty="0" smtClean="0">
                <a:latin typeface="Arial" panose="020B0604020202020204" pitchFamily="34" charset="0"/>
                <a:cs typeface="Arial" panose="020B0604020202020204" pitchFamily="34" charset="0"/>
              </a:rPr>
              <a:t> (“</a:t>
            </a:r>
            <a:r>
              <a:rPr lang="en-US" sz="2000" dirty="0">
                <a:solidFill>
                  <a:schemeClr val="accent3"/>
                </a:solidFill>
                <a:latin typeface="Arial" panose="020B0604020202020204" pitchFamily="34" charset="0"/>
                <a:cs typeface="Arial" panose="020B0604020202020204" pitchFamily="34" charset="0"/>
              </a:rPr>
              <a:t>T</a:t>
            </a:r>
            <a:r>
              <a:rPr lang="en-US" sz="2000" dirty="0" smtClean="0">
                <a:solidFill>
                  <a:schemeClr val="accent3"/>
                </a:solidFill>
                <a:latin typeface="Arial" panose="020B0604020202020204" pitchFamily="34" charset="0"/>
                <a:cs typeface="Arial" panose="020B0604020202020204" pitchFamily="34" charset="0"/>
              </a:rPr>
              <a:t>he sum of two integer is = %d</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a:t>
            </a:r>
            <a:r>
              <a:rPr lang="en-US" sz="2000" dirty="0" smtClean="0">
                <a:latin typeface="Arial" panose="020B0604020202020204" pitchFamily="34" charset="0"/>
                <a:cs typeface="Arial" panose="020B0604020202020204" pitchFamily="34" charset="0"/>
              </a:rPr>
              <a:t>um);</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return </a:t>
            </a:r>
            <a:r>
              <a:rPr lang="en-US" sz="2000" dirty="0">
                <a:solidFill>
                  <a:schemeClr val="accent5"/>
                </a:solidFill>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Output: Enter </a:t>
            </a:r>
            <a:r>
              <a:rPr lang="en-US" sz="2000" dirty="0" smtClean="0">
                <a:solidFill>
                  <a:srgbClr val="002060"/>
                </a:solidFill>
                <a:latin typeface="Arial" panose="020B0604020202020204" pitchFamily="34" charset="0"/>
                <a:cs typeface="Arial" panose="020B0604020202020204" pitchFamily="34" charset="0"/>
              </a:rPr>
              <a:t>two </a:t>
            </a:r>
            <a:r>
              <a:rPr lang="en-US" sz="2000" dirty="0">
                <a:solidFill>
                  <a:srgbClr val="002060"/>
                </a:solidFill>
                <a:latin typeface="Arial" panose="020B0604020202020204" pitchFamily="34" charset="0"/>
                <a:cs typeface="Arial" panose="020B0604020202020204" pitchFamily="34" charset="0"/>
              </a:rPr>
              <a:t>integer </a:t>
            </a:r>
            <a:r>
              <a:rPr lang="en-US" sz="2000" dirty="0" smtClean="0">
                <a:solidFill>
                  <a:srgbClr val="002060"/>
                </a:solidFill>
                <a:latin typeface="Arial" panose="020B0604020202020204" pitchFamily="34" charset="0"/>
                <a:cs typeface="Arial" panose="020B0604020202020204" pitchFamily="34" charset="0"/>
              </a:rPr>
              <a:t>numbers: 3 4</a:t>
            </a:r>
          </a:p>
          <a:p>
            <a:r>
              <a:rPr lang="en-US" sz="2000" dirty="0">
                <a:solidFill>
                  <a:srgbClr val="002060"/>
                </a:solidFill>
                <a:latin typeface="Arial" panose="020B0604020202020204" pitchFamily="34" charset="0"/>
                <a:cs typeface="Arial" panose="020B0604020202020204" pitchFamily="34" charset="0"/>
              </a:rPr>
              <a:t>	</a:t>
            </a:r>
            <a:r>
              <a:rPr lang="en-US" sz="2000" dirty="0" smtClean="0">
                <a:solidFill>
                  <a:srgbClr val="002060"/>
                </a:solidFill>
                <a:latin typeface="Arial" panose="020B0604020202020204" pitchFamily="34" charset="0"/>
                <a:cs typeface="Arial" panose="020B0604020202020204" pitchFamily="34" charset="0"/>
              </a:rPr>
              <a:t>The sum of two integer is = </a:t>
            </a:r>
            <a:r>
              <a:rPr lang="en-US" sz="2000" dirty="0">
                <a:solidFill>
                  <a:srgbClr val="002060"/>
                </a:solidFill>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2074539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Expressions and Operators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0624" y="747690"/>
            <a:ext cx="8852547" cy="2246769"/>
          </a:xfrm>
          <a:prstGeom prst="rect">
            <a:avLst/>
          </a:prstGeom>
        </p:spPr>
        <p:txBody>
          <a:bodyPr wrap="square">
            <a:spAutoFit/>
          </a:bodyPr>
          <a:lstStyle/>
          <a:p>
            <a:r>
              <a:rPr lang="en-US" sz="2000" dirty="0">
                <a:solidFill>
                  <a:srgbClr val="333333"/>
                </a:solidFill>
                <a:latin typeface="Arial" panose="020B0604020202020204" pitchFamily="34" charset="0"/>
                <a:cs typeface="Arial" panose="020B0604020202020204" pitchFamily="34" charset="0"/>
              </a:rPr>
              <a:t>These are two types of Arithmetic Operators in C.</a:t>
            </a:r>
          </a:p>
          <a:p>
            <a:pPr marL="342900" lvl="1" indent="-342900">
              <a:buFont typeface="Arial" panose="020B0604020202020204" pitchFamily="34" charset="0"/>
              <a:buChar char="•"/>
            </a:pPr>
            <a:r>
              <a:rPr lang="en-US" sz="2000" dirty="0">
                <a:solidFill>
                  <a:srgbClr val="333333"/>
                </a:solidFill>
                <a:latin typeface="Arial" panose="020B0604020202020204" pitchFamily="34" charset="0"/>
                <a:cs typeface="Arial" panose="020B0604020202020204" pitchFamily="34" charset="0"/>
              </a:rPr>
              <a:t>Binary</a:t>
            </a:r>
          </a:p>
          <a:p>
            <a:pPr marL="342900" lvl="1" indent="-342900">
              <a:buFont typeface="Arial" panose="020B0604020202020204" pitchFamily="34" charset="0"/>
              <a:buChar char="•"/>
            </a:pPr>
            <a:r>
              <a:rPr lang="en-US" sz="2000" dirty="0" smtClean="0">
                <a:solidFill>
                  <a:srgbClr val="333333"/>
                </a:solidFill>
                <a:latin typeface="Arial" panose="020B0604020202020204" pitchFamily="34" charset="0"/>
                <a:cs typeface="Arial" panose="020B0604020202020204" pitchFamily="34" charset="0"/>
              </a:rPr>
              <a:t>Unary</a:t>
            </a:r>
          </a:p>
          <a:p>
            <a:r>
              <a:rPr lang="en-US" sz="2000" dirty="0">
                <a:solidFill>
                  <a:srgbClr val="FF0000"/>
                </a:solidFill>
              </a:rPr>
              <a:t>Binary Arithmetic Operators</a:t>
            </a:r>
          </a:p>
          <a:p>
            <a:pPr marL="342900" indent="-342900">
              <a:buFont typeface="Arial" panose="020B0604020202020204" pitchFamily="34" charset="0"/>
              <a:buChar char="•"/>
            </a:pPr>
            <a:r>
              <a:rPr lang="en-US" sz="2000" dirty="0"/>
              <a:t>This type of operator operates on two of the </a:t>
            </a:r>
            <a:r>
              <a:rPr lang="en-US" sz="2000" dirty="0" smtClean="0"/>
              <a:t>operands.</a:t>
            </a:r>
          </a:p>
          <a:p>
            <a:pPr marL="342900" indent="-342900">
              <a:buFont typeface="Arial" panose="020B0604020202020204" pitchFamily="34" charset="0"/>
              <a:buChar char="•"/>
            </a:pPr>
            <a:r>
              <a:rPr lang="en-US" sz="2000" dirty="0" smtClean="0"/>
              <a:t>A </a:t>
            </a:r>
            <a:r>
              <a:rPr lang="en-US" sz="2000" dirty="0"/>
              <a:t>typical binary operator appears in this format with its operands:</a:t>
            </a:r>
          </a:p>
          <a:p>
            <a:r>
              <a:rPr lang="en-US" sz="2000" dirty="0" smtClean="0"/>
              <a:t>		</a:t>
            </a:r>
            <a:r>
              <a:rPr lang="en-US" sz="2000" dirty="0" smtClean="0">
                <a:solidFill>
                  <a:schemeClr val="bg2"/>
                </a:solidFill>
              </a:rPr>
              <a:t>operand1</a:t>
            </a:r>
            <a:r>
              <a:rPr lang="en-US" sz="2000" dirty="0" smtClean="0"/>
              <a:t> </a:t>
            </a:r>
            <a:r>
              <a:rPr lang="en-US" sz="2000" dirty="0">
                <a:solidFill>
                  <a:schemeClr val="accent3"/>
                </a:solidFill>
              </a:rPr>
              <a:t>operator</a:t>
            </a:r>
            <a:r>
              <a:rPr lang="en-US" sz="2000" dirty="0"/>
              <a:t> </a:t>
            </a:r>
            <a:r>
              <a:rPr lang="en-US" sz="2000" dirty="0" smtClean="0">
                <a:solidFill>
                  <a:schemeClr val="bg2"/>
                </a:solidFill>
              </a:rPr>
              <a:t>operand2</a:t>
            </a:r>
            <a:endParaRPr lang="en-US" sz="2000" dirty="0">
              <a:solidFill>
                <a:schemeClr val="bg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63680280"/>
              </p:ext>
            </p:extLst>
          </p:nvPr>
        </p:nvGraphicFramePr>
        <p:xfrm>
          <a:off x="749410" y="3028739"/>
          <a:ext cx="7584099" cy="1987872"/>
        </p:xfrm>
        <a:graphic>
          <a:graphicData uri="http://schemas.openxmlformats.org/drawingml/2006/table">
            <a:tbl>
              <a:tblPr/>
              <a:tblGrid>
                <a:gridCol w="821872">
                  <a:extLst>
                    <a:ext uri="{9D8B030D-6E8A-4147-A177-3AD203B41FA5}">
                      <a16:colId xmlns:a16="http://schemas.microsoft.com/office/drawing/2014/main" val="3132417021"/>
                    </a:ext>
                  </a:extLst>
                </a:gridCol>
                <a:gridCol w="5080124">
                  <a:extLst>
                    <a:ext uri="{9D8B030D-6E8A-4147-A177-3AD203B41FA5}">
                      <a16:colId xmlns:a16="http://schemas.microsoft.com/office/drawing/2014/main" val="2050808717"/>
                    </a:ext>
                  </a:extLst>
                </a:gridCol>
                <a:gridCol w="1682103">
                  <a:extLst>
                    <a:ext uri="{9D8B030D-6E8A-4147-A177-3AD203B41FA5}">
                      <a16:colId xmlns:a16="http://schemas.microsoft.com/office/drawing/2014/main" val="2138545373"/>
                    </a:ext>
                  </a:extLst>
                </a:gridCol>
              </a:tblGrid>
              <a:tr h="286284">
                <a:tc>
                  <a:txBody>
                    <a:bodyPr/>
                    <a:lstStyle/>
                    <a:p>
                      <a:pPr algn="ctr" fontAlgn="t"/>
                      <a:r>
                        <a:rPr lang="en-US" sz="1200" b="1">
                          <a:solidFill>
                            <a:schemeClr val="accent5"/>
                          </a:solidFill>
                          <a:effectLst/>
                          <a:latin typeface="Arial" panose="020B0604020202020204" pitchFamily="34" charset="0"/>
                          <a:cs typeface="Arial" panose="020B0604020202020204" pitchFamily="34" charset="0"/>
                        </a:rPr>
                        <a:t>Operator</a:t>
                      </a:r>
                      <a:endParaRPr lang="en-US" sz="120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b="1" dirty="0">
                          <a:solidFill>
                            <a:schemeClr val="accent5"/>
                          </a:solidFill>
                          <a:effectLst/>
                          <a:latin typeface="Arial" panose="020B0604020202020204" pitchFamily="34" charset="0"/>
                          <a:cs typeface="Arial" panose="020B0604020202020204" pitchFamily="34" charset="0"/>
                        </a:rPr>
                        <a:t>Description</a:t>
                      </a:r>
                      <a:endParaRPr lang="en-US" sz="1200" dirty="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b="1">
                          <a:solidFill>
                            <a:schemeClr val="accent5"/>
                          </a:solidFill>
                          <a:effectLst/>
                          <a:latin typeface="Arial" panose="020B0604020202020204" pitchFamily="34" charset="0"/>
                          <a:cs typeface="Arial" panose="020B0604020202020204" pitchFamily="34" charset="0"/>
                        </a:rPr>
                        <a:t>Example</a:t>
                      </a:r>
                      <a:endParaRPr lang="en-US" sz="120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36346114"/>
                  </a:ext>
                </a:extLst>
              </a:tr>
              <a:tr h="286284">
                <a:tc>
                  <a:txBody>
                    <a:bodyPr/>
                    <a:lstStyle/>
                    <a:p>
                      <a:pPr algn="ctr" fontAlgn="t"/>
                      <a:r>
                        <a:rPr lang="en-US" sz="1200">
                          <a:solidFill>
                            <a:schemeClr val="accent5"/>
                          </a:solidFill>
                          <a:effectLst/>
                          <a:latin typeface="Arial" panose="020B0604020202020204" pitchFamily="34" charset="0"/>
                          <a:cs typeface="Arial" panose="020B0604020202020204" pitchFamily="34" charset="0"/>
                        </a:rPr>
                        <a:t>–</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solidFill>
                            <a:schemeClr val="accent5"/>
                          </a:solidFill>
                          <a:effectLst/>
                          <a:latin typeface="Arial" panose="020B0604020202020204" pitchFamily="34" charset="0"/>
                          <a:cs typeface="Arial" panose="020B0604020202020204" pitchFamily="34" charset="0"/>
                        </a:rPr>
                        <a:t>Subtraction of the second variable from the first one</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err="1">
                          <a:solidFill>
                            <a:schemeClr val="accent5"/>
                          </a:solidFill>
                          <a:effectLst/>
                          <a:latin typeface="Arial" panose="020B0604020202020204" pitchFamily="34" charset="0"/>
                          <a:cs typeface="Arial" panose="020B0604020202020204" pitchFamily="34" charset="0"/>
                        </a:rPr>
                        <a:t>var</a:t>
                      </a:r>
                      <a:r>
                        <a:rPr lang="en-US" sz="1200" dirty="0">
                          <a:solidFill>
                            <a:schemeClr val="accent5"/>
                          </a:solidFill>
                          <a:effectLst/>
                          <a:latin typeface="Arial" panose="020B0604020202020204" pitchFamily="34" charset="0"/>
                          <a:cs typeface="Arial" panose="020B0604020202020204" pitchFamily="34" charset="0"/>
                        </a:rPr>
                        <a:t> = </a:t>
                      </a:r>
                      <a:r>
                        <a:rPr lang="en-US" sz="1200" dirty="0" smtClean="0">
                          <a:solidFill>
                            <a:schemeClr val="accent5"/>
                          </a:solidFill>
                          <a:effectLst/>
                          <a:latin typeface="Arial" panose="020B0604020202020204" pitchFamily="34" charset="0"/>
                          <a:cs typeface="Arial" panose="020B0604020202020204" pitchFamily="34" charset="0"/>
                        </a:rPr>
                        <a:t>X </a:t>
                      </a:r>
                      <a:r>
                        <a:rPr lang="en-US" sz="1200" dirty="0">
                          <a:solidFill>
                            <a:schemeClr val="accent5"/>
                          </a:solidFill>
                          <a:effectLst/>
                          <a:latin typeface="Arial" panose="020B0604020202020204" pitchFamily="34" charset="0"/>
                          <a:cs typeface="Arial" panose="020B0604020202020204" pitchFamily="34" charset="0"/>
                        </a:rPr>
                        <a:t>– </a:t>
                      </a:r>
                      <a:r>
                        <a:rPr lang="en-US" sz="1200" dirty="0" smtClean="0">
                          <a:solidFill>
                            <a:schemeClr val="accent5"/>
                          </a:solidFill>
                          <a:effectLst/>
                          <a:latin typeface="Arial" panose="020B0604020202020204" pitchFamily="34" charset="0"/>
                          <a:cs typeface="Arial" panose="020B0604020202020204" pitchFamily="34" charset="0"/>
                        </a:rPr>
                        <a:t>Y </a:t>
                      </a:r>
                      <a:r>
                        <a:rPr lang="en-US" sz="1200" dirty="0">
                          <a:solidFill>
                            <a:schemeClr val="accent5"/>
                          </a:solidFill>
                          <a:effectLst/>
                          <a:latin typeface="Arial" panose="020B0604020202020204" pitchFamily="34" charset="0"/>
                          <a:cs typeface="Arial" panose="020B0604020202020204" pitchFamily="34" charset="0"/>
                        </a:rPr>
                        <a:t>= -5</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64208176"/>
                  </a:ext>
                </a:extLst>
              </a:tr>
              <a:tr h="286284">
                <a:tc>
                  <a:txBody>
                    <a:bodyPr/>
                    <a:lstStyle/>
                    <a:p>
                      <a:pPr algn="ctr" fontAlgn="t"/>
                      <a:r>
                        <a:rPr lang="en-US" sz="1200">
                          <a:solidFill>
                            <a:schemeClr val="accent5"/>
                          </a:solidFill>
                          <a:effectLst/>
                          <a:latin typeface="Arial" panose="020B0604020202020204" pitchFamily="34" charset="0"/>
                          <a:cs typeface="Arial" panose="020B0604020202020204" pitchFamily="34" charset="0"/>
                        </a:rPr>
                        <a:t>+</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solidFill>
                            <a:schemeClr val="accent5"/>
                          </a:solidFill>
                          <a:effectLst/>
                          <a:latin typeface="Arial" panose="020B0604020202020204" pitchFamily="34" charset="0"/>
                          <a:cs typeface="Arial" panose="020B0604020202020204" pitchFamily="34" charset="0"/>
                        </a:rPr>
                        <a:t>Addition of two operands</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err="1">
                          <a:solidFill>
                            <a:schemeClr val="accent5"/>
                          </a:solidFill>
                          <a:effectLst/>
                          <a:latin typeface="Arial" panose="020B0604020202020204" pitchFamily="34" charset="0"/>
                          <a:cs typeface="Arial" panose="020B0604020202020204" pitchFamily="34" charset="0"/>
                        </a:rPr>
                        <a:t>var</a:t>
                      </a:r>
                      <a:r>
                        <a:rPr lang="en-US" sz="1200" dirty="0">
                          <a:solidFill>
                            <a:schemeClr val="accent5"/>
                          </a:solidFill>
                          <a:effectLst/>
                          <a:latin typeface="Arial" panose="020B0604020202020204" pitchFamily="34" charset="0"/>
                          <a:cs typeface="Arial" panose="020B0604020202020204" pitchFamily="34" charset="0"/>
                        </a:rPr>
                        <a:t> = </a:t>
                      </a:r>
                      <a:r>
                        <a:rPr lang="en-US" sz="1200" dirty="0" smtClean="0">
                          <a:solidFill>
                            <a:schemeClr val="accent5"/>
                          </a:solidFill>
                          <a:effectLst/>
                          <a:latin typeface="Arial" panose="020B0604020202020204" pitchFamily="34" charset="0"/>
                          <a:cs typeface="Arial" panose="020B0604020202020204" pitchFamily="34" charset="0"/>
                        </a:rPr>
                        <a:t>X </a:t>
                      </a:r>
                      <a:r>
                        <a:rPr lang="en-US" sz="1200" dirty="0">
                          <a:solidFill>
                            <a:schemeClr val="accent5"/>
                          </a:solidFill>
                          <a:effectLst/>
                          <a:latin typeface="Arial" panose="020B0604020202020204" pitchFamily="34" charset="0"/>
                          <a:cs typeface="Arial" panose="020B0604020202020204" pitchFamily="34" charset="0"/>
                        </a:rPr>
                        <a:t>+ </a:t>
                      </a:r>
                      <a:r>
                        <a:rPr lang="en-US" sz="1200" dirty="0" smtClean="0">
                          <a:solidFill>
                            <a:schemeClr val="accent5"/>
                          </a:solidFill>
                          <a:effectLst/>
                          <a:latin typeface="Arial" panose="020B0604020202020204" pitchFamily="34" charset="0"/>
                          <a:cs typeface="Arial" panose="020B0604020202020204" pitchFamily="34" charset="0"/>
                        </a:rPr>
                        <a:t>Y </a:t>
                      </a:r>
                      <a:r>
                        <a:rPr lang="en-US" sz="1200" dirty="0">
                          <a:solidFill>
                            <a:schemeClr val="accent5"/>
                          </a:solidFill>
                          <a:effectLst/>
                          <a:latin typeface="Arial" panose="020B0604020202020204" pitchFamily="34" charset="0"/>
                          <a:cs typeface="Arial" panose="020B0604020202020204" pitchFamily="34" charset="0"/>
                        </a:rPr>
                        <a:t>= 15</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85200563"/>
                  </a:ext>
                </a:extLst>
              </a:tr>
              <a:tr h="286284">
                <a:tc>
                  <a:txBody>
                    <a:bodyPr/>
                    <a:lstStyle/>
                    <a:p>
                      <a:pPr algn="ctr" fontAlgn="t"/>
                      <a:r>
                        <a:rPr lang="en-US" sz="1200">
                          <a:solidFill>
                            <a:schemeClr val="accent5"/>
                          </a:solidFill>
                          <a:effectLst/>
                          <a:latin typeface="Arial" panose="020B0604020202020204" pitchFamily="34" charset="0"/>
                          <a:cs typeface="Arial" panose="020B0604020202020204" pitchFamily="34" charset="0"/>
                        </a:rPr>
                        <a:t>/</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solidFill>
                            <a:schemeClr val="accent5"/>
                          </a:solidFill>
                          <a:effectLst/>
                          <a:latin typeface="Arial" panose="020B0604020202020204" pitchFamily="34" charset="0"/>
                          <a:cs typeface="Arial" panose="020B0604020202020204" pitchFamily="34" charset="0"/>
                        </a:rPr>
                        <a:t>Division of the numerator by the de-numerator</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err="1">
                          <a:solidFill>
                            <a:schemeClr val="accent5"/>
                          </a:solidFill>
                          <a:effectLst/>
                          <a:latin typeface="Arial" panose="020B0604020202020204" pitchFamily="34" charset="0"/>
                          <a:cs typeface="Arial" panose="020B0604020202020204" pitchFamily="34" charset="0"/>
                        </a:rPr>
                        <a:t>var</a:t>
                      </a:r>
                      <a:r>
                        <a:rPr lang="en-US" sz="1200" dirty="0">
                          <a:solidFill>
                            <a:schemeClr val="accent5"/>
                          </a:solidFill>
                          <a:effectLst/>
                          <a:latin typeface="Arial" panose="020B0604020202020204" pitchFamily="34" charset="0"/>
                          <a:cs typeface="Arial" panose="020B0604020202020204" pitchFamily="34" charset="0"/>
                        </a:rPr>
                        <a:t> = </a:t>
                      </a:r>
                      <a:r>
                        <a:rPr lang="en-US" sz="1200" dirty="0" smtClean="0">
                          <a:solidFill>
                            <a:schemeClr val="accent5"/>
                          </a:solidFill>
                          <a:effectLst/>
                          <a:latin typeface="Arial" panose="020B0604020202020204" pitchFamily="34" charset="0"/>
                          <a:cs typeface="Arial" panose="020B0604020202020204" pitchFamily="34" charset="0"/>
                        </a:rPr>
                        <a:t>Y </a:t>
                      </a:r>
                      <a:r>
                        <a:rPr lang="en-US" sz="1200" dirty="0">
                          <a:solidFill>
                            <a:schemeClr val="accent5"/>
                          </a:solidFill>
                          <a:effectLst/>
                          <a:latin typeface="Arial" panose="020B0604020202020204" pitchFamily="34" charset="0"/>
                          <a:cs typeface="Arial" panose="020B0604020202020204" pitchFamily="34" charset="0"/>
                        </a:rPr>
                        <a:t>/ </a:t>
                      </a:r>
                      <a:r>
                        <a:rPr lang="en-US" sz="1200" dirty="0" smtClean="0">
                          <a:solidFill>
                            <a:schemeClr val="accent5"/>
                          </a:solidFill>
                          <a:effectLst/>
                          <a:latin typeface="Arial" panose="020B0604020202020204" pitchFamily="34" charset="0"/>
                          <a:cs typeface="Arial" panose="020B0604020202020204" pitchFamily="34" charset="0"/>
                        </a:rPr>
                        <a:t>X </a:t>
                      </a:r>
                      <a:r>
                        <a:rPr lang="en-US" sz="1200" dirty="0">
                          <a:solidFill>
                            <a:schemeClr val="accent5"/>
                          </a:solidFill>
                          <a:effectLst/>
                          <a:latin typeface="Arial" panose="020B0604020202020204" pitchFamily="34" charset="0"/>
                          <a:cs typeface="Arial" panose="020B0604020202020204" pitchFamily="34" charset="0"/>
                        </a:rPr>
                        <a:t>= 2</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50373912"/>
                  </a:ext>
                </a:extLst>
              </a:tr>
              <a:tr h="286284">
                <a:tc>
                  <a:txBody>
                    <a:bodyPr/>
                    <a:lstStyle/>
                    <a:p>
                      <a:pPr algn="ctr" fontAlgn="t"/>
                      <a:r>
                        <a:rPr lang="en-US" sz="1200">
                          <a:solidFill>
                            <a:schemeClr val="accent5"/>
                          </a:solidFill>
                          <a:effectLst/>
                          <a:latin typeface="Arial" panose="020B0604020202020204" pitchFamily="34" charset="0"/>
                          <a:cs typeface="Arial" panose="020B0604020202020204" pitchFamily="34" charset="0"/>
                        </a:rPr>
                        <a:t>*</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a:solidFill>
                            <a:schemeClr val="accent5"/>
                          </a:solidFill>
                          <a:effectLst/>
                          <a:latin typeface="Arial" panose="020B0604020202020204" pitchFamily="34" charset="0"/>
                          <a:cs typeface="Arial" panose="020B0604020202020204" pitchFamily="34" charset="0"/>
                        </a:rPr>
                        <a:t>Multiplication of both the operands</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err="1">
                          <a:solidFill>
                            <a:schemeClr val="accent5"/>
                          </a:solidFill>
                          <a:effectLst/>
                          <a:latin typeface="Arial" panose="020B0604020202020204" pitchFamily="34" charset="0"/>
                          <a:cs typeface="Arial" panose="020B0604020202020204" pitchFamily="34" charset="0"/>
                        </a:rPr>
                        <a:t>var</a:t>
                      </a:r>
                      <a:r>
                        <a:rPr lang="en-US" sz="1200" dirty="0">
                          <a:solidFill>
                            <a:schemeClr val="accent5"/>
                          </a:solidFill>
                          <a:effectLst/>
                          <a:latin typeface="Arial" panose="020B0604020202020204" pitchFamily="34" charset="0"/>
                          <a:cs typeface="Arial" panose="020B0604020202020204" pitchFamily="34" charset="0"/>
                        </a:rPr>
                        <a:t> = </a:t>
                      </a:r>
                      <a:r>
                        <a:rPr lang="en-US" sz="1200" dirty="0" smtClean="0">
                          <a:solidFill>
                            <a:schemeClr val="accent5"/>
                          </a:solidFill>
                          <a:effectLst/>
                          <a:latin typeface="Arial" panose="020B0604020202020204" pitchFamily="34" charset="0"/>
                          <a:cs typeface="Arial" panose="020B0604020202020204" pitchFamily="34" charset="0"/>
                        </a:rPr>
                        <a:t>X </a:t>
                      </a:r>
                      <a:r>
                        <a:rPr lang="en-US" sz="1200" dirty="0">
                          <a:solidFill>
                            <a:schemeClr val="accent5"/>
                          </a:solidFill>
                          <a:effectLst/>
                          <a:latin typeface="Arial" panose="020B0604020202020204" pitchFamily="34" charset="0"/>
                          <a:cs typeface="Arial" panose="020B0604020202020204" pitchFamily="34" charset="0"/>
                        </a:rPr>
                        <a:t>* </a:t>
                      </a:r>
                      <a:r>
                        <a:rPr lang="en-US" sz="1200" dirty="0" smtClean="0">
                          <a:solidFill>
                            <a:schemeClr val="accent5"/>
                          </a:solidFill>
                          <a:effectLst/>
                          <a:latin typeface="Arial" panose="020B0604020202020204" pitchFamily="34" charset="0"/>
                          <a:cs typeface="Arial" panose="020B0604020202020204" pitchFamily="34" charset="0"/>
                        </a:rPr>
                        <a:t>Y </a:t>
                      </a:r>
                      <a:r>
                        <a:rPr lang="en-US" sz="1200" dirty="0">
                          <a:solidFill>
                            <a:schemeClr val="accent5"/>
                          </a:solidFill>
                          <a:effectLst/>
                          <a:latin typeface="Arial" panose="020B0604020202020204" pitchFamily="34" charset="0"/>
                          <a:cs typeface="Arial" panose="020B0604020202020204" pitchFamily="34" charset="0"/>
                        </a:rPr>
                        <a:t>= 50</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6577252"/>
                  </a:ext>
                </a:extLst>
              </a:tr>
              <a:tr h="286284">
                <a:tc>
                  <a:txBody>
                    <a:bodyPr/>
                    <a:lstStyle/>
                    <a:p>
                      <a:pPr algn="ctr" fontAlgn="t"/>
                      <a:r>
                        <a:rPr lang="en-US" sz="1200">
                          <a:solidFill>
                            <a:schemeClr val="accent5"/>
                          </a:solidFill>
                          <a:effectLst/>
                          <a:latin typeface="Arial" panose="020B0604020202020204" pitchFamily="34" charset="0"/>
                          <a:cs typeface="Arial" panose="020B0604020202020204" pitchFamily="34" charset="0"/>
                        </a:rPr>
                        <a:t>%</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a:solidFill>
                            <a:schemeClr val="accent5"/>
                          </a:solidFill>
                          <a:effectLst/>
                          <a:latin typeface="Arial" panose="020B0604020202020204" pitchFamily="34" charset="0"/>
                          <a:cs typeface="Arial" panose="020B0604020202020204" pitchFamily="34" charset="0"/>
                        </a:rPr>
                        <a:t>The modulus operator and the remainder after the division of an integer</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200" dirty="0" err="1">
                          <a:solidFill>
                            <a:schemeClr val="accent5"/>
                          </a:solidFill>
                          <a:effectLst/>
                          <a:latin typeface="Arial" panose="020B0604020202020204" pitchFamily="34" charset="0"/>
                          <a:cs typeface="Arial" panose="020B0604020202020204" pitchFamily="34" charset="0"/>
                        </a:rPr>
                        <a:t>var</a:t>
                      </a:r>
                      <a:r>
                        <a:rPr lang="en-US" sz="1200" dirty="0">
                          <a:solidFill>
                            <a:schemeClr val="accent5"/>
                          </a:solidFill>
                          <a:effectLst/>
                          <a:latin typeface="Arial" panose="020B0604020202020204" pitchFamily="34" charset="0"/>
                          <a:cs typeface="Arial" panose="020B0604020202020204" pitchFamily="34" charset="0"/>
                        </a:rPr>
                        <a:t> = </a:t>
                      </a:r>
                      <a:r>
                        <a:rPr lang="en-US" sz="1200" dirty="0" smtClean="0">
                          <a:solidFill>
                            <a:schemeClr val="accent5"/>
                          </a:solidFill>
                          <a:effectLst/>
                          <a:latin typeface="Arial" panose="020B0604020202020204" pitchFamily="34" charset="0"/>
                          <a:cs typeface="Arial" panose="020B0604020202020204" pitchFamily="34" charset="0"/>
                        </a:rPr>
                        <a:t>Y </a:t>
                      </a:r>
                      <a:r>
                        <a:rPr lang="en-US" sz="1200" dirty="0">
                          <a:solidFill>
                            <a:schemeClr val="accent5"/>
                          </a:solidFill>
                          <a:effectLst/>
                          <a:latin typeface="Arial" panose="020B0604020202020204" pitchFamily="34" charset="0"/>
                          <a:cs typeface="Arial" panose="020B0604020202020204" pitchFamily="34" charset="0"/>
                        </a:rPr>
                        <a:t>% </a:t>
                      </a:r>
                      <a:r>
                        <a:rPr lang="en-US" sz="1200" dirty="0" smtClean="0">
                          <a:solidFill>
                            <a:schemeClr val="accent5"/>
                          </a:solidFill>
                          <a:effectLst/>
                          <a:latin typeface="Arial" panose="020B0604020202020204" pitchFamily="34" charset="0"/>
                          <a:cs typeface="Arial" panose="020B0604020202020204" pitchFamily="34" charset="0"/>
                        </a:rPr>
                        <a:t>X </a:t>
                      </a:r>
                      <a:r>
                        <a:rPr lang="en-US" sz="1200" dirty="0">
                          <a:solidFill>
                            <a:schemeClr val="accent5"/>
                          </a:solidFill>
                          <a:effectLst/>
                          <a:latin typeface="Arial" panose="020B0604020202020204" pitchFamily="34" charset="0"/>
                          <a:cs typeface="Arial" panose="020B0604020202020204" pitchFamily="34" charset="0"/>
                        </a:rPr>
                        <a:t>= 0</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39444362"/>
                  </a:ext>
                </a:extLst>
              </a:tr>
            </a:tbl>
          </a:graphicData>
        </a:graphic>
      </p:graphicFrame>
    </p:spTree>
    <p:extLst>
      <p:ext uri="{BB962C8B-B14F-4D97-AF65-F5344CB8AC3E}">
        <p14:creationId xmlns:p14="http://schemas.microsoft.com/office/powerpoint/2010/main" val="3796778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Expressions and Operators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0624" y="747690"/>
            <a:ext cx="8852547" cy="1323439"/>
          </a:xfrm>
          <a:prstGeom prst="rect">
            <a:avLst/>
          </a:prstGeom>
        </p:spPr>
        <p:txBody>
          <a:bodyPr wrap="square">
            <a:spAutoFit/>
          </a:bodyPr>
          <a:lstStyle/>
          <a:p>
            <a:r>
              <a:rPr lang="en-US" sz="2000" dirty="0" smtClean="0">
                <a:solidFill>
                  <a:srgbClr val="FF0000"/>
                </a:solidFill>
                <a:latin typeface="Arial" panose="020B0604020202020204" pitchFamily="34" charset="0"/>
                <a:cs typeface="Arial" panose="020B0604020202020204" pitchFamily="34" charset="0"/>
              </a:rPr>
              <a:t>Unary </a:t>
            </a:r>
            <a:r>
              <a:rPr lang="en-US" sz="2000" dirty="0">
                <a:solidFill>
                  <a:srgbClr val="FF0000"/>
                </a:solidFill>
                <a:latin typeface="Arial" panose="020B0604020202020204" pitchFamily="34" charset="0"/>
                <a:cs typeface="Arial" panose="020B0604020202020204" pitchFamily="34" charset="0"/>
              </a:rPr>
              <a:t>Arithmetic </a:t>
            </a:r>
            <a:r>
              <a:rPr lang="en-US" sz="2000" dirty="0" smtClean="0">
                <a:solidFill>
                  <a:srgbClr val="FF0000"/>
                </a:solidFill>
                <a:latin typeface="Arial" panose="020B0604020202020204" pitchFamily="34" charset="0"/>
                <a:cs typeface="Arial" panose="020B0604020202020204" pitchFamily="34" charset="0"/>
              </a:rPr>
              <a:t>Operators</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type of operator operates only on one operand. </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typical unary operator appears in the following format with its operand</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dirty="0">
                <a:solidFill>
                  <a:schemeClr val="bg2"/>
                </a:solidFill>
                <a:latin typeface="Arial" panose="020B0604020202020204" pitchFamily="34" charset="0"/>
                <a:cs typeface="Arial" panose="020B0604020202020204" pitchFamily="34" charset="0"/>
              </a:rPr>
              <a:t>	</a:t>
            </a:r>
            <a:r>
              <a:rPr lang="en-US" sz="2000" dirty="0" smtClean="0">
                <a:solidFill>
                  <a:schemeClr val="accent3"/>
                </a:solidFill>
                <a:latin typeface="Arial" panose="020B0604020202020204" pitchFamily="34" charset="0"/>
                <a:cs typeface="Arial" panose="020B0604020202020204" pitchFamily="34" charset="0"/>
              </a:rPr>
              <a:t>operator</a:t>
            </a:r>
            <a:r>
              <a:rPr lang="en-US" sz="2000" dirty="0" smtClean="0">
                <a:latin typeface="Arial" panose="020B0604020202020204" pitchFamily="34" charset="0"/>
                <a:cs typeface="Arial" panose="020B0604020202020204" pitchFamily="34" charset="0"/>
              </a:rPr>
              <a:t> </a:t>
            </a:r>
            <a:r>
              <a:rPr lang="en-US" sz="2000" dirty="0" smtClean="0">
                <a:solidFill>
                  <a:schemeClr val="bg2"/>
                </a:solidFill>
                <a:latin typeface="Arial" panose="020B0604020202020204" pitchFamily="34" charset="0"/>
                <a:cs typeface="Arial" panose="020B0604020202020204" pitchFamily="34" charset="0"/>
              </a:rPr>
              <a:t>operand</a:t>
            </a:r>
            <a:endParaRPr lang="en-US" sz="2000" dirty="0">
              <a:solidFill>
                <a:schemeClr val="bg2"/>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85347988"/>
              </p:ext>
            </p:extLst>
          </p:nvPr>
        </p:nvGraphicFramePr>
        <p:xfrm>
          <a:off x="1163926" y="2191283"/>
          <a:ext cx="7543656" cy="2235680"/>
        </p:xfrm>
        <a:graphic>
          <a:graphicData uri="http://schemas.openxmlformats.org/drawingml/2006/table">
            <a:tbl>
              <a:tblPr/>
              <a:tblGrid>
                <a:gridCol w="1111683">
                  <a:extLst>
                    <a:ext uri="{9D8B030D-6E8A-4147-A177-3AD203B41FA5}">
                      <a16:colId xmlns:a16="http://schemas.microsoft.com/office/drawing/2014/main" val="2839144632"/>
                    </a:ext>
                  </a:extLst>
                </a:gridCol>
                <a:gridCol w="4649367">
                  <a:extLst>
                    <a:ext uri="{9D8B030D-6E8A-4147-A177-3AD203B41FA5}">
                      <a16:colId xmlns:a16="http://schemas.microsoft.com/office/drawing/2014/main" val="330571398"/>
                    </a:ext>
                  </a:extLst>
                </a:gridCol>
                <a:gridCol w="1782606">
                  <a:extLst>
                    <a:ext uri="{9D8B030D-6E8A-4147-A177-3AD203B41FA5}">
                      <a16:colId xmlns:a16="http://schemas.microsoft.com/office/drawing/2014/main" val="4068504554"/>
                    </a:ext>
                  </a:extLst>
                </a:gridCol>
              </a:tblGrid>
              <a:tr h="356235">
                <a:tc>
                  <a:txBody>
                    <a:bodyPr/>
                    <a:lstStyle/>
                    <a:p>
                      <a:pPr algn="ctr" fontAlgn="t"/>
                      <a:r>
                        <a:rPr lang="en-US" sz="1400" b="1">
                          <a:solidFill>
                            <a:schemeClr val="accent5"/>
                          </a:solidFill>
                          <a:effectLst/>
                          <a:latin typeface="Arial" panose="020B0604020202020204" pitchFamily="34" charset="0"/>
                          <a:cs typeface="Arial" panose="020B0604020202020204" pitchFamily="34" charset="0"/>
                        </a:rPr>
                        <a:t>Operator</a:t>
                      </a:r>
                      <a:endParaRPr lang="en-US" sz="140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a:solidFill>
                            <a:schemeClr val="accent5"/>
                          </a:solidFill>
                          <a:effectLst/>
                          <a:latin typeface="Arial" panose="020B0604020202020204" pitchFamily="34" charset="0"/>
                          <a:cs typeface="Arial" panose="020B0604020202020204" pitchFamily="34" charset="0"/>
                        </a:rPr>
                        <a:t>Description</a:t>
                      </a:r>
                      <a:endParaRPr lang="en-US" sz="140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a:solidFill>
                            <a:schemeClr val="accent5"/>
                          </a:solidFill>
                          <a:effectLst/>
                          <a:latin typeface="Arial" panose="020B0604020202020204" pitchFamily="34" charset="0"/>
                          <a:cs typeface="Arial" panose="020B0604020202020204" pitchFamily="34" charset="0"/>
                        </a:rPr>
                        <a:t>Example</a:t>
                      </a:r>
                      <a:endParaRPr lang="en-US" sz="140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33319902"/>
                  </a:ext>
                </a:extLst>
              </a:tr>
              <a:tr h="507409">
                <a:tc>
                  <a:txBody>
                    <a:bodyPr/>
                    <a:lstStyle/>
                    <a:p>
                      <a:pPr algn="ctr" fontAlgn="t"/>
                      <a:r>
                        <a:rPr lang="en-US" sz="1400" dirty="0" smtClean="0">
                          <a:solidFill>
                            <a:schemeClr val="accent5"/>
                          </a:solidFill>
                          <a:effectLst/>
                          <a:latin typeface="Arial" panose="020B0604020202020204" pitchFamily="34" charset="0"/>
                          <a:cs typeface="Arial" panose="020B0604020202020204" pitchFamily="34" charset="0"/>
                        </a:rPr>
                        <a:t>--</a:t>
                      </a:r>
                      <a:endParaRPr lang="en-US" sz="1400" dirty="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solidFill>
                            <a:schemeClr val="accent5"/>
                          </a:solidFill>
                          <a:effectLst/>
                          <a:latin typeface="Arial" panose="020B0604020202020204" pitchFamily="34" charset="0"/>
                          <a:cs typeface="Arial" panose="020B0604020202020204" pitchFamily="34" charset="0"/>
                        </a:rPr>
                        <a:t>Decrease of the integer value by the decrement operator by one</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solidFill>
                            <a:schemeClr val="accent5"/>
                          </a:solidFill>
                          <a:effectLst/>
                          <a:latin typeface="Arial" panose="020B0604020202020204" pitchFamily="34" charset="0"/>
                          <a:cs typeface="Arial" panose="020B0604020202020204" pitchFamily="34" charset="0"/>
                        </a:rPr>
                        <a:t>var</a:t>
                      </a:r>
                      <a:r>
                        <a:rPr lang="en-US" sz="1400" dirty="0">
                          <a:solidFill>
                            <a:schemeClr val="accent5"/>
                          </a:solidFill>
                          <a:effectLst/>
                          <a:latin typeface="Arial" panose="020B0604020202020204" pitchFamily="34" charset="0"/>
                          <a:cs typeface="Arial" panose="020B0604020202020204" pitchFamily="34" charset="0"/>
                        </a:rPr>
                        <a:t> = </a:t>
                      </a:r>
                      <a:r>
                        <a:rPr lang="en-US" sz="1400" dirty="0" smtClean="0">
                          <a:solidFill>
                            <a:schemeClr val="accent5"/>
                          </a:solidFill>
                          <a:effectLst/>
                          <a:latin typeface="Arial" panose="020B0604020202020204" pitchFamily="34" charset="0"/>
                          <a:cs typeface="Arial" panose="020B0604020202020204" pitchFamily="34" charset="0"/>
                        </a:rPr>
                        <a:t>X--</a:t>
                      </a:r>
                      <a:endParaRPr lang="en-US" sz="1400" dirty="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32205511"/>
                  </a:ext>
                </a:extLst>
              </a:tr>
              <a:tr h="483712">
                <a:tc>
                  <a:txBody>
                    <a:bodyPr/>
                    <a:lstStyle/>
                    <a:p>
                      <a:pPr algn="ctr" fontAlgn="t"/>
                      <a:r>
                        <a:rPr lang="en-US" sz="1400">
                          <a:solidFill>
                            <a:schemeClr val="accent5"/>
                          </a:solidFill>
                          <a:effectLst/>
                          <a:latin typeface="Arial" panose="020B0604020202020204" pitchFamily="34" charset="0"/>
                          <a:cs typeface="Arial" panose="020B0604020202020204" pitchFamily="34" charset="0"/>
                        </a:rPr>
                        <a:t>++</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solidFill>
                            <a:schemeClr val="accent5"/>
                          </a:solidFill>
                          <a:effectLst/>
                          <a:latin typeface="Arial" panose="020B0604020202020204" pitchFamily="34" charset="0"/>
                          <a:cs typeface="Arial" panose="020B0604020202020204" pitchFamily="34" charset="0"/>
                        </a:rPr>
                        <a:t>Increase of the integer value by the increment operator by one</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solidFill>
                            <a:schemeClr val="accent5"/>
                          </a:solidFill>
                          <a:effectLst/>
                          <a:latin typeface="Arial" panose="020B0604020202020204" pitchFamily="34" charset="0"/>
                          <a:cs typeface="Arial" panose="020B0604020202020204" pitchFamily="34" charset="0"/>
                        </a:rPr>
                        <a:t>var</a:t>
                      </a:r>
                      <a:r>
                        <a:rPr lang="en-US" sz="1400" dirty="0">
                          <a:solidFill>
                            <a:schemeClr val="accent5"/>
                          </a:solidFill>
                          <a:effectLst/>
                          <a:latin typeface="Arial" panose="020B0604020202020204" pitchFamily="34" charset="0"/>
                          <a:cs typeface="Arial" panose="020B0604020202020204" pitchFamily="34" charset="0"/>
                        </a:rPr>
                        <a:t> = </a:t>
                      </a:r>
                      <a:r>
                        <a:rPr lang="en-US" sz="1400" dirty="0" smtClean="0">
                          <a:solidFill>
                            <a:schemeClr val="accent5"/>
                          </a:solidFill>
                          <a:effectLst/>
                          <a:latin typeface="Arial" panose="020B0604020202020204" pitchFamily="34" charset="0"/>
                          <a:cs typeface="Arial" panose="020B0604020202020204" pitchFamily="34" charset="0"/>
                        </a:rPr>
                        <a:t>X++</a:t>
                      </a:r>
                      <a:endParaRPr lang="en-US" sz="1400" dirty="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3821606"/>
                  </a:ext>
                </a:extLst>
              </a:tr>
              <a:tr h="356235">
                <a:tc>
                  <a:txBody>
                    <a:bodyPr/>
                    <a:lstStyle/>
                    <a:p>
                      <a:pPr algn="ctr" fontAlgn="t"/>
                      <a:r>
                        <a:rPr lang="en-US" sz="1400" dirty="0" smtClean="0">
                          <a:solidFill>
                            <a:schemeClr val="accent5"/>
                          </a:solidFill>
                          <a:effectLst/>
                          <a:latin typeface="Arial" panose="020B0604020202020204" pitchFamily="34" charset="0"/>
                          <a:cs typeface="Arial" panose="020B0604020202020204" pitchFamily="34" charset="0"/>
                        </a:rPr>
                        <a:t>-</a:t>
                      </a:r>
                      <a:endParaRPr lang="en-US" sz="1400" dirty="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solidFill>
                            <a:schemeClr val="accent5"/>
                          </a:solidFill>
                          <a:effectLst/>
                          <a:latin typeface="Arial" panose="020B0604020202020204" pitchFamily="34" charset="0"/>
                          <a:cs typeface="Arial" panose="020B0604020202020204" pitchFamily="34" charset="0"/>
                        </a:rPr>
                        <a:t>Unary minus</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solidFill>
                            <a:schemeClr val="accent5"/>
                          </a:solidFill>
                          <a:effectLst/>
                          <a:latin typeface="Arial" panose="020B0604020202020204" pitchFamily="34" charset="0"/>
                          <a:cs typeface="Arial" panose="020B0604020202020204" pitchFamily="34" charset="0"/>
                        </a:rPr>
                        <a:t>var</a:t>
                      </a:r>
                      <a:r>
                        <a:rPr lang="en-US" sz="1400" dirty="0">
                          <a:solidFill>
                            <a:schemeClr val="accent5"/>
                          </a:solidFill>
                          <a:effectLst/>
                          <a:latin typeface="Arial" panose="020B0604020202020204" pitchFamily="34" charset="0"/>
                          <a:cs typeface="Arial" panose="020B0604020202020204" pitchFamily="34" charset="0"/>
                        </a:rPr>
                        <a:t> = </a:t>
                      </a:r>
                      <a:r>
                        <a:rPr lang="en-US" sz="1400" dirty="0" smtClean="0">
                          <a:solidFill>
                            <a:schemeClr val="accent5"/>
                          </a:solidFill>
                          <a:effectLst/>
                          <a:latin typeface="Arial" panose="020B0604020202020204" pitchFamily="34" charset="0"/>
                          <a:cs typeface="Arial" panose="020B0604020202020204" pitchFamily="34" charset="0"/>
                        </a:rPr>
                        <a:t>-X</a:t>
                      </a:r>
                      <a:endParaRPr lang="en-US" sz="1400" dirty="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31934121"/>
                  </a:ext>
                </a:extLst>
              </a:tr>
              <a:tr h="356235">
                <a:tc>
                  <a:txBody>
                    <a:bodyPr/>
                    <a:lstStyle/>
                    <a:p>
                      <a:pPr algn="ctr" fontAlgn="t"/>
                      <a:r>
                        <a:rPr lang="en-US" sz="1400">
                          <a:solidFill>
                            <a:schemeClr val="accent5"/>
                          </a:solidFill>
                          <a:effectLst/>
                          <a:latin typeface="Arial" panose="020B0604020202020204" pitchFamily="34" charset="0"/>
                          <a:cs typeface="Arial" panose="020B0604020202020204" pitchFamily="34" charset="0"/>
                        </a:rPr>
                        <a:t>+</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solidFill>
                            <a:schemeClr val="accent5"/>
                          </a:solidFill>
                          <a:effectLst/>
                          <a:latin typeface="Arial" panose="020B0604020202020204" pitchFamily="34" charset="0"/>
                          <a:cs typeface="Arial" panose="020B0604020202020204" pitchFamily="34" charset="0"/>
                        </a:rPr>
                        <a:t>Unary plus</a:t>
                      </a: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solidFill>
                            <a:schemeClr val="accent5"/>
                          </a:solidFill>
                          <a:effectLst/>
                          <a:latin typeface="Arial" panose="020B0604020202020204" pitchFamily="34" charset="0"/>
                          <a:cs typeface="Arial" panose="020B0604020202020204" pitchFamily="34" charset="0"/>
                        </a:rPr>
                        <a:t>var</a:t>
                      </a:r>
                      <a:r>
                        <a:rPr lang="en-US" sz="1400" dirty="0">
                          <a:solidFill>
                            <a:schemeClr val="accent5"/>
                          </a:solidFill>
                          <a:effectLst/>
                          <a:latin typeface="Arial" panose="020B0604020202020204" pitchFamily="34" charset="0"/>
                          <a:cs typeface="Arial" panose="020B0604020202020204" pitchFamily="34" charset="0"/>
                        </a:rPr>
                        <a:t> = </a:t>
                      </a:r>
                      <a:r>
                        <a:rPr lang="en-US" sz="1400" dirty="0" smtClean="0">
                          <a:solidFill>
                            <a:schemeClr val="accent5"/>
                          </a:solidFill>
                          <a:effectLst/>
                          <a:latin typeface="Arial" panose="020B0604020202020204" pitchFamily="34" charset="0"/>
                          <a:cs typeface="Arial" panose="020B0604020202020204" pitchFamily="34" charset="0"/>
                        </a:rPr>
                        <a:t>+X</a:t>
                      </a:r>
                      <a:endParaRPr lang="en-US" sz="1400" dirty="0">
                        <a:solidFill>
                          <a:schemeClr val="accent5"/>
                        </a:solidFill>
                        <a:effectLst/>
                        <a:latin typeface="Arial" panose="020B0604020202020204" pitchFamily="34" charset="0"/>
                        <a:cs typeface="Arial" panose="020B0604020202020204" pitchFamily="34" charset="0"/>
                      </a:endParaRPr>
                    </a:p>
                  </a:txBody>
                  <a:tcPr marL="74216" marR="74216" marT="74216" marB="742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09577543"/>
                  </a:ext>
                </a:extLst>
              </a:tr>
            </a:tbl>
          </a:graphicData>
        </a:graphic>
      </p:graphicFrame>
    </p:spTree>
    <p:extLst>
      <p:ext uri="{BB962C8B-B14F-4D97-AF65-F5344CB8AC3E}">
        <p14:creationId xmlns:p14="http://schemas.microsoft.com/office/powerpoint/2010/main" val="1193141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Expressions and Operators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0625" y="744925"/>
            <a:ext cx="3919663" cy="400110"/>
          </a:xfrm>
          <a:prstGeom prst="rect">
            <a:avLst/>
          </a:prstGeom>
        </p:spPr>
        <p:txBody>
          <a:bodyPr wrap="none">
            <a:spAutoFit/>
          </a:bodyPr>
          <a:lstStyle/>
          <a:p>
            <a:r>
              <a:rPr lang="en-US" sz="2000" dirty="0">
                <a:solidFill>
                  <a:schemeClr val="accent3"/>
                </a:solidFill>
                <a:latin typeface="Arial" panose="020B0604020202020204" pitchFamily="34" charset="0"/>
                <a:cs typeface="Arial" panose="020B0604020202020204" pitchFamily="34" charset="0"/>
              </a:rPr>
              <a:t>Relational and Logical Operators</a:t>
            </a:r>
          </a:p>
        </p:txBody>
      </p:sp>
      <p:sp>
        <p:nvSpPr>
          <p:cNvPr id="6" name="Rectangle 5"/>
          <p:cNvSpPr/>
          <p:nvPr/>
        </p:nvSpPr>
        <p:spPr>
          <a:xfrm>
            <a:off x="110625" y="1145035"/>
            <a:ext cx="4773102" cy="1169551"/>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Relational operators are used to compare two values in C language. It checks the relationship between two values. If relation is true, it returns 1. However, if the relation is false, it returns 0</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a:t>Here is the table of relational operators in C </a:t>
            </a:r>
            <a:r>
              <a:rPr lang="en-US" dirty="0" smtClean="0"/>
              <a:t>language:</a:t>
            </a:r>
            <a:endParaRPr lang="en-US"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3144367"/>
              </p:ext>
            </p:extLst>
          </p:nvPr>
        </p:nvGraphicFramePr>
        <p:xfrm>
          <a:off x="492847" y="2408105"/>
          <a:ext cx="4390880" cy="2560320"/>
        </p:xfrm>
        <a:graphic>
          <a:graphicData uri="http://schemas.openxmlformats.org/drawingml/2006/table">
            <a:tbl>
              <a:tblPr/>
              <a:tblGrid>
                <a:gridCol w="1015393">
                  <a:extLst>
                    <a:ext uri="{9D8B030D-6E8A-4147-A177-3AD203B41FA5}">
                      <a16:colId xmlns:a16="http://schemas.microsoft.com/office/drawing/2014/main" val="860191801"/>
                    </a:ext>
                  </a:extLst>
                </a:gridCol>
                <a:gridCol w="3375487">
                  <a:extLst>
                    <a:ext uri="{9D8B030D-6E8A-4147-A177-3AD203B41FA5}">
                      <a16:colId xmlns:a16="http://schemas.microsoft.com/office/drawing/2014/main" val="2040414036"/>
                    </a:ext>
                  </a:extLst>
                </a:gridCol>
              </a:tblGrid>
              <a:tr h="0">
                <a:tc>
                  <a:txBody>
                    <a:bodyPr/>
                    <a:lstStyle/>
                    <a:p>
                      <a:pPr algn="ctr" fontAlgn="t"/>
                      <a:r>
                        <a:rPr lang="en-US" sz="1400" b="0" dirty="0">
                          <a:solidFill>
                            <a:schemeClr val="accent3"/>
                          </a:solidFill>
                          <a:effectLst/>
                          <a:latin typeface="Arial" panose="020B0604020202020204" pitchFamily="34" charset="0"/>
                          <a:cs typeface="Arial" panose="020B0604020202020204" pitchFamily="34" charset="0"/>
                        </a:rPr>
                        <a:t>Operators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0" dirty="0">
                          <a:solidFill>
                            <a:schemeClr val="accent3"/>
                          </a:solidFill>
                          <a:effectLst/>
                          <a:latin typeface="Arial" panose="020B0604020202020204" pitchFamily="34" charset="0"/>
                          <a:cs typeface="Arial" panose="020B0604020202020204" pitchFamily="34" charset="0"/>
                        </a:rPr>
                        <a:t>Operator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76967710"/>
                  </a:ext>
                </a:extLst>
              </a:tr>
              <a:tr h="0">
                <a:tc>
                  <a:txBody>
                    <a:bodyPr/>
                    <a:lstStyle/>
                    <a:p>
                      <a:pPr fontAlgn="t"/>
                      <a:r>
                        <a:rPr lang="en-US" sz="1400" b="0">
                          <a:solidFill>
                            <a:schemeClr val="accent5"/>
                          </a:solidFill>
                          <a:effectLst/>
                          <a:latin typeface="Arial" panose="020B0604020202020204" pitchFamily="34" charset="0"/>
                          <a:cs typeface="Arial" panose="020B0604020202020204" pitchFamily="34" charset="0"/>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b="0">
                          <a:solidFill>
                            <a:schemeClr val="accent5"/>
                          </a:solidFill>
                          <a:effectLst/>
                          <a:latin typeface="Arial" panose="020B0604020202020204" pitchFamily="34" charset="0"/>
                          <a:cs typeface="Arial" panose="020B0604020202020204" pitchFamily="34" charset="0"/>
                        </a:rPr>
                        <a:t>Equal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5877656"/>
                  </a:ext>
                </a:extLst>
              </a:tr>
              <a:tr h="0">
                <a:tc>
                  <a:txBody>
                    <a:bodyPr/>
                    <a:lstStyle/>
                    <a:p>
                      <a:pPr fontAlgn="t"/>
                      <a:r>
                        <a:rPr lang="en-US" sz="1400" b="0">
                          <a:solidFill>
                            <a:schemeClr val="accent5"/>
                          </a:solidFill>
                          <a:effectLst/>
                          <a:latin typeface="Arial" panose="020B0604020202020204" pitchFamily="34" charset="0"/>
                          <a:cs typeface="Arial" panose="020B0604020202020204" pitchFamily="34" charset="0"/>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b="0" dirty="0">
                          <a:solidFill>
                            <a:schemeClr val="accent5"/>
                          </a:solidFill>
                          <a:effectLst/>
                          <a:latin typeface="Arial" panose="020B0604020202020204" pitchFamily="34" charset="0"/>
                          <a:cs typeface="Arial" panose="020B0604020202020204" pitchFamily="34" charset="0"/>
                        </a:rPr>
                        <a:t>Greater than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71506704"/>
                  </a:ext>
                </a:extLst>
              </a:tr>
              <a:tr h="0">
                <a:tc>
                  <a:txBody>
                    <a:bodyPr/>
                    <a:lstStyle/>
                    <a:p>
                      <a:pPr fontAlgn="t"/>
                      <a:r>
                        <a:rPr lang="en-US" sz="1400" b="0" dirty="0">
                          <a:solidFill>
                            <a:schemeClr val="accent5"/>
                          </a:solidFill>
                          <a:effectLst/>
                          <a:latin typeface="Arial" panose="020B0604020202020204" pitchFamily="34" charset="0"/>
                          <a:cs typeface="Arial" panose="020B0604020202020204" pitchFamily="34" charset="0"/>
                        </a:rPr>
                        <a:t>&lt;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b="0">
                          <a:solidFill>
                            <a:schemeClr val="accent5"/>
                          </a:solidFill>
                          <a:effectLst/>
                          <a:latin typeface="Arial" panose="020B0604020202020204" pitchFamily="34" charset="0"/>
                          <a:cs typeface="Arial" panose="020B0604020202020204" pitchFamily="34" charset="0"/>
                        </a:rPr>
                        <a:t>Less than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84643906"/>
                  </a:ext>
                </a:extLst>
              </a:tr>
              <a:tr h="0">
                <a:tc>
                  <a:txBody>
                    <a:bodyPr/>
                    <a:lstStyle/>
                    <a:p>
                      <a:pPr fontAlgn="t"/>
                      <a:r>
                        <a:rPr lang="en-US" sz="1400" b="0">
                          <a:solidFill>
                            <a:schemeClr val="accent5"/>
                          </a:solidFill>
                          <a:effectLst/>
                          <a:latin typeface="Arial" panose="020B0604020202020204" pitchFamily="34" charset="0"/>
                          <a:cs typeface="Arial" panose="020B0604020202020204" pitchFamily="34" charset="0"/>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b="0">
                          <a:solidFill>
                            <a:schemeClr val="accent5"/>
                          </a:solidFill>
                          <a:effectLst/>
                          <a:latin typeface="Arial" panose="020B0604020202020204" pitchFamily="34" charset="0"/>
                          <a:cs typeface="Arial" panose="020B0604020202020204" pitchFamily="34" charset="0"/>
                        </a:rPr>
                        <a:t>Not equal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42208393"/>
                  </a:ext>
                </a:extLst>
              </a:tr>
              <a:tr h="0">
                <a:tc>
                  <a:txBody>
                    <a:bodyPr/>
                    <a:lstStyle/>
                    <a:p>
                      <a:pPr fontAlgn="t"/>
                      <a:r>
                        <a:rPr lang="en-US" sz="1400" b="0">
                          <a:solidFill>
                            <a:schemeClr val="accent5"/>
                          </a:solidFill>
                          <a:effectLst/>
                          <a:latin typeface="Arial" panose="020B0604020202020204" pitchFamily="34" charset="0"/>
                          <a:cs typeface="Arial" panose="020B0604020202020204" pitchFamily="34" charset="0"/>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b="0">
                          <a:solidFill>
                            <a:schemeClr val="accent5"/>
                          </a:solidFill>
                          <a:effectLst/>
                          <a:latin typeface="Arial" panose="020B0604020202020204" pitchFamily="34" charset="0"/>
                          <a:cs typeface="Arial" panose="020B0604020202020204" pitchFamily="34" charset="0"/>
                        </a:rPr>
                        <a:t>Greater than or equal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52332341"/>
                  </a:ext>
                </a:extLst>
              </a:tr>
              <a:tr h="0">
                <a:tc>
                  <a:txBody>
                    <a:bodyPr/>
                    <a:lstStyle/>
                    <a:p>
                      <a:pPr fontAlgn="t"/>
                      <a:r>
                        <a:rPr lang="en-US" sz="1400" b="0">
                          <a:solidFill>
                            <a:schemeClr val="accent5"/>
                          </a:solidFill>
                          <a:effectLst/>
                          <a:latin typeface="Arial" panose="020B0604020202020204" pitchFamily="34" charset="0"/>
                          <a:cs typeface="Arial" panose="020B0604020202020204" pitchFamily="34" charset="0"/>
                        </a:rPr>
                        <a:t>&lt;=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b="0" dirty="0">
                          <a:solidFill>
                            <a:schemeClr val="accent5"/>
                          </a:solidFill>
                          <a:effectLst/>
                          <a:latin typeface="Arial" panose="020B0604020202020204" pitchFamily="34" charset="0"/>
                          <a:cs typeface="Arial" panose="020B0604020202020204" pitchFamily="34" charset="0"/>
                        </a:rPr>
                        <a:t>Less than or equal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5777286"/>
                  </a:ext>
                </a:extLst>
              </a:tr>
            </a:tbl>
          </a:graphicData>
        </a:graphic>
      </p:graphicFrame>
      <p:sp>
        <p:nvSpPr>
          <p:cNvPr id="8" name="Rectangle 1"/>
          <p:cNvSpPr>
            <a:spLocks noChangeArrowheads="1"/>
          </p:cNvSpPr>
          <p:nvPr/>
        </p:nvSpPr>
        <p:spPr bwMode="auto">
          <a:xfrm>
            <a:off x="5007993" y="731330"/>
            <a:ext cx="4052030" cy="3668903"/>
          </a:xfrm>
          <a:prstGeom prst="rect">
            <a:avLst/>
          </a:prstGeom>
          <a:noFill/>
          <a:ln>
            <a:noFill/>
          </a:ln>
          <a:effec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0000"/>
                </a:solidFill>
                <a:effectLst/>
                <a:latin typeface="Arial" panose="020B0604020202020204" pitchFamily="34" charset="0"/>
                <a:cs typeface="Arial" panose="020B0604020202020204" pitchFamily="34" charset="0"/>
              </a:rPr>
              <a:t>#include</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smtClean="0">
                <a:ln>
                  <a:noFill/>
                </a:ln>
                <a:solidFill>
                  <a:srgbClr val="008800"/>
                </a:solidFill>
                <a:effectLst/>
                <a:latin typeface="Arial" panose="020B0604020202020204" pitchFamily="34" charset="0"/>
                <a:cs typeface="Arial" panose="020B0604020202020204" pitchFamily="34" charset="0"/>
              </a:rPr>
              <a:t>stdio.h</a:t>
            </a:r>
            <a:r>
              <a:rPr kumimoji="0" lang="en-US" altLang="en-US" sz="12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&gt;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int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main</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int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x </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10</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endParaRPr lang="en-US"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smtClean="0">
                <a:ln>
                  <a:noFill/>
                </a:ln>
                <a:solidFill>
                  <a:srgbClr val="000088"/>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int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y </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28</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endParaRPr lang="en-US"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dirty="0" smtClean="0">
                <a:ln>
                  <a:noFill/>
                </a:ln>
                <a:solidFill>
                  <a:srgbClr val="000088"/>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if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y</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"Both variables are equal"</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if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&gt;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y</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"x is greater than y"</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if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&lt;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y</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"x is less than y"</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if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y</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"x is not equal to y "</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if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&lt;=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y</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"x is lesser or equal to y"</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if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&gt;=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y</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printf</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"x is greater or equal to y "</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r>
              <a:rPr kumimoji="0" lang="en-US" altLang="en-US" sz="12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return</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0</a:t>
            </a: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
        <p:nvSpPr>
          <p:cNvPr id="9" name="Rectangle 2"/>
          <p:cNvSpPr>
            <a:spLocks noChangeArrowheads="1"/>
          </p:cNvSpPr>
          <p:nvPr/>
        </p:nvSpPr>
        <p:spPr bwMode="auto">
          <a:xfrm>
            <a:off x="5906839" y="4111519"/>
            <a:ext cx="2511603" cy="89891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accent3"/>
                </a:solidFill>
                <a:effectLst/>
                <a:latin typeface="Arial" panose="020B0604020202020204" pitchFamily="34" charset="0"/>
                <a:cs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 is less than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 is not equal to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 is lesser or equal to y</a:t>
            </a:r>
            <a:r>
              <a:rPr kumimoji="0" lang="en-US" alt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07565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Expressions and Operators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0625" y="744925"/>
            <a:ext cx="3919663" cy="400110"/>
          </a:xfrm>
          <a:prstGeom prst="rect">
            <a:avLst/>
          </a:prstGeom>
        </p:spPr>
        <p:txBody>
          <a:bodyPr wrap="none">
            <a:spAutoFit/>
          </a:bodyPr>
          <a:lstStyle/>
          <a:p>
            <a:r>
              <a:rPr lang="en-US" sz="2000" dirty="0">
                <a:solidFill>
                  <a:schemeClr val="accent3"/>
                </a:solidFill>
                <a:latin typeface="Arial" panose="020B0604020202020204" pitchFamily="34" charset="0"/>
                <a:cs typeface="Arial" panose="020B0604020202020204" pitchFamily="34" charset="0"/>
              </a:rPr>
              <a:t>Relational and Logical Operators</a:t>
            </a:r>
          </a:p>
        </p:txBody>
      </p:sp>
      <p:sp>
        <p:nvSpPr>
          <p:cNvPr id="4" name="Rectangle 3"/>
          <p:cNvSpPr/>
          <p:nvPr/>
        </p:nvSpPr>
        <p:spPr>
          <a:xfrm>
            <a:off x="88458" y="1145035"/>
            <a:ext cx="4572000" cy="1169551"/>
          </a:xfrm>
          <a:prstGeom prst="rect">
            <a:avLst/>
          </a:prstGeom>
        </p:spPr>
        <p:txBody>
          <a:bodyPr>
            <a:spAutoFit/>
          </a:bodyPr>
          <a:lstStyle/>
          <a:p>
            <a:pPr marL="285750" indent="-285750" algn="just">
              <a:buFont typeface="Arial" panose="020B0604020202020204" pitchFamily="34" charset="0"/>
              <a:buChar char="•"/>
            </a:pPr>
            <a:r>
              <a:rPr lang="en-US" dirty="0">
                <a:latin typeface="Nunito"/>
              </a:rPr>
              <a:t>Logical operators are used to perform logical operations. It returns 0 or 1 based on the result of condition, whether its true or false. These operators are used for decision making in C language.</a:t>
            </a:r>
          </a:p>
          <a:p>
            <a:pPr marL="285750" indent="-285750" algn="just">
              <a:buFont typeface="Arial" panose="020B0604020202020204" pitchFamily="34" charset="0"/>
              <a:buChar char="•"/>
            </a:pPr>
            <a:r>
              <a:rPr lang="en-US" dirty="0">
                <a:latin typeface="Nunito"/>
              </a:rPr>
              <a:t>Here is the table of logical operators in C language,</a:t>
            </a:r>
          </a:p>
        </p:txBody>
      </p:sp>
      <p:graphicFrame>
        <p:nvGraphicFramePr>
          <p:cNvPr id="10" name="Table 9"/>
          <p:cNvGraphicFramePr>
            <a:graphicFrameLocks noGrp="1"/>
          </p:cNvGraphicFramePr>
          <p:nvPr>
            <p:extLst>
              <p:ext uri="{D42A27DB-BD31-4B8C-83A1-F6EECF244321}">
                <p14:modId xmlns:p14="http://schemas.microsoft.com/office/powerpoint/2010/main" val="4096473796"/>
              </p:ext>
            </p:extLst>
          </p:nvPr>
        </p:nvGraphicFramePr>
        <p:xfrm>
          <a:off x="110625" y="2460058"/>
          <a:ext cx="4549833" cy="2316480"/>
        </p:xfrm>
        <a:graphic>
          <a:graphicData uri="http://schemas.openxmlformats.org/drawingml/2006/table">
            <a:tbl>
              <a:tblPr/>
              <a:tblGrid>
                <a:gridCol w="980420">
                  <a:extLst>
                    <a:ext uri="{9D8B030D-6E8A-4147-A177-3AD203B41FA5}">
                      <a16:colId xmlns:a16="http://schemas.microsoft.com/office/drawing/2014/main" val="4034017483"/>
                    </a:ext>
                  </a:extLst>
                </a:gridCol>
                <a:gridCol w="1641764">
                  <a:extLst>
                    <a:ext uri="{9D8B030D-6E8A-4147-A177-3AD203B41FA5}">
                      <a16:colId xmlns:a16="http://schemas.microsoft.com/office/drawing/2014/main" val="3674078125"/>
                    </a:ext>
                  </a:extLst>
                </a:gridCol>
                <a:gridCol w="1927649">
                  <a:extLst>
                    <a:ext uri="{9D8B030D-6E8A-4147-A177-3AD203B41FA5}">
                      <a16:colId xmlns:a16="http://schemas.microsoft.com/office/drawing/2014/main" val="1478114555"/>
                    </a:ext>
                  </a:extLst>
                </a:gridCol>
              </a:tblGrid>
              <a:tr h="0">
                <a:tc>
                  <a:txBody>
                    <a:bodyPr/>
                    <a:lstStyle/>
                    <a:p>
                      <a:pPr algn="ctr" fontAlgn="t"/>
                      <a:r>
                        <a:rPr lang="en-US" sz="1400" dirty="0">
                          <a:solidFill>
                            <a:schemeClr val="accent3"/>
                          </a:solidFill>
                          <a:effectLst/>
                          <a:latin typeface="Arial" panose="020B0604020202020204" pitchFamily="34" charset="0"/>
                          <a:cs typeface="Arial" panose="020B0604020202020204" pitchFamily="34" charset="0"/>
                        </a:rPr>
                        <a:t>Operators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a:solidFill>
                            <a:schemeClr val="accent3"/>
                          </a:solidFill>
                          <a:effectLst/>
                          <a:latin typeface="Arial" panose="020B0604020202020204" pitchFamily="34" charset="0"/>
                          <a:cs typeface="Arial" panose="020B0604020202020204" pitchFamily="34" charset="0"/>
                        </a:rPr>
                        <a:t>Meaning of Operators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a:solidFill>
                            <a:schemeClr val="accent3"/>
                          </a:solidFill>
                          <a:effectLst/>
                          <a:latin typeface="Arial" panose="020B0604020202020204" pitchFamily="34" charset="0"/>
                          <a:cs typeface="Arial" panose="020B0604020202020204" pitchFamily="34" charset="0"/>
                        </a:rPr>
                        <a:t>Results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8680977"/>
                  </a:ext>
                </a:extLst>
              </a:tr>
              <a:tr h="0">
                <a:tc>
                  <a:txBody>
                    <a:bodyPr/>
                    <a:lstStyle/>
                    <a:p>
                      <a:pPr fontAlgn="t"/>
                      <a:r>
                        <a:rPr lang="en-US" sz="1400">
                          <a:solidFill>
                            <a:schemeClr val="accent5"/>
                          </a:solidFill>
                          <a:effectLst/>
                          <a:latin typeface="Arial" panose="020B0604020202020204" pitchFamily="34" charset="0"/>
                          <a:cs typeface="Arial" panose="020B0604020202020204" pitchFamily="34" charset="0"/>
                        </a:rPr>
                        <a:t>&amp;&amp;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solidFill>
                            <a:schemeClr val="accent5"/>
                          </a:solidFill>
                          <a:effectLst/>
                          <a:latin typeface="Arial" panose="020B0604020202020204" pitchFamily="34" charset="0"/>
                          <a:cs typeface="Arial" panose="020B0604020202020204" pitchFamily="34" charset="0"/>
                        </a:rPr>
                        <a:t>Logical 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solidFill>
                            <a:schemeClr val="accent5"/>
                          </a:solidFill>
                          <a:effectLst/>
                          <a:latin typeface="Arial" panose="020B0604020202020204" pitchFamily="34" charset="0"/>
                          <a:cs typeface="Arial" panose="020B0604020202020204" pitchFamily="34" charset="0"/>
                        </a:rPr>
                        <a:t>True when all operands are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01077440"/>
                  </a:ext>
                </a:extLst>
              </a:tr>
              <a:tr h="0">
                <a:tc>
                  <a:txBody>
                    <a:bodyPr/>
                    <a:lstStyle/>
                    <a:p>
                      <a:pPr fontAlgn="t"/>
                      <a:r>
                        <a:rPr lang="en-US" sz="1400">
                          <a:solidFill>
                            <a:schemeClr val="accent5"/>
                          </a:solidFill>
                          <a:effectLst/>
                          <a:latin typeface="Arial" panose="020B0604020202020204" pitchFamily="34" charset="0"/>
                          <a:cs typeface="Arial" panose="020B0604020202020204" pitchFamily="34" charset="0"/>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solidFill>
                            <a:schemeClr val="accent5"/>
                          </a:solidFill>
                          <a:effectLst/>
                          <a:latin typeface="Arial" panose="020B0604020202020204" pitchFamily="34" charset="0"/>
                          <a:cs typeface="Arial" panose="020B0604020202020204" pitchFamily="34" charset="0"/>
                        </a:rPr>
                        <a:t>Logical 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solidFill>
                            <a:schemeClr val="accent5"/>
                          </a:solidFill>
                          <a:effectLst/>
                          <a:latin typeface="Arial" panose="020B0604020202020204" pitchFamily="34" charset="0"/>
                          <a:cs typeface="Arial" panose="020B0604020202020204" pitchFamily="34" charset="0"/>
                        </a:rPr>
                        <a:t>True only if either one operand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51040585"/>
                  </a:ext>
                </a:extLst>
              </a:tr>
              <a:tr h="0">
                <a:tc>
                  <a:txBody>
                    <a:bodyPr/>
                    <a:lstStyle/>
                    <a:p>
                      <a:pPr fontAlgn="t"/>
                      <a:r>
                        <a:rPr lang="en-US" sz="1400">
                          <a:solidFill>
                            <a:schemeClr val="accent5"/>
                          </a:solidFill>
                          <a:effectLst/>
                          <a:latin typeface="Arial" panose="020B0604020202020204" pitchFamily="34" charset="0"/>
                          <a:cs typeface="Arial" panose="020B0604020202020204" pitchFamily="34" charset="0"/>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solidFill>
                            <a:schemeClr val="accent5"/>
                          </a:solidFill>
                          <a:effectLst/>
                          <a:latin typeface="Arial" panose="020B0604020202020204" pitchFamily="34" charset="0"/>
                          <a:cs typeface="Arial" panose="020B0604020202020204" pitchFamily="34" charset="0"/>
                        </a:rPr>
                        <a:t>Logical NOT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solidFill>
                            <a:schemeClr val="accent5"/>
                          </a:solidFill>
                          <a:effectLst/>
                          <a:latin typeface="Arial" panose="020B0604020202020204" pitchFamily="34" charset="0"/>
                          <a:cs typeface="Arial" panose="020B0604020202020204" pitchFamily="34" charset="0"/>
                        </a:rPr>
                        <a:t>True when operand is zero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34149610"/>
                  </a:ext>
                </a:extLst>
              </a:tr>
            </a:tbl>
          </a:graphicData>
        </a:graphic>
      </p:graphicFrame>
      <p:sp>
        <p:nvSpPr>
          <p:cNvPr id="11" name="Rectangle 1"/>
          <p:cNvSpPr>
            <a:spLocks noChangeArrowheads="1"/>
          </p:cNvSpPr>
          <p:nvPr/>
        </p:nvSpPr>
        <p:spPr bwMode="auto">
          <a:xfrm>
            <a:off x="4727860" y="752921"/>
            <a:ext cx="4416140" cy="3391904"/>
          </a:xfrm>
          <a:prstGeom prst="rect">
            <a:avLst/>
          </a:prstGeom>
          <a:noFill/>
          <a:ln>
            <a:noFill/>
          </a:ln>
          <a:effec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880000"/>
                </a:solidFill>
                <a:effectLst/>
                <a:latin typeface="Arial" panose="020B0604020202020204" pitchFamily="34" charset="0"/>
                <a:cs typeface="Arial" panose="020B0604020202020204" pitchFamily="34" charset="0"/>
              </a:rPr>
              <a:t>#include</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&lt;</a:t>
            </a:r>
            <a:r>
              <a:rPr kumimoji="0" lang="en-US" altLang="en-US" b="0" i="0" u="none" strike="noStrike" cap="none" normalizeH="0" baseline="0" dirty="0" err="1" smtClean="0">
                <a:ln>
                  <a:noFill/>
                </a:ln>
                <a:solidFill>
                  <a:srgbClr val="008800"/>
                </a:solidFill>
                <a:effectLst/>
                <a:latin typeface="Arial" panose="020B0604020202020204" pitchFamily="34" charset="0"/>
                <a:cs typeface="Arial" panose="020B0604020202020204" pitchFamily="34" charset="0"/>
              </a:rPr>
              <a:t>stdio.h</a:t>
            </a:r>
            <a:r>
              <a:rPr kumimoji="0" lang="en-US" altLang="en-US"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&gt;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int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main</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int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x </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10</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int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y </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28</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int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 </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15</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int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b </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20</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if</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&lt;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y </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&amp;&amp;</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b</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printf</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"x is less than y AND a is equal to b"</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if</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&lt;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y </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b</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printf</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"x is less than y OR a is equal to b"</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     if</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         </a:t>
            </a:r>
            <a:r>
              <a:rPr kumimoji="0" lang="en-US" altLang="en-US"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printf</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"x is zero"</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dirty="0" smtClean="0">
                <a:ln>
                  <a:noFill/>
                </a:ln>
                <a:solidFill>
                  <a:srgbClr val="000088"/>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return</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rgbClr val="006666"/>
                </a:solidFill>
                <a:effectLst/>
                <a:latin typeface="Arial" panose="020B0604020202020204" pitchFamily="34" charset="0"/>
                <a:cs typeface="Arial" panose="020B0604020202020204" pitchFamily="34" charset="0"/>
              </a:rPr>
              <a:t>0</a:t>
            </a: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
        <p:nvSpPr>
          <p:cNvPr id="12" name="Rectangle 2"/>
          <p:cNvSpPr>
            <a:spLocks noChangeArrowheads="1"/>
          </p:cNvSpPr>
          <p:nvPr/>
        </p:nvSpPr>
        <p:spPr bwMode="auto">
          <a:xfrm>
            <a:off x="5011879" y="4185401"/>
            <a:ext cx="2708566" cy="59113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3"/>
                </a:solidFill>
                <a:effectLst/>
                <a:latin typeface="Arial" panose="020B0604020202020204" pitchFamily="34" charset="0"/>
                <a:cs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x is less than y OR a is equal to b</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87177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My First C Program!</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72970" y="929868"/>
            <a:ext cx="8790201" cy="3170099"/>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//Program </a:t>
            </a:r>
            <a:r>
              <a:rPr lang="en-US" sz="2000" dirty="0" smtClean="0">
                <a:solidFill>
                  <a:srgbClr val="0070C0"/>
                </a:solidFill>
                <a:latin typeface="Arial" panose="020B0604020202020204" pitchFamily="34" charset="0"/>
                <a:cs typeface="Arial" panose="020B0604020202020204" pitchFamily="34" charset="0"/>
              </a:rPr>
              <a:t>to Print Hello World </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include &lt;</a:t>
            </a:r>
            <a:r>
              <a:rPr lang="en-US" sz="2000" dirty="0" err="1">
                <a:latin typeface="Arial" panose="020B0604020202020204" pitchFamily="34" charset="0"/>
                <a:cs typeface="Arial" panose="020B0604020202020204" pitchFamily="34" charset="0"/>
              </a:rPr>
              <a:t>stdio.h</a:t>
            </a:r>
            <a:r>
              <a:rPr lang="en-US" sz="2000" dirty="0" smtClean="0">
                <a:latin typeface="Arial" panose="020B0604020202020204" pitchFamily="34" charset="0"/>
                <a:cs typeface="Arial" panose="020B0604020202020204" pitchFamily="34" charset="0"/>
              </a:rPr>
              <a:t>&gt;</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main</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printf</a:t>
            </a:r>
            <a:r>
              <a:rPr lang="en-US" sz="2000" dirty="0" smtClean="0">
                <a:latin typeface="Arial" panose="020B0604020202020204" pitchFamily="34" charset="0"/>
                <a:cs typeface="Arial" panose="020B0604020202020204" pitchFamily="34" charset="0"/>
              </a:rPr>
              <a:t> (“</a:t>
            </a:r>
            <a:r>
              <a:rPr lang="en-US" sz="2000" dirty="0" smtClean="0">
                <a:solidFill>
                  <a:schemeClr val="accent3"/>
                </a:solidFill>
                <a:latin typeface="Arial" panose="020B0604020202020204" pitchFamily="34" charset="0"/>
                <a:cs typeface="Arial" panose="020B0604020202020204" pitchFamily="34" charset="0"/>
              </a:rPr>
              <a:t>Hello </a:t>
            </a:r>
            <a:r>
              <a:rPr lang="en-US" sz="2000" dirty="0">
                <a:solidFill>
                  <a:schemeClr val="accent3"/>
                </a:solidFill>
                <a:latin typeface="Arial" panose="020B0604020202020204" pitchFamily="34" charset="0"/>
                <a:cs typeface="Arial" panose="020B0604020202020204" pitchFamily="34" charset="0"/>
              </a:rPr>
              <a:t>world</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return </a:t>
            </a:r>
            <a:r>
              <a:rPr lang="en-US" sz="2000" dirty="0">
                <a:latin typeface="Arial" panose="020B0604020202020204" pitchFamily="34" charset="0"/>
                <a:cs typeface="Arial" panose="020B0604020202020204" pitchFamily="34" charset="0"/>
              </a:rPr>
              <a:t>0;</a:t>
            </a:r>
          </a:p>
          <a:p>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Output: </a:t>
            </a:r>
            <a:r>
              <a:rPr lang="en-US" sz="2000" dirty="0">
                <a:latin typeface="Arial" panose="020B0604020202020204" pitchFamily="34" charset="0"/>
                <a:cs typeface="Arial" panose="020B0604020202020204" pitchFamily="34" charset="0"/>
              </a:rPr>
              <a:t>Hello world!</a:t>
            </a:r>
          </a:p>
        </p:txBody>
      </p:sp>
    </p:spTree>
    <p:extLst>
      <p:ext uri="{BB962C8B-B14F-4D97-AF65-F5344CB8AC3E}">
        <p14:creationId xmlns:p14="http://schemas.microsoft.com/office/powerpoint/2010/main" val="2835002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Expressions and Operators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10625" y="721103"/>
            <a:ext cx="4971233" cy="400110"/>
          </a:xfrm>
          <a:prstGeom prst="rect">
            <a:avLst/>
          </a:prstGeom>
        </p:spPr>
        <p:txBody>
          <a:bodyPr wrap="none">
            <a:spAutoFit/>
          </a:bodyPr>
          <a:lstStyle/>
          <a:p>
            <a:r>
              <a:rPr lang="en-US" sz="2000" dirty="0">
                <a:solidFill>
                  <a:schemeClr val="accent3"/>
                </a:solidFill>
                <a:latin typeface="Arial" panose="020B0604020202020204" pitchFamily="34" charset="0"/>
                <a:cs typeface="Arial" panose="020B0604020202020204" pitchFamily="34" charset="0"/>
              </a:rPr>
              <a:t>Precedence and Associativity of operators</a:t>
            </a:r>
          </a:p>
        </p:txBody>
      </p:sp>
      <p:sp>
        <p:nvSpPr>
          <p:cNvPr id="6" name="Rectangle 5"/>
          <p:cNvSpPr/>
          <p:nvPr/>
        </p:nvSpPr>
        <p:spPr>
          <a:xfrm>
            <a:off x="110625" y="1121213"/>
            <a:ext cx="4280547" cy="1600438"/>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5"/>
                </a:solidFill>
                <a:latin typeface="Arial" panose="020B0604020202020204" pitchFamily="34" charset="0"/>
                <a:cs typeface="Arial" panose="020B0604020202020204" pitchFamily="34" charset="0"/>
              </a:rPr>
              <a:t>Operator precedence </a:t>
            </a:r>
            <a:r>
              <a:rPr lang="en-US" dirty="0">
                <a:solidFill>
                  <a:schemeClr val="accent5"/>
                </a:solidFill>
                <a:latin typeface="Arial" panose="020B0604020202020204" pitchFamily="34" charset="0"/>
                <a:cs typeface="Arial" panose="020B0604020202020204" pitchFamily="34" charset="0"/>
              </a:rPr>
              <a:t>determines which operation is performed first in an expression with more than one operators with different precedence. </a:t>
            </a:r>
            <a:endParaRPr lang="en-US" dirty="0" smtClean="0">
              <a:solidFill>
                <a:schemeClr val="accent5"/>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solidFill>
                  <a:schemeClr val="accent5"/>
                </a:solidFill>
                <a:latin typeface="Arial" panose="020B0604020202020204" pitchFamily="34" charset="0"/>
                <a:cs typeface="Arial" panose="020B0604020202020204" pitchFamily="34" charset="0"/>
              </a:rPr>
              <a:t>For </a:t>
            </a:r>
            <a:r>
              <a:rPr lang="en-US" dirty="0">
                <a:solidFill>
                  <a:schemeClr val="accent5"/>
                </a:solidFill>
                <a:latin typeface="Arial" panose="020B0604020202020204" pitchFamily="34" charset="0"/>
                <a:cs typeface="Arial" panose="020B0604020202020204" pitchFamily="34" charset="0"/>
              </a:rPr>
              <a:t>example: Solve 10 + 20 * </a:t>
            </a:r>
            <a:r>
              <a:rPr lang="en-US" dirty="0" smtClean="0">
                <a:solidFill>
                  <a:schemeClr val="accent5"/>
                </a:solidFill>
                <a:latin typeface="Arial" panose="020B0604020202020204" pitchFamily="34" charset="0"/>
                <a:cs typeface="Arial" panose="020B0604020202020204" pitchFamily="34" charset="0"/>
              </a:rPr>
              <a:t>30</a:t>
            </a:r>
          </a:p>
          <a:p>
            <a:pPr marL="285750" lvl="0" indent="-285750">
              <a:buFont typeface="Arial" panose="020B0604020202020204" pitchFamily="34" charset="0"/>
              <a:buChar char="•"/>
            </a:pPr>
            <a:r>
              <a:rPr lang="en-US" altLang="en-US" b="1" dirty="0">
                <a:solidFill>
                  <a:schemeClr val="accent5"/>
                </a:solidFill>
                <a:latin typeface="Arial" panose="020B0604020202020204" pitchFamily="34" charset="0"/>
                <a:cs typeface="Arial" panose="020B0604020202020204" pitchFamily="34" charset="0"/>
              </a:rPr>
              <a:t>10 + 20 * 30</a:t>
            </a:r>
            <a:r>
              <a:rPr lang="en-US" altLang="en-US" dirty="0">
                <a:solidFill>
                  <a:schemeClr val="accent5"/>
                </a:solidFill>
                <a:latin typeface="Arial" panose="020B0604020202020204" pitchFamily="34" charset="0"/>
                <a:cs typeface="Arial" panose="020B0604020202020204" pitchFamily="34" charset="0"/>
              </a:rPr>
              <a:t> is calculated as </a:t>
            </a:r>
            <a:r>
              <a:rPr lang="en-US" altLang="en-US" b="1" dirty="0">
                <a:solidFill>
                  <a:schemeClr val="accent5"/>
                </a:solidFill>
                <a:latin typeface="Arial" panose="020B0604020202020204" pitchFamily="34" charset="0"/>
                <a:cs typeface="Arial" panose="020B0604020202020204" pitchFamily="34" charset="0"/>
              </a:rPr>
              <a:t>10 + (20 * 30)</a:t>
            </a:r>
            <a:r>
              <a:rPr lang="en-US" altLang="en-US" dirty="0">
                <a:solidFill>
                  <a:schemeClr val="accent5"/>
                </a:solidFill>
                <a:latin typeface="Arial" panose="020B0604020202020204" pitchFamily="34" charset="0"/>
                <a:cs typeface="Arial" panose="020B0604020202020204" pitchFamily="34" charset="0"/>
              </a:rPr>
              <a:t> and not as </a:t>
            </a:r>
            <a:r>
              <a:rPr lang="en-US" altLang="en-US" b="1" dirty="0">
                <a:solidFill>
                  <a:schemeClr val="accent5"/>
                </a:solidFill>
                <a:latin typeface="Arial" panose="020B0604020202020204" pitchFamily="34" charset="0"/>
                <a:cs typeface="Arial" panose="020B0604020202020204" pitchFamily="34" charset="0"/>
              </a:rPr>
              <a:t>(10 + 20) * 30</a:t>
            </a:r>
            <a:r>
              <a:rPr lang="en-US" altLang="en-US" dirty="0">
                <a:solidFill>
                  <a:schemeClr val="accent5"/>
                </a:solidFill>
                <a:latin typeface="Arial" panose="020B0604020202020204" pitchFamily="34" charset="0"/>
                <a:cs typeface="Arial" panose="020B0604020202020204" pitchFamily="34" charset="0"/>
              </a:rPr>
              <a:t> </a:t>
            </a:r>
          </a:p>
        </p:txBody>
      </p:sp>
      <p:sp>
        <p:nvSpPr>
          <p:cNvPr id="9" name="Rectangle 8"/>
          <p:cNvSpPr/>
          <p:nvPr/>
        </p:nvSpPr>
        <p:spPr>
          <a:xfrm>
            <a:off x="4464423" y="1057035"/>
            <a:ext cx="4391172" cy="1815882"/>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5"/>
                </a:solidFill>
                <a:latin typeface="Arial" panose="020B0604020202020204" pitchFamily="34" charset="0"/>
                <a:cs typeface="Arial" panose="020B0604020202020204" pitchFamily="34" charset="0"/>
              </a:rPr>
              <a:t>Operators</a:t>
            </a:r>
            <a:r>
              <a:rPr lang="en-US" b="1" u="sng" dirty="0">
                <a:solidFill>
                  <a:schemeClr val="accent5"/>
                </a:solidFill>
                <a:latin typeface="Arial" panose="020B0604020202020204" pitchFamily="34" charset="0"/>
                <a:cs typeface="Arial" panose="020B0604020202020204" pitchFamily="34" charset="0"/>
              </a:rPr>
              <a:t> </a:t>
            </a:r>
            <a:r>
              <a:rPr lang="en-US" b="1" dirty="0">
                <a:solidFill>
                  <a:schemeClr val="accent5"/>
                </a:solidFill>
                <a:latin typeface="Arial" panose="020B0604020202020204" pitchFamily="34" charset="0"/>
                <a:cs typeface="Arial" panose="020B0604020202020204" pitchFamily="34" charset="0"/>
              </a:rPr>
              <a:t>Associativity</a:t>
            </a:r>
            <a:r>
              <a:rPr lang="en-US" dirty="0">
                <a:solidFill>
                  <a:schemeClr val="accent5"/>
                </a:solidFill>
                <a:latin typeface="Arial" panose="020B0604020202020204" pitchFamily="34" charset="0"/>
                <a:cs typeface="Arial" panose="020B0604020202020204" pitchFamily="34" charset="0"/>
              </a:rPr>
              <a:t> is used when two operators of same precedence appear in an expression. Associativity can be either </a:t>
            </a:r>
            <a:r>
              <a:rPr lang="en-US" b="1" dirty="0">
                <a:solidFill>
                  <a:schemeClr val="accent5"/>
                </a:solidFill>
                <a:latin typeface="Arial" panose="020B0604020202020204" pitchFamily="34" charset="0"/>
                <a:cs typeface="Arial" panose="020B0604020202020204" pitchFamily="34" charset="0"/>
              </a:rPr>
              <a:t>L</a:t>
            </a:r>
            <a:r>
              <a:rPr lang="en-US" dirty="0">
                <a:solidFill>
                  <a:schemeClr val="accent5"/>
                </a:solidFill>
                <a:latin typeface="Arial" panose="020B0604020202020204" pitchFamily="34" charset="0"/>
                <a:cs typeface="Arial" panose="020B0604020202020204" pitchFamily="34" charset="0"/>
              </a:rPr>
              <a:t>eft</a:t>
            </a:r>
            <a:r>
              <a:rPr lang="en-US" b="1" dirty="0">
                <a:solidFill>
                  <a:schemeClr val="accent5"/>
                </a:solidFill>
                <a:latin typeface="Arial" panose="020B0604020202020204" pitchFamily="34" charset="0"/>
                <a:cs typeface="Arial" panose="020B0604020202020204" pitchFamily="34" charset="0"/>
              </a:rPr>
              <a:t> t</a:t>
            </a:r>
            <a:r>
              <a:rPr lang="en-US" dirty="0">
                <a:solidFill>
                  <a:schemeClr val="accent5"/>
                </a:solidFill>
                <a:latin typeface="Arial" panose="020B0604020202020204" pitchFamily="34" charset="0"/>
                <a:cs typeface="Arial" panose="020B0604020202020204" pitchFamily="34" charset="0"/>
              </a:rPr>
              <a:t>o </a:t>
            </a:r>
            <a:r>
              <a:rPr lang="en-US" b="1" dirty="0">
                <a:solidFill>
                  <a:schemeClr val="accent5"/>
                </a:solidFill>
                <a:latin typeface="Arial" panose="020B0604020202020204" pitchFamily="34" charset="0"/>
                <a:cs typeface="Arial" panose="020B0604020202020204" pitchFamily="34" charset="0"/>
              </a:rPr>
              <a:t>R</a:t>
            </a:r>
            <a:r>
              <a:rPr lang="en-US" dirty="0">
                <a:solidFill>
                  <a:schemeClr val="accent5"/>
                </a:solidFill>
                <a:latin typeface="Arial" panose="020B0604020202020204" pitchFamily="34" charset="0"/>
                <a:cs typeface="Arial" panose="020B0604020202020204" pitchFamily="34" charset="0"/>
              </a:rPr>
              <a:t>ight or</a:t>
            </a:r>
            <a:r>
              <a:rPr lang="en-US" b="1" dirty="0">
                <a:solidFill>
                  <a:schemeClr val="accent5"/>
                </a:solidFill>
                <a:latin typeface="Arial" panose="020B0604020202020204" pitchFamily="34" charset="0"/>
                <a:cs typeface="Arial" panose="020B0604020202020204" pitchFamily="34" charset="0"/>
              </a:rPr>
              <a:t> R</a:t>
            </a:r>
            <a:r>
              <a:rPr lang="en-US" dirty="0">
                <a:solidFill>
                  <a:schemeClr val="accent5"/>
                </a:solidFill>
                <a:latin typeface="Arial" panose="020B0604020202020204" pitchFamily="34" charset="0"/>
                <a:cs typeface="Arial" panose="020B0604020202020204" pitchFamily="34" charset="0"/>
              </a:rPr>
              <a:t>ight</a:t>
            </a:r>
            <a:r>
              <a:rPr lang="en-US" b="1" dirty="0">
                <a:solidFill>
                  <a:schemeClr val="accent5"/>
                </a:solidFill>
                <a:latin typeface="Arial" panose="020B0604020202020204" pitchFamily="34" charset="0"/>
                <a:cs typeface="Arial" panose="020B0604020202020204" pitchFamily="34" charset="0"/>
              </a:rPr>
              <a:t> t</a:t>
            </a:r>
            <a:r>
              <a:rPr lang="en-US" dirty="0">
                <a:solidFill>
                  <a:schemeClr val="accent5"/>
                </a:solidFill>
                <a:latin typeface="Arial" panose="020B0604020202020204" pitchFamily="34" charset="0"/>
                <a:cs typeface="Arial" panose="020B0604020202020204" pitchFamily="34" charset="0"/>
              </a:rPr>
              <a:t>o </a:t>
            </a:r>
            <a:r>
              <a:rPr lang="en-US" b="1" dirty="0">
                <a:solidFill>
                  <a:schemeClr val="accent5"/>
                </a:solidFill>
                <a:latin typeface="Arial" panose="020B0604020202020204" pitchFamily="34" charset="0"/>
                <a:cs typeface="Arial" panose="020B0604020202020204" pitchFamily="34" charset="0"/>
              </a:rPr>
              <a:t>L</a:t>
            </a:r>
            <a:r>
              <a:rPr lang="en-US" dirty="0">
                <a:solidFill>
                  <a:schemeClr val="accent5"/>
                </a:solidFill>
                <a:latin typeface="Arial" panose="020B0604020202020204" pitchFamily="34" charset="0"/>
                <a:cs typeface="Arial" panose="020B0604020202020204" pitchFamily="34" charset="0"/>
              </a:rPr>
              <a:t>eft. </a:t>
            </a:r>
            <a:endParaRPr lang="en-US" dirty="0" smtClean="0">
              <a:solidFill>
                <a:schemeClr val="accent5"/>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smtClean="0">
                <a:solidFill>
                  <a:schemeClr val="accent5"/>
                </a:solidFill>
                <a:latin typeface="Arial" panose="020B0604020202020204" pitchFamily="34" charset="0"/>
                <a:cs typeface="Arial" panose="020B0604020202020204" pitchFamily="34" charset="0"/>
              </a:rPr>
              <a:t>For </a:t>
            </a:r>
            <a:r>
              <a:rPr lang="en-US" b="1" dirty="0">
                <a:solidFill>
                  <a:schemeClr val="accent5"/>
                </a:solidFill>
                <a:latin typeface="Arial" panose="020B0604020202020204" pitchFamily="34" charset="0"/>
                <a:cs typeface="Arial" panose="020B0604020202020204" pitchFamily="34" charset="0"/>
              </a:rPr>
              <a:t>example:</a:t>
            </a:r>
            <a:r>
              <a:rPr lang="en-US" dirty="0">
                <a:solidFill>
                  <a:schemeClr val="accent5"/>
                </a:solidFill>
                <a:latin typeface="Arial" panose="020B0604020202020204" pitchFamily="34" charset="0"/>
                <a:cs typeface="Arial" panose="020B0604020202020204" pitchFamily="34" charset="0"/>
              </a:rPr>
              <a:t> ‘*’ and ‘/’ have same precedence and their associativity is </a:t>
            </a:r>
            <a:r>
              <a:rPr lang="en-US" b="1" dirty="0">
                <a:solidFill>
                  <a:schemeClr val="accent5"/>
                </a:solidFill>
                <a:latin typeface="Arial" panose="020B0604020202020204" pitchFamily="34" charset="0"/>
                <a:cs typeface="Arial" panose="020B0604020202020204" pitchFamily="34" charset="0"/>
              </a:rPr>
              <a:t>L</a:t>
            </a:r>
            <a:r>
              <a:rPr lang="en-US" dirty="0">
                <a:solidFill>
                  <a:schemeClr val="accent5"/>
                </a:solidFill>
                <a:latin typeface="Arial" panose="020B0604020202020204" pitchFamily="34" charset="0"/>
                <a:cs typeface="Arial" panose="020B0604020202020204" pitchFamily="34" charset="0"/>
              </a:rPr>
              <a:t>eft</a:t>
            </a:r>
            <a:r>
              <a:rPr lang="en-US" b="1" dirty="0">
                <a:solidFill>
                  <a:schemeClr val="accent5"/>
                </a:solidFill>
                <a:latin typeface="Arial" panose="020B0604020202020204" pitchFamily="34" charset="0"/>
                <a:cs typeface="Arial" panose="020B0604020202020204" pitchFamily="34" charset="0"/>
              </a:rPr>
              <a:t> t</a:t>
            </a:r>
            <a:r>
              <a:rPr lang="en-US" dirty="0">
                <a:solidFill>
                  <a:schemeClr val="accent5"/>
                </a:solidFill>
                <a:latin typeface="Arial" panose="020B0604020202020204" pitchFamily="34" charset="0"/>
                <a:cs typeface="Arial" panose="020B0604020202020204" pitchFamily="34" charset="0"/>
              </a:rPr>
              <a:t>o </a:t>
            </a:r>
            <a:r>
              <a:rPr lang="en-US" b="1" dirty="0" smtClean="0">
                <a:solidFill>
                  <a:schemeClr val="accent5"/>
                </a:solidFill>
                <a:latin typeface="Arial" panose="020B0604020202020204" pitchFamily="34" charset="0"/>
                <a:cs typeface="Arial" panose="020B0604020202020204" pitchFamily="34" charset="0"/>
              </a:rPr>
              <a:t>R</a:t>
            </a:r>
            <a:r>
              <a:rPr lang="en-US" dirty="0" smtClean="0">
                <a:solidFill>
                  <a:schemeClr val="accent5"/>
                </a:solidFill>
                <a:latin typeface="Arial" panose="020B0604020202020204" pitchFamily="34" charset="0"/>
                <a:cs typeface="Arial" panose="020B0604020202020204" pitchFamily="34" charset="0"/>
              </a:rPr>
              <a:t>ight</a:t>
            </a:r>
          </a:p>
          <a:p>
            <a:pPr marL="285750" indent="-285750">
              <a:buFont typeface="Arial" panose="020B0604020202020204" pitchFamily="34" charset="0"/>
              <a:buChar char="•"/>
            </a:pPr>
            <a:r>
              <a:rPr lang="en-US" dirty="0" smtClean="0">
                <a:solidFill>
                  <a:schemeClr val="accent5"/>
                </a:solidFill>
                <a:latin typeface="Arial" panose="020B0604020202020204" pitchFamily="34" charset="0"/>
                <a:cs typeface="Arial" panose="020B0604020202020204" pitchFamily="34" charset="0"/>
              </a:rPr>
              <a:t>So </a:t>
            </a:r>
            <a:r>
              <a:rPr lang="en-US" dirty="0">
                <a:solidFill>
                  <a:schemeClr val="accent5"/>
                </a:solidFill>
                <a:latin typeface="Arial" panose="020B0604020202020204" pitchFamily="34" charset="0"/>
                <a:cs typeface="Arial" panose="020B0604020202020204" pitchFamily="34" charset="0"/>
              </a:rPr>
              <a:t>the expression “100 / 10 * 10” is treated as “(100 / 10) * 10”.</a:t>
            </a:r>
          </a:p>
        </p:txBody>
      </p:sp>
      <p:sp>
        <p:nvSpPr>
          <p:cNvPr id="13" name="Rectangle 3"/>
          <p:cNvSpPr>
            <a:spLocks noChangeArrowheads="1"/>
          </p:cNvSpPr>
          <p:nvPr/>
        </p:nvSpPr>
        <p:spPr bwMode="auto">
          <a:xfrm>
            <a:off x="787386" y="3083590"/>
            <a:ext cx="7569228" cy="12984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smtClean="0">
                <a:ln>
                  <a:noFill/>
                </a:ln>
                <a:solidFill>
                  <a:schemeClr val="tx1">
                    <a:lumMod val="75000"/>
                  </a:schemeClr>
                </a:solidFill>
                <a:effectLst/>
                <a:cs typeface="Arial" panose="020B0604020202020204" pitchFamily="34" charset="0"/>
              </a:rPr>
              <a:t>Operators Precedence and Associativity are two characteristics of operators that determine the evaluation order of sub-expressions in absence of brackets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smtClean="0">
                <a:ln>
                  <a:noFill/>
                </a:ln>
                <a:solidFill>
                  <a:schemeClr val="tx1">
                    <a:lumMod val="75000"/>
                  </a:schemeClr>
                </a:solidFill>
                <a:effectLst/>
                <a:cs typeface="Arial" panose="020B0604020202020204" pitchFamily="34" charset="0"/>
              </a:rPr>
              <a:t>For example: Solve </a:t>
            </a:r>
            <a:br>
              <a:rPr kumimoji="0" lang="en-US" altLang="en-US" sz="1600" i="0" u="none" strike="noStrike" cap="none" normalizeH="0" baseline="0" dirty="0" smtClean="0">
                <a:ln>
                  <a:noFill/>
                </a:ln>
                <a:solidFill>
                  <a:schemeClr val="tx1">
                    <a:lumMod val="75000"/>
                  </a:schemeClr>
                </a:solidFill>
                <a:effectLst/>
                <a:cs typeface="Arial" panose="020B0604020202020204" pitchFamily="34" charset="0"/>
              </a:rPr>
            </a:br>
            <a:r>
              <a:rPr kumimoji="0" lang="en-US" altLang="en-US" sz="1600" i="0" u="none" strike="noStrike" cap="none" normalizeH="0" baseline="0" dirty="0" smtClean="0">
                <a:ln>
                  <a:noFill/>
                </a:ln>
                <a:solidFill>
                  <a:schemeClr val="tx1">
                    <a:lumMod val="75000"/>
                  </a:schemeClr>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smtClean="0">
                <a:ln>
                  <a:noFill/>
                </a:ln>
                <a:solidFill>
                  <a:schemeClr val="tx1">
                    <a:lumMod val="75000"/>
                  </a:schemeClr>
                </a:solidFill>
                <a:effectLst/>
                <a:cs typeface="Arial" panose="020B0604020202020204" pitchFamily="34" charset="0"/>
              </a:rPr>
              <a:t>	100 + 200 / 10 - 3 * 10 </a:t>
            </a:r>
          </a:p>
        </p:txBody>
      </p:sp>
    </p:spTree>
    <p:extLst>
      <p:ext uri="{BB962C8B-B14F-4D97-AF65-F5344CB8AC3E}">
        <p14:creationId xmlns:p14="http://schemas.microsoft.com/office/powerpoint/2010/main" val="1243420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Expressions and Operators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10625" y="721103"/>
            <a:ext cx="4971233" cy="400110"/>
          </a:xfrm>
          <a:prstGeom prst="rect">
            <a:avLst/>
          </a:prstGeom>
        </p:spPr>
        <p:txBody>
          <a:bodyPr wrap="none">
            <a:spAutoFit/>
          </a:bodyPr>
          <a:lstStyle/>
          <a:p>
            <a:r>
              <a:rPr lang="en-US" sz="2000" dirty="0">
                <a:solidFill>
                  <a:schemeClr val="accent3"/>
                </a:solidFill>
                <a:latin typeface="Arial" panose="020B0604020202020204" pitchFamily="34" charset="0"/>
                <a:cs typeface="Arial" panose="020B0604020202020204" pitchFamily="34" charset="0"/>
              </a:rPr>
              <a:t>Precedence and Associativity of operators</a:t>
            </a:r>
          </a:p>
        </p:txBody>
      </p:sp>
      <p:sp>
        <p:nvSpPr>
          <p:cNvPr id="4" name="Rectangle 3"/>
          <p:cNvSpPr/>
          <p:nvPr/>
        </p:nvSpPr>
        <p:spPr>
          <a:xfrm>
            <a:off x="112675" y="1121213"/>
            <a:ext cx="8850497" cy="3754874"/>
          </a:xfrm>
          <a:prstGeom prst="rect">
            <a:avLst/>
          </a:prstGeom>
        </p:spPr>
        <p:txBody>
          <a:bodyPr wrap="square">
            <a:spAutoFit/>
          </a:bodyPr>
          <a:lstStyle/>
          <a:p>
            <a:r>
              <a:rPr lang="en-US" dirty="0" smtClean="0">
                <a:solidFill>
                  <a:schemeClr val="accent5"/>
                </a:solidFill>
              </a:rPr>
              <a:t>Associativity </a:t>
            </a:r>
            <a:r>
              <a:rPr lang="en-US" dirty="0">
                <a:solidFill>
                  <a:schemeClr val="accent5"/>
                </a:solidFill>
              </a:rPr>
              <a:t>is only used when there are two or more operators of same </a:t>
            </a:r>
            <a:r>
              <a:rPr lang="en-US" dirty="0" smtClean="0">
                <a:solidFill>
                  <a:schemeClr val="accent5"/>
                </a:solidFill>
              </a:rPr>
              <a:t>precedence.</a:t>
            </a:r>
          </a:p>
          <a:p>
            <a:pPr lvl="1"/>
            <a:r>
              <a:rPr lang="en-US" dirty="0" smtClean="0"/>
              <a:t>The </a:t>
            </a:r>
            <a:r>
              <a:rPr lang="en-US" dirty="0"/>
              <a:t>point to note is associativity doesn’t define the order in which operands of a single operator are </a:t>
            </a:r>
            <a:r>
              <a:rPr lang="en-US" dirty="0" smtClean="0"/>
              <a:t>evaluated.</a:t>
            </a:r>
          </a:p>
          <a:p>
            <a:pPr lvl="1"/>
            <a:endParaRPr lang="en-US" dirty="0" smtClean="0"/>
          </a:p>
          <a:p>
            <a:r>
              <a:rPr lang="en-US" dirty="0" smtClean="0">
                <a:solidFill>
                  <a:schemeClr val="accent5"/>
                </a:solidFill>
              </a:rPr>
              <a:t>All </a:t>
            </a:r>
            <a:r>
              <a:rPr lang="en-US" dirty="0">
                <a:solidFill>
                  <a:schemeClr val="accent5"/>
                </a:solidFill>
              </a:rPr>
              <a:t>operators with the same precedence have same </a:t>
            </a:r>
            <a:r>
              <a:rPr lang="en-US" dirty="0" smtClean="0">
                <a:solidFill>
                  <a:schemeClr val="accent5"/>
                </a:solidFill>
              </a:rPr>
              <a:t>associativity</a:t>
            </a:r>
          </a:p>
          <a:p>
            <a:pPr lvl="1"/>
            <a:r>
              <a:rPr lang="en-US" dirty="0" smtClean="0"/>
              <a:t>This </a:t>
            </a:r>
            <a:r>
              <a:rPr lang="en-US" dirty="0"/>
              <a:t>is necessary, otherwise, there won’t be any way for the compiler to decide evaluation order of expressions which have two operators of same precedence and different associativity. For example + and – have the same </a:t>
            </a:r>
            <a:r>
              <a:rPr lang="en-US" dirty="0" smtClean="0"/>
              <a:t>associativity.</a:t>
            </a:r>
          </a:p>
          <a:p>
            <a:pPr lvl="1"/>
            <a:endParaRPr lang="en-US" dirty="0" smtClean="0"/>
          </a:p>
          <a:p>
            <a:r>
              <a:rPr lang="en-US" dirty="0" smtClean="0">
                <a:solidFill>
                  <a:schemeClr val="accent5"/>
                </a:solidFill>
              </a:rPr>
              <a:t>Precedence </a:t>
            </a:r>
            <a:r>
              <a:rPr lang="en-US" dirty="0">
                <a:solidFill>
                  <a:schemeClr val="accent5"/>
                </a:solidFill>
              </a:rPr>
              <a:t>and associativity of postfix ++ and prefix ++ are </a:t>
            </a:r>
            <a:r>
              <a:rPr lang="en-US" dirty="0" smtClean="0">
                <a:solidFill>
                  <a:schemeClr val="accent5"/>
                </a:solidFill>
              </a:rPr>
              <a:t>different.</a:t>
            </a:r>
          </a:p>
          <a:p>
            <a:r>
              <a:rPr lang="en-US" dirty="0" smtClean="0"/>
              <a:t>Precedence </a:t>
            </a:r>
            <a:r>
              <a:rPr lang="en-US" dirty="0"/>
              <a:t>of postfix ++ is more than prefix ++, their associativity is also different. Associativity of postfix ++ is left to right and associativity of prefix ++ is right to </a:t>
            </a:r>
            <a:r>
              <a:rPr lang="en-US" dirty="0" smtClean="0"/>
              <a:t>left.</a:t>
            </a:r>
          </a:p>
          <a:p>
            <a:endParaRPr lang="en-US" dirty="0" smtClean="0"/>
          </a:p>
          <a:p>
            <a:r>
              <a:rPr lang="en-US" dirty="0" smtClean="0">
                <a:solidFill>
                  <a:schemeClr val="accent5"/>
                </a:solidFill>
              </a:rPr>
              <a:t>Comma </a:t>
            </a:r>
            <a:r>
              <a:rPr lang="en-US" dirty="0">
                <a:solidFill>
                  <a:schemeClr val="accent5"/>
                </a:solidFill>
              </a:rPr>
              <a:t>has the least precedence among all operators and should be used </a:t>
            </a:r>
            <a:r>
              <a:rPr lang="en-US" dirty="0" smtClean="0">
                <a:solidFill>
                  <a:schemeClr val="accent5"/>
                </a:solidFill>
              </a:rPr>
              <a:t>carefully</a:t>
            </a:r>
          </a:p>
          <a:p>
            <a:endParaRPr lang="en-US" dirty="0" smtClean="0">
              <a:solidFill>
                <a:schemeClr val="accent5"/>
              </a:solidFill>
            </a:endParaRPr>
          </a:p>
          <a:p>
            <a:r>
              <a:rPr lang="en-US" dirty="0" smtClean="0">
                <a:solidFill>
                  <a:schemeClr val="accent5"/>
                </a:solidFill>
              </a:rPr>
              <a:t>There </a:t>
            </a:r>
            <a:r>
              <a:rPr lang="en-US" dirty="0">
                <a:solidFill>
                  <a:schemeClr val="accent5"/>
                </a:solidFill>
              </a:rPr>
              <a:t>is no chaining of comparison operators in C </a:t>
            </a:r>
            <a:endParaRPr lang="en-US" dirty="0" smtClean="0">
              <a:solidFill>
                <a:schemeClr val="accent5"/>
              </a:solidFill>
            </a:endParaRPr>
          </a:p>
          <a:p>
            <a:r>
              <a:rPr lang="en-US" dirty="0" smtClean="0"/>
              <a:t>In </a:t>
            </a:r>
            <a:r>
              <a:rPr lang="en-US" dirty="0"/>
              <a:t>Python, expression like “c &gt; b &gt; a” is treated as “c &gt; b and b &gt; a”, but this type of chaining doesn’t happen in C.</a:t>
            </a:r>
          </a:p>
        </p:txBody>
      </p:sp>
    </p:spTree>
    <p:extLst>
      <p:ext uri="{BB962C8B-B14F-4D97-AF65-F5344CB8AC3E}">
        <p14:creationId xmlns:p14="http://schemas.microsoft.com/office/powerpoint/2010/main" val="621287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If Statement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594910"/>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if - statement:</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3557" y="1367086"/>
            <a:ext cx="3194891" cy="2308324"/>
          </a:xfrm>
          <a:prstGeom prst="rect">
            <a:avLst/>
          </a:prstGeom>
          <a:noFill/>
        </p:spPr>
        <p:txBody>
          <a:bodyPr wrap="square" rtlCol="0">
            <a:spAutoFit/>
          </a:bodyPr>
          <a:lstStyle/>
          <a:p>
            <a:r>
              <a:rPr lang="en-US" sz="1600" dirty="0" smtClean="0">
                <a:solidFill>
                  <a:schemeClr val="accent3"/>
                </a:solidFill>
                <a:latin typeface="Lato" panose="020B0604020202020204" charset="0"/>
              </a:rPr>
              <a:t>Syntax :</a:t>
            </a:r>
          </a:p>
          <a:p>
            <a:endParaRPr lang="en-US" sz="1600" dirty="0">
              <a:latin typeface="Lato" panose="020B0604020202020204" charset="0"/>
            </a:endParaRPr>
          </a:p>
          <a:p>
            <a:r>
              <a:rPr lang="en-US" sz="1600" dirty="0">
                <a:latin typeface="Lato" panose="020B0604020202020204" charset="0"/>
              </a:rPr>
              <a:t>if(condition</a:t>
            </a:r>
            <a:r>
              <a:rPr lang="en-US" sz="1600" dirty="0" smtClean="0">
                <a:latin typeface="Lato" panose="020B0604020202020204" charset="0"/>
              </a:rPr>
              <a:t>)</a:t>
            </a:r>
          </a:p>
          <a:p>
            <a:r>
              <a:rPr lang="en-US" sz="1600" dirty="0" smtClean="0">
                <a:latin typeface="Lato" panose="020B0604020202020204" charset="0"/>
              </a:rPr>
              <a:t>{ </a:t>
            </a:r>
          </a:p>
          <a:p>
            <a:r>
              <a:rPr lang="en-US" sz="1600" dirty="0" smtClean="0">
                <a:latin typeface="Lato" panose="020B0604020202020204" charset="0"/>
              </a:rPr>
              <a:t>          // </a:t>
            </a:r>
            <a:r>
              <a:rPr lang="en-US" sz="1600" dirty="0">
                <a:latin typeface="Lato" panose="020B0604020202020204" charset="0"/>
              </a:rPr>
              <a:t>Statements to execute </a:t>
            </a:r>
            <a:r>
              <a:rPr lang="en-US" sz="1600" dirty="0" smtClean="0">
                <a:latin typeface="Lato" panose="020B0604020202020204" charset="0"/>
              </a:rPr>
              <a:t>if. </a:t>
            </a:r>
          </a:p>
          <a:p>
            <a:r>
              <a:rPr lang="en-US" sz="1600" dirty="0" smtClean="0">
                <a:latin typeface="Lato" panose="020B0604020202020204" charset="0"/>
              </a:rPr>
              <a:t>          // </a:t>
            </a:r>
            <a:r>
              <a:rPr lang="en-US" sz="1600" dirty="0">
                <a:latin typeface="Lato" panose="020B0604020202020204" charset="0"/>
              </a:rPr>
              <a:t>condition is </a:t>
            </a:r>
            <a:r>
              <a:rPr lang="en-US" sz="1600" dirty="0" smtClean="0">
                <a:latin typeface="Lato" panose="020B0604020202020204" charset="0"/>
              </a:rPr>
              <a:t>true.</a:t>
            </a:r>
          </a:p>
          <a:p>
            <a:r>
              <a:rPr lang="en-US" sz="1600" dirty="0" smtClean="0">
                <a:latin typeface="Lato" panose="020B0604020202020204" charset="0"/>
              </a:rPr>
              <a:t>}</a:t>
            </a:r>
          </a:p>
          <a:p>
            <a:r>
              <a:rPr lang="en-US" sz="1600" dirty="0" smtClean="0">
                <a:latin typeface="Lato" panose="020B0604020202020204" charset="0"/>
              </a:rPr>
              <a:t>//remaining statements</a:t>
            </a:r>
          </a:p>
          <a:p>
            <a:r>
              <a:rPr lang="en-US" sz="1600" dirty="0" smtClean="0">
                <a:latin typeface="Lato" panose="020B0604020202020204" charset="0"/>
              </a:rPr>
              <a:t>//remaining code</a:t>
            </a:r>
            <a:endParaRPr lang="en-US" sz="1600" dirty="0">
              <a:latin typeface="Lato" panose="020B0604020202020204" charset="0"/>
            </a:endParaRPr>
          </a:p>
        </p:txBody>
      </p:sp>
      <p:pic>
        <p:nvPicPr>
          <p:cNvPr id="5123" name="Picture 3"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091" y="909390"/>
            <a:ext cx="2510507" cy="39936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92728" y="1486424"/>
            <a:ext cx="2776250" cy="2246769"/>
          </a:xfrm>
          <a:prstGeom prst="rect">
            <a:avLst/>
          </a:prstGeom>
          <a:noFill/>
        </p:spPr>
        <p:txBody>
          <a:bodyPr wrap="square" rtlCol="0">
            <a:spAutoFit/>
          </a:bodyPr>
          <a:lstStyle/>
          <a:p>
            <a:r>
              <a:rPr lang="en-US" dirty="0" smtClean="0"/>
              <a:t>#include&lt;</a:t>
            </a:r>
            <a:r>
              <a:rPr lang="en-US" dirty="0" err="1" smtClean="0"/>
              <a:t>stdio.h</a:t>
            </a:r>
            <a:r>
              <a:rPr lang="en-US" dirty="0" smtClean="0"/>
              <a:t>&gt;  </a:t>
            </a:r>
          </a:p>
          <a:p>
            <a:r>
              <a:rPr lang="en-US" dirty="0" err="1" smtClean="0"/>
              <a:t>int</a:t>
            </a:r>
            <a:r>
              <a:rPr lang="en-US" dirty="0" smtClean="0"/>
              <a:t> </a:t>
            </a:r>
            <a:r>
              <a:rPr lang="en-US" dirty="0"/>
              <a:t>main</a:t>
            </a:r>
            <a:r>
              <a:rPr lang="en-US" dirty="0" smtClean="0"/>
              <a:t>()</a:t>
            </a:r>
          </a:p>
          <a:p>
            <a:r>
              <a:rPr lang="en-US" dirty="0" smtClean="0"/>
              <a:t>{ </a:t>
            </a:r>
          </a:p>
          <a:p>
            <a:r>
              <a:rPr lang="en-US" dirty="0" smtClean="0"/>
              <a:t>     </a:t>
            </a:r>
            <a:r>
              <a:rPr lang="en-US" dirty="0" err="1" smtClean="0"/>
              <a:t>int</a:t>
            </a:r>
            <a:r>
              <a:rPr lang="en-US" dirty="0" smtClean="0"/>
              <a:t> </a:t>
            </a:r>
            <a:r>
              <a:rPr lang="en-US" dirty="0" err="1"/>
              <a:t>i</a:t>
            </a:r>
            <a:r>
              <a:rPr lang="en-US" dirty="0"/>
              <a:t> = </a:t>
            </a:r>
            <a:r>
              <a:rPr lang="en-US" dirty="0" smtClean="0"/>
              <a:t>20;</a:t>
            </a:r>
          </a:p>
          <a:p>
            <a:r>
              <a:rPr lang="en-US" dirty="0"/>
              <a:t> </a:t>
            </a:r>
            <a:r>
              <a:rPr lang="en-US" dirty="0" smtClean="0"/>
              <a:t>    if </a:t>
            </a:r>
            <a:r>
              <a:rPr lang="en-US" dirty="0"/>
              <a:t>(</a:t>
            </a:r>
            <a:r>
              <a:rPr lang="en-US" dirty="0" err="1"/>
              <a:t>i</a:t>
            </a:r>
            <a:r>
              <a:rPr lang="en-US" dirty="0"/>
              <a:t> &gt; </a:t>
            </a:r>
            <a:r>
              <a:rPr lang="en-US" dirty="0" smtClean="0"/>
              <a:t>10)</a:t>
            </a:r>
          </a:p>
          <a:p>
            <a:r>
              <a:rPr lang="en-US" dirty="0"/>
              <a:t> </a:t>
            </a:r>
            <a:r>
              <a:rPr lang="en-US" dirty="0" smtClean="0"/>
              <a:t>    {</a:t>
            </a:r>
          </a:p>
          <a:p>
            <a:r>
              <a:rPr lang="en-US" dirty="0"/>
              <a:t> </a:t>
            </a:r>
            <a:r>
              <a:rPr lang="en-US" dirty="0" smtClean="0"/>
              <a:t>         </a:t>
            </a:r>
            <a:r>
              <a:rPr lang="en-US" dirty="0" err="1" smtClean="0"/>
              <a:t>printf</a:t>
            </a:r>
            <a:r>
              <a:rPr lang="en-US" dirty="0" smtClean="0"/>
              <a:t>("10 </a:t>
            </a:r>
            <a:r>
              <a:rPr lang="en-US" dirty="0"/>
              <a:t>is less than </a:t>
            </a:r>
            <a:r>
              <a:rPr lang="en-US" dirty="0" smtClean="0"/>
              <a:t>10“};</a:t>
            </a:r>
          </a:p>
          <a:p>
            <a:r>
              <a:rPr lang="en-US" dirty="0"/>
              <a:t> </a:t>
            </a:r>
            <a:r>
              <a:rPr lang="en-US" dirty="0" smtClean="0"/>
              <a:t>    }</a:t>
            </a:r>
          </a:p>
          <a:p>
            <a:r>
              <a:rPr lang="en-US" dirty="0"/>
              <a:t> </a:t>
            </a:r>
            <a:r>
              <a:rPr lang="en-US" dirty="0" smtClean="0"/>
              <a:t>    </a:t>
            </a:r>
            <a:r>
              <a:rPr lang="en-US" dirty="0" err="1" smtClean="0"/>
              <a:t>printf</a:t>
            </a:r>
            <a:r>
              <a:rPr lang="en-US" dirty="0" smtClean="0"/>
              <a:t>(“Out side if block“);</a:t>
            </a:r>
          </a:p>
          <a:p>
            <a:r>
              <a:rPr lang="en-US" dirty="0" smtClean="0"/>
              <a:t>}</a:t>
            </a:r>
            <a:endParaRPr lang="en-US" dirty="0"/>
          </a:p>
        </p:txBody>
      </p:sp>
      <p:sp>
        <p:nvSpPr>
          <p:cNvPr id="6" name="TextBox 5"/>
          <p:cNvSpPr txBox="1"/>
          <p:nvPr/>
        </p:nvSpPr>
        <p:spPr>
          <a:xfrm>
            <a:off x="5676695" y="958387"/>
            <a:ext cx="2929007" cy="307777"/>
          </a:xfrm>
          <a:prstGeom prst="rect">
            <a:avLst/>
          </a:prstGeom>
          <a:noFill/>
        </p:spPr>
        <p:txBody>
          <a:bodyPr wrap="none" rtlCol="0">
            <a:spAutoFit/>
          </a:bodyPr>
          <a:lstStyle/>
          <a:p>
            <a:r>
              <a:rPr lang="en-US" dirty="0" smtClean="0">
                <a:solidFill>
                  <a:schemeClr val="accent1"/>
                </a:solidFill>
              </a:rPr>
              <a:t>C </a:t>
            </a:r>
            <a:r>
              <a:rPr lang="en-US" dirty="0">
                <a:solidFill>
                  <a:schemeClr val="accent1"/>
                </a:solidFill>
              </a:rPr>
              <a:t>program to illustrate If </a:t>
            </a:r>
            <a:r>
              <a:rPr lang="en-US" dirty="0" smtClean="0">
                <a:solidFill>
                  <a:schemeClr val="accent1"/>
                </a:solidFill>
              </a:rPr>
              <a:t>statement</a:t>
            </a:r>
            <a:endParaRPr lang="en-US" dirty="0">
              <a:solidFill>
                <a:schemeClr val="accent1"/>
              </a:solidFill>
            </a:endParaRPr>
          </a:p>
        </p:txBody>
      </p:sp>
      <p:sp>
        <p:nvSpPr>
          <p:cNvPr id="10" name="TextBox 9"/>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228189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If Statement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594910"/>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if-else statement:</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3557" y="1367086"/>
            <a:ext cx="3194891" cy="3293209"/>
          </a:xfrm>
          <a:prstGeom prst="rect">
            <a:avLst/>
          </a:prstGeom>
          <a:noFill/>
        </p:spPr>
        <p:txBody>
          <a:bodyPr wrap="square" rtlCol="0">
            <a:spAutoFit/>
          </a:bodyPr>
          <a:lstStyle/>
          <a:p>
            <a:r>
              <a:rPr lang="en-US" sz="1600" dirty="0" smtClean="0">
                <a:solidFill>
                  <a:schemeClr val="accent3"/>
                </a:solidFill>
                <a:latin typeface="Lato" panose="020B0604020202020204" charset="0"/>
              </a:rPr>
              <a:t>Syntax :</a:t>
            </a:r>
          </a:p>
          <a:p>
            <a:endParaRPr lang="en-US" sz="1600" dirty="0">
              <a:latin typeface="Lato" panose="020B0604020202020204" charset="0"/>
            </a:endParaRPr>
          </a:p>
          <a:p>
            <a:r>
              <a:rPr lang="en-US" sz="1600" dirty="0">
                <a:latin typeface="Lato" panose="020B0604020202020204" charset="0"/>
              </a:rPr>
              <a:t>if(condition</a:t>
            </a:r>
            <a:r>
              <a:rPr lang="en-US" sz="1600" dirty="0" smtClean="0">
                <a:latin typeface="Lato" panose="020B0604020202020204" charset="0"/>
              </a:rPr>
              <a:t>)</a:t>
            </a:r>
          </a:p>
          <a:p>
            <a:r>
              <a:rPr lang="en-US" sz="1600" dirty="0" smtClean="0">
                <a:latin typeface="Lato" panose="020B0604020202020204" charset="0"/>
              </a:rPr>
              <a:t>{ </a:t>
            </a:r>
          </a:p>
          <a:p>
            <a:r>
              <a:rPr lang="en-US" sz="1600" dirty="0" smtClean="0">
                <a:latin typeface="Lato" panose="020B0604020202020204" charset="0"/>
              </a:rPr>
              <a:t>          // </a:t>
            </a:r>
            <a:r>
              <a:rPr lang="en-US" sz="1600" dirty="0">
                <a:latin typeface="Lato" panose="020B0604020202020204" charset="0"/>
              </a:rPr>
              <a:t>Statements to execute </a:t>
            </a:r>
            <a:r>
              <a:rPr lang="en-US" sz="1600" dirty="0" smtClean="0">
                <a:latin typeface="Lato" panose="020B0604020202020204" charset="0"/>
              </a:rPr>
              <a:t>if. </a:t>
            </a:r>
          </a:p>
          <a:p>
            <a:r>
              <a:rPr lang="en-US" sz="1600" dirty="0" smtClean="0">
                <a:latin typeface="Lato" panose="020B0604020202020204" charset="0"/>
              </a:rPr>
              <a:t>          // </a:t>
            </a:r>
            <a:r>
              <a:rPr lang="en-US" sz="1600" dirty="0">
                <a:latin typeface="Lato" panose="020B0604020202020204" charset="0"/>
              </a:rPr>
              <a:t>condition is </a:t>
            </a:r>
            <a:r>
              <a:rPr lang="en-US" sz="1600" dirty="0" smtClean="0">
                <a:latin typeface="Lato" panose="020B0604020202020204" charset="0"/>
              </a:rPr>
              <a:t>true.</a:t>
            </a:r>
          </a:p>
          <a:p>
            <a:r>
              <a:rPr lang="en-US" sz="1600" dirty="0" smtClean="0">
                <a:latin typeface="Lato" panose="020B0604020202020204" charset="0"/>
              </a:rPr>
              <a:t>}</a:t>
            </a:r>
          </a:p>
          <a:p>
            <a:r>
              <a:rPr lang="en-US" sz="1600" dirty="0">
                <a:latin typeface="Lato" panose="020B0604020202020204" charset="0"/>
              </a:rPr>
              <a:t>e</a:t>
            </a:r>
            <a:r>
              <a:rPr lang="en-US" sz="1600" dirty="0" smtClean="0">
                <a:latin typeface="Lato" panose="020B0604020202020204" charset="0"/>
              </a:rPr>
              <a:t>lse</a:t>
            </a:r>
          </a:p>
          <a:p>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//Execute this code</a:t>
            </a:r>
          </a:p>
          <a:p>
            <a:r>
              <a:rPr lang="en-US" sz="1600" dirty="0" smtClean="0">
                <a:latin typeface="Lato" panose="020B0604020202020204" charset="0"/>
              </a:rPr>
              <a:t>}</a:t>
            </a:r>
          </a:p>
          <a:p>
            <a:r>
              <a:rPr lang="en-US" sz="1600" dirty="0" smtClean="0">
                <a:latin typeface="Lato" panose="020B0604020202020204" charset="0"/>
              </a:rPr>
              <a:t>//remaining statements</a:t>
            </a:r>
          </a:p>
          <a:p>
            <a:r>
              <a:rPr lang="en-US" sz="1600" dirty="0" smtClean="0">
                <a:latin typeface="Lato" panose="020B0604020202020204" charset="0"/>
              </a:rPr>
              <a:t>//remaining code</a:t>
            </a:r>
            <a:endParaRPr lang="en-US" sz="1600" dirty="0">
              <a:latin typeface="Lato" panose="020B0604020202020204" charset="0"/>
            </a:endParaRPr>
          </a:p>
        </p:txBody>
      </p:sp>
      <p:sp>
        <p:nvSpPr>
          <p:cNvPr id="5" name="TextBox 4"/>
          <p:cNvSpPr txBox="1"/>
          <p:nvPr/>
        </p:nvSpPr>
        <p:spPr>
          <a:xfrm>
            <a:off x="5871990" y="1486424"/>
            <a:ext cx="3096988" cy="3108543"/>
          </a:xfrm>
          <a:prstGeom prst="rect">
            <a:avLst/>
          </a:prstGeom>
          <a:noFill/>
        </p:spPr>
        <p:txBody>
          <a:bodyPr wrap="square" rtlCol="0">
            <a:spAutoFit/>
          </a:bodyPr>
          <a:lstStyle/>
          <a:p>
            <a:r>
              <a:rPr lang="en-US" dirty="0" smtClean="0"/>
              <a:t>#include&lt;</a:t>
            </a:r>
            <a:r>
              <a:rPr lang="en-US" dirty="0" err="1" smtClean="0"/>
              <a:t>stdio.h</a:t>
            </a:r>
            <a:r>
              <a:rPr lang="en-US" dirty="0" smtClean="0"/>
              <a:t>&gt;  </a:t>
            </a:r>
          </a:p>
          <a:p>
            <a:r>
              <a:rPr lang="en-US" dirty="0" err="1" smtClean="0"/>
              <a:t>int</a:t>
            </a:r>
            <a:r>
              <a:rPr lang="en-US" dirty="0" smtClean="0"/>
              <a:t> </a:t>
            </a:r>
            <a:r>
              <a:rPr lang="en-US" dirty="0"/>
              <a:t>main</a:t>
            </a:r>
            <a:r>
              <a:rPr lang="en-US" dirty="0" smtClean="0"/>
              <a:t>()</a:t>
            </a:r>
          </a:p>
          <a:p>
            <a:r>
              <a:rPr lang="en-US" dirty="0" smtClean="0"/>
              <a:t>{ </a:t>
            </a:r>
          </a:p>
          <a:p>
            <a:r>
              <a:rPr lang="en-US" dirty="0" smtClean="0"/>
              <a:t>     </a:t>
            </a:r>
            <a:r>
              <a:rPr lang="en-US" dirty="0" err="1" smtClean="0"/>
              <a:t>int</a:t>
            </a:r>
            <a:r>
              <a:rPr lang="en-US" dirty="0" smtClean="0"/>
              <a:t> </a:t>
            </a:r>
            <a:r>
              <a:rPr lang="en-US" dirty="0" err="1"/>
              <a:t>i</a:t>
            </a:r>
            <a:r>
              <a:rPr lang="en-US" dirty="0"/>
              <a:t> = </a:t>
            </a:r>
            <a:r>
              <a:rPr lang="en-US" dirty="0" smtClean="0"/>
              <a:t>20;</a:t>
            </a:r>
          </a:p>
          <a:p>
            <a:r>
              <a:rPr lang="en-US" dirty="0"/>
              <a:t> </a:t>
            </a:r>
            <a:r>
              <a:rPr lang="en-US" dirty="0" smtClean="0"/>
              <a:t>    if </a:t>
            </a:r>
            <a:r>
              <a:rPr lang="en-US" dirty="0"/>
              <a:t>(</a:t>
            </a:r>
            <a:r>
              <a:rPr lang="en-US" dirty="0" err="1"/>
              <a:t>i</a:t>
            </a:r>
            <a:r>
              <a:rPr lang="en-US" dirty="0"/>
              <a:t> &gt; </a:t>
            </a:r>
            <a:r>
              <a:rPr lang="en-US" dirty="0" smtClean="0"/>
              <a:t>10)</a:t>
            </a:r>
          </a:p>
          <a:p>
            <a:r>
              <a:rPr lang="en-US" dirty="0"/>
              <a:t> </a:t>
            </a:r>
            <a:r>
              <a:rPr lang="en-US" dirty="0" smtClean="0"/>
              <a:t>    {</a:t>
            </a:r>
          </a:p>
          <a:p>
            <a:r>
              <a:rPr lang="en-US" dirty="0"/>
              <a:t> </a:t>
            </a:r>
            <a:r>
              <a:rPr lang="en-US" dirty="0" smtClean="0"/>
              <a:t>         </a:t>
            </a:r>
            <a:r>
              <a:rPr lang="en-US" dirty="0" err="1"/>
              <a:t>printf</a:t>
            </a:r>
            <a:r>
              <a:rPr lang="en-US" dirty="0" smtClean="0"/>
              <a:t>(“20 </a:t>
            </a:r>
            <a:r>
              <a:rPr lang="en-US" dirty="0"/>
              <a:t>is </a:t>
            </a:r>
            <a:r>
              <a:rPr lang="en-US" dirty="0" smtClean="0"/>
              <a:t>greater </a:t>
            </a:r>
            <a:r>
              <a:rPr lang="en-US" dirty="0"/>
              <a:t>than </a:t>
            </a:r>
            <a:r>
              <a:rPr lang="en-US" dirty="0" smtClean="0"/>
              <a:t>10“);</a:t>
            </a:r>
          </a:p>
          <a:p>
            <a:r>
              <a:rPr lang="en-US" dirty="0"/>
              <a:t> </a:t>
            </a:r>
            <a:r>
              <a:rPr lang="en-US" dirty="0" smtClean="0"/>
              <a:t>    }</a:t>
            </a:r>
          </a:p>
          <a:p>
            <a:r>
              <a:rPr lang="en-US" dirty="0"/>
              <a:t> </a:t>
            </a:r>
            <a:r>
              <a:rPr lang="en-US" dirty="0" smtClean="0"/>
              <a:t>    else</a:t>
            </a:r>
          </a:p>
          <a:p>
            <a:r>
              <a:rPr lang="en-US" dirty="0" smtClean="0"/>
              <a:t>     {</a:t>
            </a:r>
          </a:p>
          <a:p>
            <a:r>
              <a:rPr lang="en-US" dirty="0"/>
              <a:t> </a:t>
            </a:r>
            <a:r>
              <a:rPr lang="en-US" dirty="0" smtClean="0"/>
              <a:t>         </a:t>
            </a:r>
            <a:r>
              <a:rPr lang="en-US" dirty="0" err="1"/>
              <a:t>printf</a:t>
            </a:r>
            <a:r>
              <a:rPr lang="en-US" dirty="0"/>
              <a:t>( “</a:t>
            </a:r>
            <a:r>
              <a:rPr lang="en-US" dirty="0" smtClean="0"/>
              <a:t>20 is less than 10”);</a:t>
            </a:r>
          </a:p>
          <a:p>
            <a:r>
              <a:rPr lang="en-US" dirty="0" smtClean="0"/>
              <a:t>     }</a:t>
            </a:r>
          </a:p>
          <a:p>
            <a:r>
              <a:rPr lang="en-US" dirty="0"/>
              <a:t> </a:t>
            </a:r>
            <a:r>
              <a:rPr lang="en-US" dirty="0" smtClean="0"/>
              <a:t>    return 0;</a:t>
            </a:r>
          </a:p>
          <a:p>
            <a:r>
              <a:rPr lang="en-US" dirty="0" smtClean="0"/>
              <a:t>}</a:t>
            </a:r>
            <a:endParaRPr lang="en-US" dirty="0"/>
          </a:p>
        </p:txBody>
      </p:sp>
      <p:sp>
        <p:nvSpPr>
          <p:cNvPr id="6" name="TextBox 5"/>
          <p:cNvSpPr txBox="1"/>
          <p:nvPr/>
        </p:nvSpPr>
        <p:spPr>
          <a:xfrm>
            <a:off x="5621610" y="958387"/>
            <a:ext cx="3316934" cy="307777"/>
          </a:xfrm>
          <a:prstGeom prst="rect">
            <a:avLst/>
          </a:prstGeom>
          <a:noFill/>
        </p:spPr>
        <p:txBody>
          <a:bodyPr wrap="none" rtlCol="0">
            <a:spAutoFit/>
          </a:bodyPr>
          <a:lstStyle/>
          <a:p>
            <a:r>
              <a:rPr lang="en-US" dirty="0" smtClean="0">
                <a:solidFill>
                  <a:schemeClr val="accent1"/>
                </a:solidFill>
              </a:rPr>
              <a:t>C </a:t>
            </a:r>
            <a:r>
              <a:rPr lang="en-US" dirty="0">
                <a:solidFill>
                  <a:schemeClr val="accent1"/>
                </a:solidFill>
              </a:rPr>
              <a:t>program to illustrate </a:t>
            </a:r>
            <a:r>
              <a:rPr lang="en-US" dirty="0" smtClean="0">
                <a:solidFill>
                  <a:schemeClr val="accent1"/>
                </a:solidFill>
              </a:rPr>
              <a:t>If-else statement</a:t>
            </a:r>
            <a:endParaRPr lang="en-US" dirty="0">
              <a:solidFill>
                <a:schemeClr val="accent1"/>
              </a:solidFill>
            </a:endParaRPr>
          </a:p>
        </p:txBody>
      </p:sp>
      <p:pic>
        <p:nvPicPr>
          <p:cNvPr id="6146"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341" y="906806"/>
            <a:ext cx="2466439" cy="39129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127637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If Statement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594910"/>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if-else-if statement:</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3558" y="1367086"/>
            <a:ext cx="2236424" cy="3293209"/>
          </a:xfrm>
          <a:prstGeom prst="rect">
            <a:avLst/>
          </a:prstGeom>
          <a:noFill/>
        </p:spPr>
        <p:txBody>
          <a:bodyPr wrap="square" rtlCol="0">
            <a:spAutoFit/>
          </a:bodyPr>
          <a:lstStyle/>
          <a:p>
            <a:r>
              <a:rPr lang="en-US" sz="1600" dirty="0" smtClean="0">
                <a:solidFill>
                  <a:schemeClr val="accent3"/>
                </a:solidFill>
                <a:latin typeface="Lato" panose="020B0604020202020204" charset="0"/>
              </a:rPr>
              <a:t>Syntax :</a:t>
            </a:r>
          </a:p>
          <a:p>
            <a:endParaRPr lang="en-US" sz="1600" dirty="0">
              <a:latin typeface="Lato" panose="020B0604020202020204" charset="0"/>
            </a:endParaRPr>
          </a:p>
          <a:p>
            <a:r>
              <a:rPr lang="en-US" sz="1600" dirty="0">
                <a:latin typeface="Lato" panose="020B0604020202020204" charset="0"/>
              </a:rPr>
              <a:t>if(condition</a:t>
            </a:r>
            <a:r>
              <a:rPr lang="en-US" sz="1600" dirty="0" smtClean="0">
                <a:latin typeface="Lato" panose="020B0604020202020204" charset="0"/>
              </a:rPr>
              <a:t>)</a:t>
            </a:r>
          </a:p>
          <a:p>
            <a:r>
              <a:rPr lang="en-US" sz="1600" dirty="0" smtClean="0">
                <a:latin typeface="Lato" panose="020B0604020202020204" charset="0"/>
              </a:rPr>
              <a:t>{ </a:t>
            </a:r>
          </a:p>
          <a:p>
            <a:r>
              <a:rPr lang="en-US" sz="1600" dirty="0" smtClean="0">
                <a:latin typeface="Lato" panose="020B0604020202020204" charset="0"/>
              </a:rPr>
              <a:t>          // This statement; </a:t>
            </a:r>
          </a:p>
          <a:p>
            <a:r>
              <a:rPr lang="en-US" sz="1600" dirty="0" smtClean="0">
                <a:latin typeface="Lato" panose="020B0604020202020204" charset="0"/>
              </a:rPr>
              <a:t>}</a:t>
            </a:r>
          </a:p>
          <a:p>
            <a:r>
              <a:rPr lang="en-US" sz="1600" dirty="0">
                <a:latin typeface="Lato" panose="020B0604020202020204" charset="0"/>
              </a:rPr>
              <a:t>e</a:t>
            </a:r>
            <a:r>
              <a:rPr lang="en-US" sz="1600" dirty="0" smtClean="0">
                <a:latin typeface="Lato" panose="020B0604020202020204" charset="0"/>
              </a:rPr>
              <a:t>lse if(condition)</a:t>
            </a:r>
          </a:p>
          <a:p>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//Execute this code;</a:t>
            </a:r>
          </a:p>
          <a:p>
            <a:r>
              <a:rPr lang="en-US" sz="1600" dirty="0" smtClean="0">
                <a:latin typeface="Lato" panose="020B0604020202020204" charset="0"/>
              </a:rPr>
              <a:t>}</a:t>
            </a:r>
          </a:p>
          <a:p>
            <a:r>
              <a:rPr lang="en-US" sz="1600" dirty="0" smtClean="0">
                <a:latin typeface="Lato" panose="020B0604020202020204" charset="0"/>
              </a:rPr>
              <a:t>else</a:t>
            </a:r>
          </a:p>
          <a:p>
            <a:r>
              <a:rPr lang="en-US" sz="1600" dirty="0">
                <a:latin typeface="Lato" panose="020B0604020202020204" charset="0"/>
              </a:rPr>
              <a:t> </a:t>
            </a:r>
            <a:r>
              <a:rPr lang="en-US" sz="1600" dirty="0" smtClean="0">
                <a:latin typeface="Lato" panose="020B0604020202020204" charset="0"/>
              </a:rPr>
              <a:t>    //this statement;</a:t>
            </a:r>
          </a:p>
          <a:p>
            <a:r>
              <a:rPr lang="en-US" sz="1600" dirty="0" smtClean="0">
                <a:latin typeface="Lato" panose="020B0604020202020204" charset="0"/>
              </a:rPr>
              <a:t>//remaining code</a:t>
            </a:r>
            <a:endParaRPr lang="en-US" sz="1600" dirty="0">
              <a:latin typeface="Lato" panose="020B0604020202020204" charset="0"/>
            </a:endParaRPr>
          </a:p>
        </p:txBody>
      </p:sp>
      <p:sp>
        <p:nvSpPr>
          <p:cNvPr id="5" name="TextBox 4"/>
          <p:cNvSpPr txBox="1"/>
          <p:nvPr/>
        </p:nvSpPr>
        <p:spPr>
          <a:xfrm>
            <a:off x="6345713" y="1486424"/>
            <a:ext cx="2608585" cy="2893100"/>
          </a:xfrm>
          <a:prstGeom prst="rect">
            <a:avLst/>
          </a:prstGeom>
          <a:noFill/>
        </p:spPr>
        <p:txBody>
          <a:bodyPr wrap="square" rtlCol="0">
            <a:spAutoFit/>
          </a:bodyPr>
          <a:lstStyle/>
          <a:p>
            <a:r>
              <a:rPr lang="en-US" dirty="0" smtClean="0"/>
              <a:t>#include&lt;</a:t>
            </a:r>
            <a:r>
              <a:rPr lang="en-US" dirty="0" err="1" smtClean="0"/>
              <a:t>stdio.h</a:t>
            </a:r>
            <a:r>
              <a:rPr lang="en-US" dirty="0" smtClean="0"/>
              <a:t>&gt; </a:t>
            </a:r>
          </a:p>
          <a:p>
            <a:r>
              <a:rPr lang="en-US" dirty="0" err="1" smtClean="0"/>
              <a:t>int</a:t>
            </a:r>
            <a:r>
              <a:rPr lang="en-US" dirty="0" smtClean="0"/>
              <a:t> </a:t>
            </a:r>
            <a:r>
              <a:rPr lang="en-US" dirty="0"/>
              <a:t>main() </a:t>
            </a:r>
            <a:endParaRPr lang="en-US" dirty="0" smtClean="0"/>
          </a:p>
          <a:p>
            <a:r>
              <a:rPr lang="en-US" dirty="0" smtClean="0"/>
              <a:t>{ </a:t>
            </a:r>
          </a:p>
          <a:p>
            <a:r>
              <a:rPr lang="en-US" dirty="0" smtClean="0"/>
              <a:t>     </a:t>
            </a:r>
            <a:r>
              <a:rPr lang="en-US" dirty="0" err="1" smtClean="0"/>
              <a:t>int</a:t>
            </a:r>
            <a:r>
              <a:rPr lang="en-US" dirty="0" smtClean="0"/>
              <a:t> </a:t>
            </a:r>
            <a:r>
              <a:rPr lang="en-US" dirty="0" err="1"/>
              <a:t>i</a:t>
            </a:r>
            <a:r>
              <a:rPr lang="en-US" dirty="0"/>
              <a:t> = </a:t>
            </a:r>
            <a:r>
              <a:rPr lang="en-US" dirty="0" smtClean="0"/>
              <a:t>50</a:t>
            </a:r>
            <a:r>
              <a:rPr lang="en-US" dirty="0"/>
              <a:t>; </a:t>
            </a:r>
            <a:endParaRPr lang="en-US" dirty="0" smtClean="0"/>
          </a:p>
          <a:p>
            <a:r>
              <a:rPr lang="en-US" dirty="0" smtClean="0"/>
              <a:t>     if </a:t>
            </a:r>
            <a:r>
              <a:rPr lang="en-US" dirty="0"/>
              <a:t>(</a:t>
            </a:r>
            <a:r>
              <a:rPr lang="en-US" dirty="0" err="1"/>
              <a:t>i</a:t>
            </a:r>
            <a:r>
              <a:rPr lang="en-US" dirty="0"/>
              <a:t> == 10) </a:t>
            </a:r>
            <a:endParaRPr lang="en-US" dirty="0" smtClean="0"/>
          </a:p>
          <a:p>
            <a:r>
              <a:rPr lang="en-US" dirty="0" smtClean="0"/>
              <a:t>          </a:t>
            </a:r>
            <a:r>
              <a:rPr lang="en-US" dirty="0" err="1"/>
              <a:t>printf</a:t>
            </a:r>
            <a:r>
              <a:rPr lang="en-US" dirty="0"/>
              <a:t>("</a:t>
            </a:r>
            <a:r>
              <a:rPr lang="en-US" dirty="0" err="1"/>
              <a:t>i</a:t>
            </a:r>
            <a:r>
              <a:rPr lang="en-US" dirty="0"/>
              <a:t> is </a:t>
            </a:r>
            <a:r>
              <a:rPr lang="en-US" dirty="0" smtClean="0"/>
              <a:t>10“); </a:t>
            </a:r>
          </a:p>
          <a:p>
            <a:r>
              <a:rPr lang="en-US" dirty="0" smtClean="0"/>
              <a:t>     else </a:t>
            </a:r>
            <a:r>
              <a:rPr lang="en-US" dirty="0"/>
              <a:t>if (</a:t>
            </a:r>
            <a:r>
              <a:rPr lang="en-US" dirty="0" err="1"/>
              <a:t>i</a:t>
            </a:r>
            <a:r>
              <a:rPr lang="en-US" dirty="0"/>
              <a:t> == 15) </a:t>
            </a:r>
            <a:endParaRPr lang="en-US" dirty="0" smtClean="0"/>
          </a:p>
          <a:p>
            <a:r>
              <a:rPr lang="en-US" dirty="0" smtClean="0"/>
              <a:t>          </a:t>
            </a:r>
            <a:r>
              <a:rPr lang="en-US" dirty="0" err="1"/>
              <a:t>printf</a:t>
            </a:r>
            <a:r>
              <a:rPr lang="en-US" dirty="0"/>
              <a:t>("</a:t>
            </a:r>
            <a:r>
              <a:rPr lang="en-US" dirty="0" err="1"/>
              <a:t>i</a:t>
            </a:r>
            <a:r>
              <a:rPr lang="en-US" dirty="0"/>
              <a:t> is </a:t>
            </a:r>
            <a:r>
              <a:rPr lang="en-US" dirty="0" smtClean="0"/>
              <a:t>15“); </a:t>
            </a:r>
          </a:p>
          <a:p>
            <a:r>
              <a:rPr lang="en-US" dirty="0" smtClean="0"/>
              <a:t>     else </a:t>
            </a:r>
            <a:r>
              <a:rPr lang="en-US" dirty="0"/>
              <a:t>if (</a:t>
            </a:r>
            <a:r>
              <a:rPr lang="en-US" dirty="0" err="1"/>
              <a:t>i</a:t>
            </a:r>
            <a:r>
              <a:rPr lang="en-US" dirty="0"/>
              <a:t> == 20) </a:t>
            </a:r>
            <a:endParaRPr lang="en-US" dirty="0" smtClean="0"/>
          </a:p>
          <a:p>
            <a:r>
              <a:rPr lang="en-US" dirty="0" smtClean="0"/>
              <a:t>          </a:t>
            </a:r>
            <a:r>
              <a:rPr lang="en-US" dirty="0" err="1"/>
              <a:t>printf</a:t>
            </a:r>
            <a:r>
              <a:rPr lang="en-US" dirty="0"/>
              <a:t>("</a:t>
            </a:r>
            <a:r>
              <a:rPr lang="en-US" dirty="0" err="1"/>
              <a:t>i</a:t>
            </a:r>
            <a:r>
              <a:rPr lang="en-US" dirty="0"/>
              <a:t> is </a:t>
            </a:r>
            <a:r>
              <a:rPr lang="en-US" dirty="0" smtClean="0"/>
              <a:t>20“); </a:t>
            </a:r>
          </a:p>
          <a:p>
            <a:r>
              <a:rPr lang="en-US" dirty="0" smtClean="0"/>
              <a:t>     else </a:t>
            </a:r>
          </a:p>
          <a:p>
            <a:r>
              <a:rPr lang="en-US" dirty="0"/>
              <a:t> </a:t>
            </a:r>
            <a:r>
              <a:rPr lang="en-US" dirty="0" smtClean="0"/>
              <a:t>         </a:t>
            </a:r>
            <a:r>
              <a:rPr lang="en-US" dirty="0" err="1"/>
              <a:t>printf</a:t>
            </a:r>
            <a:r>
              <a:rPr lang="en-US" dirty="0"/>
              <a:t>("</a:t>
            </a:r>
            <a:r>
              <a:rPr lang="en-US" dirty="0" err="1"/>
              <a:t>i</a:t>
            </a:r>
            <a:r>
              <a:rPr lang="en-US" dirty="0"/>
              <a:t> is not </a:t>
            </a:r>
            <a:r>
              <a:rPr lang="en-US" dirty="0" smtClean="0"/>
              <a:t>present“); </a:t>
            </a:r>
          </a:p>
          <a:p>
            <a:r>
              <a:rPr lang="en-US" dirty="0" smtClean="0"/>
              <a:t>}</a:t>
            </a:r>
            <a:endParaRPr lang="en-US" dirty="0"/>
          </a:p>
        </p:txBody>
      </p:sp>
      <p:sp>
        <p:nvSpPr>
          <p:cNvPr id="6" name="TextBox 5"/>
          <p:cNvSpPr txBox="1"/>
          <p:nvPr/>
        </p:nvSpPr>
        <p:spPr>
          <a:xfrm>
            <a:off x="5456355" y="859234"/>
            <a:ext cx="3466013" cy="307777"/>
          </a:xfrm>
          <a:prstGeom prst="rect">
            <a:avLst/>
          </a:prstGeom>
          <a:noFill/>
        </p:spPr>
        <p:txBody>
          <a:bodyPr wrap="none" rtlCol="0">
            <a:spAutoFit/>
          </a:bodyPr>
          <a:lstStyle/>
          <a:p>
            <a:r>
              <a:rPr lang="en-US" dirty="0" smtClean="0">
                <a:solidFill>
                  <a:schemeClr val="accent1"/>
                </a:solidFill>
              </a:rPr>
              <a:t>C </a:t>
            </a:r>
            <a:r>
              <a:rPr lang="en-US" dirty="0">
                <a:solidFill>
                  <a:schemeClr val="accent1"/>
                </a:solidFill>
              </a:rPr>
              <a:t>program to illustrate </a:t>
            </a:r>
            <a:r>
              <a:rPr lang="en-US" dirty="0" smtClean="0">
                <a:solidFill>
                  <a:schemeClr val="accent1"/>
                </a:solidFill>
              </a:rPr>
              <a:t>If-else-if statement</a:t>
            </a:r>
            <a:endParaRPr lang="en-US"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040" y="1155698"/>
            <a:ext cx="3190967" cy="3867690"/>
          </a:xfrm>
          <a:prstGeom prst="rect">
            <a:avLst/>
          </a:prstGeom>
        </p:spPr>
      </p:pic>
      <p:sp>
        <p:nvSpPr>
          <p:cNvPr id="10" name="TextBox 9"/>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359845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If Statement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594910"/>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nested-if statement:</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3558" y="1367086"/>
            <a:ext cx="2236424" cy="2554545"/>
          </a:xfrm>
          <a:prstGeom prst="rect">
            <a:avLst/>
          </a:prstGeom>
          <a:noFill/>
        </p:spPr>
        <p:txBody>
          <a:bodyPr wrap="square" rtlCol="0">
            <a:spAutoFit/>
          </a:bodyPr>
          <a:lstStyle/>
          <a:p>
            <a:r>
              <a:rPr lang="en-US" sz="1600" dirty="0" smtClean="0">
                <a:solidFill>
                  <a:schemeClr val="accent3"/>
                </a:solidFill>
                <a:latin typeface="Lato" panose="020B0604020202020204" charset="0"/>
              </a:rPr>
              <a:t>Syntax :</a:t>
            </a:r>
          </a:p>
          <a:p>
            <a:endParaRPr lang="en-US" sz="1600" dirty="0">
              <a:latin typeface="Lato" panose="020B0604020202020204" charset="0"/>
            </a:endParaRPr>
          </a:p>
          <a:p>
            <a:r>
              <a:rPr lang="en-US" sz="1600" dirty="0">
                <a:latin typeface="Lato" panose="020B0604020202020204" charset="0"/>
              </a:rPr>
              <a:t>if (condition1</a:t>
            </a:r>
            <a:r>
              <a:rPr lang="en-US" sz="1600" dirty="0" smtClean="0">
                <a:latin typeface="Lato" panose="020B0604020202020204" charset="0"/>
              </a:rPr>
              <a:t>)</a:t>
            </a:r>
          </a:p>
          <a:p>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 </a:t>
            </a:r>
            <a:r>
              <a:rPr lang="en-US" sz="1600" dirty="0">
                <a:latin typeface="Lato" panose="020B0604020202020204" charset="0"/>
              </a:rPr>
              <a:t>Executes </a:t>
            </a:r>
            <a:r>
              <a:rPr lang="en-US" sz="1600" dirty="0" smtClean="0">
                <a:latin typeface="Lato" panose="020B0604020202020204" charset="0"/>
              </a:rPr>
              <a:t>this</a:t>
            </a:r>
          </a:p>
          <a:p>
            <a:r>
              <a:rPr lang="en-US" sz="1600" dirty="0">
                <a:latin typeface="Lato" panose="020B0604020202020204" charset="0"/>
              </a:rPr>
              <a:t> </a:t>
            </a:r>
            <a:r>
              <a:rPr lang="en-US" sz="1600" dirty="0" smtClean="0">
                <a:latin typeface="Lato" panose="020B0604020202020204" charset="0"/>
              </a:rPr>
              <a:t>    if </a:t>
            </a:r>
            <a:r>
              <a:rPr lang="en-US" sz="1600" dirty="0">
                <a:latin typeface="Lato" panose="020B0604020202020204" charset="0"/>
              </a:rPr>
              <a:t>(condition2</a:t>
            </a:r>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a:t>
            </a:r>
          </a:p>
          <a:p>
            <a:r>
              <a:rPr lang="en-US" sz="1600" dirty="0">
                <a:latin typeface="Lato" panose="020B0604020202020204" charset="0"/>
              </a:rPr>
              <a:t> </a:t>
            </a:r>
            <a:r>
              <a:rPr lang="en-US" sz="1600" dirty="0" smtClean="0">
                <a:latin typeface="Lato" panose="020B0604020202020204" charset="0"/>
              </a:rPr>
              <a:t>         // </a:t>
            </a:r>
            <a:r>
              <a:rPr lang="en-US" sz="1600" dirty="0">
                <a:latin typeface="Lato" panose="020B0604020202020204" charset="0"/>
              </a:rPr>
              <a:t>Executes </a:t>
            </a:r>
            <a:r>
              <a:rPr lang="en-US" sz="1600" dirty="0" smtClean="0">
                <a:latin typeface="Lato" panose="020B0604020202020204" charset="0"/>
              </a:rPr>
              <a:t>this</a:t>
            </a:r>
          </a:p>
          <a:p>
            <a:r>
              <a:rPr lang="en-US" sz="1600" dirty="0">
                <a:latin typeface="Lato" panose="020B0604020202020204" charset="0"/>
              </a:rPr>
              <a:t> </a:t>
            </a:r>
            <a:r>
              <a:rPr lang="en-US" sz="1600" dirty="0" smtClean="0">
                <a:latin typeface="Lato" panose="020B0604020202020204" charset="0"/>
              </a:rPr>
              <a:t>    }</a:t>
            </a:r>
          </a:p>
          <a:p>
            <a:r>
              <a:rPr lang="en-US" sz="1600" dirty="0" smtClean="0">
                <a:latin typeface="Lato" panose="020B0604020202020204" charset="0"/>
              </a:rPr>
              <a:t> </a:t>
            </a:r>
            <a:r>
              <a:rPr lang="en-US" sz="1600" dirty="0">
                <a:latin typeface="Lato" panose="020B0604020202020204" charset="0"/>
              </a:rPr>
              <a:t>}</a:t>
            </a:r>
          </a:p>
        </p:txBody>
      </p:sp>
      <p:pic>
        <p:nvPicPr>
          <p:cNvPr id="8194"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021" y="882361"/>
            <a:ext cx="4716293" cy="40712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334529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If Statement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594910"/>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nested-if statement:</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248431" y="755152"/>
            <a:ext cx="3848967" cy="3785652"/>
          </a:xfrm>
          <a:prstGeom prst="rect">
            <a:avLst/>
          </a:prstGeom>
          <a:noFill/>
        </p:spPr>
        <p:txBody>
          <a:bodyPr wrap="square" rtlCol="0">
            <a:spAutoFit/>
          </a:bodyPr>
          <a:lstStyle/>
          <a:p>
            <a:r>
              <a:rPr lang="en-US" sz="1600" dirty="0" smtClean="0">
                <a:latin typeface="Lato" panose="020B0604020202020204" charset="0"/>
              </a:rPr>
              <a:t>#</a:t>
            </a:r>
            <a:r>
              <a:rPr lang="en-US" sz="1600" dirty="0">
                <a:latin typeface="Lato" panose="020B0604020202020204" charset="0"/>
              </a:rPr>
              <a:t>include </a:t>
            </a:r>
            <a:r>
              <a:rPr lang="en-US" sz="1600" dirty="0" smtClean="0">
                <a:latin typeface="Lato" panose="020B0604020202020204" charset="0"/>
              </a:rPr>
              <a:t>&lt;</a:t>
            </a:r>
            <a:r>
              <a:rPr lang="en-US" sz="1600" dirty="0" err="1" smtClean="0">
                <a:latin typeface="Lato" panose="020B0604020202020204" charset="0"/>
              </a:rPr>
              <a:t>stdio.h</a:t>
            </a:r>
            <a:r>
              <a:rPr lang="en-US" sz="1600" dirty="0" smtClean="0">
                <a:latin typeface="Lato" panose="020B0604020202020204" charset="0"/>
              </a:rPr>
              <a:t>&gt;</a:t>
            </a:r>
          </a:p>
          <a:p>
            <a:r>
              <a:rPr lang="en-US" sz="1600" dirty="0" err="1" smtClean="0">
                <a:latin typeface="Lato" panose="020B0604020202020204" charset="0"/>
              </a:rPr>
              <a:t>int</a:t>
            </a:r>
            <a:r>
              <a:rPr lang="en-US" sz="1600" dirty="0" smtClean="0">
                <a:latin typeface="Lato" panose="020B0604020202020204" charset="0"/>
              </a:rPr>
              <a:t> </a:t>
            </a:r>
            <a:r>
              <a:rPr lang="en-US" sz="1600" dirty="0">
                <a:latin typeface="Lato" panose="020B0604020202020204" charset="0"/>
              </a:rPr>
              <a:t>main</a:t>
            </a:r>
            <a:r>
              <a:rPr lang="en-US" sz="1600" dirty="0" smtClean="0">
                <a:latin typeface="Lato" panose="020B0604020202020204" charset="0"/>
              </a:rPr>
              <a:t>()</a:t>
            </a:r>
          </a:p>
          <a:p>
            <a:r>
              <a:rPr lang="en-US" sz="1600" dirty="0" smtClean="0">
                <a:latin typeface="Lato" panose="020B0604020202020204" charset="0"/>
              </a:rPr>
              <a:t>{</a:t>
            </a:r>
          </a:p>
          <a:p>
            <a:r>
              <a:rPr lang="en-US" sz="1600" dirty="0" smtClean="0">
                <a:latin typeface="Lato" panose="020B0604020202020204" charset="0"/>
              </a:rPr>
              <a:t>     </a:t>
            </a:r>
            <a:r>
              <a:rPr lang="en-US" sz="1600" dirty="0" err="1" smtClean="0">
                <a:latin typeface="Lato" panose="020B0604020202020204" charset="0"/>
              </a:rPr>
              <a:t>int</a:t>
            </a:r>
            <a:r>
              <a:rPr lang="en-US" sz="1600" dirty="0" smtClean="0">
                <a:latin typeface="Lato" panose="020B0604020202020204" charset="0"/>
              </a:rPr>
              <a:t> </a:t>
            </a:r>
            <a:r>
              <a:rPr lang="en-US" sz="1600" dirty="0" err="1">
                <a:latin typeface="Lato" panose="020B0604020202020204" charset="0"/>
              </a:rPr>
              <a:t>i</a:t>
            </a:r>
            <a:r>
              <a:rPr lang="en-US" sz="1600" dirty="0">
                <a:latin typeface="Lato" panose="020B0604020202020204" charset="0"/>
              </a:rPr>
              <a:t> = 2</a:t>
            </a:r>
            <a:r>
              <a:rPr lang="en-US" sz="1600" dirty="0" smtClean="0">
                <a:latin typeface="Lato" panose="020B0604020202020204" charset="0"/>
              </a:rPr>
              <a:t>0;</a:t>
            </a:r>
          </a:p>
          <a:p>
            <a:r>
              <a:rPr lang="en-US" sz="1600" dirty="0" smtClean="0">
                <a:latin typeface="Lato" panose="020B0604020202020204" charset="0"/>
              </a:rPr>
              <a:t>     if </a:t>
            </a:r>
            <a:r>
              <a:rPr lang="en-US" sz="1600" dirty="0">
                <a:latin typeface="Lato" panose="020B0604020202020204" charset="0"/>
              </a:rPr>
              <a:t>(</a:t>
            </a:r>
            <a:r>
              <a:rPr lang="en-US" sz="1600" dirty="0" err="1">
                <a:latin typeface="Lato" panose="020B0604020202020204" charset="0"/>
              </a:rPr>
              <a:t>i</a:t>
            </a:r>
            <a:r>
              <a:rPr lang="en-US" sz="1600" dirty="0">
                <a:latin typeface="Lato" panose="020B0604020202020204" charset="0"/>
              </a:rPr>
              <a:t> &lt;</a:t>
            </a:r>
            <a:r>
              <a:rPr lang="en-US" sz="1600" dirty="0" smtClean="0">
                <a:latin typeface="Lato" panose="020B0604020202020204" charset="0"/>
              </a:rPr>
              <a:t>100)</a:t>
            </a:r>
          </a:p>
          <a:p>
            <a:r>
              <a:rPr lang="en-US" sz="1600" dirty="0" smtClean="0">
                <a:latin typeface="Lato" panose="020B0604020202020204" charset="0"/>
              </a:rPr>
              <a:t>     {</a:t>
            </a:r>
          </a:p>
          <a:p>
            <a:r>
              <a:rPr lang="en-US" sz="1600" dirty="0" smtClean="0">
                <a:latin typeface="Lato" panose="020B0604020202020204" charset="0"/>
              </a:rPr>
              <a:t>          if </a:t>
            </a:r>
            <a:r>
              <a:rPr lang="en-US" sz="1600" dirty="0">
                <a:latin typeface="Lato" panose="020B0604020202020204" charset="0"/>
              </a:rPr>
              <a:t>(</a:t>
            </a:r>
            <a:r>
              <a:rPr lang="en-US" sz="1600" dirty="0" err="1">
                <a:latin typeface="Lato" panose="020B0604020202020204" charset="0"/>
              </a:rPr>
              <a:t>i</a:t>
            </a:r>
            <a:r>
              <a:rPr lang="en-US" sz="1600" dirty="0">
                <a:latin typeface="Lato" panose="020B0604020202020204" charset="0"/>
              </a:rPr>
              <a:t> &lt; </a:t>
            </a:r>
            <a:r>
              <a:rPr lang="en-US" sz="1600" dirty="0" smtClean="0">
                <a:latin typeface="Lato" panose="020B0604020202020204" charset="0"/>
              </a:rPr>
              <a:t>15)</a:t>
            </a:r>
          </a:p>
          <a:p>
            <a:r>
              <a:rPr lang="en-US" sz="1600" dirty="0" smtClean="0">
                <a:latin typeface="Lato" panose="020B0604020202020204" charset="0"/>
              </a:rPr>
              <a:t>               </a:t>
            </a:r>
            <a:r>
              <a:rPr lang="en-US" sz="1600" dirty="0" err="1" smtClean="0"/>
              <a:t>printf</a:t>
            </a:r>
            <a:r>
              <a:rPr lang="en-US" sz="1600" dirty="0" smtClean="0"/>
              <a:t>(</a:t>
            </a:r>
            <a:r>
              <a:rPr lang="en-US" sz="1600" dirty="0" smtClean="0">
                <a:latin typeface="Lato" panose="020B0604020202020204" charset="0"/>
              </a:rPr>
              <a:t>“</a:t>
            </a:r>
            <a:r>
              <a:rPr lang="en-US" sz="1600" dirty="0" err="1" smtClean="0">
                <a:latin typeface="Lato" panose="020B0604020202020204" charset="0"/>
              </a:rPr>
              <a:t>i</a:t>
            </a:r>
            <a:r>
              <a:rPr lang="en-US" sz="1600" dirty="0" smtClean="0">
                <a:latin typeface="Lato" panose="020B0604020202020204" charset="0"/>
              </a:rPr>
              <a:t> </a:t>
            </a:r>
            <a:r>
              <a:rPr lang="en-US" sz="1600" dirty="0">
                <a:latin typeface="Lato" panose="020B0604020202020204" charset="0"/>
              </a:rPr>
              <a:t>is smaller than </a:t>
            </a:r>
            <a:r>
              <a:rPr lang="en-US" sz="1600" dirty="0" smtClean="0">
                <a:latin typeface="Lato" panose="020B0604020202020204" charset="0"/>
              </a:rPr>
              <a:t>15\n”);</a:t>
            </a:r>
          </a:p>
          <a:p>
            <a:r>
              <a:rPr lang="en-US" sz="1600" dirty="0">
                <a:latin typeface="Lato" panose="020B0604020202020204" charset="0"/>
              </a:rPr>
              <a:t> </a:t>
            </a:r>
            <a:r>
              <a:rPr lang="en-US" sz="1600" dirty="0" smtClean="0">
                <a:latin typeface="Lato" panose="020B0604020202020204" charset="0"/>
              </a:rPr>
              <a:t>         if </a:t>
            </a:r>
            <a:r>
              <a:rPr lang="en-US" sz="1600" dirty="0">
                <a:latin typeface="Lato" panose="020B0604020202020204" charset="0"/>
              </a:rPr>
              <a:t>(</a:t>
            </a:r>
            <a:r>
              <a:rPr lang="en-US" sz="1600" dirty="0" err="1">
                <a:latin typeface="Lato" panose="020B0604020202020204" charset="0"/>
              </a:rPr>
              <a:t>i</a:t>
            </a:r>
            <a:r>
              <a:rPr lang="en-US" sz="1600" dirty="0">
                <a:latin typeface="Lato" panose="020B0604020202020204" charset="0"/>
              </a:rPr>
              <a:t> &lt; </a:t>
            </a:r>
            <a:r>
              <a:rPr lang="en-US" sz="1600" dirty="0" smtClean="0">
                <a:latin typeface="Lato" panose="020B0604020202020204" charset="0"/>
              </a:rPr>
              <a:t>12)</a:t>
            </a:r>
          </a:p>
          <a:p>
            <a:r>
              <a:rPr lang="en-US" sz="1600" dirty="0">
                <a:latin typeface="Lato" panose="020B0604020202020204" charset="0"/>
              </a:rPr>
              <a:t> </a:t>
            </a:r>
            <a:r>
              <a:rPr lang="en-US" sz="1600" dirty="0" smtClean="0">
                <a:latin typeface="Lato" panose="020B0604020202020204" charset="0"/>
              </a:rPr>
              <a:t>              </a:t>
            </a:r>
            <a:r>
              <a:rPr lang="en-US" sz="1600" dirty="0" err="1" smtClean="0"/>
              <a:t>printf</a:t>
            </a:r>
            <a:r>
              <a:rPr lang="en-US" sz="1600" dirty="0" smtClean="0"/>
              <a:t>(</a:t>
            </a:r>
            <a:r>
              <a:rPr lang="en-US" sz="1600" dirty="0" smtClean="0">
                <a:latin typeface="Lato" panose="020B0604020202020204" charset="0"/>
              </a:rPr>
              <a:t>“</a:t>
            </a:r>
            <a:r>
              <a:rPr lang="en-US" sz="1600" dirty="0" err="1" smtClean="0">
                <a:latin typeface="Lato" panose="020B0604020202020204" charset="0"/>
              </a:rPr>
              <a:t>i</a:t>
            </a:r>
            <a:r>
              <a:rPr lang="en-US" sz="1600" dirty="0" smtClean="0">
                <a:latin typeface="Lato" panose="020B0604020202020204" charset="0"/>
              </a:rPr>
              <a:t> </a:t>
            </a:r>
            <a:r>
              <a:rPr lang="en-US" sz="1600" dirty="0">
                <a:latin typeface="Lato" panose="020B0604020202020204" charset="0"/>
              </a:rPr>
              <a:t>is smaller than 12 </a:t>
            </a:r>
            <a:r>
              <a:rPr lang="en-US" sz="1600" dirty="0" smtClean="0">
                <a:latin typeface="Lato" panose="020B0604020202020204" charset="0"/>
              </a:rPr>
              <a:t>too\n”);</a:t>
            </a:r>
          </a:p>
          <a:p>
            <a:r>
              <a:rPr lang="en-US" sz="1600" dirty="0">
                <a:latin typeface="Lato" panose="020B0604020202020204" charset="0"/>
              </a:rPr>
              <a:t> </a:t>
            </a:r>
            <a:r>
              <a:rPr lang="en-US" sz="1600" dirty="0" smtClean="0">
                <a:latin typeface="Lato" panose="020B0604020202020204" charset="0"/>
              </a:rPr>
              <a:t>         else</a:t>
            </a:r>
          </a:p>
          <a:p>
            <a:r>
              <a:rPr lang="en-US" sz="1600" dirty="0">
                <a:latin typeface="Lato" panose="020B0604020202020204" charset="0"/>
              </a:rPr>
              <a:t> </a:t>
            </a:r>
            <a:r>
              <a:rPr lang="en-US" sz="1600" dirty="0" smtClean="0">
                <a:latin typeface="Lato" panose="020B0604020202020204" charset="0"/>
              </a:rPr>
              <a:t>              </a:t>
            </a:r>
            <a:r>
              <a:rPr lang="en-US" sz="1600" dirty="0" err="1" smtClean="0"/>
              <a:t>printf</a:t>
            </a:r>
            <a:r>
              <a:rPr lang="en-US" sz="1600" dirty="0" smtClean="0"/>
              <a:t>(</a:t>
            </a:r>
            <a:r>
              <a:rPr lang="en-US" sz="1600" dirty="0" smtClean="0">
                <a:latin typeface="Lato" panose="020B0604020202020204" charset="0"/>
              </a:rPr>
              <a:t>“</a:t>
            </a:r>
            <a:r>
              <a:rPr lang="en-US" sz="1600" dirty="0" err="1" smtClean="0">
                <a:latin typeface="Lato" panose="020B0604020202020204" charset="0"/>
              </a:rPr>
              <a:t>i</a:t>
            </a:r>
            <a:r>
              <a:rPr lang="en-US" sz="1600" dirty="0" smtClean="0">
                <a:latin typeface="Lato" panose="020B0604020202020204" charset="0"/>
              </a:rPr>
              <a:t> </a:t>
            </a:r>
            <a:r>
              <a:rPr lang="en-US" sz="1600" dirty="0">
                <a:latin typeface="Lato" panose="020B0604020202020204" charset="0"/>
              </a:rPr>
              <a:t>is greater than </a:t>
            </a:r>
            <a:r>
              <a:rPr lang="en-US" sz="1600" dirty="0" smtClean="0">
                <a:latin typeface="Lato" panose="020B0604020202020204" charset="0"/>
              </a:rPr>
              <a:t>15”); </a:t>
            </a:r>
          </a:p>
          <a:p>
            <a:r>
              <a:rPr lang="en-US" sz="1600" dirty="0">
                <a:latin typeface="Lato" panose="020B0604020202020204" charset="0"/>
              </a:rPr>
              <a:t> </a:t>
            </a:r>
            <a:r>
              <a:rPr lang="en-US" sz="1600" dirty="0" smtClean="0">
                <a:latin typeface="Lato" panose="020B0604020202020204" charset="0"/>
              </a:rPr>
              <a:t>    }</a:t>
            </a:r>
          </a:p>
          <a:p>
            <a:r>
              <a:rPr lang="en-US" sz="1600" dirty="0" smtClean="0">
                <a:latin typeface="Lato" panose="020B0604020202020204" charset="0"/>
              </a:rPr>
              <a:t>     return </a:t>
            </a:r>
            <a:r>
              <a:rPr lang="en-US" sz="1600" dirty="0">
                <a:latin typeface="Lato" panose="020B0604020202020204" charset="0"/>
              </a:rPr>
              <a:t>0</a:t>
            </a:r>
            <a:r>
              <a:rPr lang="en-US" sz="1600" dirty="0" smtClean="0">
                <a:latin typeface="Lato" panose="020B0604020202020204" charset="0"/>
              </a:rPr>
              <a:t>;</a:t>
            </a:r>
          </a:p>
          <a:p>
            <a:r>
              <a:rPr lang="en-US" sz="1600" dirty="0" smtClean="0">
                <a:latin typeface="Lato" panose="020B0604020202020204" charset="0"/>
              </a:rPr>
              <a:t>}</a:t>
            </a:r>
            <a:endParaRPr lang="en-US" sz="1600" dirty="0">
              <a:latin typeface="Lato" panose="020B0604020202020204" charset="0"/>
            </a:endParaRPr>
          </a:p>
        </p:txBody>
      </p:sp>
      <p:sp>
        <p:nvSpPr>
          <p:cNvPr id="4" name="TextBox 3"/>
          <p:cNvSpPr txBox="1"/>
          <p:nvPr/>
        </p:nvSpPr>
        <p:spPr>
          <a:xfrm>
            <a:off x="363557" y="1249100"/>
            <a:ext cx="3547766" cy="307777"/>
          </a:xfrm>
          <a:prstGeom prst="rect">
            <a:avLst/>
          </a:prstGeom>
          <a:noFill/>
        </p:spPr>
        <p:txBody>
          <a:bodyPr wrap="none" rtlCol="0">
            <a:spAutoFit/>
          </a:bodyPr>
          <a:lstStyle/>
          <a:p>
            <a:r>
              <a:rPr lang="en-US" dirty="0" smtClean="0">
                <a:latin typeface="Lato" panose="020B0604020202020204" charset="0"/>
              </a:rPr>
              <a:t>C </a:t>
            </a:r>
            <a:r>
              <a:rPr lang="en-US" dirty="0">
                <a:latin typeface="Lato" panose="020B0604020202020204" charset="0"/>
              </a:rPr>
              <a:t>program to illustrate nested-if statement</a:t>
            </a:r>
            <a:endParaRPr lang="en-US" dirty="0"/>
          </a:p>
        </p:txBody>
      </p:sp>
      <p:sp>
        <p:nvSpPr>
          <p:cNvPr id="8" name="TextBox 7"/>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2732653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6715" y="91329"/>
            <a:ext cx="9220412"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Conditional </a:t>
            </a:r>
            <a:r>
              <a:rPr lang="en-US" sz="4000" dirty="0" smtClean="0">
                <a:solidFill>
                  <a:schemeClr val="bg2"/>
                </a:solidFill>
                <a:latin typeface="Times New Roman" panose="02020603050405020304" pitchFamily="18" charset="0"/>
                <a:cs typeface="Times New Roman" panose="02020603050405020304" pitchFamily="18" charset="0"/>
              </a:rPr>
              <a:t>0perators </a:t>
            </a:r>
            <a:r>
              <a:rPr lang="en-US" sz="4000" dirty="0">
                <a:solidFill>
                  <a:schemeClr val="bg2"/>
                </a:solidFill>
                <a:latin typeface="Times New Roman" panose="02020603050405020304" pitchFamily="18" charset="0"/>
                <a:cs typeface="Times New Roman" panose="02020603050405020304" pitchFamily="18" charset="0"/>
              </a:rPr>
              <a:t>and </a:t>
            </a:r>
            <a:r>
              <a:rPr lang="en-US" sz="4000" dirty="0" smtClean="0">
                <a:solidFill>
                  <a:schemeClr val="bg2"/>
                </a:solidFill>
                <a:latin typeface="Times New Roman" panose="02020603050405020304" pitchFamily="18" charset="0"/>
                <a:cs typeface="Times New Roman" panose="02020603050405020304" pitchFamily="18" charset="0"/>
              </a:rPr>
              <a:t>Switch Statement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37585" y="738127"/>
            <a:ext cx="2621230" cy="400110"/>
          </a:xfrm>
          <a:prstGeom prst="rect">
            <a:avLst/>
          </a:prstGeom>
        </p:spPr>
        <p:txBody>
          <a:bodyPr wrap="none">
            <a:spAutoFit/>
          </a:bodyPr>
          <a:lstStyle/>
          <a:p>
            <a:r>
              <a:rPr lang="en-US" sz="2000" dirty="0">
                <a:solidFill>
                  <a:schemeClr val="accent3"/>
                </a:solidFill>
                <a:latin typeface="Arial" panose="020B0604020202020204" pitchFamily="34" charset="0"/>
                <a:cs typeface="Arial" panose="020B0604020202020204" pitchFamily="34" charset="0"/>
              </a:rPr>
              <a:t>Conditional </a:t>
            </a:r>
            <a:r>
              <a:rPr lang="en-US" sz="2000" dirty="0" smtClean="0">
                <a:solidFill>
                  <a:schemeClr val="accent3"/>
                </a:solidFill>
                <a:latin typeface="Arial" panose="020B0604020202020204" pitchFamily="34" charset="0"/>
                <a:cs typeface="Arial" panose="020B0604020202020204" pitchFamily="34" charset="0"/>
              </a:rPr>
              <a:t>Operator</a:t>
            </a:r>
            <a:r>
              <a:rPr lang="en-US" sz="2000" dirty="0">
                <a:solidFill>
                  <a:schemeClr val="accent3"/>
                </a:solidFill>
                <a:latin typeface="Arial" panose="020B0604020202020204" pitchFamily="34" charset="0"/>
                <a:cs typeface="Arial" panose="020B0604020202020204" pitchFamily="34" charset="0"/>
              </a:rPr>
              <a:t>:</a:t>
            </a:r>
          </a:p>
        </p:txBody>
      </p:sp>
      <p:sp>
        <p:nvSpPr>
          <p:cNvPr id="5" name="Rectangle 4"/>
          <p:cNvSpPr/>
          <p:nvPr/>
        </p:nvSpPr>
        <p:spPr>
          <a:xfrm>
            <a:off x="137586" y="1138237"/>
            <a:ext cx="8891690" cy="1569660"/>
          </a:xfrm>
          <a:prstGeom prst="rect">
            <a:avLst/>
          </a:prstGeom>
        </p:spPr>
        <p:txBody>
          <a:bodyPr wrap="square">
            <a:spAutoFit/>
          </a:bodyPr>
          <a:lstStyle/>
          <a:p>
            <a:pPr marL="342900" indent="-342900" algn="just">
              <a:buFont typeface="Arial" panose="020B0604020202020204" pitchFamily="34" charset="0"/>
              <a:buChar char="•"/>
            </a:pPr>
            <a:r>
              <a:rPr lang="en-US" sz="1600" dirty="0">
                <a:solidFill>
                  <a:srgbClr val="333333"/>
                </a:solidFill>
                <a:latin typeface="Arial" panose="020B0604020202020204" pitchFamily="34" charset="0"/>
                <a:cs typeface="Arial" panose="020B0604020202020204" pitchFamily="34" charset="0"/>
              </a:rPr>
              <a:t>The conditional operator is also known as a </a:t>
            </a:r>
            <a:r>
              <a:rPr lang="en-US" sz="1600" b="1" dirty="0">
                <a:solidFill>
                  <a:srgbClr val="333333"/>
                </a:solidFill>
                <a:latin typeface="Arial" panose="020B0604020202020204" pitchFamily="34" charset="0"/>
                <a:cs typeface="Arial" panose="020B0604020202020204" pitchFamily="34" charset="0"/>
              </a:rPr>
              <a:t>ternary operator</a:t>
            </a:r>
            <a:r>
              <a:rPr lang="en-US" sz="1600" dirty="0">
                <a:solidFill>
                  <a:srgbClr val="333333"/>
                </a:solidFill>
                <a:latin typeface="Arial" panose="020B0604020202020204" pitchFamily="34" charset="0"/>
                <a:cs typeface="Arial" panose="020B0604020202020204" pitchFamily="34" charset="0"/>
              </a:rPr>
              <a:t>. The conditional statements are the decision-making statements which depends upon the output of the expression. It is represented by two symbols, i.e., '?' and ':'.</a:t>
            </a:r>
          </a:p>
          <a:p>
            <a:pPr marL="342900" indent="-342900" algn="just">
              <a:buFont typeface="Arial" panose="020B0604020202020204" pitchFamily="34" charset="0"/>
              <a:buChar char="•"/>
            </a:pPr>
            <a:r>
              <a:rPr lang="en-US" sz="1600" dirty="0">
                <a:solidFill>
                  <a:srgbClr val="333333"/>
                </a:solidFill>
                <a:latin typeface="Arial" panose="020B0604020202020204" pitchFamily="34" charset="0"/>
                <a:cs typeface="Arial" panose="020B0604020202020204" pitchFamily="34" charset="0"/>
              </a:rPr>
              <a:t>As conditional operator works on three operands, so it is also known as the ternary operator.</a:t>
            </a:r>
          </a:p>
          <a:p>
            <a:pPr marL="342900" indent="-342900" algn="just">
              <a:buFont typeface="Arial" panose="020B0604020202020204" pitchFamily="34" charset="0"/>
              <a:buChar char="•"/>
            </a:pPr>
            <a:r>
              <a:rPr lang="en-US" sz="1600" dirty="0">
                <a:solidFill>
                  <a:srgbClr val="333333"/>
                </a:solidFill>
                <a:latin typeface="Arial" panose="020B0604020202020204" pitchFamily="34" charset="0"/>
                <a:cs typeface="Arial" panose="020B0604020202020204" pitchFamily="34" charset="0"/>
              </a:rPr>
              <a:t>The behavior of the conditional operator is similar to the '</a:t>
            </a:r>
            <a:r>
              <a:rPr lang="en-US" sz="1600" dirty="0">
                <a:solidFill>
                  <a:srgbClr val="008000"/>
                </a:solidFill>
                <a:latin typeface="Arial" panose="020B0604020202020204" pitchFamily="34" charset="0"/>
                <a:cs typeface="Arial" panose="020B0604020202020204" pitchFamily="34" charset="0"/>
              </a:rPr>
              <a:t>if-else</a:t>
            </a:r>
            <a:r>
              <a:rPr lang="en-US" sz="1600" dirty="0">
                <a:solidFill>
                  <a:srgbClr val="333333"/>
                </a:solidFill>
                <a:latin typeface="Arial" panose="020B0604020202020204" pitchFamily="34" charset="0"/>
                <a:cs typeface="Arial" panose="020B0604020202020204" pitchFamily="34" charset="0"/>
              </a:rPr>
              <a:t>' statement as 'if-else' statement is also a decision-making statement.</a:t>
            </a:r>
          </a:p>
        </p:txBody>
      </p:sp>
      <p:sp>
        <p:nvSpPr>
          <p:cNvPr id="6" name="Rectangle 5"/>
          <p:cNvSpPr/>
          <p:nvPr/>
        </p:nvSpPr>
        <p:spPr>
          <a:xfrm>
            <a:off x="463169" y="2655199"/>
            <a:ext cx="8307503" cy="584775"/>
          </a:xfrm>
          <a:prstGeom prst="rect">
            <a:avLst/>
          </a:prstGeom>
        </p:spPr>
        <p:txBody>
          <a:bodyPr wrap="square">
            <a:spAutoFit/>
          </a:bodyPr>
          <a:lstStyle/>
          <a:p>
            <a:pPr algn="just"/>
            <a:r>
              <a:rPr lang="en-US" sz="1600" dirty="0">
                <a:solidFill>
                  <a:schemeClr val="accent3"/>
                </a:solidFill>
                <a:latin typeface="Arial" panose="020B0604020202020204" pitchFamily="34" charset="0"/>
                <a:cs typeface="Arial" panose="020B0604020202020204" pitchFamily="34" charset="0"/>
              </a:rPr>
              <a:t>Syntax of a conditional </a:t>
            </a:r>
            <a:r>
              <a:rPr lang="en-US" sz="1600" dirty="0" smtClean="0">
                <a:solidFill>
                  <a:schemeClr val="accent3"/>
                </a:solidFill>
                <a:latin typeface="Arial" panose="020B0604020202020204" pitchFamily="34" charset="0"/>
                <a:cs typeface="Arial" panose="020B0604020202020204" pitchFamily="34" charset="0"/>
              </a:rPr>
              <a:t>operator</a:t>
            </a:r>
          </a:p>
          <a:p>
            <a:pPr algn="just"/>
            <a:r>
              <a:rPr lang="en-US" sz="1600" dirty="0">
                <a:solidFill>
                  <a:srgbClr val="610B4B"/>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a:t>
            </a:r>
            <a:r>
              <a:rPr lang="en-US" sz="1600" dirty="0" smtClean="0">
                <a:latin typeface="Arial" panose="020B0604020202020204" pitchFamily="34" charset="0"/>
                <a:cs typeface="Arial" panose="020B0604020202020204" pitchFamily="34" charset="0"/>
              </a:rPr>
              <a:t>xpression1</a:t>
            </a:r>
            <a:r>
              <a:rPr lang="en-US" sz="1600" dirty="0">
                <a:solidFill>
                  <a:schemeClr val="accent3"/>
                </a:solidFill>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expression2</a:t>
            </a:r>
            <a:r>
              <a:rPr lang="en-US" sz="1600" dirty="0">
                <a:solidFill>
                  <a:schemeClr val="accent3"/>
                </a:solidFill>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expression3</a:t>
            </a:r>
            <a:r>
              <a:rPr lang="en-US" sz="1600" dirty="0">
                <a:solidFill>
                  <a:schemeClr val="accent3"/>
                </a:solidFill>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p>
        </p:txBody>
      </p:sp>
      <p:sp>
        <p:nvSpPr>
          <p:cNvPr id="7" name="Rectangle 6"/>
          <p:cNvSpPr/>
          <p:nvPr/>
        </p:nvSpPr>
        <p:spPr>
          <a:xfrm>
            <a:off x="463170" y="3209196"/>
            <a:ext cx="8566106" cy="1600438"/>
          </a:xfrm>
          <a:prstGeom prst="rect">
            <a:avLst/>
          </a:prstGeom>
        </p:spPr>
        <p:txBody>
          <a:bodyPr wrap="square">
            <a:spAutoFit/>
          </a:bodyPr>
          <a:lstStyle/>
          <a:p>
            <a:r>
              <a:rPr lang="en-US" dirty="0">
                <a:solidFill>
                  <a:schemeClr val="accent5"/>
                </a:solidFill>
              </a:rPr>
              <a:t>Meaning of the above syntax.</a:t>
            </a:r>
          </a:p>
          <a:p>
            <a:endParaRPr lang="en-US" dirty="0">
              <a:solidFill>
                <a:schemeClr val="accent5"/>
              </a:solidFill>
            </a:endParaRPr>
          </a:p>
          <a:p>
            <a:pPr marL="285750" indent="-285750">
              <a:buFont typeface="Arial" panose="020B0604020202020204" pitchFamily="34" charset="0"/>
              <a:buChar char="•"/>
            </a:pPr>
            <a:r>
              <a:rPr lang="en-US" dirty="0">
                <a:solidFill>
                  <a:schemeClr val="accent5"/>
                </a:solidFill>
              </a:rPr>
              <a:t>In the above syntax, the expression1 is a Boolean condition that can be either true or false value.</a:t>
            </a:r>
          </a:p>
          <a:p>
            <a:pPr marL="285750" indent="-285750">
              <a:buFont typeface="Arial" panose="020B0604020202020204" pitchFamily="34" charset="0"/>
              <a:buChar char="•"/>
            </a:pPr>
            <a:r>
              <a:rPr lang="en-US" dirty="0">
                <a:solidFill>
                  <a:schemeClr val="accent5"/>
                </a:solidFill>
              </a:rPr>
              <a:t>If the expression1 results into a true value, then the expression2 will execute.</a:t>
            </a:r>
          </a:p>
          <a:p>
            <a:pPr marL="285750" indent="-285750">
              <a:buFont typeface="Arial" panose="020B0604020202020204" pitchFamily="34" charset="0"/>
              <a:buChar char="•"/>
            </a:pPr>
            <a:r>
              <a:rPr lang="en-US" dirty="0">
                <a:solidFill>
                  <a:schemeClr val="accent5"/>
                </a:solidFill>
              </a:rPr>
              <a:t>The expression2 is said to be true only when it returns a non-zero value.</a:t>
            </a:r>
          </a:p>
          <a:p>
            <a:pPr marL="285750" indent="-285750">
              <a:buFont typeface="Arial" panose="020B0604020202020204" pitchFamily="34" charset="0"/>
              <a:buChar char="•"/>
            </a:pPr>
            <a:r>
              <a:rPr lang="en-US" dirty="0">
                <a:solidFill>
                  <a:schemeClr val="accent5"/>
                </a:solidFill>
              </a:rPr>
              <a:t>If the expression1 returns false value then the expression3 will execute.</a:t>
            </a:r>
          </a:p>
          <a:p>
            <a:pPr marL="285750" indent="-285750">
              <a:buFont typeface="Arial" panose="020B0604020202020204" pitchFamily="34" charset="0"/>
              <a:buChar char="•"/>
            </a:pPr>
            <a:r>
              <a:rPr lang="en-US" dirty="0">
                <a:solidFill>
                  <a:schemeClr val="accent5"/>
                </a:solidFill>
              </a:rPr>
              <a:t>The expression3 is said to be false only when it returns zero value.</a:t>
            </a:r>
          </a:p>
        </p:txBody>
      </p:sp>
    </p:spTree>
    <p:extLst>
      <p:ext uri="{BB962C8B-B14F-4D97-AF65-F5344CB8AC3E}">
        <p14:creationId xmlns:p14="http://schemas.microsoft.com/office/powerpoint/2010/main" val="3016801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6715" y="91329"/>
            <a:ext cx="9220412"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Conditional </a:t>
            </a:r>
            <a:r>
              <a:rPr lang="en-US" sz="4000" dirty="0" smtClean="0">
                <a:solidFill>
                  <a:schemeClr val="bg2"/>
                </a:solidFill>
                <a:latin typeface="Times New Roman" panose="02020603050405020304" pitchFamily="18" charset="0"/>
                <a:cs typeface="Times New Roman" panose="02020603050405020304" pitchFamily="18" charset="0"/>
              </a:rPr>
              <a:t>0perators </a:t>
            </a:r>
            <a:r>
              <a:rPr lang="en-US" sz="4000" dirty="0">
                <a:solidFill>
                  <a:schemeClr val="bg2"/>
                </a:solidFill>
                <a:latin typeface="Times New Roman" panose="02020603050405020304" pitchFamily="18" charset="0"/>
                <a:cs typeface="Times New Roman" panose="02020603050405020304" pitchFamily="18" charset="0"/>
              </a:rPr>
              <a:t>and </a:t>
            </a:r>
            <a:r>
              <a:rPr lang="en-US" sz="4000" dirty="0" smtClean="0">
                <a:solidFill>
                  <a:schemeClr val="bg2"/>
                </a:solidFill>
                <a:latin typeface="Times New Roman" panose="02020603050405020304" pitchFamily="18" charset="0"/>
                <a:cs typeface="Times New Roman" panose="02020603050405020304" pitchFamily="18" charset="0"/>
              </a:rPr>
              <a:t>Switch Statement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37585" y="738127"/>
            <a:ext cx="3690434" cy="400110"/>
          </a:xfrm>
          <a:prstGeom prst="rect">
            <a:avLst/>
          </a:prstGeom>
        </p:spPr>
        <p:txBody>
          <a:bodyPr wrap="none">
            <a:spAutoFit/>
          </a:bodyPr>
          <a:lstStyle/>
          <a:p>
            <a:r>
              <a:rPr lang="en-US" sz="2000" dirty="0">
                <a:solidFill>
                  <a:schemeClr val="accent3"/>
                </a:solidFill>
                <a:latin typeface="Arial" panose="020B0604020202020204" pitchFamily="34" charset="0"/>
                <a:cs typeface="Arial" panose="020B0604020202020204" pitchFamily="34" charset="0"/>
              </a:rPr>
              <a:t>Conditional </a:t>
            </a:r>
            <a:r>
              <a:rPr lang="en-US" sz="2000" dirty="0" smtClean="0">
                <a:solidFill>
                  <a:schemeClr val="accent3"/>
                </a:solidFill>
                <a:latin typeface="Arial" panose="020B0604020202020204" pitchFamily="34" charset="0"/>
                <a:cs typeface="Arial" panose="020B0604020202020204" pitchFamily="34" charset="0"/>
              </a:rPr>
              <a:t>Operator Example:</a:t>
            </a:r>
            <a:endParaRPr lang="en-US" sz="2000" dirty="0">
              <a:solidFill>
                <a:schemeClr val="accent3"/>
              </a:solidFill>
              <a:latin typeface="Arial" panose="020B0604020202020204" pitchFamily="34" charset="0"/>
              <a:cs typeface="Arial" panose="020B0604020202020204" pitchFamily="34" charset="0"/>
            </a:endParaRPr>
          </a:p>
        </p:txBody>
      </p:sp>
      <p:sp>
        <p:nvSpPr>
          <p:cNvPr id="9" name="Rectangle 8"/>
          <p:cNvSpPr/>
          <p:nvPr/>
        </p:nvSpPr>
        <p:spPr>
          <a:xfrm>
            <a:off x="137584" y="1145353"/>
            <a:ext cx="9006416" cy="2308324"/>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#include &lt;</a:t>
            </a:r>
            <a:r>
              <a:rPr lang="en-US" sz="1600" dirty="0" err="1">
                <a:latin typeface="Arial" panose="020B0604020202020204" pitchFamily="34" charset="0"/>
                <a:cs typeface="Arial" panose="020B0604020202020204" pitchFamily="34" charset="0"/>
              </a:rPr>
              <a:t>stdio.h</a:t>
            </a:r>
            <a:r>
              <a:rPr lang="en-US" sz="1600" dirty="0">
                <a:latin typeface="Arial" panose="020B0604020202020204" pitchFamily="34" charset="0"/>
                <a:cs typeface="Arial" panose="020B0604020202020204" pitchFamily="34" charset="0"/>
              </a:rPr>
              <a:t>&gt;  </a:t>
            </a:r>
          </a:p>
          <a:p>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main()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age;  </a:t>
            </a:r>
            <a:r>
              <a:rPr lang="en-US" sz="1600" dirty="0">
                <a:solidFill>
                  <a:schemeClr val="accent5"/>
                </a:solidFill>
                <a:latin typeface="Arial" panose="020B0604020202020204" pitchFamily="34" charset="0"/>
                <a:cs typeface="Arial" panose="020B0604020202020204" pitchFamily="34" charset="0"/>
              </a:rPr>
              <a:t>// variable declaration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printf</a:t>
            </a:r>
            <a:r>
              <a:rPr lang="en-US" sz="1600" dirty="0">
                <a:latin typeface="Arial" panose="020B0604020202020204" pitchFamily="34" charset="0"/>
                <a:cs typeface="Arial" panose="020B0604020202020204" pitchFamily="34" charset="0"/>
              </a:rPr>
              <a:t>("Enter your age");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scanf</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d",&amp;age</a:t>
            </a:r>
            <a:r>
              <a:rPr lang="en-US" sz="1600" dirty="0">
                <a:latin typeface="Arial" panose="020B0604020202020204" pitchFamily="34" charset="0"/>
                <a:cs typeface="Arial" panose="020B0604020202020204" pitchFamily="34" charset="0"/>
              </a:rPr>
              <a:t>);   </a:t>
            </a:r>
            <a:r>
              <a:rPr lang="en-US" sz="1600" dirty="0">
                <a:solidFill>
                  <a:schemeClr val="accent5"/>
                </a:solidFill>
                <a:latin typeface="Arial" panose="020B0604020202020204" pitchFamily="34" charset="0"/>
                <a:cs typeface="Arial" panose="020B0604020202020204" pitchFamily="34" charset="0"/>
              </a:rPr>
              <a:t>// taking user input for age variable  </a:t>
            </a:r>
          </a:p>
          <a:p>
            <a:r>
              <a:rPr lang="en-US" sz="1600" dirty="0">
                <a:latin typeface="Arial" panose="020B0604020202020204" pitchFamily="34" charset="0"/>
                <a:cs typeface="Arial" panose="020B0604020202020204" pitchFamily="34" charset="0"/>
              </a:rPr>
              <a:t>    (age&gt;=18)</a:t>
            </a:r>
            <a:r>
              <a:rPr lang="en-US" sz="1600" dirty="0">
                <a:solidFill>
                  <a:schemeClr val="accent3"/>
                </a:solidFill>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printf</a:t>
            </a:r>
            <a:r>
              <a:rPr lang="en-US" sz="1600" dirty="0">
                <a:latin typeface="Arial" panose="020B0604020202020204" pitchFamily="34" charset="0"/>
                <a:cs typeface="Arial" panose="020B0604020202020204" pitchFamily="34" charset="0"/>
              </a:rPr>
              <a:t>("eligible for voting")) </a:t>
            </a:r>
            <a:r>
              <a:rPr lang="en-US" sz="1600" dirty="0">
                <a:solidFill>
                  <a:schemeClr val="accent3"/>
                </a:solidFill>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printf</a:t>
            </a:r>
            <a:r>
              <a:rPr lang="en-US" sz="1600" dirty="0">
                <a:latin typeface="Arial" panose="020B0604020202020204" pitchFamily="34" charset="0"/>
                <a:cs typeface="Arial" panose="020B0604020202020204" pitchFamily="34" charset="0"/>
              </a:rPr>
              <a:t>("not eligible for voting"));  </a:t>
            </a:r>
            <a:r>
              <a:rPr lang="en-US" sz="1600" dirty="0">
                <a:solidFill>
                  <a:schemeClr val="accent5"/>
                </a:solidFill>
                <a:latin typeface="Arial" panose="020B0604020202020204" pitchFamily="34" charset="0"/>
                <a:cs typeface="Arial" panose="020B0604020202020204" pitchFamily="34" charset="0"/>
              </a:rPr>
              <a:t>// conditional operator  </a:t>
            </a:r>
          </a:p>
          <a:p>
            <a:r>
              <a:rPr lang="en-US" sz="1600" dirty="0">
                <a:latin typeface="Arial" panose="020B0604020202020204" pitchFamily="34" charset="0"/>
                <a:cs typeface="Arial" panose="020B0604020202020204" pitchFamily="34" charset="0"/>
              </a:rPr>
              <a:t>    return 0;  </a:t>
            </a:r>
          </a:p>
          <a:p>
            <a:r>
              <a:rPr lang="en-US" sz="1600" dirty="0">
                <a:latin typeface="Arial" panose="020B0604020202020204" pitchFamily="34" charset="0"/>
                <a:cs typeface="Arial" panose="020B0604020202020204" pitchFamily="34" charset="0"/>
              </a:rPr>
              <a:t>}</a:t>
            </a:r>
          </a:p>
        </p:txBody>
      </p:sp>
      <p:sp>
        <p:nvSpPr>
          <p:cNvPr id="13" name="Rectangle 12"/>
          <p:cNvSpPr/>
          <p:nvPr/>
        </p:nvSpPr>
        <p:spPr>
          <a:xfrm>
            <a:off x="137584" y="3553125"/>
            <a:ext cx="1826141" cy="738664"/>
          </a:xfrm>
          <a:prstGeom prst="rect">
            <a:avLst/>
          </a:prstGeom>
        </p:spPr>
        <p:txBody>
          <a:bodyPr wrap="none">
            <a:spAutoFit/>
          </a:bodyPr>
          <a:lstStyle/>
          <a:p>
            <a:r>
              <a:rPr lang="en-US" b="1" dirty="0" smtClean="0">
                <a:solidFill>
                  <a:schemeClr val="accent3"/>
                </a:solidFill>
                <a:latin typeface="Arial" panose="020B0604020202020204" pitchFamily="34" charset="0"/>
                <a:cs typeface="Arial" panose="020B0604020202020204" pitchFamily="34" charset="0"/>
              </a:rPr>
              <a:t>Output:</a:t>
            </a:r>
          </a:p>
          <a:p>
            <a:r>
              <a:rPr lang="en-US" dirty="0" smtClean="0">
                <a:latin typeface="Arial" panose="020B0604020202020204" pitchFamily="34" charset="0"/>
                <a:cs typeface="Arial" panose="020B0604020202020204" pitchFamily="34" charset="0"/>
              </a:rPr>
              <a:t>Enter </a:t>
            </a:r>
            <a:r>
              <a:rPr lang="en-US" dirty="0">
                <a:latin typeface="Arial" panose="020B0604020202020204" pitchFamily="34" charset="0"/>
                <a:cs typeface="Arial" panose="020B0604020202020204" pitchFamily="34" charset="0"/>
              </a:rPr>
              <a:t>your </a:t>
            </a:r>
            <a:r>
              <a:rPr lang="en-US" dirty="0" smtClean="0">
                <a:latin typeface="Arial" panose="020B0604020202020204" pitchFamily="34" charset="0"/>
                <a:cs typeface="Arial" panose="020B0604020202020204" pitchFamily="34" charset="0"/>
              </a:rPr>
              <a:t>age 12</a:t>
            </a:r>
          </a:p>
          <a:p>
            <a:r>
              <a:rPr lang="en-US" dirty="0">
                <a:latin typeface="Arial" panose="020B0604020202020204" pitchFamily="34" charset="0"/>
                <a:cs typeface="Arial" panose="020B0604020202020204" pitchFamily="34" charset="0"/>
              </a:rPr>
              <a:t>not eligible for voting</a:t>
            </a:r>
            <a:endParaRPr lang="en-US" dirty="0"/>
          </a:p>
        </p:txBody>
      </p:sp>
    </p:spTree>
    <p:extLst>
      <p:ext uri="{BB962C8B-B14F-4D97-AF65-F5344CB8AC3E}">
        <p14:creationId xmlns:p14="http://schemas.microsoft.com/office/powerpoint/2010/main" val="4261551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6715" y="91329"/>
            <a:ext cx="9220412"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Conditional </a:t>
            </a:r>
            <a:r>
              <a:rPr lang="en-US" sz="4000" dirty="0" smtClean="0">
                <a:solidFill>
                  <a:schemeClr val="bg2"/>
                </a:solidFill>
                <a:latin typeface="Times New Roman" panose="02020603050405020304" pitchFamily="18" charset="0"/>
                <a:cs typeface="Times New Roman" panose="02020603050405020304" pitchFamily="18" charset="0"/>
              </a:rPr>
              <a:t>0perators </a:t>
            </a:r>
            <a:r>
              <a:rPr lang="en-US" sz="4000" dirty="0">
                <a:solidFill>
                  <a:schemeClr val="bg2"/>
                </a:solidFill>
                <a:latin typeface="Times New Roman" panose="02020603050405020304" pitchFamily="18" charset="0"/>
                <a:cs typeface="Times New Roman" panose="02020603050405020304" pitchFamily="18" charset="0"/>
              </a:rPr>
              <a:t>and </a:t>
            </a:r>
            <a:r>
              <a:rPr lang="en-US" sz="4000" dirty="0" smtClean="0">
                <a:solidFill>
                  <a:schemeClr val="bg2"/>
                </a:solidFill>
                <a:latin typeface="Times New Roman" panose="02020603050405020304" pitchFamily="18" charset="0"/>
                <a:cs typeface="Times New Roman" panose="02020603050405020304" pitchFamily="18" charset="0"/>
              </a:rPr>
              <a:t>Switch Statement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37585" y="738127"/>
            <a:ext cx="2249334" cy="400110"/>
          </a:xfrm>
          <a:prstGeom prst="rect">
            <a:avLst/>
          </a:prstGeom>
        </p:spPr>
        <p:txBody>
          <a:bodyPr wrap="none">
            <a:spAutoFit/>
          </a:bodyPr>
          <a:lstStyle/>
          <a:p>
            <a:r>
              <a:rPr lang="en-US" sz="2000" dirty="0" smtClean="0">
                <a:solidFill>
                  <a:schemeClr val="accent3"/>
                </a:solidFill>
                <a:latin typeface="Arial" panose="020B0604020202020204" pitchFamily="34" charset="0"/>
                <a:cs typeface="Arial" panose="020B0604020202020204" pitchFamily="34" charset="0"/>
              </a:rPr>
              <a:t>Switch Statement:</a:t>
            </a:r>
            <a:endParaRPr lang="en-US" sz="2000" dirty="0">
              <a:solidFill>
                <a:schemeClr val="accent3"/>
              </a:solidFill>
              <a:latin typeface="Arial" panose="020B0604020202020204" pitchFamily="34" charset="0"/>
              <a:cs typeface="Arial" panose="020B0604020202020204" pitchFamily="34" charset="0"/>
            </a:endParaRPr>
          </a:p>
        </p:txBody>
      </p:sp>
      <p:sp>
        <p:nvSpPr>
          <p:cNvPr id="5" name="Rectangle 4"/>
          <p:cNvSpPr/>
          <p:nvPr/>
        </p:nvSpPr>
        <p:spPr>
          <a:xfrm>
            <a:off x="137585" y="1138237"/>
            <a:ext cx="8891690" cy="954107"/>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switch statement in C is an alternate to if-else-if ladder statement which allows us to execute multiple operations for the different </a:t>
            </a:r>
            <a:r>
              <a:rPr lang="en-US" dirty="0" smtClean="0">
                <a:solidFill>
                  <a:srgbClr val="333333"/>
                </a:solidFill>
                <a:latin typeface="Arial" panose="020B0604020202020204" pitchFamily="34" charset="0"/>
                <a:cs typeface="Arial" panose="020B0604020202020204" pitchFamily="34" charset="0"/>
              </a:rPr>
              <a:t>possible </a:t>
            </a:r>
            <a:r>
              <a:rPr lang="en-US" dirty="0">
                <a:solidFill>
                  <a:srgbClr val="333333"/>
                </a:solidFill>
                <a:latin typeface="Arial" panose="020B0604020202020204" pitchFamily="34" charset="0"/>
                <a:cs typeface="Arial" panose="020B0604020202020204" pitchFamily="34" charset="0"/>
              </a:rPr>
              <a:t>values of a single variable called switch variable. Here, We can define various statements in the multiple cases for the different values of a single variable.</a:t>
            </a:r>
          </a:p>
          <a:p>
            <a:pPr marL="285750" indent="-285750" algn="just">
              <a:buFont typeface="Arial" panose="020B0604020202020204" pitchFamily="34" charset="0"/>
              <a:buChar char="•"/>
            </a:pPr>
            <a:r>
              <a:rPr lang="en-US" dirty="0">
                <a:solidFill>
                  <a:srgbClr val="333333"/>
                </a:solidFill>
                <a:latin typeface="Arial" panose="020B0604020202020204" pitchFamily="34" charset="0"/>
                <a:cs typeface="Arial" panose="020B0604020202020204" pitchFamily="34" charset="0"/>
              </a:rPr>
              <a:t>The syntax of switch statement in </a:t>
            </a:r>
            <a:r>
              <a:rPr lang="en-US" dirty="0">
                <a:solidFill>
                  <a:srgbClr val="008000"/>
                </a:solidFill>
                <a:latin typeface="Arial" panose="020B0604020202020204" pitchFamily="34" charset="0"/>
                <a:cs typeface="Arial" panose="020B0604020202020204" pitchFamily="34" charset="0"/>
              </a:rPr>
              <a:t>c language</a:t>
            </a:r>
            <a:r>
              <a:rPr lang="en-US" dirty="0">
                <a:solidFill>
                  <a:srgbClr val="333333"/>
                </a:solidFill>
                <a:latin typeface="Arial" panose="020B0604020202020204" pitchFamily="34" charset="0"/>
                <a:cs typeface="Arial" panose="020B0604020202020204" pitchFamily="34" charset="0"/>
              </a:rPr>
              <a:t> is given below:</a:t>
            </a:r>
          </a:p>
        </p:txBody>
      </p:sp>
      <p:sp>
        <p:nvSpPr>
          <p:cNvPr id="6" name="Rectangle 5"/>
          <p:cNvSpPr/>
          <p:nvPr/>
        </p:nvSpPr>
        <p:spPr>
          <a:xfrm>
            <a:off x="1506682" y="2176027"/>
            <a:ext cx="4125191" cy="2677656"/>
          </a:xfrm>
          <a:prstGeom prst="rect">
            <a:avLst/>
          </a:prstGeom>
        </p:spPr>
        <p:txBody>
          <a:bodyPr wrap="square">
            <a:spAutoFit/>
          </a:bodyPr>
          <a:lstStyle/>
          <a:p>
            <a:r>
              <a:rPr lang="en-US" dirty="0">
                <a:latin typeface="Arial" panose="020B0604020202020204" pitchFamily="34" charset="0"/>
                <a:cs typeface="Arial" panose="020B0604020202020204" pitchFamily="34" charset="0"/>
              </a:rPr>
              <a:t>switch(expression){    </a:t>
            </a:r>
          </a:p>
          <a:p>
            <a:r>
              <a:rPr lang="en-US" dirty="0">
                <a:latin typeface="Arial" panose="020B0604020202020204" pitchFamily="34" charset="0"/>
                <a:cs typeface="Arial" panose="020B0604020202020204" pitchFamily="34" charset="0"/>
              </a:rPr>
              <a:t>case value1:    </a:t>
            </a:r>
          </a:p>
          <a:p>
            <a:r>
              <a:rPr lang="en-US" dirty="0">
                <a:latin typeface="Arial" panose="020B0604020202020204" pitchFamily="34" charset="0"/>
                <a:cs typeface="Arial" panose="020B0604020202020204" pitchFamily="34" charset="0"/>
              </a:rPr>
              <a:t> //code to be executed;    </a:t>
            </a:r>
          </a:p>
          <a:p>
            <a:r>
              <a:rPr lang="en-US" dirty="0">
                <a:latin typeface="Arial" panose="020B0604020202020204" pitchFamily="34" charset="0"/>
                <a:cs typeface="Arial" panose="020B0604020202020204" pitchFamily="34" charset="0"/>
              </a:rPr>
              <a:t> break;  //optional  </a:t>
            </a:r>
          </a:p>
          <a:p>
            <a:r>
              <a:rPr lang="en-US" dirty="0">
                <a:latin typeface="Arial" panose="020B0604020202020204" pitchFamily="34" charset="0"/>
                <a:cs typeface="Arial" panose="020B0604020202020204" pitchFamily="34" charset="0"/>
              </a:rPr>
              <a:t>case value2:    </a:t>
            </a:r>
          </a:p>
          <a:p>
            <a:r>
              <a:rPr lang="en-US" dirty="0">
                <a:latin typeface="Arial" panose="020B0604020202020204" pitchFamily="34" charset="0"/>
                <a:cs typeface="Arial" panose="020B0604020202020204" pitchFamily="34" charset="0"/>
              </a:rPr>
              <a:t> //code to be executed;    </a:t>
            </a:r>
          </a:p>
          <a:p>
            <a:r>
              <a:rPr lang="en-US" dirty="0">
                <a:latin typeface="Arial" panose="020B0604020202020204" pitchFamily="34" charset="0"/>
                <a:cs typeface="Arial" panose="020B0604020202020204" pitchFamily="34" charset="0"/>
              </a:rPr>
              <a:t> break;  //optional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default:     </a:t>
            </a:r>
          </a:p>
          <a:p>
            <a:r>
              <a:rPr lang="en-US" dirty="0">
                <a:latin typeface="Arial" panose="020B0604020202020204" pitchFamily="34" charset="0"/>
                <a:cs typeface="Arial" panose="020B0604020202020204" pitchFamily="34" charset="0"/>
              </a:rPr>
              <a:t> code to be executed if all cases are not matched;    </a:t>
            </a:r>
          </a:p>
          <a:p>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52376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C Program Example-1</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72970" y="929868"/>
            <a:ext cx="8790201" cy="3477875"/>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//Program </a:t>
            </a:r>
            <a:r>
              <a:rPr lang="en-US" sz="2000" dirty="0" smtClean="0">
                <a:solidFill>
                  <a:srgbClr val="0070C0"/>
                </a:solidFill>
                <a:latin typeface="Arial" panose="020B0604020202020204" pitchFamily="34" charset="0"/>
                <a:cs typeface="Arial" panose="020B0604020202020204" pitchFamily="34" charset="0"/>
              </a:rPr>
              <a:t>to print an integer number</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include &lt;</a:t>
            </a:r>
            <a:r>
              <a:rPr lang="en-US" sz="2000" dirty="0" err="1">
                <a:latin typeface="Arial" panose="020B0604020202020204" pitchFamily="34" charset="0"/>
                <a:cs typeface="Arial" panose="020B0604020202020204" pitchFamily="34" charset="0"/>
              </a:rPr>
              <a:t>stdio.h</a:t>
            </a:r>
            <a:r>
              <a:rPr lang="en-US" sz="2000" dirty="0" smtClean="0">
                <a:latin typeface="Arial" panose="020B0604020202020204" pitchFamily="34" charset="0"/>
                <a:cs typeface="Arial" panose="020B0604020202020204" pitchFamily="34" charset="0"/>
              </a:rPr>
              <a:t>&gt;</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main</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num</a:t>
            </a:r>
            <a:r>
              <a:rPr lang="en-US" sz="2000" dirty="0" smtClean="0">
                <a:latin typeface="Arial" panose="020B0604020202020204" pitchFamily="34" charset="0"/>
                <a:cs typeface="Arial" panose="020B0604020202020204" pitchFamily="34" charset="0"/>
              </a:rPr>
              <a:t> = 6;</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printf</a:t>
            </a:r>
            <a:r>
              <a:rPr lang="en-US" sz="2000" dirty="0" smtClean="0">
                <a:latin typeface="Arial" panose="020B0604020202020204" pitchFamily="34" charset="0"/>
                <a:cs typeface="Arial" panose="020B0604020202020204" pitchFamily="34" charset="0"/>
              </a:rPr>
              <a:t> (“</a:t>
            </a:r>
            <a:r>
              <a:rPr lang="en-US" sz="2000" dirty="0">
                <a:solidFill>
                  <a:schemeClr val="accent3"/>
                </a:solidFill>
                <a:latin typeface="Arial" panose="020B0604020202020204" pitchFamily="34" charset="0"/>
                <a:cs typeface="Arial" panose="020B0604020202020204" pitchFamily="34" charset="0"/>
              </a:rPr>
              <a:t>T</a:t>
            </a:r>
            <a:r>
              <a:rPr lang="en-US" sz="2000" dirty="0" smtClean="0">
                <a:solidFill>
                  <a:schemeClr val="accent3"/>
                </a:solidFill>
                <a:latin typeface="Arial" panose="020B0604020202020204" pitchFamily="34" charset="0"/>
                <a:cs typeface="Arial" panose="020B0604020202020204" pitchFamily="34" charset="0"/>
              </a:rPr>
              <a:t>he number is = %d</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num</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return </a:t>
            </a:r>
            <a:r>
              <a:rPr lang="en-US" sz="2000" dirty="0">
                <a:solidFill>
                  <a:schemeClr val="accent5"/>
                </a:solidFill>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Output: </a:t>
            </a:r>
            <a:r>
              <a:rPr lang="en-US" sz="2000" dirty="0">
                <a:latin typeface="Arial" panose="020B0604020202020204" pitchFamily="34" charset="0"/>
                <a:cs typeface="Arial" panose="020B0604020202020204" pitchFamily="34" charset="0"/>
              </a:rPr>
              <a:t>T</a:t>
            </a:r>
            <a:r>
              <a:rPr lang="en-US" sz="2000" dirty="0" smtClean="0">
                <a:latin typeface="Arial" panose="020B0604020202020204" pitchFamily="34" charset="0"/>
                <a:cs typeface="Arial" panose="020B0604020202020204" pitchFamily="34" charset="0"/>
              </a:rPr>
              <a:t>he number is = 6</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1499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6715" y="91329"/>
            <a:ext cx="9220412"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Conditional </a:t>
            </a:r>
            <a:r>
              <a:rPr lang="en-US" sz="4000" dirty="0" smtClean="0">
                <a:solidFill>
                  <a:schemeClr val="bg2"/>
                </a:solidFill>
                <a:latin typeface="Times New Roman" panose="02020603050405020304" pitchFamily="18" charset="0"/>
                <a:cs typeface="Times New Roman" panose="02020603050405020304" pitchFamily="18" charset="0"/>
              </a:rPr>
              <a:t>0perators </a:t>
            </a:r>
            <a:r>
              <a:rPr lang="en-US" sz="4000" dirty="0">
                <a:solidFill>
                  <a:schemeClr val="bg2"/>
                </a:solidFill>
                <a:latin typeface="Times New Roman" panose="02020603050405020304" pitchFamily="18" charset="0"/>
                <a:cs typeface="Times New Roman" panose="02020603050405020304" pitchFamily="18" charset="0"/>
              </a:rPr>
              <a:t>and </a:t>
            </a:r>
            <a:r>
              <a:rPr lang="en-US" sz="4000" dirty="0" smtClean="0">
                <a:solidFill>
                  <a:schemeClr val="bg2"/>
                </a:solidFill>
                <a:latin typeface="Times New Roman" panose="02020603050405020304" pitchFamily="18" charset="0"/>
                <a:cs typeface="Times New Roman" panose="02020603050405020304" pitchFamily="18" charset="0"/>
              </a:rPr>
              <a:t>Switch Statement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37585" y="738127"/>
            <a:ext cx="2249334" cy="400110"/>
          </a:xfrm>
          <a:prstGeom prst="rect">
            <a:avLst/>
          </a:prstGeom>
        </p:spPr>
        <p:txBody>
          <a:bodyPr wrap="none">
            <a:spAutoFit/>
          </a:bodyPr>
          <a:lstStyle/>
          <a:p>
            <a:r>
              <a:rPr lang="en-US" sz="2000" dirty="0" smtClean="0">
                <a:solidFill>
                  <a:schemeClr val="accent3"/>
                </a:solidFill>
                <a:latin typeface="Arial" panose="020B0604020202020204" pitchFamily="34" charset="0"/>
                <a:cs typeface="Arial" panose="020B0604020202020204" pitchFamily="34" charset="0"/>
              </a:rPr>
              <a:t>Switch Statement:</a:t>
            </a:r>
            <a:endParaRPr lang="en-US" sz="2000" dirty="0">
              <a:solidFill>
                <a:schemeClr val="accent3"/>
              </a:solidFill>
              <a:latin typeface="Arial" panose="020B0604020202020204" pitchFamily="34" charset="0"/>
              <a:cs typeface="Arial" panose="020B0604020202020204" pitchFamily="34" charset="0"/>
            </a:endParaRPr>
          </a:p>
        </p:txBody>
      </p:sp>
      <p:sp>
        <p:nvSpPr>
          <p:cNvPr id="7" name="Rectangle 6"/>
          <p:cNvSpPr/>
          <p:nvPr/>
        </p:nvSpPr>
        <p:spPr>
          <a:xfrm>
            <a:off x="137585" y="1107186"/>
            <a:ext cx="8891690" cy="1600438"/>
          </a:xfrm>
          <a:prstGeom prst="rect">
            <a:avLst/>
          </a:prstGeom>
        </p:spPr>
        <p:txBody>
          <a:bodyPr wrap="square">
            <a:spAutoFit/>
          </a:bodyPr>
          <a:lstStyle/>
          <a:p>
            <a:r>
              <a:rPr lang="en-US" dirty="0"/>
              <a:t>Rules for switch statement in C language</a:t>
            </a:r>
          </a:p>
          <a:p>
            <a:pPr marL="285750" indent="-285750">
              <a:buFont typeface="Arial" panose="020B0604020202020204" pitchFamily="34" charset="0"/>
              <a:buChar char="•"/>
            </a:pPr>
            <a:r>
              <a:rPr lang="en-US" dirty="0" smtClean="0"/>
              <a:t>The </a:t>
            </a:r>
            <a:r>
              <a:rPr lang="en-US" dirty="0">
                <a:solidFill>
                  <a:schemeClr val="accent5"/>
                </a:solidFill>
              </a:rPr>
              <a:t>switch expression</a:t>
            </a:r>
            <a:r>
              <a:rPr lang="en-US" dirty="0"/>
              <a:t> must be of an integer or character type</a:t>
            </a:r>
            <a:r>
              <a:rPr lang="en-US" dirty="0" smtClean="0"/>
              <a:t>.</a:t>
            </a:r>
            <a:endParaRPr lang="en-US" dirty="0"/>
          </a:p>
          <a:p>
            <a:pPr marL="285750" indent="-285750">
              <a:buFont typeface="Arial" panose="020B0604020202020204" pitchFamily="34" charset="0"/>
              <a:buChar char="•"/>
            </a:pPr>
            <a:r>
              <a:rPr lang="en-US" dirty="0" smtClean="0"/>
              <a:t>The </a:t>
            </a:r>
            <a:r>
              <a:rPr lang="en-US" dirty="0">
                <a:solidFill>
                  <a:schemeClr val="accent5"/>
                </a:solidFill>
              </a:rPr>
              <a:t>case</a:t>
            </a:r>
            <a:r>
              <a:rPr lang="en-US" dirty="0"/>
              <a:t> </a:t>
            </a:r>
            <a:r>
              <a:rPr lang="en-US" dirty="0">
                <a:solidFill>
                  <a:schemeClr val="accent5"/>
                </a:solidFill>
              </a:rPr>
              <a:t>value</a:t>
            </a:r>
            <a:r>
              <a:rPr lang="en-US" dirty="0"/>
              <a:t> must be an integer or character constant</a:t>
            </a:r>
            <a:r>
              <a:rPr lang="en-US" dirty="0" smtClean="0"/>
              <a:t>.</a:t>
            </a:r>
            <a:endParaRPr lang="en-US" dirty="0"/>
          </a:p>
          <a:p>
            <a:pPr marL="285750" indent="-285750">
              <a:buFont typeface="Arial" panose="020B0604020202020204" pitchFamily="34" charset="0"/>
              <a:buChar char="•"/>
            </a:pPr>
            <a:r>
              <a:rPr lang="en-US" dirty="0" smtClean="0"/>
              <a:t>The </a:t>
            </a:r>
            <a:r>
              <a:rPr lang="en-US" dirty="0">
                <a:solidFill>
                  <a:schemeClr val="accent5"/>
                </a:solidFill>
              </a:rPr>
              <a:t>case value </a:t>
            </a:r>
            <a:r>
              <a:rPr lang="en-US" dirty="0"/>
              <a:t>can be used only inside the switch statement</a:t>
            </a:r>
            <a:r>
              <a:rPr lang="en-US" dirty="0" smtClean="0"/>
              <a:t>.</a:t>
            </a:r>
            <a:endParaRPr lang="en-US" dirty="0"/>
          </a:p>
          <a:p>
            <a:pPr marL="285750" indent="-285750">
              <a:buFont typeface="Arial" panose="020B0604020202020204" pitchFamily="34" charset="0"/>
              <a:buChar char="•"/>
            </a:pPr>
            <a:r>
              <a:rPr lang="en-US" dirty="0" smtClean="0"/>
              <a:t>The </a:t>
            </a:r>
            <a:r>
              <a:rPr lang="en-US" dirty="0">
                <a:solidFill>
                  <a:schemeClr val="accent5"/>
                </a:solidFill>
              </a:rPr>
              <a:t>break statement</a:t>
            </a:r>
            <a:r>
              <a:rPr lang="en-US" dirty="0"/>
              <a:t> in switch case is not must. It is optional. If there is no break statement found in the case, all the cases will be executed present after the matched case. It is known as fall through the state of C switch statement.</a:t>
            </a:r>
          </a:p>
        </p:txBody>
      </p:sp>
    </p:spTree>
    <p:extLst>
      <p:ext uri="{BB962C8B-B14F-4D97-AF65-F5344CB8AC3E}">
        <p14:creationId xmlns:p14="http://schemas.microsoft.com/office/powerpoint/2010/main" val="3561769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6715" y="91329"/>
            <a:ext cx="9220412"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Conditional </a:t>
            </a:r>
            <a:r>
              <a:rPr lang="en-US" sz="4000" dirty="0" smtClean="0">
                <a:solidFill>
                  <a:schemeClr val="bg2"/>
                </a:solidFill>
                <a:latin typeface="Times New Roman" panose="02020603050405020304" pitchFamily="18" charset="0"/>
                <a:cs typeface="Times New Roman" panose="02020603050405020304" pitchFamily="18" charset="0"/>
              </a:rPr>
              <a:t>0perators </a:t>
            </a:r>
            <a:r>
              <a:rPr lang="en-US" sz="4000" dirty="0">
                <a:solidFill>
                  <a:schemeClr val="bg2"/>
                </a:solidFill>
                <a:latin typeface="Times New Roman" panose="02020603050405020304" pitchFamily="18" charset="0"/>
                <a:cs typeface="Times New Roman" panose="02020603050405020304" pitchFamily="18" charset="0"/>
              </a:rPr>
              <a:t>and </a:t>
            </a:r>
            <a:r>
              <a:rPr lang="en-US" sz="4000" dirty="0" smtClean="0">
                <a:solidFill>
                  <a:schemeClr val="bg2"/>
                </a:solidFill>
                <a:latin typeface="Times New Roman" panose="02020603050405020304" pitchFamily="18" charset="0"/>
                <a:cs typeface="Times New Roman" panose="02020603050405020304" pitchFamily="18" charset="0"/>
              </a:rPr>
              <a:t>Switch Statement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37585" y="738127"/>
            <a:ext cx="2249334" cy="400110"/>
          </a:xfrm>
          <a:prstGeom prst="rect">
            <a:avLst/>
          </a:prstGeom>
        </p:spPr>
        <p:txBody>
          <a:bodyPr wrap="none">
            <a:spAutoFit/>
          </a:bodyPr>
          <a:lstStyle/>
          <a:p>
            <a:r>
              <a:rPr lang="en-US" sz="2000" dirty="0" smtClean="0">
                <a:solidFill>
                  <a:schemeClr val="accent3"/>
                </a:solidFill>
                <a:latin typeface="Arial" panose="020B0604020202020204" pitchFamily="34" charset="0"/>
                <a:cs typeface="Arial" panose="020B0604020202020204" pitchFamily="34" charset="0"/>
              </a:rPr>
              <a:t>Switch Statement:</a:t>
            </a:r>
            <a:endParaRPr lang="en-US" sz="2000" dirty="0">
              <a:solidFill>
                <a:schemeClr val="accent3"/>
              </a:solidFill>
              <a:latin typeface="Arial" panose="020B0604020202020204" pitchFamily="34" charset="0"/>
              <a:cs typeface="Arial" panose="020B0604020202020204" pitchFamily="34" charset="0"/>
            </a:endParaRPr>
          </a:p>
        </p:txBody>
      </p:sp>
      <p:sp>
        <p:nvSpPr>
          <p:cNvPr id="5" name="Rectangle 4"/>
          <p:cNvSpPr/>
          <p:nvPr/>
        </p:nvSpPr>
        <p:spPr>
          <a:xfrm>
            <a:off x="2286000" y="752276"/>
            <a:ext cx="4208318" cy="4401205"/>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#include&lt;</a:t>
            </a:r>
            <a:r>
              <a:rPr lang="en-US" dirty="0" err="1">
                <a:latin typeface="Arial" panose="020B0604020202020204" pitchFamily="34" charset="0"/>
                <a:cs typeface="Arial" panose="020B0604020202020204" pitchFamily="34" charset="0"/>
              </a:rPr>
              <a:t>stdio.h</a:t>
            </a:r>
            <a:r>
              <a:rPr lang="en-US" dirty="0">
                <a:latin typeface="Arial" panose="020B0604020202020204" pitchFamily="34" charset="0"/>
                <a:cs typeface="Arial" panose="020B0604020202020204" pitchFamily="34" charset="0"/>
              </a:rPr>
              <a:t>&gt;  </a:t>
            </a:r>
          </a:p>
          <a:p>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main()</a:t>
            </a:r>
            <a:r>
              <a:rPr lang="en-US" dirty="0">
                <a:solidFill>
                  <a:schemeClr val="accent5"/>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number=0;     </a:t>
            </a:r>
          </a:p>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("enter a number:");    </a:t>
            </a:r>
          </a:p>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scanf</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d",&amp;number</a:t>
            </a:r>
            <a:r>
              <a:rPr lang="en-US" dirty="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switch(number</a:t>
            </a:r>
            <a:r>
              <a:rPr lang="en-US" dirty="0">
                <a:latin typeface="Arial" panose="020B0604020202020204" pitchFamily="34" charset="0"/>
                <a:cs typeface="Arial" panose="020B0604020202020204" pitchFamily="34" charset="0"/>
              </a:rPr>
              <a:t>)</a:t>
            </a:r>
            <a:r>
              <a:rPr lang="en-US" dirty="0">
                <a:solidFill>
                  <a:schemeClr val="accent3"/>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case </a:t>
            </a:r>
            <a:r>
              <a:rPr lang="en-US" dirty="0">
                <a:latin typeface="Arial" panose="020B0604020202020204" pitchFamily="34" charset="0"/>
                <a:cs typeface="Arial" panose="020B0604020202020204" pitchFamily="34" charset="0"/>
              </a:rPr>
              <a:t>10:    </a:t>
            </a:r>
          </a:p>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("number is equals to 10");    </a:t>
            </a:r>
          </a:p>
          <a:p>
            <a:r>
              <a:rPr lang="en-US" dirty="0" smtClean="0">
                <a:latin typeface="Arial" panose="020B0604020202020204" pitchFamily="34" charset="0"/>
                <a:cs typeface="Arial" panose="020B0604020202020204" pitchFamily="34" charset="0"/>
              </a:rPr>
              <a:t>          break</a:t>
            </a:r>
            <a:r>
              <a:rPr lang="en-US" dirty="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case </a:t>
            </a:r>
            <a:r>
              <a:rPr lang="en-US" dirty="0">
                <a:latin typeface="Arial" panose="020B0604020202020204" pitchFamily="34" charset="0"/>
                <a:cs typeface="Arial" panose="020B0604020202020204" pitchFamily="34" charset="0"/>
              </a:rPr>
              <a:t>50:    </a:t>
            </a:r>
          </a:p>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("number is equal to 50");    </a:t>
            </a:r>
          </a:p>
          <a:p>
            <a:r>
              <a:rPr lang="en-US" dirty="0" smtClean="0">
                <a:latin typeface="Arial" panose="020B0604020202020204" pitchFamily="34" charset="0"/>
                <a:cs typeface="Arial" panose="020B0604020202020204" pitchFamily="34" charset="0"/>
              </a:rPr>
              <a:t>          break</a:t>
            </a:r>
            <a:r>
              <a:rPr lang="en-US" dirty="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case </a:t>
            </a:r>
            <a:r>
              <a:rPr lang="en-US" dirty="0">
                <a:latin typeface="Arial" panose="020B0604020202020204" pitchFamily="34" charset="0"/>
                <a:cs typeface="Arial" panose="020B0604020202020204" pitchFamily="34" charset="0"/>
              </a:rPr>
              <a:t>100:    </a:t>
            </a:r>
          </a:p>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("number is equal to 100");    </a:t>
            </a:r>
          </a:p>
          <a:p>
            <a:r>
              <a:rPr lang="en-US" dirty="0" smtClean="0">
                <a:latin typeface="Arial" panose="020B0604020202020204" pitchFamily="34" charset="0"/>
                <a:cs typeface="Arial" panose="020B0604020202020204" pitchFamily="34" charset="0"/>
              </a:rPr>
              <a:t>          break</a:t>
            </a:r>
            <a:r>
              <a:rPr lang="en-US" dirty="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default</a:t>
            </a:r>
            <a:r>
              <a:rPr lang="en-US" dirty="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("number is not equal to 10, 50 or 100");    </a:t>
            </a:r>
          </a:p>
          <a:p>
            <a:r>
              <a:rPr lang="en-US" dirty="0" smtClean="0">
                <a:latin typeface="Arial" panose="020B0604020202020204" pitchFamily="34" charset="0"/>
                <a:cs typeface="Arial" panose="020B0604020202020204" pitchFamily="34" charset="0"/>
              </a:rPr>
              <a:t>     </a:t>
            </a:r>
            <a:r>
              <a:rPr lang="en-US" dirty="0" smtClean="0">
                <a:solidFill>
                  <a:schemeClr val="accent3"/>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return </a:t>
            </a:r>
            <a:r>
              <a:rPr lang="en-US" dirty="0">
                <a:latin typeface="Arial" panose="020B0604020202020204" pitchFamily="34" charset="0"/>
                <a:cs typeface="Arial" panose="020B0604020202020204" pitchFamily="34" charset="0"/>
              </a:rPr>
              <a:t>0;  </a:t>
            </a:r>
          </a:p>
          <a:p>
            <a:r>
              <a:rPr lang="en-US" dirty="0">
                <a:solidFill>
                  <a:schemeClr val="accent5"/>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p>
        </p:txBody>
      </p:sp>
      <p:sp>
        <p:nvSpPr>
          <p:cNvPr id="6" name="Rectangle 1"/>
          <p:cNvSpPr>
            <a:spLocks noChangeArrowheads="1"/>
          </p:cNvSpPr>
          <p:nvPr/>
        </p:nvSpPr>
        <p:spPr bwMode="auto">
          <a:xfrm>
            <a:off x="5237634" y="768906"/>
            <a:ext cx="3541354"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3"/>
                </a:solidFill>
                <a:effectLst/>
                <a:cs typeface="Arial" panose="020B0604020202020204" pitchFamily="34" charset="0"/>
              </a:rPr>
              <a:t>Output</a:t>
            </a:r>
            <a:endParaRPr kumimoji="0" lang="en-US" altLang="en-US" sz="1600" b="0" i="0" u="none" strike="noStrike" cap="none" normalizeH="0" baseline="0" dirty="0" smtClean="0">
              <a:ln>
                <a:noFill/>
              </a:ln>
              <a:solidFill>
                <a:schemeClr val="accent3"/>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accent5"/>
                </a:solidFill>
                <a:effectLst/>
                <a:cs typeface="Arial" panose="020B0604020202020204" pitchFamily="34" charset="0"/>
              </a:rPr>
              <a:t>enter a number:4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accent5"/>
                </a:solidFill>
                <a:effectLst/>
                <a:cs typeface="Arial" panose="020B0604020202020204" pitchFamily="34" charset="0"/>
              </a:rPr>
              <a:t>number is not equal to 10, 50 or 100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accent5"/>
                </a:solidFill>
                <a:effectLst/>
                <a:cs typeface="Arial" panose="020B0604020202020204" pitchFamily="34" charset="0"/>
              </a:rPr>
              <a:t>enter a number:50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accent5"/>
                </a:solidFill>
                <a:effectLst/>
                <a:cs typeface="Arial" panose="020B0604020202020204" pitchFamily="34" charset="0"/>
              </a:rPr>
              <a:t>number is equal to 50</a:t>
            </a:r>
          </a:p>
        </p:txBody>
      </p:sp>
    </p:spTree>
    <p:extLst>
      <p:ext uri="{BB962C8B-B14F-4D97-AF65-F5344CB8AC3E}">
        <p14:creationId xmlns:p14="http://schemas.microsoft.com/office/powerpoint/2010/main" val="61713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Loop Control Structure</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59036" y="1138699"/>
            <a:ext cx="8355724" cy="3293209"/>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Lato" panose="020B0604020202020204" charset="0"/>
              </a:rPr>
              <a:t>In programming, sometimes </a:t>
            </a:r>
            <a:r>
              <a:rPr lang="en-US" sz="1600" dirty="0" smtClean="0">
                <a:latin typeface="Lato" panose="020B0604020202020204" charset="0"/>
              </a:rPr>
              <a:t>we </a:t>
            </a:r>
            <a:r>
              <a:rPr lang="en-US" sz="1600" dirty="0">
                <a:latin typeface="Lato" panose="020B0604020202020204" charset="0"/>
              </a:rPr>
              <a:t>need to </a:t>
            </a:r>
            <a:r>
              <a:rPr lang="en-US" sz="1600" dirty="0" smtClean="0">
                <a:latin typeface="Lato" panose="020B0604020202020204" charset="0"/>
              </a:rPr>
              <a:t>execute a block of code multiple times.</a:t>
            </a:r>
          </a:p>
          <a:p>
            <a:pPr marL="285750" indent="-285750" algn="just">
              <a:buFont typeface="Wingdings" panose="05000000000000000000" pitchFamily="2" charset="2"/>
              <a:buChar char="§"/>
            </a:pPr>
            <a:r>
              <a:rPr lang="en-US" sz="1600" dirty="0" smtClean="0">
                <a:latin typeface="Lato" panose="020B0604020202020204" charset="0"/>
              </a:rPr>
              <a:t>Loops </a:t>
            </a:r>
            <a:r>
              <a:rPr lang="en-US" sz="1600" dirty="0">
                <a:latin typeface="Lato" panose="020B0604020202020204" charset="0"/>
              </a:rPr>
              <a:t>come into use when we need to repeatedly execute a block of statements</a:t>
            </a:r>
            <a:r>
              <a:rPr lang="en-US" sz="1600" dirty="0" smtClean="0">
                <a:latin typeface="Lato" panose="020B0604020202020204" charset="0"/>
              </a:rPr>
              <a:t>.</a:t>
            </a:r>
          </a:p>
          <a:p>
            <a:pPr marL="285750" indent="-285750" algn="just">
              <a:buFont typeface="Wingdings" panose="05000000000000000000" pitchFamily="2" charset="2"/>
              <a:buChar char="§"/>
            </a:pPr>
            <a:r>
              <a:rPr lang="en-US" sz="1600" dirty="0">
                <a:latin typeface="Lato" panose="020B0604020202020204" charset="0"/>
              </a:rPr>
              <a:t>Loops are handy because they save time, reduce errors, and they make code more readable.</a:t>
            </a:r>
            <a:endParaRPr lang="en-US" sz="1600" dirty="0" smtClean="0">
              <a:latin typeface="Lato" panose="020B0604020202020204" charset="0"/>
            </a:endParaRPr>
          </a:p>
          <a:p>
            <a:pPr marL="285750" indent="-285750" algn="just">
              <a:buFont typeface="Wingdings" panose="05000000000000000000" pitchFamily="2" charset="2"/>
              <a:buChar char="§"/>
            </a:pPr>
            <a:r>
              <a:rPr lang="en-US" sz="1600" dirty="0" smtClean="0">
                <a:latin typeface="Lato" panose="020B0604020202020204" charset="0"/>
              </a:rPr>
              <a:t>There are three types of loop in C; for, while, and do-while.</a:t>
            </a:r>
          </a:p>
          <a:p>
            <a:pPr marL="285750" indent="-285750" algn="just">
              <a:buFont typeface="Wingdings" panose="05000000000000000000" pitchFamily="2" charset="2"/>
              <a:buChar char="§"/>
            </a:pPr>
            <a:r>
              <a:rPr lang="en-US" sz="1600" dirty="0">
                <a:solidFill>
                  <a:srgbClr val="FF0000"/>
                </a:solidFill>
                <a:latin typeface="Lato" panose="020B0604020202020204" charset="0"/>
              </a:rPr>
              <a:t>f</a:t>
            </a:r>
            <a:r>
              <a:rPr lang="en-US" sz="1600" dirty="0" smtClean="0">
                <a:solidFill>
                  <a:srgbClr val="FF0000"/>
                </a:solidFill>
                <a:latin typeface="Lato" panose="020B0604020202020204" charset="0"/>
              </a:rPr>
              <a:t>or</a:t>
            </a:r>
            <a:r>
              <a:rPr lang="en-US" sz="1600" dirty="0" smtClean="0">
                <a:latin typeface="Lato" panose="020B0604020202020204" charset="0"/>
              </a:rPr>
              <a:t> loop is used when we know exactly </a:t>
            </a:r>
            <a:r>
              <a:rPr lang="en-US" sz="1600" dirty="0">
                <a:latin typeface="Lato" panose="020B0604020202020204" charset="0"/>
              </a:rPr>
              <a:t>how many times </a:t>
            </a:r>
            <a:r>
              <a:rPr lang="en-US" sz="1600" dirty="0" smtClean="0">
                <a:latin typeface="Lato" panose="020B0604020202020204" charset="0"/>
              </a:rPr>
              <a:t>a </a:t>
            </a:r>
            <a:r>
              <a:rPr lang="en-US" sz="1600" dirty="0">
                <a:latin typeface="Lato" panose="020B0604020202020204" charset="0"/>
              </a:rPr>
              <a:t>block of </a:t>
            </a:r>
            <a:r>
              <a:rPr lang="en-US" sz="1600" dirty="0" smtClean="0">
                <a:latin typeface="Lato" panose="020B0604020202020204" charset="0"/>
              </a:rPr>
              <a:t>code need to be executed.</a:t>
            </a:r>
          </a:p>
          <a:p>
            <a:pPr marL="285750" indent="-285750" algn="just">
              <a:buFont typeface="Wingdings" panose="05000000000000000000" pitchFamily="2" charset="2"/>
              <a:buChar char="§"/>
            </a:pPr>
            <a:r>
              <a:rPr lang="en-US" sz="1600" dirty="0" smtClean="0">
                <a:solidFill>
                  <a:srgbClr val="FF0000"/>
                </a:solidFill>
                <a:latin typeface="Lato" panose="020B0604020202020204" charset="0"/>
              </a:rPr>
              <a:t>while</a:t>
            </a:r>
            <a:r>
              <a:rPr lang="en-US" sz="1600" dirty="0" smtClean="0">
                <a:latin typeface="Lato" panose="020B0604020202020204" charset="0"/>
              </a:rPr>
              <a:t> loop </a:t>
            </a:r>
            <a:r>
              <a:rPr lang="en-US" sz="1600" dirty="0">
                <a:latin typeface="Lato" panose="020B0604020202020204" charset="0"/>
              </a:rPr>
              <a:t>execute a block of code as long as a specified condition is </a:t>
            </a:r>
            <a:r>
              <a:rPr lang="en-US" sz="1600" dirty="0" smtClean="0">
                <a:latin typeface="Lato" panose="020B0604020202020204" charset="0"/>
              </a:rPr>
              <a:t>satisfied.</a:t>
            </a:r>
          </a:p>
          <a:p>
            <a:pPr marL="285750" indent="-285750" algn="just">
              <a:buFont typeface="Wingdings" panose="05000000000000000000" pitchFamily="2" charset="2"/>
              <a:buChar char="§"/>
            </a:pPr>
            <a:r>
              <a:rPr lang="en-US" sz="1600" dirty="0" smtClean="0">
                <a:solidFill>
                  <a:srgbClr val="FF0000"/>
                </a:solidFill>
                <a:latin typeface="Lato" panose="020B0604020202020204" charset="0"/>
              </a:rPr>
              <a:t>while</a:t>
            </a:r>
            <a:r>
              <a:rPr lang="en-US" sz="1600" dirty="0" smtClean="0">
                <a:latin typeface="Lato" panose="020B0604020202020204" charset="0"/>
              </a:rPr>
              <a:t> loop is used when you don’t know exactly how many times the block of code needs to be executed.</a:t>
            </a:r>
          </a:p>
          <a:p>
            <a:pPr marL="285750" indent="-285750" algn="just">
              <a:buFont typeface="Wingdings" panose="05000000000000000000" pitchFamily="2" charset="2"/>
              <a:buChar char="§"/>
            </a:pPr>
            <a:r>
              <a:rPr lang="en-US" sz="1600" dirty="0">
                <a:latin typeface="Lato" panose="020B0604020202020204" charset="0"/>
              </a:rPr>
              <a:t>The </a:t>
            </a:r>
            <a:r>
              <a:rPr lang="en-US" sz="1600" dirty="0" smtClean="0">
                <a:solidFill>
                  <a:srgbClr val="FF0000"/>
                </a:solidFill>
                <a:latin typeface="Lato" panose="020B0604020202020204" charset="0"/>
              </a:rPr>
              <a:t>do-while</a:t>
            </a:r>
            <a:r>
              <a:rPr lang="en-US" sz="1600" dirty="0" smtClean="0">
                <a:latin typeface="Lato" panose="020B0604020202020204" charset="0"/>
              </a:rPr>
              <a:t> </a:t>
            </a:r>
            <a:r>
              <a:rPr lang="en-US" sz="1600" dirty="0">
                <a:latin typeface="Lato" panose="020B0604020202020204" charset="0"/>
              </a:rPr>
              <a:t>loop is a variant of the </a:t>
            </a:r>
            <a:r>
              <a:rPr lang="en-US" sz="1600" dirty="0">
                <a:solidFill>
                  <a:srgbClr val="FF0000"/>
                </a:solidFill>
                <a:latin typeface="Lato" panose="020B0604020202020204" charset="0"/>
              </a:rPr>
              <a:t>while</a:t>
            </a:r>
            <a:r>
              <a:rPr lang="en-US" sz="1600" dirty="0">
                <a:latin typeface="Lato" panose="020B0604020202020204" charset="0"/>
              </a:rPr>
              <a:t> loop. This loop will execute the code block once, before checking if the condition is true, then it will repeat the loop as long as the condition is true.</a:t>
            </a:r>
          </a:p>
        </p:txBody>
      </p:sp>
      <p:sp>
        <p:nvSpPr>
          <p:cNvPr id="7" name="TextBox 6"/>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4477294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Loop Control Structure</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for loop:</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3557" y="1292775"/>
            <a:ext cx="4036682" cy="1569660"/>
          </a:xfrm>
          <a:prstGeom prst="rect">
            <a:avLst/>
          </a:prstGeom>
          <a:noFill/>
        </p:spPr>
        <p:txBody>
          <a:bodyPr wrap="none" rtlCol="0">
            <a:spAutoFit/>
          </a:bodyPr>
          <a:lstStyle/>
          <a:p>
            <a:r>
              <a:rPr lang="en-US" sz="1600" dirty="0" smtClean="0">
                <a:solidFill>
                  <a:srgbClr val="FF0000"/>
                </a:solidFill>
                <a:latin typeface="Lato" panose="020B0604020202020204" charset="0"/>
              </a:rPr>
              <a:t>Syntax:</a:t>
            </a:r>
          </a:p>
          <a:p>
            <a:endParaRPr lang="en-US" sz="1600" dirty="0" smtClean="0">
              <a:latin typeface="Lato" panose="020B0604020202020204" charset="0"/>
            </a:endParaRPr>
          </a:p>
          <a:p>
            <a:r>
              <a:rPr lang="en-US" sz="1600" dirty="0" smtClean="0">
                <a:latin typeface="Lato" panose="020B0604020202020204" charset="0"/>
              </a:rPr>
              <a:t>for (</a:t>
            </a:r>
            <a:r>
              <a:rPr lang="en-US" sz="1600" dirty="0" smtClean="0">
                <a:solidFill>
                  <a:schemeClr val="bg2"/>
                </a:solidFill>
                <a:latin typeface="Lato" panose="020B0604020202020204" charset="0"/>
              </a:rPr>
              <a:t>statement 1</a:t>
            </a:r>
            <a:r>
              <a:rPr lang="en-US" sz="1600" dirty="0" smtClean="0">
                <a:latin typeface="Lato" panose="020B0604020202020204" charset="0"/>
              </a:rPr>
              <a:t>; </a:t>
            </a:r>
            <a:r>
              <a:rPr lang="en-US" sz="1600" dirty="0" smtClean="0">
                <a:solidFill>
                  <a:schemeClr val="accent3"/>
                </a:solidFill>
                <a:latin typeface="Lato" panose="020B0604020202020204" charset="0"/>
              </a:rPr>
              <a:t>statement 2</a:t>
            </a:r>
            <a:r>
              <a:rPr lang="en-US" sz="1600" dirty="0" smtClean="0">
                <a:latin typeface="Lato" panose="020B0604020202020204" charset="0"/>
              </a:rPr>
              <a:t>; </a:t>
            </a:r>
            <a:r>
              <a:rPr lang="en-US" sz="1600" dirty="0" smtClean="0">
                <a:solidFill>
                  <a:schemeClr val="accent5">
                    <a:lumMod val="60000"/>
                    <a:lumOff val="40000"/>
                  </a:schemeClr>
                </a:solidFill>
                <a:latin typeface="Lato" panose="020B0604020202020204" charset="0"/>
              </a:rPr>
              <a:t>statement 3</a:t>
            </a:r>
            <a:r>
              <a:rPr lang="en-US" sz="1600" dirty="0" smtClean="0">
                <a:latin typeface="Lato" panose="020B0604020202020204" charset="0"/>
              </a:rPr>
              <a:t>)</a:t>
            </a:r>
          </a:p>
          <a:p>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 </a:t>
            </a:r>
            <a:r>
              <a:rPr lang="en-US" sz="1600" dirty="0">
                <a:latin typeface="Lato" panose="020B0604020202020204" charset="0"/>
              </a:rPr>
              <a:t>code block to be </a:t>
            </a:r>
            <a:r>
              <a:rPr lang="en-US" sz="1600" dirty="0" smtClean="0">
                <a:latin typeface="Lato" panose="020B0604020202020204" charset="0"/>
              </a:rPr>
              <a:t>executed;</a:t>
            </a:r>
          </a:p>
          <a:p>
            <a:r>
              <a:rPr lang="en-US" sz="1600" dirty="0" smtClean="0">
                <a:latin typeface="Lato" panose="020B0604020202020204" charset="0"/>
              </a:rPr>
              <a:t>}</a:t>
            </a:r>
            <a:endParaRPr lang="en-US" sz="1600" dirty="0">
              <a:latin typeface="Lato" panose="020B0604020202020204" charset="0"/>
            </a:endParaRPr>
          </a:p>
        </p:txBody>
      </p:sp>
      <p:sp>
        <p:nvSpPr>
          <p:cNvPr id="5" name="TextBox 4"/>
          <p:cNvSpPr txBox="1"/>
          <p:nvPr/>
        </p:nvSpPr>
        <p:spPr>
          <a:xfrm>
            <a:off x="363557" y="2953406"/>
            <a:ext cx="8250621" cy="116955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bg2"/>
                </a:solidFill>
              </a:rPr>
              <a:t>Statement 1 </a:t>
            </a:r>
            <a:r>
              <a:rPr lang="en-US" dirty="0"/>
              <a:t>is executed (one time) before the execution of the code </a:t>
            </a:r>
            <a:r>
              <a:rPr lang="en-US" dirty="0" smtClean="0"/>
              <a:t>block. It is an initialization statement.</a:t>
            </a:r>
          </a:p>
          <a:p>
            <a:pPr marL="285750" indent="-285750">
              <a:buFont typeface="Wingdings" panose="05000000000000000000" pitchFamily="2" charset="2"/>
              <a:buChar char="§"/>
            </a:pPr>
            <a:r>
              <a:rPr lang="en-US" dirty="0" smtClean="0">
                <a:solidFill>
                  <a:schemeClr val="accent3"/>
                </a:solidFill>
              </a:rPr>
              <a:t>Statement </a:t>
            </a:r>
            <a:r>
              <a:rPr lang="en-US" dirty="0">
                <a:solidFill>
                  <a:schemeClr val="accent3"/>
                </a:solidFill>
              </a:rPr>
              <a:t>2 </a:t>
            </a:r>
            <a:r>
              <a:rPr lang="en-US" dirty="0"/>
              <a:t>defines the condition for executing the code </a:t>
            </a:r>
            <a:r>
              <a:rPr lang="en-US" dirty="0" smtClean="0"/>
              <a:t>block. It is a conditional statement.</a:t>
            </a:r>
          </a:p>
          <a:p>
            <a:pPr marL="285750" indent="-285750">
              <a:buFont typeface="Wingdings" panose="05000000000000000000" pitchFamily="2" charset="2"/>
              <a:buChar char="§"/>
            </a:pPr>
            <a:r>
              <a:rPr lang="en-US" dirty="0" smtClean="0">
                <a:solidFill>
                  <a:schemeClr val="accent5">
                    <a:lumMod val="60000"/>
                    <a:lumOff val="40000"/>
                  </a:schemeClr>
                </a:solidFill>
              </a:rPr>
              <a:t>Statement </a:t>
            </a:r>
            <a:r>
              <a:rPr lang="en-US" dirty="0">
                <a:solidFill>
                  <a:schemeClr val="accent5">
                    <a:lumMod val="60000"/>
                    <a:lumOff val="40000"/>
                  </a:schemeClr>
                </a:solidFill>
              </a:rPr>
              <a:t>3 </a:t>
            </a:r>
            <a:r>
              <a:rPr lang="en-US" dirty="0"/>
              <a:t>is executed (every time) after the code block has been executed</a:t>
            </a:r>
            <a:r>
              <a:rPr lang="en-US" dirty="0" smtClean="0"/>
              <a:t>. It is a updating statement.</a:t>
            </a:r>
            <a:endParaRPr lang="en-US" dirty="0"/>
          </a:p>
        </p:txBody>
      </p: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142791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Loop Control Structure</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for loop:</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C++ For loop with Examples - GeeksforGeeks"/>
          <p:cNvPicPr>
            <a:picLocks noChangeAspect="1" noChangeArrowheads="1"/>
          </p:cNvPicPr>
          <p:nvPr/>
        </p:nvPicPr>
        <p:blipFill rotWithShape="1">
          <a:blip r:embed="rId3">
            <a:extLst>
              <a:ext uri="{28A0092B-C50C-407E-A947-70E740481C1C}">
                <a14:useLocalDpi xmlns:a14="http://schemas.microsoft.com/office/drawing/2010/main" val="0"/>
              </a:ext>
            </a:extLst>
          </a:blip>
          <a:srcRect l="10496" t="17298" r="10786" b="4671"/>
          <a:stretch/>
        </p:blipFill>
        <p:spPr bwMode="auto">
          <a:xfrm>
            <a:off x="1854525" y="830319"/>
            <a:ext cx="6769859" cy="41297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10872000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Loop Control Structure</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for loop example:</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3557" y="1660636"/>
            <a:ext cx="2515432" cy="2554545"/>
          </a:xfrm>
          <a:prstGeom prst="rect">
            <a:avLst/>
          </a:prstGeom>
          <a:noFill/>
          <a:ln w="3175">
            <a:noFill/>
          </a:ln>
        </p:spPr>
        <p:txBody>
          <a:bodyPr wrap="none" rtlCol="0">
            <a:spAutoFit/>
          </a:bodyPr>
          <a:lstStyle/>
          <a:p>
            <a:r>
              <a:rPr lang="en-US" sz="1600" dirty="0">
                <a:latin typeface="Lato" panose="020B0604020202020204" charset="0"/>
              </a:rPr>
              <a:t>#include </a:t>
            </a:r>
            <a:r>
              <a:rPr lang="en-US" sz="1600" dirty="0" smtClean="0">
                <a:latin typeface="Lato" panose="020B0604020202020204" charset="0"/>
              </a:rPr>
              <a:t>&lt;</a:t>
            </a:r>
            <a:r>
              <a:rPr lang="en-US" sz="1600" dirty="0" err="1" smtClean="0">
                <a:latin typeface="Lato" panose="020B0604020202020204" charset="0"/>
              </a:rPr>
              <a:t>stdio.h</a:t>
            </a:r>
            <a:r>
              <a:rPr lang="en-US" sz="1600" dirty="0" smtClean="0">
                <a:latin typeface="Lato" panose="020B0604020202020204" charset="0"/>
              </a:rPr>
              <a:t>&gt;</a:t>
            </a:r>
            <a:endParaRPr lang="en-US" sz="1600" dirty="0">
              <a:latin typeface="Lato" panose="020B0604020202020204" charset="0"/>
            </a:endParaRPr>
          </a:p>
          <a:p>
            <a:r>
              <a:rPr lang="en-US" sz="1600" dirty="0" err="1" smtClean="0">
                <a:latin typeface="Lato" panose="020B0604020202020204" charset="0"/>
              </a:rPr>
              <a:t>int</a:t>
            </a:r>
            <a:r>
              <a:rPr lang="en-US" sz="1600" dirty="0" smtClean="0">
                <a:latin typeface="Lato" panose="020B0604020202020204" charset="0"/>
              </a:rPr>
              <a:t> </a:t>
            </a:r>
            <a:r>
              <a:rPr lang="en-US" sz="1600" dirty="0">
                <a:latin typeface="Lato" panose="020B0604020202020204" charset="0"/>
              </a:rPr>
              <a:t>main</a:t>
            </a:r>
            <a:r>
              <a:rPr lang="en-US" sz="1600" dirty="0" smtClean="0">
                <a:latin typeface="Lato" panose="020B0604020202020204" charset="0"/>
              </a:rPr>
              <a:t>()</a:t>
            </a:r>
          </a:p>
          <a:p>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a:t>
            </a:r>
            <a:r>
              <a:rPr lang="en-US" sz="1600" dirty="0" err="1" smtClean="0">
                <a:latin typeface="Lato" panose="020B0604020202020204" charset="0"/>
              </a:rPr>
              <a:t>int</a:t>
            </a:r>
            <a:r>
              <a:rPr lang="en-US" sz="1600" dirty="0" smtClean="0">
                <a:latin typeface="Lato" panose="020B0604020202020204" charset="0"/>
              </a:rPr>
              <a:t> </a:t>
            </a:r>
            <a:r>
              <a:rPr lang="en-US" sz="1600" dirty="0" err="1" smtClean="0">
                <a:latin typeface="Lato" panose="020B0604020202020204" charset="0"/>
              </a:rPr>
              <a:t>i</a:t>
            </a:r>
            <a:r>
              <a:rPr lang="en-US" sz="1600" dirty="0" smtClean="0">
                <a:latin typeface="Lato" panose="020B0604020202020204" charset="0"/>
              </a:rPr>
              <a:t>, n=5;</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for (</a:t>
            </a:r>
            <a:r>
              <a:rPr lang="en-US" sz="1600" dirty="0" err="1" smtClean="0">
                <a:latin typeface="Lato" panose="020B0604020202020204" charset="0"/>
              </a:rPr>
              <a:t>i</a:t>
            </a:r>
            <a:r>
              <a:rPr lang="en-US" sz="1600" dirty="0" smtClean="0">
                <a:latin typeface="Lato" panose="020B0604020202020204" charset="0"/>
              </a:rPr>
              <a:t> </a:t>
            </a:r>
            <a:r>
              <a:rPr lang="en-US" sz="1600" dirty="0">
                <a:latin typeface="Lato" panose="020B0604020202020204" charset="0"/>
              </a:rPr>
              <a:t>= 0; </a:t>
            </a:r>
            <a:r>
              <a:rPr lang="en-US" sz="1600" dirty="0" err="1">
                <a:latin typeface="Lato" panose="020B0604020202020204" charset="0"/>
              </a:rPr>
              <a:t>i</a:t>
            </a:r>
            <a:r>
              <a:rPr lang="en-US" sz="1600" dirty="0">
                <a:latin typeface="Lato" panose="020B0604020202020204" charset="0"/>
              </a:rPr>
              <a:t> &lt; </a:t>
            </a:r>
            <a:r>
              <a:rPr lang="en-US" sz="1600" dirty="0" smtClean="0">
                <a:latin typeface="Lato" panose="020B0604020202020204" charset="0"/>
              </a:rPr>
              <a:t>n; </a:t>
            </a:r>
            <a:r>
              <a:rPr lang="en-US" sz="1600" dirty="0" err="1">
                <a:latin typeface="Lato" panose="020B0604020202020204" charset="0"/>
              </a:rPr>
              <a:t>i</a:t>
            </a:r>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a:t>
            </a:r>
            <a:r>
              <a:rPr lang="en-US" sz="1600" dirty="0" err="1" smtClean="0">
                <a:latin typeface="Lato" panose="020B0604020202020204" charset="0"/>
              </a:rPr>
              <a:t>printf</a:t>
            </a:r>
            <a:r>
              <a:rPr lang="en-US" sz="1600" dirty="0" smtClean="0">
                <a:latin typeface="Lato" panose="020B0604020202020204" charset="0"/>
              </a:rPr>
              <a:t>(“</a:t>
            </a:r>
            <a:r>
              <a:rPr lang="en-US" sz="1600" dirty="0" err="1" smtClean="0">
                <a:latin typeface="Lato" panose="020B0604020202020204" charset="0"/>
              </a:rPr>
              <a:t>MyAnatomy</a:t>
            </a:r>
            <a:r>
              <a:rPr lang="en-US" sz="1600" dirty="0" smtClean="0">
                <a:latin typeface="Lato" panose="020B0604020202020204" charset="0"/>
              </a:rPr>
              <a:t>”);</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return </a:t>
            </a:r>
            <a:r>
              <a:rPr lang="en-US" sz="1600" dirty="0">
                <a:latin typeface="Lato" panose="020B0604020202020204" charset="0"/>
              </a:rPr>
              <a:t>0;</a:t>
            </a:r>
          </a:p>
          <a:p>
            <a:r>
              <a:rPr lang="en-US" sz="1600" dirty="0" smtClean="0">
                <a:latin typeface="Lato" panose="020B0604020202020204" charset="0"/>
              </a:rPr>
              <a:t>}</a:t>
            </a:r>
            <a:endParaRPr lang="en-US" sz="1600" dirty="0">
              <a:latin typeface="Lato" panose="020B0604020202020204" charset="0"/>
            </a:endParaRPr>
          </a:p>
        </p:txBody>
      </p:sp>
      <p:sp>
        <p:nvSpPr>
          <p:cNvPr id="4" name="TextBox 3"/>
          <p:cNvSpPr txBox="1"/>
          <p:nvPr/>
        </p:nvSpPr>
        <p:spPr>
          <a:xfrm>
            <a:off x="363557" y="1352859"/>
            <a:ext cx="4905510" cy="338554"/>
          </a:xfrm>
          <a:prstGeom prst="rect">
            <a:avLst/>
          </a:prstGeom>
          <a:noFill/>
        </p:spPr>
        <p:txBody>
          <a:bodyPr wrap="none" rtlCol="0">
            <a:spAutoFit/>
          </a:bodyPr>
          <a:lstStyle/>
          <a:p>
            <a:r>
              <a:rPr lang="en-US" sz="1600" dirty="0" smtClean="0">
                <a:solidFill>
                  <a:srgbClr val="FF0000"/>
                </a:solidFill>
                <a:latin typeface="Lato" panose="020B0604020202020204" charset="0"/>
              </a:rPr>
              <a:t>Write a C program to display </a:t>
            </a:r>
            <a:r>
              <a:rPr lang="en-US" sz="1600" dirty="0" err="1" smtClean="0">
                <a:solidFill>
                  <a:srgbClr val="FF0000"/>
                </a:solidFill>
                <a:latin typeface="Lato" panose="020B0604020202020204" charset="0"/>
              </a:rPr>
              <a:t>MyAnatomy</a:t>
            </a:r>
            <a:r>
              <a:rPr lang="en-US" sz="1600" dirty="0" smtClean="0">
                <a:solidFill>
                  <a:srgbClr val="FF0000"/>
                </a:solidFill>
                <a:latin typeface="Lato" panose="020B0604020202020204" charset="0"/>
              </a:rPr>
              <a:t> five times?</a:t>
            </a:r>
            <a:endParaRPr lang="en-US" sz="1600" dirty="0">
              <a:solidFill>
                <a:srgbClr val="FF0000"/>
              </a:solidFill>
              <a:latin typeface="Lato" panose="020B0604020202020204" charset="0"/>
            </a:endParaRPr>
          </a:p>
        </p:txBody>
      </p:sp>
      <p:sp>
        <p:nvSpPr>
          <p:cNvPr id="5" name="TextBox 4"/>
          <p:cNvSpPr txBox="1"/>
          <p:nvPr/>
        </p:nvSpPr>
        <p:spPr>
          <a:xfrm>
            <a:off x="5462264" y="1352859"/>
            <a:ext cx="2265364" cy="1323439"/>
          </a:xfrm>
          <a:prstGeom prst="rect">
            <a:avLst/>
          </a:prstGeom>
          <a:noFill/>
        </p:spPr>
        <p:txBody>
          <a:bodyPr wrap="none" rtlCol="0">
            <a:spAutoFit/>
          </a:bodyPr>
          <a:lstStyle/>
          <a:p>
            <a:r>
              <a:rPr lang="en-US" sz="1600" dirty="0" smtClean="0">
                <a:solidFill>
                  <a:srgbClr val="FF0000"/>
                </a:solidFill>
                <a:latin typeface="Lato" panose="020B0604020202020204" charset="0"/>
              </a:rPr>
              <a:t>Output:</a:t>
            </a:r>
            <a:r>
              <a:rPr lang="en-US" sz="1600" dirty="0">
                <a:solidFill>
                  <a:srgbClr val="FF0000"/>
                </a:solidFill>
                <a:latin typeface="Lato" panose="020B0604020202020204" charset="0"/>
              </a:rPr>
              <a:t> </a:t>
            </a:r>
            <a:r>
              <a:rPr lang="en-US" sz="1600" dirty="0" smtClean="0">
                <a:solidFill>
                  <a:srgbClr val="FF0000"/>
                </a:solidFill>
                <a:latin typeface="Lato" panose="020B0604020202020204" charset="0"/>
              </a:rPr>
              <a:t>     </a:t>
            </a:r>
            <a:r>
              <a:rPr lang="en-US" sz="1600" dirty="0" err="1" smtClean="0">
                <a:latin typeface="Lato" panose="020B0604020202020204" charset="0"/>
              </a:rPr>
              <a:t>MyAnatomy</a:t>
            </a:r>
            <a:endParaRPr lang="en-US" sz="1600" dirty="0" smtClean="0">
              <a:latin typeface="Lato" panose="020B0604020202020204" charset="0"/>
            </a:endParaRPr>
          </a:p>
          <a:p>
            <a:r>
              <a:rPr lang="en-US" sz="1600" dirty="0">
                <a:solidFill>
                  <a:srgbClr val="FF0000"/>
                </a:solidFill>
                <a:latin typeface="Lato" panose="020B0604020202020204" charset="0"/>
              </a:rPr>
              <a:t>	</a:t>
            </a:r>
            <a:r>
              <a:rPr lang="en-US" sz="1600" dirty="0">
                <a:latin typeface="Lato" panose="020B0604020202020204" charset="0"/>
              </a:rPr>
              <a:t> </a:t>
            </a:r>
            <a:r>
              <a:rPr lang="en-US" sz="1600" dirty="0" err="1" smtClean="0">
                <a:latin typeface="Lato" panose="020B0604020202020204" charset="0"/>
              </a:rPr>
              <a:t>MyAnatomy</a:t>
            </a:r>
            <a:endParaRPr lang="en-US" sz="1600" dirty="0" smtClean="0">
              <a:latin typeface="Lato" panose="020B0604020202020204" charset="0"/>
            </a:endParaRPr>
          </a:p>
          <a:p>
            <a:r>
              <a:rPr lang="en-US" sz="1600" dirty="0">
                <a:solidFill>
                  <a:srgbClr val="FF0000"/>
                </a:solidFill>
                <a:latin typeface="Lato" panose="020B0604020202020204" charset="0"/>
              </a:rPr>
              <a:t>	</a:t>
            </a:r>
            <a:r>
              <a:rPr lang="en-US" sz="1600" dirty="0">
                <a:latin typeface="Lato" panose="020B0604020202020204" charset="0"/>
              </a:rPr>
              <a:t> </a:t>
            </a:r>
            <a:r>
              <a:rPr lang="en-US" sz="1600" dirty="0" err="1" smtClean="0">
                <a:latin typeface="Lato" panose="020B0604020202020204" charset="0"/>
              </a:rPr>
              <a:t>MyAnatomy</a:t>
            </a:r>
            <a:endParaRPr lang="en-US" sz="1600" dirty="0" smtClean="0">
              <a:latin typeface="Lato" panose="020B0604020202020204" charset="0"/>
            </a:endParaRPr>
          </a:p>
          <a:p>
            <a:r>
              <a:rPr lang="en-US" sz="1600" dirty="0">
                <a:solidFill>
                  <a:srgbClr val="FF0000"/>
                </a:solidFill>
                <a:latin typeface="Lato" panose="020B0604020202020204" charset="0"/>
              </a:rPr>
              <a:t>	</a:t>
            </a:r>
            <a:r>
              <a:rPr lang="en-US" sz="1600" dirty="0">
                <a:latin typeface="Lato" panose="020B0604020202020204" charset="0"/>
              </a:rPr>
              <a:t> </a:t>
            </a:r>
            <a:r>
              <a:rPr lang="en-US" sz="1600" dirty="0" err="1" smtClean="0">
                <a:latin typeface="Lato" panose="020B0604020202020204" charset="0"/>
              </a:rPr>
              <a:t>MyAnatomy</a:t>
            </a:r>
            <a:endParaRPr lang="en-US" sz="1600" dirty="0" smtClean="0">
              <a:latin typeface="Lato" panose="020B0604020202020204" charset="0"/>
            </a:endParaRPr>
          </a:p>
          <a:p>
            <a:r>
              <a:rPr lang="en-US" sz="1600" dirty="0">
                <a:solidFill>
                  <a:srgbClr val="FF0000"/>
                </a:solidFill>
                <a:latin typeface="Lato" panose="020B0604020202020204" charset="0"/>
              </a:rPr>
              <a:t>	</a:t>
            </a:r>
            <a:r>
              <a:rPr lang="en-US" sz="1600" dirty="0">
                <a:latin typeface="Lato" panose="020B0604020202020204" charset="0"/>
              </a:rPr>
              <a:t> </a:t>
            </a:r>
            <a:r>
              <a:rPr lang="en-US" sz="1600" dirty="0" err="1">
                <a:latin typeface="Lato" panose="020B0604020202020204" charset="0"/>
              </a:rPr>
              <a:t>MyAnatomy</a:t>
            </a:r>
            <a:endParaRPr lang="en-US" sz="1600" dirty="0" smtClean="0">
              <a:solidFill>
                <a:srgbClr val="FF0000"/>
              </a:solidFill>
              <a:latin typeface="Lato" panose="020B0604020202020204" charset="0"/>
            </a:endParaRPr>
          </a:p>
        </p:txBody>
      </p:sp>
      <p:sp>
        <p:nvSpPr>
          <p:cNvPr id="10" name="TextBox 9"/>
          <p:cNvSpPr txBox="1"/>
          <p:nvPr/>
        </p:nvSpPr>
        <p:spPr>
          <a:xfrm>
            <a:off x="363557" y="4343116"/>
            <a:ext cx="6808274" cy="338554"/>
          </a:xfrm>
          <a:prstGeom prst="rect">
            <a:avLst/>
          </a:prstGeom>
          <a:noFill/>
        </p:spPr>
        <p:txBody>
          <a:bodyPr wrap="none" rtlCol="0">
            <a:spAutoFit/>
          </a:bodyPr>
          <a:lstStyle/>
          <a:p>
            <a:r>
              <a:rPr lang="en-US" sz="1600" dirty="0" smtClean="0">
                <a:solidFill>
                  <a:srgbClr val="FF0000"/>
                </a:solidFill>
                <a:latin typeface="Lato" panose="020B0604020202020204" charset="0"/>
              </a:rPr>
              <a:t>Q. Write a C program to display only even numbers between 0 and 100?</a:t>
            </a:r>
            <a:endParaRPr lang="en-US" sz="1600" dirty="0">
              <a:solidFill>
                <a:srgbClr val="FF0000"/>
              </a:solidFill>
              <a:latin typeface="Lato" panose="020B0604020202020204" charset="0"/>
            </a:endParaRPr>
          </a:p>
        </p:txBody>
      </p:sp>
      <p:sp>
        <p:nvSpPr>
          <p:cNvPr id="11" name="TextBox 10"/>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404666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Loop Control Structure</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while loop:</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C/C++ while loop with Examples - GeeksforGeeks"/>
          <p:cNvPicPr>
            <a:picLocks noChangeAspect="1" noChangeArrowheads="1"/>
          </p:cNvPicPr>
          <p:nvPr/>
        </p:nvPicPr>
        <p:blipFill rotWithShape="1">
          <a:blip r:embed="rId3">
            <a:extLst>
              <a:ext uri="{28A0092B-C50C-407E-A947-70E740481C1C}">
                <a14:useLocalDpi xmlns:a14="http://schemas.microsoft.com/office/drawing/2010/main" val="0"/>
              </a:ext>
            </a:extLst>
          </a:blip>
          <a:srcRect l="18711" t="15287" r="20967" b="5398"/>
          <a:stretch/>
        </p:blipFill>
        <p:spPr bwMode="auto">
          <a:xfrm>
            <a:off x="3784222" y="914400"/>
            <a:ext cx="4888864" cy="39557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3557" y="1405393"/>
            <a:ext cx="3420665" cy="1323439"/>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Lato" panose="020B0604020202020204" charset="0"/>
              </a:rPr>
              <a:t>The </a:t>
            </a:r>
            <a:r>
              <a:rPr lang="en-US" sz="1600" dirty="0">
                <a:solidFill>
                  <a:srgbClr val="FF0000"/>
                </a:solidFill>
                <a:latin typeface="Lato" panose="020B0604020202020204" charset="0"/>
              </a:rPr>
              <a:t>while</a:t>
            </a:r>
            <a:r>
              <a:rPr lang="en-US" sz="1600" dirty="0">
                <a:latin typeface="Lato" panose="020B0604020202020204" charset="0"/>
              </a:rPr>
              <a:t> loop loops through a block of code as long as a specified condition is </a:t>
            </a:r>
            <a:r>
              <a:rPr lang="en-US" sz="1600" dirty="0" smtClean="0">
                <a:solidFill>
                  <a:schemeClr val="accent1"/>
                </a:solidFill>
                <a:latin typeface="Lato" panose="020B0604020202020204" charset="0"/>
              </a:rPr>
              <a:t>true</a:t>
            </a:r>
            <a:r>
              <a:rPr lang="en-US" sz="1600" dirty="0" smtClean="0">
                <a:latin typeface="Lato" panose="020B0604020202020204" charset="0"/>
              </a:rPr>
              <a:t>.</a:t>
            </a:r>
            <a:endParaRPr lang="en-US" sz="1600" dirty="0">
              <a:latin typeface="Lato" panose="020B0604020202020204" charset="0"/>
            </a:endParaRPr>
          </a:p>
          <a:p>
            <a:pPr marL="285750" indent="-285750">
              <a:buFont typeface="Wingdings" panose="05000000000000000000" pitchFamily="2" charset="2"/>
              <a:buChar char="§"/>
            </a:pPr>
            <a:endParaRPr lang="en-US" sz="1600" dirty="0" smtClean="0">
              <a:latin typeface="Lato" panose="020B0604020202020204" charset="0"/>
            </a:endParaRPr>
          </a:p>
          <a:p>
            <a:pPr marL="285750" indent="-285750">
              <a:buFont typeface="Wingdings" panose="05000000000000000000" pitchFamily="2" charset="2"/>
              <a:buChar char="§"/>
            </a:pPr>
            <a:r>
              <a:rPr lang="en-US" sz="1600" dirty="0" smtClean="0">
                <a:solidFill>
                  <a:schemeClr val="accent3"/>
                </a:solidFill>
                <a:latin typeface="Lato" panose="020B0604020202020204" charset="0"/>
              </a:rPr>
              <a:t>Syntax:</a:t>
            </a:r>
            <a:endParaRPr lang="en-US" sz="1600" dirty="0">
              <a:solidFill>
                <a:schemeClr val="accent3"/>
              </a:solidFill>
              <a:latin typeface="Lato" panose="020B0604020202020204" charset="0"/>
            </a:endParaRPr>
          </a:p>
        </p:txBody>
      </p:sp>
      <p:sp>
        <p:nvSpPr>
          <p:cNvPr id="4" name="TextBox 3"/>
          <p:cNvSpPr txBox="1"/>
          <p:nvPr/>
        </p:nvSpPr>
        <p:spPr>
          <a:xfrm>
            <a:off x="651790" y="2836150"/>
            <a:ext cx="2886539" cy="1077218"/>
          </a:xfrm>
          <a:prstGeom prst="rect">
            <a:avLst/>
          </a:prstGeom>
          <a:noFill/>
        </p:spPr>
        <p:txBody>
          <a:bodyPr wrap="square" rtlCol="0">
            <a:spAutoFit/>
          </a:bodyPr>
          <a:lstStyle/>
          <a:p>
            <a:r>
              <a:rPr lang="en-US" sz="1600" dirty="0">
                <a:latin typeface="Lato" panose="020B0604020202020204" charset="0"/>
              </a:rPr>
              <a:t>while (condition</a:t>
            </a:r>
            <a:r>
              <a:rPr lang="en-US" sz="1600" dirty="0" smtClean="0">
                <a:latin typeface="Lato" panose="020B0604020202020204" charset="0"/>
              </a:rPr>
              <a:t>)</a:t>
            </a:r>
          </a:p>
          <a:p>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 </a:t>
            </a:r>
            <a:r>
              <a:rPr lang="en-US" sz="1600" dirty="0">
                <a:latin typeface="Lato" panose="020B0604020202020204" charset="0"/>
              </a:rPr>
              <a:t>code block to be </a:t>
            </a:r>
            <a:r>
              <a:rPr lang="en-US" sz="1600" dirty="0" smtClean="0">
                <a:latin typeface="Lato" panose="020B0604020202020204" charset="0"/>
              </a:rPr>
              <a:t>executed</a:t>
            </a:r>
          </a:p>
          <a:p>
            <a:r>
              <a:rPr lang="en-US" sz="1600" dirty="0" smtClean="0">
                <a:latin typeface="Lato" panose="020B0604020202020204" charset="0"/>
              </a:rPr>
              <a:t>}</a:t>
            </a:r>
            <a:endParaRPr lang="en-US" sz="1600" dirty="0">
              <a:latin typeface="Lato" panose="020B0604020202020204" charset="0"/>
            </a:endParaRPr>
          </a:p>
        </p:txBody>
      </p:sp>
      <p:sp>
        <p:nvSpPr>
          <p:cNvPr id="10" name="TextBox 9"/>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39622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Loop Control Structure</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while loop example-1:</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77688" y="1302028"/>
            <a:ext cx="3371436" cy="3293209"/>
          </a:xfrm>
          <a:prstGeom prst="rect">
            <a:avLst/>
          </a:prstGeom>
          <a:noFill/>
        </p:spPr>
        <p:txBody>
          <a:bodyPr wrap="none" rtlCol="0">
            <a:spAutoFit/>
          </a:bodyPr>
          <a:lstStyle/>
          <a:p>
            <a:r>
              <a:rPr lang="en-US" sz="1600" dirty="0">
                <a:latin typeface="Lato" panose="020B0604020202020204" charset="0"/>
              </a:rPr>
              <a:t>// </a:t>
            </a:r>
            <a:r>
              <a:rPr lang="en-US" sz="1600" dirty="0" smtClean="0">
                <a:latin typeface="Lato" panose="020B0604020202020204" charset="0"/>
              </a:rPr>
              <a:t>C </a:t>
            </a:r>
            <a:r>
              <a:rPr lang="en-US" sz="1600" dirty="0">
                <a:latin typeface="Lato" panose="020B0604020202020204" charset="0"/>
              </a:rPr>
              <a:t>program to illustrate while loop</a:t>
            </a:r>
          </a:p>
          <a:p>
            <a:r>
              <a:rPr lang="en-US" sz="1600" dirty="0">
                <a:latin typeface="Lato" panose="020B0604020202020204" charset="0"/>
              </a:rPr>
              <a:t>#include </a:t>
            </a:r>
            <a:r>
              <a:rPr lang="en-US" sz="1600" dirty="0" smtClean="0">
                <a:latin typeface="Lato" panose="020B0604020202020204" charset="0"/>
              </a:rPr>
              <a:t>&lt;</a:t>
            </a:r>
            <a:r>
              <a:rPr lang="en-US" sz="1600" dirty="0" err="1" smtClean="0">
                <a:latin typeface="Lato" panose="020B0604020202020204" charset="0"/>
              </a:rPr>
              <a:t>stdio.h</a:t>
            </a:r>
            <a:r>
              <a:rPr lang="en-US" sz="1600" dirty="0" smtClean="0">
                <a:latin typeface="Lato" panose="020B0604020202020204" charset="0"/>
              </a:rPr>
              <a:t>&gt;</a:t>
            </a:r>
            <a:endParaRPr lang="en-US" sz="1600" dirty="0">
              <a:latin typeface="Lato" panose="020B0604020202020204" charset="0"/>
            </a:endParaRPr>
          </a:p>
          <a:p>
            <a:r>
              <a:rPr lang="en-US" sz="1600" dirty="0" err="1">
                <a:latin typeface="Lato" panose="020B0604020202020204" charset="0"/>
              </a:rPr>
              <a:t>int</a:t>
            </a:r>
            <a:r>
              <a:rPr lang="en-US" sz="1600" dirty="0">
                <a:latin typeface="Lato" panose="020B0604020202020204" charset="0"/>
              </a:rPr>
              <a:t> main</a:t>
            </a:r>
            <a:r>
              <a:rPr lang="en-US" sz="1600" dirty="0" smtClean="0">
                <a:latin typeface="Lato" panose="020B0604020202020204" charset="0"/>
              </a:rPr>
              <a:t>( )</a:t>
            </a:r>
            <a:endParaRPr lang="en-US" sz="1600" dirty="0">
              <a:latin typeface="Lato" panose="020B0604020202020204" charset="0"/>
            </a:endParaRPr>
          </a:p>
          <a:p>
            <a:r>
              <a:rPr lang="en-US" sz="1600" dirty="0" smtClean="0">
                <a:latin typeface="Lato" panose="020B0604020202020204" charset="0"/>
              </a:rPr>
              <a:t>{</a:t>
            </a:r>
            <a:endParaRPr lang="en-US" sz="1600" dirty="0">
              <a:latin typeface="Lato" panose="020B0604020202020204" charset="0"/>
            </a:endParaRPr>
          </a:p>
          <a:p>
            <a:r>
              <a:rPr lang="en-US" sz="1600" dirty="0" smtClean="0">
                <a:latin typeface="Lato" panose="020B0604020202020204" charset="0"/>
              </a:rPr>
              <a:t>          </a:t>
            </a:r>
            <a:r>
              <a:rPr lang="en-US" sz="1600" dirty="0" err="1" smtClean="0">
                <a:latin typeface="Lato" panose="020B0604020202020204" charset="0"/>
              </a:rPr>
              <a:t>int</a:t>
            </a:r>
            <a:r>
              <a:rPr lang="en-US" sz="1600" dirty="0" smtClean="0">
                <a:latin typeface="Lato" panose="020B0604020202020204" charset="0"/>
              </a:rPr>
              <a:t> </a:t>
            </a:r>
            <a:r>
              <a:rPr lang="en-US" sz="1600" dirty="0" err="1">
                <a:latin typeface="Lato" panose="020B0604020202020204" charset="0"/>
              </a:rPr>
              <a:t>i</a:t>
            </a:r>
            <a:r>
              <a:rPr lang="en-US" sz="1600" dirty="0">
                <a:latin typeface="Lato" panose="020B0604020202020204" charset="0"/>
              </a:rPr>
              <a:t> = 1</a:t>
            </a:r>
            <a:r>
              <a:rPr lang="en-US" sz="1600" dirty="0" smtClean="0">
                <a:latin typeface="Lato" panose="020B0604020202020204" charset="0"/>
              </a:rPr>
              <a:t>;</a:t>
            </a:r>
            <a:endParaRPr lang="en-US" sz="1600" dirty="0">
              <a:latin typeface="Lato" panose="020B0604020202020204" charset="0"/>
            </a:endParaRPr>
          </a:p>
          <a:p>
            <a:r>
              <a:rPr lang="en-US" sz="1600" dirty="0" smtClean="0">
                <a:latin typeface="Lato" panose="020B0604020202020204" charset="0"/>
              </a:rPr>
              <a:t>          while </a:t>
            </a:r>
            <a:r>
              <a:rPr lang="en-US" sz="1600" dirty="0">
                <a:latin typeface="Lato" panose="020B0604020202020204" charset="0"/>
              </a:rPr>
              <a:t>(</a:t>
            </a:r>
            <a:r>
              <a:rPr lang="en-US" sz="1600" dirty="0" err="1">
                <a:latin typeface="Lato" panose="020B0604020202020204" charset="0"/>
              </a:rPr>
              <a:t>i</a:t>
            </a:r>
            <a:r>
              <a:rPr lang="en-US" sz="1600" dirty="0">
                <a:latin typeface="Lato" panose="020B0604020202020204" charset="0"/>
              </a:rPr>
              <a:t> &lt; </a:t>
            </a:r>
            <a:r>
              <a:rPr lang="en-US" sz="1600" dirty="0" smtClean="0">
                <a:latin typeface="Lato" panose="020B0604020202020204" charset="0"/>
              </a:rPr>
              <a:t>5)</a:t>
            </a:r>
            <a:endParaRPr lang="en-US" sz="1600" dirty="0">
              <a:latin typeface="Lato" panose="020B0604020202020204" charset="0"/>
            </a:endParaRPr>
          </a:p>
          <a:p>
            <a:r>
              <a:rPr lang="en-US" sz="1600" dirty="0" smtClean="0">
                <a:latin typeface="Lato" panose="020B0604020202020204" charset="0"/>
              </a:rPr>
              <a:t>          {</a:t>
            </a:r>
            <a:endParaRPr lang="en-US" sz="1600" dirty="0">
              <a:latin typeface="Lato" panose="020B0604020202020204" charset="0"/>
            </a:endParaRPr>
          </a:p>
          <a:p>
            <a:r>
              <a:rPr lang="en-US" sz="1600" dirty="0" smtClean="0">
                <a:latin typeface="Lato" panose="020B0604020202020204" charset="0"/>
              </a:rPr>
              <a:t>                    </a:t>
            </a:r>
            <a:r>
              <a:rPr lang="en-US" sz="1600" dirty="0" err="1">
                <a:latin typeface="Lato" panose="020B0604020202020204" charset="0"/>
              </a:rPr>
              <a:t>printf</a:t>
            </a:r>
            <a:r>
              <a:rPr lang="en-US" sz="1600" dirty="0" smtClean="0">
                <a:latin typeface="Lato" panose="020B0604020202020204" charset="0"/>
              </a:rPr>
              <a:t>(“</a:t>
            </a:r>
            <a:r>
              <a:rPr lang="en-US" sz="1600" dirty="0" err="1" smtClean="0">
                <a:latin typeface="Lato" panose="020B0604020202020204" charset="0"/>
              </a:rPr>
              <a:t>MyAnatomy</a:t>
            </a:r>
            <a:r>
              <a:rPr lang="en-US" sz="1600" dirty="0" smtClean="0">
                <a:latin typeface="Lato" panose="020B0604020202020204" charset="0"/>
              </a:rPr>
              <a:t> “);</a:t>
            </a:r>
            <a:endParaRPr lang="en-US" sz="1600" dirty="0">
              <a:latin typeface="Lato" panose="020B0604020202020204" charset="0"/>
            </a:endParaRPr>
          </a:p>
          <a:p>
            <a:r>
              <a:rPr lang="en-US" sz="1600" dirty="0" smtClean="0">
                <a:latin typeface="Lato" panose="020B0604020202020204" charset="0"/>
              </a:rPr>
              <a:t>                    </a:t>
            </a:r>
            <a:r>
              <a:rPr lang="en-US" sz="1600" dirty="0" err="1" smtClean="0">
                <a:latin typeface="Lato" panose="020B0604020202020204" charset="0"/>
              </a:rPr>
              <a:t>i</a:t>
            </a:r>
            <a:r>
              <a:rPr lang="en-US" sz="1600" dirty="0">
                <a:latin typeface="Lato" panose="020B0604020202020204" charset="0"/>
              </a:rPr>
              <a:t>++;</a:t>
            </a:r>
          </a:p>
          <a:p>
            <a:r>
              <a:rPr lang="en-US" sz="1600" dirty="0" smtClean="0">
                <a:latin typeface="Lato" panose="020B0604020202020204" charset="0"/>
              </a:rPr>
              <a:t>          }</a:t>
            </a:r>
            <a:endParaRPr lang="en-US" sz="1600" dirty="0">
              <a:latin typeface="Lato" panose="020B0604020202020204" charset="0"/>
            </a:endParaRPr>
          </a:p>
          <a:p>
            <a:r>
              <a:rPr lang="en-US" sz="1600" dirty="0" smtClean="0">
                <a:latin typeface="Lato" panose="020B0604020202020204" charset="0"/>
              </a:rPr>
              <a:t>          return </a:t>
            </a:r>
            <a:r>
              <a:rPr lang="en-US" sz="1600" dirty="0">
                <a:latin typeface="Lato" panose="020B0604020202020204" charset="0"/>
              </a:rPr>
              <a:t>0;</a:t>
            </a:r>
          </a:p>
          <a:p>
            <a:r>
              <a:rPr lang="en-US" sz="1600" dirty="0">
                <a:latin typeface="Lato" panose="020B0604020202020204" charset="0"/>
              </a:rPr>
              <a:t>}</a:t>
            </a:r>
          </a:p>
          <a:p>
            <a:endParaRPr lang="en-US" sz="1600" dirty="0">
              <a:latin typeface="Lato" panose="020B0604020202020204" charset="0"/>
            </a:endParaRPr>
          </a:p>
        </p:txBody>
      </p:sp>
      <p:sp>
        <p:nvSpPr>
          <p:cNvPr id="7" name="TextBox 6"/>
          <p:cNvSpPr txBox="1"/>
          <p:nvPr/>
        </p:nvSpPr>
        <p:spPr>
          <a:xfrm>
            <a:off x="5462264" y="1352859"/>
            <a:ext cx="2265364" cy="1077218"/>
          </a:xfrm>
          <a:prstGeom prst="rect">
            <a:avLst/>
          </a:prstGeom>
          <a:noFill/>
        </p:spPr>
        <p:txBody>
          <a:bodyPr wrap="none" rtlCol="0">
            <a:spAutoFit/>
          </a:bodyPr>
          <a:lstStyle/>
          <a:p>
            <a:r>
              <a:rPr lang="en-US" sz="1600" dirty="0" smtClean="0">
                <a:solidFill>
                  <a:srgbClr val="FF0000"/>
                </a:solidFill>
                <a:latin typeface="Lato" panose="020B0604020202020204" charset="0"/>
              </a:rPr>
              <a:t>Output:</a:t>
            </a:r>
            <a:r>
              <a:rPr lang="en-US" sz="1600" dirty="0">
                <a:solidFill>
                  <a:srgbClr val="FF0000"/>
                </a:solidFill>
                <a:latin typeface="Lato" panose="020B0604020202020204" charset="0"/>
              </a:rPr>
              <a:t> </a:t>
            </a:r>
            <a:r>
              <a:rPr lang="en-US" sz="1600" dirty="0" smtClean="0">
                <a:solidFill>
                  <a:srgbClr val="FF0000"/>
                </a:solidFill>
                <a:latin typeface="Lato" panose="020B0604020202020204" charset="0"/>
              </a:rPr>
              <a:t>     </a:t>
            </a:r>
            <a:r>
              <a:rPr lang="en-US" sz="1600" dirty="0" err="1" smtClean="0">
                <a:latin typeface="Lato" panose="020B0604020202020204" charset="0"/>
              </a:rPr>
              <a:t>MyAnatomy</a:t>
            </a:r>
            <a:endParaRPr lang="en-US" sz="1600" dirty="0" smtClean="0">
              <a:latin typeface="Lato" panose="020B0604020202020204" charset="0"/>
            </a:endParaRPr>
          </a:p>
          <a:p>
            <a:r>
              <a:rPr lang="en-US" sz="1600" dirty="0">
                <a:solidFill>
                  <a:srgbClr val="FF0000"/>
                </a:solidFill>
                <a:latin typeface="Lato" panose="020B0604020202020204" charset="0"/>
              </a:rPr>
              <a:t>	</a:t>
            </a:r>
            <a:r>
              <a:rPr lang="en-US" sz="1600" dirty="0">
                <a:latin typeface="Lato" panose="020B0604020202020204" charset="0"/>
              </a:rPr>
              <a:t> </a:t>
            </a:r>
            <a:r>
              <a:rPr lang="en-US" sz="1600" dirty="0" err="1" smtClean="0">
                <a:latin typeface="Lato" panose="020B0604020202020204" charset="0"/>
              </a:rPr>
              <a:t>MyAnatomy</a:t>
            </a:r>
            <a:endParaRPr lang="en-US" sz="1600" dirty="0" smtClean="0">
              <a:latin typeface="Lato" panose="020B0604020202020204" charset="0"/>
            </a:endParaRPr>
          </a:p>
          <a:p>
            <a:r>
              <a:rPr lang="en-US" sz="1600" dirty="0">
                <a:solidFill>
                  <a:srgbClr val="FF0000"/>
                </a:solidFill>
                <a:latin typeface="Lato" panose="020B0604020202020204" charset="0"/>
              </a:rPr>
              <a:t>	</a:t>
            </a:r>
            <a:r>
              <a:rPr lang="en-US" sz="1600" dirty="0">
                <a:latin typeface="Lato" panose="020B0604020202020204" charset="0"/>
              </a:rPr>
              <a:t> </a:t>
            </a:r>
            <a:r>
              <a:rPr lang="en-US" sz="1600" dirty="0" err="1" smtClean="0">
                <a:latin typeface="Lato" panose="020B0604020202020204" charset="0"/>
              </a:rPr>
              <a:t>MyAnatomy</a:t>
            </a:r>
            <a:endParaRPr lang="en-US" sz="1600" dirty="0" smtClean="0">
              <a:latin typeface="Lato" panose="020B0604020202020204" charset="0"/>
            </a:endParaRPr>
          </a:p>
          <a:p>
            <a:r>
              <a:rPr lang="en-US" sz="1600" dirty="0">
                <a:solidFill>
                  <a:srgbClr val="FF0000"/>
                </a:solidFill>
                <a:latin typeface="Lato" panose="020B0604020202020204" charset="0"/>
              </a:rPr>
              <a:t>	</a:t>
            </a:r>
            <a:r>
              <a:rPr lang="en-US" sz="1600" dirty="0">
                <a:latin typeface="Lato" panose="020B0604020202020204" charset="0"/>
              </a:rPr>
              <a:t> </a:t>
            </a:r>
            <a:r>
              <a:rPr lang="en-US" sz="1600" dirty="0" err="1" smtClean="0">
                <a:latin typeface="Lato" panose="020B0604020202020204" charset="0"/>
              </a:rPr>
              <a:t>MyAnatomy</a:t>
            </a:r>
            <a:endParaRPr lang="en-US" sz="1600" dirty="0" smtClean="0">
              <a:latin typeface="Lato" panose="020B0604020202020204" charset="0"/>
            </a:endParaRPr>
          </a:p>
        </p:txBody>
      </p:sp>
      <p:sp>
        <p:nvSpPr>
          <p:cNvPr id="8" name="TextBox 7"/>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30847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Loop Control Structure</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while loop example-2:</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7750" y="1212576"/>
            <a:ext cx="4814138" cy="3293209"/>
          </a:xfrm>
          <a:prstGeom prst="rect">
            <a:avLst/>
          </a:prstGeom>
          <a:noFill/>
        </p:spPr>
        <p:txBody>
          <a:bodyPr wrap="none" rtlCol="0">
            <a:spAutoFit/>
          </a:bodyPr>
          <a:lstStyle/>
          <a:p>
            <a:r>
              <a:rPr lang="en-US" sz="1600" dirty="0">
                <a:latin typeface="Lato" panose="020B0604020202020204" charset="0"/>
              </a:rPr>
              <a:t>// </a:t>
            </a:r>
            <a:r>
              <a:rPr lang="en-US" sz="1600" dirty="0" smtClean="0">
                <a:latin typeface="Lato" panose="020B0604020202020204" charset="0"/>
              </a:rPr>
              <a:t>C </a:t>
            </a:r>
            <a:r>
              <a:rPr lang="en-US" sz="1600" dirty="0">
                <a:latin typeface="Lato" panose="020B0604020202020204" charset="0"/>
              </a:rPr>
              <a:t>Program to </a:t>
            </a:r>
            <a:r>
              <a:rPr lang="en-US" sz="1600" dirty="0" smtClean="0">
                <a:latin typeface="Lato" panose="020B0604020202020204" charset="0"/>
              </a:rPr>
              <a:t>display even numbers </a:t>
            </a:r>
            <a:r>
              <a:rPr lang="en-US" sz="1600" dirty="0">
                <a:latin typeface="Lato" panose="020B0604020202020204" charset="0"/>
              </a:rPr>
              <a:t>from </a:t>
            </a:r>
            <a:r>
              <a:rPr lang="en-US" sz="1600" dirty="0" smtClean="0">
                <a:latin typeface="Lato" panose="020B0604020202020204" charset="0"/>
              </a:rPr>
              <a:t>10 </a:t>
            </a:r>
            <a:r>
              <a:rPr lang="en-US" sz="1600" dirty="0">
                <a:latin typeface="Lato" panose="020B0604020202020204" charset="0"/>
              </a:rPr>
              <a:t>to </a:t>
            </a:r>
            <a:r>
              <a:rPr lang="en-US" sz="1600" dirty="0" smtClean="0">
                <a:latin typeface="Lato" panose="020B0604020202020204" charset="0"/>
              </a:rPr>
              <a:t>20</a:t>
            </a:r>
            <a:endParaRPr lang="en-US" sz="1600" dirty="0">
              <a:latin typeface="Lato" panose="020B0604020202020204" charset="0"/>
            </a:endParaRPr>
          </a:p>
          <a:p>
            <a:endParaRPr lang="en-US" sz="1600" dirty="0">
              <a:latin typeface="Lato" panose="020B0604020202020204" charset="0"/>
            </a:endParaRPr>
          </a:p>
          <a:p>
            <a:r>
              <a:rPr lang="en-US" sz="1600" dirty="0">
                <a:latin typeface="Lato" panose="020B0604020202020204" charset="0"/>
              </a:rPr>
              <a:t>#include </a:t>
            </a:r>
            <a:r>
              <a:rPr lang="en-US" sz="1600" dirty="0" smtClean="0">
                <a:latin typeface="Lato" panose="020B0604020202020204" charset="0"/>
              </a:rPr>
              <a:t>&lt;</a:t>
            </a:r>
            <a:r>
              <a:rPr lang="en-US" sz="1600" dirty="0" err="1" smtClean="0">
                <a:latin typeface="Lato" panose="020B0604020202020204" charset="0"/>
              </a:rPr>
              <a:t>stdio.h</a:t>
            </a:r>
            <a:r>
              <a:rPr lang="en-US" sz="1600" dirty="0" smtClean="0">
                <a:latin typeface="Lato" panose="020B0604020202020204" charset="0"/>
              </a:rPr>
              <a:t>&gt;</a:t>
            </a:r>
            <a:endParaRPr lang="en-US" sz="1600" dirty="0">
              <a:latin typeface="Lato" panose="020B0604020202020204" charset="0"/>
            </a:endParaRPr>
          </a:p>
          <a:p>
            <a:r>
              <a:rPr lang="en-US" sz="1600" dirty="0" err="1" smtClean="0">
                <a:latin typeface="Lato" panose="020B0604020202020204" charset="0"/>
              </a:rPr>
              <a:t>int</a:t>
            </a:r>
            <a:r>
              <a:rPr lang="en-US" sz="1600" dirty="0" smtClean="0">
                <a:latin typeface="Lato" panose="020B0604020202020204" charset="0"/>
              </a:rPr>
              <a:t> </a:t>
            </a:r>
            <a:r>
              <a:rPr lang="en-US" sz="1600" dirty="0">
                <a:latin typeface="Lato" panose="020B0604020202020204" charset="0"/>
              </a:rPr>
              <a:t>main</a:t>
            </a:r>
            <a:r>
              <a:rPr lang="en-US" sz="1600" dirty="0" smtClean="0">
                <a:latin typeface="Lato" panose="020B0604020202020204" charset="0"/>
              </a:rPr>
              <a:t>()</a:t>
            </a:r>
          </a:p>
          <a:p>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a:t>
            </a:r>
            <a:r>
              <a:rPr lang="en-US" sz="1600" dirty="0" err="1" smtClean="0">
                <a:latin typeface="Lato" panose="020B0604020202020204" charset="0"/>
              </a:rPr>
              <a:t>int</a:t>
            </a:r>
            <a:r>
              <a:rPr lang="en-US" sz="1600" dirty="0" smtClean="0">
                <a:latin typeface="Lato" panose="020B0604020202020204" charset="0"/>
              </a:rPr>
              <a:t> </a:t>
            </a:r>
            <a:r>
              <a:rPr lang="en-US" sz="1600" dirty="0" err="1">
                <a:latin typeface="Lato" panose="020B0604020202020204" charset="0"/>
              </a:rPr>
              <a:t>i</a:t>
            </a:r>
            <a:r>
              <a:rPr lang="en-US" sz="1600" dirty="0">
                <a:latin typeface="Lato" panose="020B0604020202020204" charset="0"/>
              </a:rPr>
              <a:t> = </a:t>
            </a:r>
            <a:r>
              <a:rPr lang="en-US" sz="1600" dirty="0" smtClean="0">
                <a:latin typeface="Lato" panose="020B0604020202020204" charset="0"/>
              </a:rPr>
              <a:t>10; </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while </a:t>
            </a:r>
            <a:r>
              <a:rPr lang="en-US" sz="1600" dirty="0">
                <a:latin typeface="Lato" panose="020B0604020202020204" charset="0"/>
              </a:rPr>
              <a:t>(</a:t>
            </a:r>
            <a:r>
              <a:rPr lang="en-US" sz="1600" dirty="0" err="1">
                <a:latin typeface="Lato" panose="020B0604020202020204" charset="0"/>
              </a:rPr>
              <a:t>i</a:t>
            </a:r>
            <a:r>
              <a:rPr lang="en-US" sz="1600" dirty="0">
                <a:latin typeface="Lato" panose="020B0604020202020204" charset="0"/>
              </a:rPr>
              <a:t> &lt;= </a:t>
            </a:r>
            <a:r>
              <a:rPr lang="en-US" sz="1600" dirty="0" smtClean="0">
                <a:latin typeface="Lato" panose="020B0604020202020204" charset="0"/>
              </a:rPr>
              <a:t>20)</a:t>
            </a:r>
          </a:p>
          <a:p>
            <a:r>
              <a:rPr lang="en-US" sz="1600" dirty="0">
                <a:latin typeface="Lato" panose="020B0604020202020204" charset="0"/>
              </a:rPr>
              <a:t> </a:t>
            </a:r>
            <a:r>
              <a:rPr lang="en-US" sz="1600" dirty="0" smtClean="0">
                <a:latin typeface="Lato" panose="020B0604020202020204" charset="0"/>
              </a:rPr>
              <a:t>         {</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a:t>
            </a:r>
            <a:r>
              <a:rPr lang="en-US" sz="1600" dirty="0" err="1">
                <a:latin typeface="Lato" panose="020B0604020202020204" charset="0"/>
              </a:rPr>
              <a:t>printf</a:t>
            </a:r>
            <a:r>
              <a:rPr lang="en-US" sz="1600" dirty="0" smtClean="0">
                <a:latin typeface="Lato" panose="020B0604020202020204" charset="0"/>
              </a:rPr>
              <a:t>(“%d”,</a:t>
            </a:r>
            <a:r>
              <a:rPr lang="en-US" sz="1600" dirty="0" err="1" smtClean="0">
                <a:latin typeface="Lato" panose="020B0604020202020204" charset="0"/>
              </a:rPr>
              <a:t>i</a:t>
            </a:r>
            <a:r>
              <a:rPr lang="en-US" sz="1600" dirty="0" smtClean="0">
                <a:latin typeface="Lato" panose="020B0604020202020204" charset="0"/>
              </a:rPr>
              <a:t>);</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a:t>
            </a:r>
            <a:r>
              <a:rPr lang="en-US" sz="1600" dirty="0" err="1" smtClean="0">
                <a:latin typeface="Lato" panose="020B0604020202020204" charset="0"/>
              </a:rPr>
              <a:t>i</a:t>
            </a:r>
            <a:r>
              <a:rPr lang="en-US" sz="1600" dirty="0" smtClean="0">
                <a:latin typeface="Lato" panose="020B0604020202020204" charset="0"/>
              </a:rPr>
              <a:t>+=2;</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return </a:t>
            </a:r>
            <a:r>
              <a:rPr lang="en-US" sz="1600" dirty="0">
                <a:latin typeface="Lato" panose="020B0604020202020204" charset="0"/>
              </a:rPr>
              <a:t>0;</a:t>
            </a:r>
          </a:p>
          <a:p>
            <a:r>
              <a:rPr lang="en-US" sz="1600" dirty="0">
                <a:latin typeface="Lato" panose="020B0604020202020204" charset="0"/>
              </a:rPr>
              <a:t>}</a:t>
            </a:r>
          </a:p>
        </p:txBody>
      </p:sp>
      <p:sp>
        <p:nvSpPr>
          <p:cNvPr id="4" name="TextBox 3"/>
          <p:cNvSpPr txBox="1"/>
          <p:nvPr/>
        </p:nvSpPr>
        <p:spPr>
          <a:xfrm>
            <a:off x="5317435" y="1248999"/>
            <a:ext cx="2558714" cy="338554"/>
          </a:xfrm>
          <a:prstGeom prst="rect">
            <a:avLst/>
          </a:prstGeom>
          <a:noFill/>
        </p:spPr>
        <p:txBody>
          <a:bodyPr wrap="none" rtlCol="0">
            <a:spAutoFit/>
          </a:bodyPr>
          <a:lstStyle/>
          <a:p>
            <a:r>
              <a:rPr lang="en-US" sz="1600" dirty="0">
                <a:solidFill>
                  <a:schemeClr val="accent3"/>
                </a:solidFill>
                <a:latin typeface="Lato" panose="020B0604020202020204" charset="0"/>
              </a:rPr>
              <a:t>Output: </a:t>
            </a:r>
            <a:r>
              <a:rPr lang="en-US" sz="1600" dirty="0">
                <a:latin typeface="Lato" panose="020B0604020202020204" charset="0"/>
              </a:rPr>
              <a:t>10 12 14 16 18 20</a:t>
            </a:r>
          </a:p>
        </p:txBody>
      </p:sp>
      <p:sp>
        <p:nvSpPr>
          <p:cNvPr id="8" name="TextBox 7"/>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92549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Loop Control Structure</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a:solidFill>
                  <a:schemeClr val="accent5">
                    <a:lumMod val="75000"/>
                  </a:schemeClr>
                </a:solidFill>
                <a:latin typeface="Lato"/>
                <a:ea typeface="Lato"/>
                <a:cs typeface="Lato"/>
                <a:sym typeface="Lato"/>
              </a:rPr>
              <a:t>d</a:t>
            </a:r>
            <a:r>
              <a:rPr lang="en-US" sz="2000" u="sng" dirty="0" smtClean="0">
                <a:solidFill>
                  <a:schemeClr val="accent5">
                    <a:lumMod val="75000"/>
                  </a:schemeClr>
                </a:solidFill>
                <a:latin typeface="Lato"/>
                <a:ea typeface="Lato"/>
                <a:cs typeface="Lato"/>
                <a:sym typeface="Lato"/>
              </a:rPr>
              <a:t>o-while loops:</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3557" y="1405393"/>
            <a:ext cx="3954946" cy="1815882"/>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smtClean="0">
                <a:latin typeface="Lato" panose="020B0604020202020204" charset="0"/>
              </a:rPr>
              <a:t>The </a:t>
            </a:r>
            <a:r>
              <a:rPr lang="en-US" sz="1600" dirty="0" smtClean="0">
                <a:solidFill>
                  <a:schemeClr val="accent3"/>
                </a:solidFill>
                <a:latin typeface="Lato" panose="020B0604020202020204" charset="0"/>
              </a:rPr>
              <a:t>do-while</a:t>
            </a:r>
            <a:r>
              <a:rPr lang="en-US" sz="1600" dirty="0" smtClean="0">
                <a:latin typeface="Lato" panose="020B0604020202020204" charset="0"/>
              </a:rPr>
              <a:t> </a:t>
            </a:r>
            <a:r>
              <a:rPr lang="en-US" sz="1600" dirty="0">
                <a:latin typeface="Lato" panose="020B0604020202020204" charset="0"/>
              </a:rPr>
              <a:t>loop is a variant of the </a:t>
            </a:r>
            <a:r>
              <a:rPr lang="en-US" sz="1600" dirty="0">
                <a:solidFill>
                  <a:schemeClr val="accent3"/>
                </a:solidFill>
                <a:latin typeface="Lato" panose="020B0604020202020204" charset="0"/>
              </a:rPr>
              <a:t>while</a:t>
            </a:r>
            <a:r>
              <a:rPr lang="en-US" sz="1600" dirty="0">
                <a:latin typeface="Lato" panose="020B0604020202020204" charset="0"/>
              </a:rPr>
              <a:t> loop. This loop will execute the code block once, before checking if the condition is true, then it will repeat the loop as long as the condition is </a:t>
            </a:r>
            <a:r>
              <a:rPr lang="en-US" sz="1600" dirty="0" smtClean="0">
                <a:latin typeface="Lato" panose="020B0604020202020204" charset="0"/>
              </a:rPr>
              <a:t>true.</a:t>
            </a:r>
            <a:endParaRPr lang="en-US" sz="1600" dirty="0">
              <a:latin typeface="Lato" panose="020B0604020202020204" charset="0"/>
            </a:endParaRPr>
          </a:p>
          <a:p>
            <a:pPr marL="285750" indent="-285750" algn="just">
              <a:buFont typeface="Wingdings" panose="05000000000000000000" pitchFamily="2" charset="2"/>
              <a:buChar char="§"/>
            </a:pPr>
            <a:endParaRPr lang="en-US" sz="1600" dirty="0" smtClean="0">
              <a:latin typeface="Lato" panose="020B0604020202020204" charset="0"/>
            </a:endParaRPr>
          </a:p>
          <a:p>
            <a:pPr marL="285750" indent="-285750" algn="just">
              <a:buFont typeface="Wingdings" panose="05000000000000000000" pitchFamily="2" charset="2"/>
              <a:buChar char="§"/>
            </a:pPr>
            <a:r>
              <a:rPr lang="en-US" sz="1600" dirty="0" smtClean="0">
                <a:solidFill>
                  <a:schemeClr val="accent3"/>
                </a:solidFill>
                <a:latin typeface="Lato" panose="020B0604020202020204" charset="0"/>
              </a:rPr>
              <a:t>Syntax:</a:t>
            </a:r>
            <a:endParaRPr lang="en-US" sz="1600" dirty="0">
              <a:solidFill>
                <a:schemeClr val="accent3"/>
              </a:solidFill>
              <a:latin typeface="Lato" panose="020B0604020202020204" charset="0"/>
            </a:endParaRPr>
          </a:p>
        </p:txBody>
      </p:sp>
      <p:sp>
        <p:nvSpPr>
          <p:cNvPr id="4" name="TextBox 3"/>
          <p:cNvSpPr txBox="1"/>
          <p:nvPr/>
        </p:nvSpPr>
        <p:spPr>
          <a:xfrm>
            <a:off x="651790" y="3252606"/>
            <a:ext cx="2886539" cy="1323439"/>
          </a:xfrm>
          <a:prstGeom prst="rect">
            <a:avLst/>
          </a:prstGeom>
          <a:noFill/>
        </p:spPr>
        <p:txBody>
          <a:bodyPr wrap="square" rtlCol="0">
            <a:spAutoFit/>
          </a:bodyPr>
          <a:lstStyle/>
          <a:p>
            <a:r>
              <a:rPr lang="en-US" sz="1600" dirty="0">
                <a:latin typeface="Lato" panose="020B0604020202020204" charset="0"/>
              </a:rPr>
              <a:t>d</a:t>
            </a:r>
            <a:r>
              <a:rPr lang="en-US" sz="1600" dirty="0" smtClean="0">
                <a:latin typeface="Lato" panose="020B0604020202020204" charset="0"/>
              </a:rPr>
              <a:t>o</a:t>
            </a:r>
          </a:p>
          <a:p>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 </a:t>
            </a:r>
            <a:r>
              <a:rPr lang="en-US" sz="1600" dirty="0">
                <a:latin typeface="Lato" panose="020B0604020202020204" charset="0"/>
              </a:rPr>
              <a:t>code block to be </a:t>
            </a:r>
            <a:r>
              <a:rPr lang="en-US" sz="1600" dirty="0" smtClean="0">
                <a:latin typeface="Lato" panose="020B0604020202020204" charset="0"/>
              </a:rPr>
              <a:t>executed</a:t>
            </a:r>
          </a:p>
          <a:p>
            <a:r>
              <a:rPr lang="en-US" sz="1600" dirty="0" smtClean="0">
                <a:latin typeface="Lato" panose="020B0604020202020204" charset="0"/>
              </a:rPr>
              <a:t>}</a:t>
            </a:r>
          </a:p>
          <a:p>
            <a:r>
              <a:rPr lang="en-US" sz="1600" dirty="0">
                <a:latin typeface="Lato" panose="020B0604020202020204" charset="0"/>
              </a:rPr>
              <a:t>while (condition</a:t>
            </a:r>
            <a:r>
              <a:rPr lang="en-US" sz="1600" dirty="0" smtClean="0">
                <a:latin typeface="Lato" panose="020B0604020202020204" charset="0"/>
              </a:rPr>
              <a:t>)</a:t>
            </a:r>
            <a:endParaRPr lang="en-US" sz="1600" dirty="0">
              <a:latin typeface="Lato" panose="020B0604020202020204" charset="0"/>
            </a:endParaRPr>
          </a:p>
        </p:txBody>
      </p:sp>
      <p:pic>
        <p:nvPicPr>
          <p:cNvPr id="8194" name="Picture 2" descr="C/C++ do while loop with Examples - GeeksforGeeks"/>
          <p:cNvPicPr>
            <a:picLocks noChangeAspect="1" noChangeArrowheads="1"/>
          </p:cNvPicPr>
          <p:nvPr/>
        </p:nvPicPr>
        <p:blipFill rotWithShape="1">
          <a:blip r:embed="rId3">
            <a:extLst>
              <a:ext uri="{28A0092B-C50C-407E-A947-70E740481C1C}">
                <a14:useLocalDpi xmlns:a14="http://schemas.microsoft.com/office/drawing/2010/main" val="0"/>
              </a:ext>
            </a:extLst>
          </a:blip>
          <a:srcRect l="11034" t="24537" r="10704" b="4512"/>
          <a:stretch/>
        </p:blipFill>
        <p:spPr bwMode="auto">
          <a:xfrm>
            <a:off x="3907344" y="1118885"/>
            <a:ext cx="5234372" cy="29212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157350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a:solidFill>
                  <a:schemeClr val="bg2"/>
                </a:solidFill>
                <a:latin typeface="Times New Roman" panose="02020603050405020304" pitchFamily="18" charset="0"/>
                <a:cs typeface="Times New Roman" panose="02020603050405020304" pitchFamily="18" charset="0"/>
              </a:rPr>
              <a:t>C Program </a:t>
            </a:r>
            <a:r>
              <a:rPr lang="en" sz="4000" dirty="0" smtClean="0">
                <a:solidFill>
                  <a:schemeClr val="bg2"/>
                </a:solidFill>
                <a:latin typeface="Times New Roman" panose="02020603050405020304" pitchFamily="18" charset="0"/>
                <a:cs typeface="Times New Roman" panose="02020603050405020304" pitchFamily="18" charset="0"/>
              </a:rPr>
              <a:t>Example-2</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72970" y="867522"/>
            <a:ext cx="8790201" cy="3785652"/>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//Program </a:t>
            </a:r>
            <a:r>
              <a:rPr lang="en-US" sz="2000" dirty="0" smtClean="0">
                <a:solidFill>
                  <a:srgbClr val="0070C0"/>
                </a:solidFill>
                <a:latin typeface="Arial" panose="020B0604020202020204" pitchFamily="34" charset="0"/>
                <a:cs typeface="Arial" panose="020B0604020202020204" pitchFamily="34" charset="0"/>
              </a:rPr>
              <a:t>to declare a variable, read the value and print the stored value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include &lt;</a:t>
            </a:r>
            <a:r>
              <a:rPr lang="en-US" sz="2000" dirty="0" err="1">
                <a:latin typeface="Arial" panose="020B0604020202020204" pitchFamily="34" charset="0"/>
                <a:cs typeface="Arial" panose="020B0604020202020204" pitchFamily="34" charset="0"/>
              </a:rPr>
              <a:t>stdio.h</a:t>
            </a:r>
            <a:r>
              <a:rPr lang="en-US" sz="2000" dirty="0" smtClean="0">
                <a:latin typeface="Arial" panose="020B0604020202020204" pitchFamily="34" charset="0"/>
                <a:cs typeface="Arial" panose="020B0604020202020204" pitchFamily="34" charset="0"/>
              </a:rPr>
              <a:t>&gt;</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main</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num</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printf</a:t>
            </a:r>
            <a:r>
              <a:rPr lang="en-US" sz="2000" dirty="0" smtClean="0">
                <a:latin typeface="Arial" panose="020B0604020202020204" pitchFamily="34" charset="0"/>
                <a:cs typeface="Arial" panose="020B0604020202020204" pitchFamily="34" charset="0"/>
              </a:rPr>
              <a:t>(“</a:t>
            </a:r>
            <a:r>
              <a:rPr lang="en-US" sz="2000" dirty="0" smtClean="0">
                <a:solidFill>
                  <a:schemeClr val="accent3"/>
                </a:solidFill>
                <a:latin typeface="Arial" panose="020B0604020202020204" pitchFamily="34" charset="0"/>
                <a:cs typeface="Arial" panose="020B0604020202020204" pitchFamily="34" charset="0"/>
              </a:rPr>
              <a:t>Enter an integer number:</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scanf</a:t>
            </a:r>
            <a:r>
              <a:rPr lang="en-US" sz="2000" dirty="0" smtClean="0">
                <a:latin typeface="Arial" panose="020B0604020202020204" pitchFamily="34" charset="0"/>
                <a:cs typeface="Arial" panose="020B0604020202020204" pitchFamily="34" charset="0"/>
              </a:rPr>
              <a:t>(“%d”, &amp;</a:t>
            </a:r>
            <a:r>
              <a:rPr lang="en-US" sz="2000" dirty="0" err="1" smtClean="0">
                <a:latin typeface="Arial" panose="020B0604020202020204" pitchFamily="34" charset="0"/>
                <a:cs typeface="Arial" panose="020B0604020202020204" pitchFamily="34" charset="0"/>
              </a:rPr>
              <a:t>num</a:t>
            </a:r>
            <a:r>
              <a:rPr lang="en-US" sz="2000" dirty="0" smtClean="0">
                <a:latin typeface="Arial" panose="020B0604020202020204" pitchFamily="34" charset="0"/>
                <a:cs typeface="Arial" panose="020B0604020202020204" pitchFamily="34" charset="0"/>
              </a:rPr>
              <a:t>); //Lets enter 6</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printf</a:t>
            </a:r>
            <a:r>
              <a:rPr lang="en-US" sz="2000" dirty="0" smtClean="0">
                <a:latin typeface="Arial" panose="020B0604020202020204" pitchFamily="34" charset="0"/>
                <a:cs typeface="Arial" panose="020B0604020202020204" pitchFamily="34" charset="0"/>
              </a:rPr>
              <a:t> (“</a:t>
            </a:r>
            <a:r>
              <a:rPr lang="en-US" sz="2000" dirty="0">
                <a:solidFill>
                  <a:schemeClr val="accent3"/>
                </a:solidFill>
                <a:latin typeface="Arial" panose="020B0604020202020204" pitchFamily="34" charset="0"/>
                <a:cs typeface="Arial" panose="020B0604020202020204" pitchFamily="34" charset="0"/>
              </a:rPr>
              <a:t>T</a:t>
            </a:r>
            <a:r>
              <a:rPr lang="en-US" sz="2000" dirty="0" smtClean="0">
                <a:solidFill>
                  <a:schemeClr val="accent3"/>
                </a:solidFill>
                <a:latin typeface="Arial" panose="020B0604020202020204" pitchFamily="34" charset="0"/>
                <a:cs typeface="Arial" panose="020B0604020202020204" pitchFamily="34" charset="0"/>
              </a:rPr>
              <a:t>he entered number is = %d</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num</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return </a:t>
            </a:r>
            <a:r>
              <a:rPr lang="en-US" sz="2000" dirty="0">
                <a:solidFill>
                  <a:schemeClr val="accent5"/>
                </a:solidFill>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Output: Enter an integer number</a:t>
            </a:r>
            <a:r>
              <a:rPr lang="en-US" sz="2000" dirty="0" smtClean="0">
                <a:solidFill>
                  <a:srgbClr val="002060"/>
                </a:solidFill>
                <a:latin typeface="Arial" panose="020B0604020202020204" pitchFamily="34" charset="0"/>
                <a:cs typeface="Arial" panose="020B0604020202020204" pitchFamily="34" charset="0"/>
              </a:rPr>
              <a:t>: 6</a:t>
            </a:r>
          </a:p>
          <a:p>
            <a:r>
              <a:rPr lang="en-US" sz="2000" dirty="0">
                <a:solidFill>
                  <a:srgbClr val="002060"/>
                </a:solidFill>
                <a:latin typeface="Arial" panose="020B0604020202020204" pitchFamily="34" charset="0"/>
                <a:cs typeface="Arial" panose="020B0604020202020204" pitchFamily="34" charset="0"/>
              </a:rPr>
              <a:t>	</a:t>
            </a:r>
            <a:r>
              <a:rPr lang="en-US" sz="2000" dirty="0" smtClean="0">
                <a:solidFill>
                  <a:srgbClr val="002060"/>
                </a:solidFill>
                <a:latin typeface="Arial" panose="020B0604020202020204" pitchFamily="34" charset="0"/>
                <a:cs typeface="Arial" panose="020B0604020202020204" pitchFamily="34" charset="0"/>
              </a:rPr>
              <a:t>The entered number is = 6</a:t>
            </a:r>
            <a:endParaRPr lang="en-US" sz="2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56178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Loop Control Structure</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a:solidFill>
                  <a:schemeClr val="accent5">
                    <a:lumMod val="75000"/>
                  </a:schemeClr>
                </a:solidFill>
                <a:latin typeface="Lato"/>
                <a:ea typeface="Lato"/>
                <a:cs typeface="Lato"/>
                <a:sym typeface="Lato"/>
              </a:rPr>
              <a:t>d</a:t>
            </a:r>
            <a:r>
              <a:rPr lang="en-US" sz="2000" u="sng" dirty="0" smtClean="0">
                <a:solidFill>
                  <a:schemeClr val="accent5">
                    <a:lumMod val="75000"/>
                  </a:schemeClr>
                </a:solidFill>
                <a:latin typeface="Lato"/>
                <a:ea typeface="Lato"/>
                <a:cs typeface="Lato"/>
                <a:sym typeface="Lato"/>
              </a:rPr>
              <a:t>o-while loop example-1:</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62264" y="1352859"/>
            <a:ext cx="2265364" cy="830997"/>
          </a:xfrm>
          <a:prstGeom prst="rect">
            <a:avLst/>
          </a:prstGeom>
          <a:noFill/>
        </p:spPr>
        <p:txBody>
          <a:bodyPr wrap="none" rtlCol="0">
            <a:spAutoFit/>
          </a:bodyPr>
          <a:lstStyle/>
          <a:p>
            <a:r>
              <a:rPr lang="en-US" sz="1600" dirty="0" smtClean="0">
                <a:solidFill>
                  <a:srgbClr val="FF0000"/>
                </a:solidFill>
                <a:latin typeface="Lato" panose="020B0604020202020204" charset="0"/>
              </a:rPr>
              <a:t>Output:</a:t>
            </a:r>
            <a:r>
              <a:rPr lang="en-US" sz="1600" dirty="0">
                <a:solidFill>
                  <a:srgbClr val="FF0000"/>
                </a:solidFill>
                <a:latin typeface="Lato" panose="020B0604020202020204" charset="0"/>
              </a:rPr>
              <a:t> </a:t>
            </a:r>
            <a:r>
              <a:rPr lang="en-US" sz="1600" dirty="0" smtClean="0">
                <a:solidFill>
                  <a:srgbClr val="FF0000"/>
                </a:solidFill>
                <a:latin typeface="Lato" panose="020B0604020202020204" charset="0"/>
              </a:rPr>
              <a:t>     </a:t>
            </a:r>
            <a:r>
              <a:rPr lang="en-US" sz="1600" dirty="0" err="1" smtClean="0">
                <a:latin typeface="Lato" panose="020B0604020202020204" charset="0"/>
              </a:rPr>
              <a:t>MyAnatomy</a:t>
            </a:r>
            <a:endParaRPr lang="en-US" sz="1600" dirty="0" smtClean="0">
              <a:latin typeface="Lato" panose="020B0604020202020204" charset="0"/>
            </a:endParaRPr>
          </a:p>
          <a:p>
            <a:r>
              <a:rPr lang="en-US" sz="1600" dirty="0">
                <a:solidFill>
                  <a:srgbClr val="FF0000"/>
                </a:solidFill>
                <a:latin typeface="Lato" panose="020B0604020202020204" charset="0"/>
              </a:rPr>
              <a:t>	</a:t>
            </a:r>
            <a:r>
              <a:rPr lang="en-US" sz="1600" dirty="0">
                <a:latin typeface="Lato" panose="020B0604020202020204" charset="0"/>
              </a:rPr>
              <a:t> </a:t>
            </a:r>
            <a:r>
              <a:rPr lang="en-US" sz="1600" dirty="0" err="1" smtClean="0">
                <a:latin typeface="Lato" panose="020B0604020202020204" charset="0"/>
              </a:rPr>
              <a:t>MyAnatomy</a:t>
            </a:r>
            <a:endParaRPr lang="en-US" sz="1600" dirty="0" smtClean="0">
              <a:latin typeface="Lato" panose="020B0604020202020204" charset="0"/>
            </a:endParaRPr>
          </a:p>
          <a:p>
            <a:r>
              <a:rPr lang="en-US" sz="1600" dirty="0">
                <a:solidFill>
                  <a:srgbClr val="FF0000"/>
                </a:solidFill>
                <a:latin typeface="Lato" panose="020B0604020202020204" charset="0"/>
              </a:rPr>
              <a:t>	</a:t>
            </a:r>
            <a:r>
              <a:rPr lang="en-US" sz="1600" dirty="0">
                <a:latin typeface="Lato" panose="020B0604020202020204" charset="0"/>
              </a:rPr>
              <a:t> </a:t>
            </a:r>
            <a:r>
              <a:rPr lang="en-US" sz="1600" dirty="0" err="1" smtClean="0">
                <a:latin typeface="Lato" panose="020B0604020202020204" charset="0"/>
              </a:rPr>
              <a:t>MyAnatomy</a:t>
            </a:r>
            <a:endParaRPr lang="en-US" sz="1600" dirty="0" smtClean="0">
              <a:latin typeface="Lato" panose="020B0604020202020204" charset="0"/>
            </a:endParaRPr>
          </a:p>
        </p:txBody>
      </p:sp>
      <p:sp>
        <p:nvSpPr>
          <p:cNvPr id="4" name="Rectangle 3"/>
          <p:cNvSpPr/>
          <p:nvPr/>
        </p:nvSpPr>
        <p:spPr>
          <a:xfrm>
            <a:off x="448147" y="1441647"/>
            <a:ext cx="3825089" cy="2800767"/>
          </a:xfrm>
          <a:prstGeom prst="rect">
            <a:avLst/>
          </a:prstGeom>
        </p:spPr>
        <p:txBody>
          <a:bodyPr wrap="square">
            <a:spAutoFit/>
          </a:bodyPr>
          <a:lstStyle/>
          <a:p>
            <a:r>
              <a:rPr lang="en-US" sz="1600" dirty="0">
                <a:latin typeface="Lato" panose="020B0604020202020204" charset="0"/>
              </a:rPr>
              <a:t>#include </a:t>
            </a:r>
            <a:r>
              <a:rPr lang="en-US" sz="1600" dirty="0" smtClean="0">
                <a:latin typeface="Lato" panose="020B0604020202020204" charset="0"/>
              </a:rPr>
              <a:t>&lt;</a:t>
            </a:r>
            <a:r>
              <a:rPr lang="en-US" sz="1600" dirty="0" err="1" smtClean="0">
                <a:latin typeface="Lato" panose="020B0604020202020204" charset="0"/>
              </a:rPr>
              <a:t>stdio.h</a:t>
            </a:r>
            <a:r>
              <a:rPr lang="en-US" sz="1600" dirty="0" smtClean="0">
                <a:latin typeface="Lato" panose="020B0604020202020204" charset="0"/>
              </a:rPr>
              <a:t>&gt;</a:t>
            </a:r>
            <a:endParaRPr lang="en-US" sz="1600" dirty="0">
              <a:latin typeface="Lato" panose="020B0604020202020204" charset="0"/>
            </a:endParaRPr>
          </a:p>
          <a:p>
            <a:r>
              <a:rPr lang="en-US" sz="1600" dirty="0" err="1">
                <a:latin typeface="Lato" panose="020B0604020202020204" charset="0"/>
              </a:rPr>
              <a:t>int</a:t>
            </a:r>
            <a:r>
              <a:rPr lang="en-US" sz="1600" dirty="0">
                <a:latin typeface="Lato" panose="020B0604020202020204" charset="0"/>
              </a:rPr>
              <a:t> main</a:t>
            </a:r>
            <a:r>
              <a:rPr lang="en-US" sz="1600" dirty="0" smtClean="0">
                <a:latin typeface="Lato" panose="020B0604020202020204" charset="0"/>
              </a:rPr>
              <a:t>( )</a:t>
            </a:r>
          </a:p>
          <a:p>
            <a:r>
              <a:rPr lang="en-US" sz="1600" dirty="0" smtClean="0">
                <a:latin typeface="Lato" panose="020B0604020202020204" charset="0"/>
              </a:rPr>
              <a:t>{</a:t>
            </a:r>
            <a:endParaRPr lang="en-US" sz="1600" dirty="0">
              <a:latin typeface="Lato" panose="020B0604020202020204" charset="0"/>
            </a:endParaRPr>
          </a:p>
          <a:p>
            <a:r>
              <a:rPr lang="en-US" sz="1600" dirty="0" smtClean="0">
                <a:latin typeface="Lato" panose="020B0604020202020204" charset="0"/>
              </a:rPr>
              <a:t>          </a:t>
            </a:r>
            <a:r>
              <a:rPr lang="en-US" sz="1600" dirty="0" err="1" smtClean="0">
                <a:latin typeface="Lato" panose="020B0604020202020204" charset="0"/>
              </a:rPr>
              <a:t>int</a:t>
            </a:r>
            <a:r>
              <a:rPr lang="en-US" sz="1600" dirty="0" smtClean="0">
                <a:latin typeface="Lato" panose="020B0604020202020204" charset="0"/>
              </a:rPr>
              <a:t> </a:t>
            </a:r>
            <a:r>
              <a:rPr lang="en-US" sz="1600" dirty="0" err="1">
                <a:latin typeface="Lato" panose="020B0604020202020204" charset="0"/>
              </a:rPr>
              <a:t>i</a:t>
            </a:r>
            <a:r>
              <a:rPr lang="en-US" sz="1600" dirty="0">
                <a:latin typeface="Lato" panose="020B0604020202020204" charset="0"/>
              </a:rPr>
              <a:t> = 0;</a:t>
            </a:r>
          </a:p>
          <a:p>
            <a:r>
              <a:rPr lang="en-US" sz="1600" dirty="0">
                <a:latin typeface="Lato" panose="020B0604020202020204" charset="0"/>
              </a:rPr>
              <a:t>  </a:t>
            </a:r>
            <a:r>
              <a:rPr lang="en-US" sz="1600" dirty="0" smtClean="0">
                <a:latin typeface="Lato" panose="020B0604020202020204" charset="0"/>
              </a:rPr>
              <a:t>        do{</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a:t>
            </a:r>
            <a:r>
              <a:rPr lang="en-US" sz="1600" dirty="0" err="1">
                <a:latin typeface="Lato" panose="020B0604020202020204" charset="0"/>
              </a:rPr>
              <a:t>printf</a:t>
            </a:r>
            <a:r>
              <a:rPr lang="en-US" sz="1600" dirty="0">
                <a:latin typeface="Lato" panose="020B0604020202020204" charset="0"/>
              </a:rPr>
              <a:t>( “</a:t>
            </a:r>
            <a:r>
              <a:rPr lang="en-US" sz="1600" dirty="0" err="1" smtClean="0">
                <a:latin typeface="Lato" panose="020B0604020202020204" charset="0"/>
              </a:rPr>
              <a:t>MyAnatomy</a:t>
            </a:r>
            <a:r>
              <a:rPr lang="en-US" sz="1600" dirty="0" smtClean="0">
                <a:latin typeface="Lato" panose="020B0604020202020204" charset="0"/>
              </a:rPr>
              <a:t>” </a:t>
            </a:r>
            <a:r>
              <a:rPr lang="en-US" sz="1600" dirty="0">
                <a:latin typeface="Lato" panose="020B0604020202020204" charset="0"/>
              </a:rPr>
              <a:t>)</a:t>
            </a:r>
            <a:r>
              <a:rPr lang="en-US" sz="1600" dirty="0" smtClean="0">
                <a:latin typeface="Lato" panose="020B0604020202020204" charset="0"/>
              </a:rPr>
              <a:t>;</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a:t>
            </a:r>
            <a:r>
              <a:rPr lang="en-US" sz="1600" dirty="0" err="1" smtClean="0">
                <a:latin typeface="Lato" panose="020B0604020202020204" charset="0"/>
              </a:rPr>
              <a:t>i</a:t>
            </a:r>
            <a:r>
              <a:rPr lang="en-US" sz="1600" dirty="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while </a:t>
            </a:r>
            <a:r>
              <a:rPr lang="en-US" sz="1600" dirty="0">
                <a:latin typeface="Lato" panose="020B0604020202020204" charset="0"/>
              </a:rPr>
              <a:t>(</a:t>
            </a:r>
            <a:r>
              <a:rPr lang="en-US" sz="1600" dirty="0" err="1">
                <a:latin typeface="Lato" panose="020B0604020202020204" charset="0"/>
              </a:rPr>
              <a:t>i</a:t>
            </a:r>
            <a:r>
              <a:rPr lang="en-US" sz="1600" dirty="0">
                <a:latin typeface="Lato" panose="020B0604020202020204" charset="0"/>
              </a:rPr>
              <a:t> &lt; </a:t>
            </a:r>
            <a:r>
              <a:rPr lang="en-US" sz="1600" dirty="0" smtClean="0">
                <a:latin typeface="Lato" panose="020B0604020202020204" charset="0"/>
              </a:rPr>
              <a:t>3);</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return </a:t>
            </a:r>
            <a:r>
              <a:rPr lang="en-US" sz="1600" dirty="0">
                <a:latin typeface="Lato" panose="020B0604020202020204" charset="0"/>
              </a:rPr>
              <a:t>0;</a:t>
            </a:r>
          </a:p>
          <a:p>
            <a:r>
              <a:rPr lang="en-US" sz="1600" dirty="0" smtClean="0">
                <a:latin typeface="Lato" panose="020B0604020202020204" charset="0"/>
              </a:rPr>
              <a:t>}</a:t>
            </a:r>
            <a:endParaRPr lang="en-US" sz="1600" dirty="0">
              <a:latin typeface="Lato" panose="020B0604020202020204" charset="0"/>
            </a:endParaRPr>
          </a:p>
        </p:txBody>
      </p: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357624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Loop </a:t>
            </a:r>
            <a:r>
              <a:rPr lang="en-US" sz="4000" dirty="0" smtClean="0">
                <a:solidFill>
                  <a:schemeClr val="bg2"/>
                </a:solidFill>
                <a:latin typeface="Times New Roman" panose="02020603050405020304" pitchFamily="18" charset="0"/>
                <a:cs typeface="Times New Roman" panose="02020603050405020304" pitchFamily="18" charset="0"/>
              </a:rPr>
              <a:t>Control Structure</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Tree>
    <p:extLst>
      <p:ext uri="{BB962C8B-B14F-4D97-AF65-F5344CB8AC3E}">
        <p14:creationId xmlns:p14="http://schemas.microsoft.com/office/powerpoint/2010/main" val="1400044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Fuctions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4" y="921408"/>
            <a:ext cx="8852547" cy="830997"/>
          </a:xfrm>
          <a:prstGeom prst="rect">
            <a:avLst/>
          </a:prstGeom>
        </p:spPr>
        <p:txBody>
          <a:bodyPr wrap="square">
            <a:spAutoFit/>
          </a:bodyPr>
          <a:lstStyle/>
          <a:p>
            <a:r>
              <a:rPr lang="en-US" sz="1600" dirty="0" smtClean="0">
                <a:solidFill>
                  <a:schemeClr val="accent5">
                    <a:lumMod val="75000"/>
                  </a:schemeClr>
                </a:solidFill>
                <a:latin typeface="Arial" panose="020B0604020202020204" pitchFamily="34" charset="0"/>
                <a:cs typeface="Arial" panose="020B0604020202020204" pitchFamily="34" charset="0"/>
              </a:rPr>
              <a:t>A </a:t>
            </a:r>
            <a:r>
              <a:rPr lang="en-US" sz="1600" dirty="0">
                <a:solidFill>
                  <a:schemeClr val="accent5">
                    <a:lumMod val="75000"/>
                  </a:schemeClr>
                </a:solidFill>
                <a:latin typeface="Arial" panose="020B0604020202020204" pitchFamily="34" charset="0"/>
                <a:cs typeface="Arial" panose="020B0604020202020204" pitchFamily="34" charset="0"/>
              </a:rPr>
              <a:t>function is </a:t>
            </a:r>
            <a:r>
              <a:rPr lang="en-US" sz="1600" b="1" dirty="0">
                <a:solidFill>
                  <a:schemeClr val="accent5">
                    <a:lumMod val="75000"/>
                  </a:schemeClr>
                </a:solidFill>
                <a:latin typeface="Arial" panose="020B0604020202020204" pitchFamily="34" charset="0"/>
                <a:cs typeface="Arial" panose="020B0604020202020204" pitchFamily="34" charset="0"/>
              </a:rPr>
              <a:t>a block of code which only runs when it is called</a:t>
            </a:r>
            <a:r>
              <a:rPr lang="en-US" sz="1600" dirty="0">
                <a:solidFill>
                  <a:schemeClr val="accent5">
                    <a:lumMod val="75000"/>
                  </a:schemeClr>
                </a:solidFill>
                <a:latin typeface="Arial" panose="020B0604020202020204" pitchFamily="34" charset="0"/>
                <a:cs typeface="Arial" panose="020B0604020202020204" pitchFamily="34" charset="0"/>
              </a:rPr>
              <a:t>. You can pass data, known as parameters, into a function. Functions are used to perform certain actions, and they are important for reusing code: Define the code once, and use it many times.</a:t>
            </a:r>
          </a:p>
        </p:txBody>
      </p:sp>
      <p:sp>
        <p:nvSpPr>
          <p:cNvPr id="5" name="Rectangle 4"/>
          <p:cNvSpPr/>
          <p:nvPr/>
        </p:nvSpPr>
        <p:spPr>
          <a:xfrm>
            <a:off x="110624" y="1814829"/>
            <a:ext cx="3720890" cy="338554"/>
          </a:xfrm>
          <a:prstGeom prst="rect">
            <a:avLst/>
          </a:prstGeom>
        </p:spPr>
        <p:txBody>
          <a:bodyPr wrap="none">
            <a:spAutoFit/>
          </a:bodyPr>
          <a:lstStyle/>
          <a:p>
            <a:r>
              <a:rPr lang="en-US" sz="1600" b="1" dirty="0">
                <a:solidFill>
                  <a:srgbClr val="FF0000"/>
                </a:solidFill>
                <a:latin typeface="Arial" panose="020B0604020202020204" pitchFamily="34" charset="0"/>
                <a:cs typeface="Arial" panose="020B0604020202020204" pitchFamily="34" charset="0"/>
              </a:rPr>
              <a:t>Function Declaration and </a:t>
            </a:r>
            <a:r>
              <a:rPr lang="en-US" sz="1600" b="1" dirty="0" smtClean="0">
                <a:solidFill>
                  <a:srgbClr val="FF0000"/>
                </a:solidFill>
                <a:latin typeface="Arial" panose="020B0604020202020204" pitchFamily="34" charset="0"/>
                <a:cs typeface="Arial" panose="020B0604020202020204" pitchFamily="34" charset="0"/>
              </a:rPr>
              <a:t>Definition:</a:t>
            </a:r>
            <a:endParaRPr lang="en-US" sz="1600" b="1" dirty="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110623" y="2162756"/>
            <a:ext cx="8852547" cy="830997"/>
          </a:xfrm>
          <a:prstGeom prst="rect">
            <a:avLst/>
          </a:prstGeom>
        </p:spPr>
        <p:txBody>
          <a:bodyPr wrap="square">
            <a:spAutoFit/>
          </a:bodyPr>
          <a:lstStyle/>
          <a:p>
            <a:r>
              <a:rPr lang="en-US" sz="1600" dirty="0">
                <a:solidFill>
                  <a:schemeClr val="accent5">
                    <a:lumMod val="75000"/>
                  </a:schemeClr>
                </a:solidFill>
                <a:latin typeface="Arial" panose="020B0604020202020204" pitchFamily="34" charset="0"/>
                <a:cs typeface="Arial" panose="020B0604020202020204" pitchFamily="34" charset="0"/>
              </a:rPr>
              <a:t>A function consist of two </a:t>
            </a:r>
            <a:r>
              <a:rPr lang="en-US" sz="1600" dirty="0" smtClean="0">
                <a:solidFill>
                  <a:schemeClr val="accent5">
                    <a:lumMod val="75000"/>
                  </a:schemeClr>
                </a:solidFill>
                <a:latin typeface="Arial" panose="020B0604020202020204" pitchFamily="34" charset="0"/>
                <a:cs typeface="Arial" panose="020B0604020202020204" pitchFamily="34" charset="0"/>
              </a:rPr>
              <a:t>parts:</a:t>
            </a:r>
          </a:p>
          <a:p>
            <a:pPr marL="285750" indent="-285750">
              <a:buFont typeface="Wingdings" panose="05000000000000000000" pitchFamily="2" charset="2"/>
              <a:buChar char="§"/>
            </a:pPr>
            <a:r>
              <a:rPr lang="en-US" sz="1600" b="1" dirty="0" smtClean="0">
                <a:solidFill>
                  <a:schemeClr val="accent5">
                    <a:lumMod val="75000"/>
                  </a:schemeClr>
                </a:solidFill>
                <a:latin typeface="Arial" panose="020B0604020202020204" pitchFamily="34" charset="0"/>
                <a:cs typeface="Arial" panose="020B0604020202020204" pitchFamily="34" charset="0"/>
              </a:rPr>
              <a:t>Declaration</a:t>
            </a:r>
            <a:r>
              <a:rPr lang="en-US" sz="1600" b="1" dirty="0">
                <a:solidFill>
                  <a:schemeClr val="accent5">
                    <a:lumMod val="75000"/>
                  </a:schemeClr>
                </a:solidFill>
                <a:latin typeface="Arial" panose="020B0604020202020204" pitchFamily="34" charset="0"/>
                <a:cs typeface="Arial" panose="020B0604020202020204" pitchFamily="34" charset="0"/>
              </a:rPr>
              <a:t>:</a:t>
            </a:r>
            <a:r>
              <a:rPr lang="en-US" sz="1600" dirty="0">
                <a:solidFill>
                  <a:schemeClr val="accent5">
                    <a:lumMod val="75000"/>
                  </a:schemeClr>
                </a:solidFill>
                <a:latin typeface="Arial" panose="020B0604020202020204" pitchFamily="34" charset="0"/>
                <a:cs typeface="Arial" panose="020B0604020202020204" pitchFamily="34" charset="0"/>
              </a:rPr>
              <a:t> the function's name, return type, and parameters (if any)</a:t>
            </a:r>
          </a:p>
          <a:p>
            <a:pPr marL="285750" indent="-285750">
              <a:buFont typeface="Wingdings" panose="05000000000000000000" pitchFamily="2" charset="2"/>
              <a:buChar char="§"/>
            </a:pPr>
            <a:r>
              <a:rPr lang="en-US" sz="1600" b="1" dirty="0">
                <a:solidFill>
                  <a:schemeClr val="accent5">
                    <a:lumMod val="75000"/>
                  </a:schemeClr>
                </a:solidFill>
                <a:latin typeface="Arial" panose="020B0604020202020204" pitchFamily="34" charset="0"/>
                <a:cs typeface="Arial" panose="020B0604020202020204" pitchFamily="34" charset="0"/>
              </a:rPr>
              <a:t>Definition:</a:t>
            </a:r>
            <a:r>
              <a:rPr lang="en-US" sz="1600" dirty="0">
                <a:solidFill>
                  <a:schemeClr val="accent5">
                    <a:lumMod val="75000"/>
                  </a:schemeClr>
                </a:solidFill>
                <a:latin typeface="Arial" panose="020B0604020202020204" pitchFamily="34" charset="0"/>
                <a:cs typeface="Arial" panose="020B0604020202020204" pitchFamily="34" charset="0"/>
              </a:rPr>
              <a:t> the body of the function (code to be executed)</a:t>
            </a:r>
          </a:p>
        </p:txBody>
      </p:sp>
      <p:sp>
        <p:nvSpPr>
          <p:cNvPr id="7" name="Rectangle 6"/>
          <p:cNvSpPr/>
          <p:nvPr/>
        </p:nvSpPr>
        <p:spPr>
          <a:xfrm>
            <a:off x="1739965" y="3239458"/>
            <a:ext cx="4572000" cy="1077218"/>
          </a:xfrm>
          <a:prstGeom prst="rect">
            <a:avLst/>
          </a:prstGeom>
        </p:spPr>
        <p:txBody>
          <a:bodyPr>
            <a:spAutoFit/>
          </a:bodyPr>
          <a:lstStyle/>
          <a:p>
            <a:r>
              <a:rPr lang="en-US" sz="1600" dirty="0">
                <a:solidFill>
                  <a:schemeClr val="bg2"/>
                </a:solidFill>
                <a:latin typeface="Arial" panose="020B0604020202020204" pitchFamily="34" charset="0"/>
                <a:cs typeface="Arial" panose="020B0604020202020204" pitchFamily="34" charset="0"/>
              </a:rPr>
              <a:t>void </a:t>
            </a:r>
            <a:r>
              <a:rPr lang="en-US" sz="1600" b="1" dirty="0" err="1">
                <a:solidFill>
                  <a:schemeClr val="bg2"/>
                </a:solidFill>
                <a:latin typeface="Arial" panose="020B0604020202020204" pitchFamily="34" charset="0"/>
                <a:cs typeface="Arial" panose="020B0604020202020204" pitchFamily="34" charset="0"/>
              </a:rPr>
              <a:t>myFunction</a:t>
            </a:r>
            <a:r>
              <a:rPr lang="en-US" sz="1600" b="1" dirty="0" smtClean="0">
                <a:solidFill>
                  <a:schemeClr val="bg2"/>
                </a:solidFill>
                <a:latin typeface="Arial" panose="020B0604020202020204" pitchFamily="34" charset="0"/>
                <a:cs typeface="Arial" panose="020B0604020202020204" pitchFamily="34" charset="0"/>
              </a:rPr>
              <a:t>()</a:t>
            </a:r>
            <a:r>
              <a:rPr lang="en-US" sz="1600" dirty="0" smtClean="0">
                <a:solidFill>
                  <a:schemeClr val="bg2"/>
                </a:solidFill>
                <a:latin typeface="Arial" panose="020B0604020202020204" pitchFamily="34" charset="0"/>
                <a:cs typeface="Arial" panose="020B0604020202020204" pitchFamily="34" charset="0"/>
              </a:rPr>
              <a:t>//</a:t>
            </a:r>
            <a:r>
              <a:rPr lang="en-US" sz="1600" dirty="0">
                <a:solidFill>
                  <a:schemeClr val="bg2"/>
                </a:solidFill>
                <a:latin typeface="Arial" panose="020B0604020202020204" pitchFamily="34" charset="0"/>
                <a:cs typeface="Arial" panose="020B0604020202020204" pitchFamily="34" charset="0"/>
              </a:rPr>
              <a:t> </a:t>
            </a:r>
            <a:r>
              <a:rPr lang="en-US" sz="1600" b="1" dirty="0" smtClean="0">
                <a:solidFill>
                  <a:schemeClr val="bg2"/>
                </a:solidFill>
                <a:latin typeface="Arial" panose="020B0604020202020204" pitchFamily="34" charset="0"/>
                <a:cs typeface="Arial" panose="020B0604020202020204" pitchFamily="34" charset="0"/>
              </a:rPr>
              <a:t>declaration</a:t>
            </a:r>
          </a:p>
          <a:p>
            <a:r>
              <a:rPr lang="en-US" sz="1600" dirty="0">
                <a:solidFill>
                  <a:schemeClr val="bg2"/>
                </a:solidFill>
                <a:latin typeface="Arial" panose="020B0604020202020204" pitchFamily="34" charset="0"/>
                <a:cs typeface="Arial" panose="020B0604020202020204" pitchFamily="34" charset="0"/>
              </a:rPr>
              <a:t>{</a:t>
            </a:r>
            <a:br>
              <a:rPr lang="en-US" sz="1600" dirty="0">
                <a:solidFill>
                  <a:schemeClr val="bg2"/>
                </a:solidFill>
                <a:latin typeface="Arial" panose="020B0604020202020204" pitchFamily="34" charset="0"/>
                <a:cs typeface="Arial" panose="020B0604020202020204" pitchFamily="34" charset="0"/>
              </a:rPr>
            </a:br>
            <a:r>
              <a:rPr lang="en-US" sz="1600" dirty="0">
                <a:solidFill>
                  <a:schemeClr val="bg2"/>
                </a:solidFill>
                <a:latin typeface="Arial" panose="020B0604020202020204" pitchFamily="34" charset="0"/>
                <a:cs typeface="Arial" panose="020B0604020202020204" pitchFamily="34" charset="0"/>
              </a:rPr>
              <a:t>  // the body of the function (</a:t>
            </a:r>
            <a:r>
              <a:rPr lang="en-US" sz="1600" b="1" dirty="0">
                <a:solidFill>
                  <a:schemeClr val="bg2"/>
                </a:solidFill>
                <a:latin typeface="Arial" panose="020B0604020202020204" pitchFamily="34" charset="0"/>
                <a:cs typeface="Arial" panose="020B0604020202020204" pitchFamily="34" charset="0"/>
              </a:rPr>
              <a:t>definition</a:t>
            </a:r>
            <a:r>
              <a:rPr lang="en-US" sz="1600" dirty="0">
                <a:solidFill>
                  <a:schemeClr val="bg2"/>
                </a:solidFill>
                <a:latin typeface="Arial" panose="020B0604020202020204" pitchFamily="34" charset="0"/>
                <a:cs typeface="Arial" panose="020B0604020202020204" pitchFamily="34" charset="0"/>
              </a:rPr>
              <a:t>)</a:t>
            </a:r>
            <a:br>
              <a:rPr lang="en-US" sz="1600" dirty="0">
                <a:solidFill>
                  <a:schemeClr val="bg2"/>
                </a:solidFill>
                <a:latin typeface="Arial" panose="020B0604020202020204" pitchFamily="34" charset="0"/>
                <a:cs typeface="Arial" panose="020B0604020202020204" pitchFamily="34" charset="0"/>
              </a:rPr>
            </a:br>
            <a:r>
              <a:rPr lang="en-US" sz="1600" dirty="0">
                <a:solidFill>
                  <a:schemeClr val="bg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902584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Fuctions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8" name="Rectangle 1"/>
          <p:cNvSpPr>
            <a:spLocks noChangeArrowheads="1"/>
          </p:cNvSpPr>
          <p:nvPr/>
        </p:nvSpPr>
        <p:spPr bwMode="auto">
          <a:xfrm>
            <a:off x="110625" y="800846"/>
            <a:ext cx="8681421"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chemeClr val="accent5">
                    <a:lumMod val="75000"/>
                  </a:schemeClr>
                </a:solidFill>
                <a:effectLst/>
                <a:cs typeface="Arial" panose="020B0604020202020204" pitchFamily="34" charset="0"/>
              </a:rPr>
              <a:t>For code optimization, it is recommended to separate the declaration and the definition of the function.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chemeClr val="accent5">
                    <a:lumMod val="75000"/>
                  </a:schemeClr>
                </a:solidFill>
                <a:effectLst/>
                <a:cs typeface="Arial" panose="020B0604020202020204" pitchFamily="34" charset="0"/>
              </a:rPr>
              <a:t>You will often see C programs that have function declaration above </a:t>
            </a:r>
            <a:r>
              <a:rPr kumimoji="0" lang="en-US" altLang="en-US" sz="1600" b="0" i="0" u="none" strike="noStrike" cap="none" normalizeH="0" baseline="0" dirty="0" smtClean="0">
                <a:ln>
                  <a:noFill/>
                </a:ln>
                <a:solidFill>
                  <a:schemeClr val="accent3"/>
                </a:solidFill>
                <a:effectLst/>
                <a:cs typeface="Arial" panose="020B0604020202020204" pitchFamily="34" charset="0"/>
              </a:rPr>
              <a:t>main()</a:t>
            </a:r>
            <a:r>
              <a:rPr kumimoji="0" lang="en-US" altLang="en-US" sz="1600" b="0" i="0" u="none" strike="noStrike" cap="none" normalizeH="0" baseline="0" dirty="0" smtClean="0">
                <a:ln>
                  <a:noFill/>
                </a:ln>
                <a:solidFill>
                  <a:schemeClr val="accent5">
                    <a:lumMod val="75000"/>
                  </a:schemeClr>
                </a:solidFill>
                <a:effectLst/>
                <a:cs typeface="Arial" panose="020B0604020202020204" pitchFamily="34" charset="0"/>
              </a:rPr>
              <a:t>, and function definition below </a:t>
            </a:r>
            <a:r>
              <a:rPr kumimoji="0" lang="en-US" altLang="en-US" sz="1600" b="0" i="0" u="none" strike="noStrike" cap="none" normalizeH="0" baseline="0" dirty="0" smtClean="0">
                <a:ln>
                  <a:noFill/>
                </a:ln>
                <a:solidFill>
                  <a:schemeClr val="accent3"/>
                </a:solidFill>
                <a:effectLst/>
                <a:cs typeface="Arial" panose="020B0604020202020204" pitchFamily="34" charset="0"/>
              </a:rPr>
              <a:t>main()</a:t>
            </a:r>
            <a:r>
              <a:rPr kumimoji="0" lang="en-US" altLang="en-US" sz="1600" b="0" i="0" u="none" strike="noStrike" cap="none" normalizeH="0" baseline="0" dirty="0" smtClean="0">
                <a:ln>
                  <a:noFill/>
                </a:ln>
                <a:solidFill>
                  <a:schemeClr val="accent5">
                    <a:lumMod val="75000"/>
                  </a:schemeClr>
                </a:solidFill>
                <a:effectLst/>
                <a:cs typeface="Arial" panose="020B0604020202020204" pitchFamily="34" charset="0"/>
              </a:rPr>
              <a:t>. This will make the code better organized and easier to read:</a:t>
            </a:r>
          </a:p>
        </p:txBody>
      </p:sp>
      <p:sp>
        <p:nvSpPr>
          <p:cNvPr id="9" name="Rectangle 8"/>
          <p:cNvSpPr/>
          <p:nvPr/>
        </p:nvSpPr>
        <p:spPr>
          <a:xfrm>
            <a:off x="2286000" y="1940782"/>
            <a:ext cx="4572000" cy="3046988"/>
          </a:xfrm>
          <a:prstGeom prst="rect">
            <a:avLst/>
          </a:prstGeom>
        </p:spPr>
        <p:txBody>
          <a:bodyPr>
            <a:spAutoFit/>
          </a:bodyPr>
          <a:lstStyle/>
          <a:p>
            <a:r>
              <a:rPr lang="en-US" sz="1600" dirty="0" smtClean="0">
                <a:latin typeface="Arial" panose="020B0604020202020204" pitchFamily="34" charset="0"/>
                <a:cs typeface="Arial" panose="020B0604020202020204" pitchFamily="34" charset="0"/>
              </a:rPr>
              <a:t>Example:</a:t>
            </a:r>
            <a:endParaRPr lang="en-US" sz="1600" dirty="0">
              <a:latin typeface="Arial" panose="020B0604020202020204" pitchFamily="34" charset="0"/>
              <a:cs typeface="Arial" panose="020B0604020202020204" pitchFamily="34" charset="0"/>
            </a:endParaRPr>
          </a:p>
          <a:p>
            <a:r>
              <a:rPr lang="en-US" sz="1600" dirty="0" smtClean="0">
                <a:solidFill>
                  <a:srgbClr val="008000"/>
                </a:solidFill>
                <a:latin typeface="Arial" panose="020B0604020202020204" pitchFamily="34" charset="0"/>
                <a:cs typeface="Arial" panose="020B0604020202020204" pitchFamily="34" charset="0"/>
              </a:rPr>
              <a:t>#include&lt;</a:t>
            </a:r>
            <a:r>
              <a:rPr lang="en-US" sz="1600" dirty="0" err="1" smtClean="0">
                <a:solidFill>
                  <a:srgbClr val="008000"/>
                </a:solidFill>
                <a:latin typeface="Arial" panose="020B0604020202020204" pitchFamily="34" charset="0"/>
                <a:cs typeface="Arial" panose="020B0604020202020204" pitchFamily="34" charset="0"/>
              </a:rPr>
              <a:t>stdio.h</a:t>
            </a:r>
            <a:r>
              <a:rPr lang="en-US" sz="1600" dirty="0" smtClean="0">
                <a:solidFill>
                  <a:srgbClr val="008000"/>
                </a:solidFill>
                <a:latin typeface="Arial" panose="020B0604020202020204" pitchFamily="34" charset="0"/>
                <a:cs typeface="Arial" panose="020B0604020202020204" pitchFamily="34" charset="0"/>
              </a:rPr>
              <a:t>&gt;</a:t>
            </a:r>
            <a:r>
              <a:rPr lang="en-US" sz="1600" dirty="0">
                <a:solidFill>
                  <a:srgbClr val="008000"/>
                </a:solidFill>
                <a:latin typeface="Arial" panose="020B0604020202020204" pitchFamily="34" charset="0"/>
                <a:cs typeface="Arial" panose="020B0604020202020204" pitchFamily="34" charset="0"/>
              </a:rPr>
              <a:t/>
            </a:r>
            <a:br>
              <a:rPr lang="en-US" sz="1600" dirty="0">
                <a:solidFill>
                  <a:srgbClr val="008000"/>
                </a:solidFill>
                <a:latin typeface="Arial" panose="020B0604020202020204" pitchFamily="34" charset="0"/>
                <a:cs typeface="Arial" panose="020B0604020202020204" pitchFamily="34" charset="0"/>
              </a:rPr>
            </a:br>
            <a:r>
              <a:rPr lang="en-US" sz="1600" dirty="0">
                <a:solidFill>
                  <a:srgbClr val="0000CD"/>
                </a:solidFill>
                <a:latin typeface="Arial" panose="020B0604020202020204" pitchFamily="34" charset="0"/>
                <a:cs typeface="Arial" panose="020B0604020202020204" pitchFamily="34" charset="0"/>
              </a:rPr>
              <a:t>void</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myFunction</a:t>
            </a:r>
            <a:r>
              <a:rPr lang="en-US" sz="1600" dirty="0" smtClean="0">
                <a:latin typeface="Arial" panose="020B0604020202020204" pitchFamily="34" charset="0"/>
                <a:cs typeface="Arial" panose="020B0604020202020204" pitchFamily="34" charset="0"/>
              </a:rPr>
              <a:t>(); </a:t>
            </a:r>
            <a:r>
              <a:rPr lang="en-US" sz="1600" dirty="0">
                <a:solidFill>
                  <a:srgbClr val="008000"/>
                </a:solidFill>
                <a:latin typeface="Arial" panose="020B0604020202020204" pitchFamily="34" charset="0"/>
                <a:cs typeface="Arial" panose="020B0604020202020204" pitchFamily="34" charset="0"/>
              </a:rPr>
              <a:t>// </a:t>
            </a:r>
            <a:r>
              <a:rPr lang="en-US" sz="1600" b="1" dirty="0">
                <a:solidFill>
                  <a:srgbClr val="008000"/>
                </a:solidFill>
                <a:latin typeface="Arial" panose="020B0604020202020204" pitchFamily="34" charset="0"/>
                <a:cs typeface="Arial" panose="020B0604020202020204" pitchFamily="34" charset="0"/>
              </a:rPr>
              <a:t>Function </a:t>
            </a:r>
            <a:r>
              <a:rPr lang="en-US" sz="1600" b="1" dirty="0" smtClean="0">
                <a:solidFill>
                  <a:srgbClr val="008000"/>
                </a:solidFill>
                <a:latin typeface="Arial" panose="020B0604020202020204" pitchFamily="34" charset="0"/>
                <a:cs typeface="Arial" panose="020B0604020202020204" pitchFamily="34" charset="0"/>
              </a:rPr>
              <a:t>declaration</a:t>
            </a:r>
            <a:r>
              <a:rPr lang="en-US" sz="1600" dirty="0">
                <a:solidFill>
                  <a:srgbClr val="008000"/>
                </a:solidFill>
                <a:latin typeface="Arial" panose="020B0604020202020204" pitchFamily="34" charset="0"/>
                <a:cs typeface="Arial" panose="020B0604020202020204" pitchFamily="34" charset="0"/>
              </a:rPr>
              <a:t/>
            </a:r>
            <a:br>
              <a:rPr lang="en-US" sz="1600" dirty="0">
                <a:solidFill>
                  <a:srgbClr val="008000"/>
                </a:solidFill>
                <a:latin typeface="Arial" panose="020B0604020202020204" pitchFamily="34" charset="0"/>
                <a:cs typeface="Arial" panose="020B0604020202020204" pitchFamily="34" charset="0"/>
              </a:rPr>
            </a:br>
            <a:r>
              <a:rPr lang="en-US" sz="1600" dirty="0" err="1">
                <a:solidFill>
                  <a:srgbClr val="0000CD"/>
                </a:solidFill>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main() </a:t>
            </a:r>
            <a:r>
              <a:rPr lang="en-US" sz="1600" dirty="0">
                <a:solidFill>
                  <a:srgbClr val="008000"/>
                </a:solidFill>
                <a:latin typeface="Arial" panose="020B0604020202020204" pitchFamily="34" charset="0"/>
                <a:cs typeface="Arial" panose="020B0604020202020204" pitchFamily="34" charset="0"/>
              </a:rPr>
              <a:t>// The main method</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myFunction</a:t>
            </a:r>
            <a:r>
              <a:rPr lang="en-US" sz="1600" dirty="0">
                <a:latin typeface="Arial" panose="020B0604020202020204" pitchFamily="34" charset="0"/>
                <a:cs typeface="Arial" panose="020B0604020202020204" pitchFamily="34" charset="0"/>
              </a:rPr>
              <a:t>();  </a:t>
            </a:r>
            <a:r>
              <a:rPr lang="en-US" sz="1600" dirty="0">
                <a:solidFill>
                  <a:srgbClr val="008000"/>
                </a:solidFill>
                <a:latin typeface="Arial" panose="020B0604020202020204" pitchFamily="34" charset="0"/>
                <a:cs typeface="Arial" panose="020B0604020202020204" pitchFamily="34" charset="0"/>
              </a:rPr>
              <a:t>// </a:t>
            </a:r>
            <a:r>
              <a:rPr lang="en-US" sz="1600" b="1" dirty="0">
                <a:solidFill>
                  <a:srgbClr val="008000"/>
                </a:solidFill>
                <a:latin typeface="Arial" panose="020B0604020202020204" pitchFamily="34" charset="0"/>
                <a:cs typeface="Arial" panose="020B0604020202020204" pitchFamily="34" charset="0"/>
              </a:rPr>
              <a:t>call</a:t>
            </a:r>
            <a:r>
              <a:rPr lang="en-US" sz="1600" dirty="0">
                <a:solidFill>
                  <a:srgbClr val="008000"/>
                </a:solidFill>
                <a:latin typeface="Arial" panose="020B0604020202020204" pitchFamily="34" charset="0"/>
                <a:cs typeface="Arial" panose="020B0604020202020204" pitchFamily="34" charset="0"/>
              </a:rPr>
              <a:t> the function</a:t>
            </a:r>
            <a:br>
              <a:rPr lang="en-US" sz="1600" dirty="0">
                <a:solidFill>
                  <a:srgbClr val="008000"/>
                </a:solidFill>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a:solidFill>
                  <a:srgbClr val="0000CD"/>
                </a:solidFill>
                <a:latin typeface="Arial" panose="020B0604020202020204" pitchFamily="34" charset="0"/>
                <a:cs typeface="Arial" panose="020B0604020202020204" pitchFamily="34" charset="0"/>
              </a:rPr>
              <a:t>return</a:t>
            </a: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a:t>
            </a:r>
            <a:r>
              <a:rPr lang="en-US" sz="1600" dirty="0">
                <a:solidFill>
                  <a:srgbClr val="008000"/>
                </a:solidFill>
                <a:latin typeface="Arial" panose="020B0604020202020204" pitchFamily="34" charset="0"/>
                <a:cs typeface="Arial" panose="020B0604020202020204" pitchFamily="34" charset="0"/>
              </a:rPr>
              <a:t/>
            </a:r>
            <a:br>
              <a:rPr lang="en-US" sz="1600" dirty="0">
                <a:solidFill>
                  <a:srgbClr val="008000"/>
                </a:solidFill>
                <a:latin typeface="Arial" panose="020B0604020202020204" pitchFamily="34" charset="0"/>
                <a:cs typeface="Arial" panose="020B0604020202020204" pitchFamily="34" charset="0"/>
              </a:rPr>
            </a:br>
            <a:r>
              <a:rPr lang="en-US" sz="1600" dirty="0">
                <a:solidFill>
                  <a:srgbClr val="0000CD"/>
                </a:solidFill>
                <a:latin typeface="Arial" panose="020B0604020202020204" pitchFamily="34" charset="0"/>
                <a:cs typeface="Arial" panose="020B0604020202020204" pitchFamily="34" charset="0"/>
              </a:rPr>
              <a:t>void</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myFunction</a:t>
            </a:r>
            <a:r>
              <a:rPr lang="en-US" sz="1600" dirty="0" smtClean="0">
                <a:latin typeface="Arial" panose="020B0604020202020204" pitchFamily="34" charset="0"/>
                <a:cs typeface="Arial" panose="020B0604020202020204" pitchFamily="34" charset="0"/>
              </a:rPr>
              <a:t>() </a:t>
            </a:r>
            <a:r>
              <a:rPr lang="en-US" sz="1600" dirty="0">
                <a:solidFill>
                  <a:srgbClr val="008000"/>
                </a:solidFill>
                <a:latin typeface="Arial" panose="020B0604020202020204" pitchFamily="34" charset="0"/>
                <a:cs typeface="Arial" panose="020B0604020202020204" pitchFamily="34" charset="0"/>
              </a:rPr>
              <a:t>// </a:t>
            </a:r>
            <a:r>
              <a:rPr lang="en-US" sz="1600" b="1" dirty="0">
                <a:solidFill>
                  <a:srgbClr val="008000"/>
                </a:solidFill>
                <a:latin typeface="Arial" panose="020B0604020202020204" pitchFamily="34" charset="0"/>
                <a:cs typeface="Arial" panose="020B0604020202020204" pitchFamily="34" charset="0"/>
              </a:rPr>
              <a:t>Function definition</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printf</a:t>
            </a:r>
            <a:r>
              <a:rPr lang="en-US" sz="1600" dirty="0" smtClean="0">
                <a:latin typeface="Arial" panose="020B0604020202020204" pitchFamily="34" charset="0"/>
                <a:cs typeface="Arial" panose="020B0604020202020204" pitchFamily="34" charset="0"/>
              </a:rPr>
              <a:t>(</a:t>
            </a:r>
            <a:r>
              <a:rPr lang="en-US" sz="1600" dirty="0" smtClean="0">
                <a:solidFill>
                  <a:srgbClr val="A52A2A"/>
                </a:solidFill>
                <a:latin typeface="Arial" panose="020B0604020202020204" pitchFamily="34" charset="0"/>
                <a:cs typeface="Arial" panose="020B0604020202020204" pitchFamily="34" charset="0"/>
              </a:rPr>
              <a:t>“This is MKP"</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644605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Fuctions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5" y="840163"/>
            <a:ext cx="3598930" cy="2308324"/>
          </a:xfrm>
          <a:prstGeom prst="rect">
            <a:avLst/>
          </a:prstGeom>
        </p:spPr>
        <p:txBody>
          <a:bodyPr wrap="square">
            <a:spAutoFit/>
          </a:bodyPr>
          <a:lstStyle/>
          <a:p>
            <a:r>
              <a:rPr lang="en-US" sz="1600" dirty="0">
                <a:solidFill>
                  <a:srgbClr val="FF0000"/>
                </a:solidFill>
                <a:latin typeface="Arial" panose="020B0604020202020204" pitchFamily="34" charset="0"/>
                <a:cs typeface="Arial" panose="020B0604020202020204" pitchFamily="34" charset="0"/>
              </a:rPr>
              <a:t>Function </a:t>
            </a:r>
            <a:r>
              <a:rPr lang="en-US" sz="1600" dirty="0" smtClean="0">
                <a:solidFill>
                  <a:srgbClr val="FF0000"/>
                </a:solidFill>
                <a:latin typeface="Arial" panose="020B0604020202020204" pitchFamily="34" charset="0"/>
                <a:cs typeface="Arial" panose="020B0604020202020204" pitchFamily="34" charset="0"/>
              </a:rPr>
              <a:t>Scope:</a:t>
            </a:r>
          </a:p>
          <a:p>
            <a:pPr algn="just"/>
            <a:r>
              <a:rPr lang="en-US" sz="1600" dirty="0" smtClean="0">
                <a:solidFill>
                  <a:srgbClr val="202124"/>
                </a:solidFill>
                <a:latin typeface="Arial" panose="020B0604020202020204" pitchFamily="34" charset="0"/>
                <a:cs typeface="Arial" panose="020B0604020202020204" pitchFamily="34" charset="0"/>
              </a:rPr>
              <a:t>A </a:t>
            </a:r>
            <a:r>
              <a:rPr lang="en-US" sz="1600" dirty="0">
                <a:solidFill>
                  <a:srgbClr val="202124"/>
                </a:solidFill>
                <a:latin typeface="Arial" panose="020B0604020202020204" pitchFamily="34" charset="0"/>
                <a:cs typeface="Arial" panose="020B0604020202020204" pitchFamily="34" charset="0"/>
              </a:rPr>
              <a:t>Function scope </a:t>
            </a:r>
            <a:r>
              <a:rPr lang="en-US" sz="1600" b="1" dirty="0">
                <a:solidFill>
                  <a:srgbClr val="202124"/>
                </a:solidFill>
                <a:latin typeface="Arial" panose="020B0604020202020204" pitchFamily="34" charset="0"/>
                <a:cs typeface="Arial" panose="020B0604020202020204" pitchFamily="34" charset="0"/>
              </a:rPr>
              <a:t>begins at the opening of the function and ends with the closing of it</a:t>
            </a:r>
            <a:r>
              <a:rPr lang="en-US" sz="1600" dirty="0">
                <a:solidFill>
                  <a:srgbClr val="202124"/>
                </a:solidFill>
                <a:latin typeface="Arial" panose="020B0604020202020204" pitchFamily="34" charset="0"/>
                <a:cs typeface="Arial" panose="020B0604020202020204" pitchFamily="34" charset="0"/>
              </a:rPr>
              <a:t>. Function scope is applicable to labels only. A label declared is used as a target to go to the statement and both </a:t>
            </a:r>
            <a:r>
              <a:rPr lang="en-US" sz="1600" dirty="0" err="1">
                <a:solidFill>
                  <a:srgbClr val="202124"/>
                </a:solidFill>
                <a:latin typeface="Arial" panose="020B0604020202020204" pitchFamily="34" charset="0"/>
                <a:cs typeface="Arial" panose="020B0604020202020204" pitchFamily="34" charset="0"/>
              </a:rPr>
              <a:t>goto</a:t>
            </a:r>
            <a:r>
              <a:rPr lang="en-US" sz="1600" dirty="0">
                <a:solidFill>
                  <a:srgbClr val="202124"/>
                </a:solidFill>
                <a:latin typeface="Arial" panose="020B0604020202020204" pitchFamily="34" charset="0"/>
                <a:cs typeface="Arial" panose="020B0604020202020204" pitchFamily="34" charset="0"/>
              </a:rPr>
              <a:t> and label statement must be in the same function.</a:t>
            </a:r>
            <a:endParaRPr lang="en-US" sz="1600" dirty="0">
              <a:latin typeface="Arial" panose="020B0604020202020204" pitchFamily="34" charset="0"/>
              <a:cs typeface="Arial" panose="020B0604020202020204" pitchFamily="34" charset="0"/>
            </a:endParaRPr>
          </a:p>
        </p:txBody>
      </p:sp>
      <p:sp>
        <p:nvSpPr>
          <p:cNvPr id="5" name="Rectangle 4"/>
          <p:cNvSpPr/>
          <p:nvPr/>
        </p:nvSpPr>
        <p:spPr>
          <a:xfrm>
            <a:off x="3908575" y="742295"/>
            <a:ext cx="4572000" cy="4401205"/>
          </a:xfrm>
          <a:prstGeom prst="rect">
            <a:avLst/>
          </a:prstGeom>
        </p:spPr>
        <p:txBody>
          <a:bodyPr>
            <a:spAutoFit/>
          </a:bodyPr>
          <a:lstStyle/>
          <a:p>
            <a:r>
              <a:rPr lang="en-US" dirty="0">
                <a:solidFill>
                  <a:schemeClr val="accent5">
                    <a:lumMod val="75000"/>
                  </a:schemeClr>
                </a:solidFill>
                <a:latin typeface="Arial" panose="020B0604020202020204" pitchFamily="34" charset="0"/>
                <a:cs typeface="Arial" panose="020B0604020202020204" pitchFamily="34" charset="0"/>
              </a:rPr>
              <a:t>void func1()</a:t>
            </a:r>
          </a:p>
          <a:p>
            <a:r>
              <a:rPr lang="en-US" dirty="0">
                <a:solidFill>
                  <a:schemeClr val="accent5">
                    <a:lumMod val="75000"/>
                  </a:schemeClr>
                </a:solidFill>
                <a:latin typeface="Arial" panose="020B0604020202020204" pitchFamily="34" charset="0"/>
                <a:cs typeface="Arial" panose="020B0604020202020204" pitchFamily="34" charset="0"/>
              </a:rPr>
              <a:t>{</a:t>
            </a:r>
          </a:p>
          <a:p>
            <a:r>
              <a:rPr lang="en-US" dirty="0">
                <a:solidFill>
                  <a:schemeClr val="accent5">
                    <a:lumMod val="75000"/>
                  </a:schemeClr>
                </a:solidFill>
                <a:latin typeface="Arial" panose="020B0604020202020204" pitchFamily="34" charset="0"/>
                <a:cs typeface="Arial" panose="020B0604020202020204" pitchFamily="34" charset="0"/>
              </a:rPr>
              <a:t>	{</a:t>
            </a:r>
          </a:p>
          <a:p>
            <a:r>
              <a:rPr lang="en-US" dirty="0">
                <a:solidFill>
                  <a:schemeClr val="accent5">
                    <a:lumMod val="75000"/>
                  </a:schemeClr>
                </a:solidFill>
                <a:latin typeface="Arial" panose="020B0604020202020204" pitchFamily="34" charset="0"/>
                <a:cs typeface="Arial" panose="020B0604020202020204" pitchFamily="34" charset="0"/>
              </a:rPr>
              <a:t>		</a:t>
            </a:r>
            <a:r>
              <a:rPr lang="en-US" dirty="0">
                <a:solidFill>
                  <a:srgbClr val="00B0F0"/>
                </a:solidFill>
                <a:latin typeface="Arial" panose="020B0604020202020204" pitchFamily="34" charset="0"/>
                <a:cs typeface="Arial" panose="020B0604020202020204" pitchFamily="34" charset="0"/>
              </a:rPr>
              <a:t>// label in scope even</a:t>
            </a:r>
          </a:p>
          <a:p>
            <a:r>
              <a:rPr lang="en-US" dirty="0">
                <a:solidFill>
                  <a:srgbClr val="00B0F0"/>
                </a:solidFill>
                <a:latin typeface="Arial" panose="020B0604020202020204" pitchFamily="34" charset="0"/>
                <a:cs typeface="Arial" panose="020B0604020202020204" pitchFamily="34" charset="0"/>
              </a:rPr>
              <a:t>		// though declared later</a:t>
            </a:r>
          </a:p>
          <a:p>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goto</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label_exec</a:t>
            </a:r>
            <a:r>
              <a:rPr lang="en-US" dirty="0">
                <a:solidFill>
                  <a:schemeClr val="accent5">
                    <a:lumMod val="75000"/>
                  </a:schemeClr>
                </a:solidFill>
                <a:latin typeface="Arial" panose="020B0604020202020204" pitchFamily="34" charset="0"/>
                <a:cs typeface="Arial" panose="020B0604020202020204" pitchFamily="34" charset="0"/>
              </a:rPr>
              <a:t>;</a:t>
            </a:r>
          </a:p>
          <a:p>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label_exec</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a:solidFill>
                  <a:schemeClr val="accent5">
                    <a:lumMod val="75000"/>
                  </a:schemeClr>
                </a:solidFill>
                <a:latin typeface="Arial" panose="020B0604020202020204" pitchFamily="34" charset="0"/>
                <a:cs typeface="Arial" panose="020B0604020202020204" pitchFamily="34" charset="0"/>
              </a:rPr>
              <a:t>	}</a:t>
            </a:r>
          </a:p>
          <a:p>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a:solidFill>
                  <a:schemeClr val="accent5">
                    <a:lumMod val="75000"/>
                  </a:schemeClr>
                </a:solidFill>
                <a:latin typeface="Arial" panose="020B0604020202020204" pitchFamily="34" charset="0"/>
                <a:cs typeface="Arial" panose="020B0604020202020204" pitchFamily="34" charset="0"/>
              </a:rPr>
              <a:t>	</a:t>
            </a:r>
            <a:r>
              <a:rPr lang="en-US" dirty="0">
                <a:solidFill>
                  <a:srgbClr val="00B0F0"/>
                </a:solidFill>
                <a:latin typeface="Arial" panose="020B0604020202020204" pitchFamily="34" charset="0"/>
                <a:cs typeface="Arial" panose="020B0604020202020204" pitchFamily="34" charset="0"/>
              </a:rPr>
              <a:t>// label ignores block scope</a:t>
            </a:r>
          </a:p>
          <a:p>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goto</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label_exec</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a:solidFill>
                  <a:schemeClr val="accent5">
                    <a:lumMod val="75000"/>
                  </a:schemeClr>
                </a:solidFill>
                <a:latin typeface="Arial" panose="020B0604020202020204" pitchFamily="34" charset="0"/>
                <a:cs typeface="Arial" panose="020B0604020202020204" pitchFamily="34" charset="0"/>
              </a:rPr>
              <a:t>void funct2()</a:t>
            </a:r>
          </a:p>
          <a:p>
            <a:r>
              <a:rPr lang="en-US" dirty="0">
                <a:solidFill>
                  <a:schemeClr val="accent5">
                    <a:lumMod val="75000"/>
                  </a:schemeClr>
                </a:solidFill>
                <a:latin typeface="Arial" panose="020B0604020202020204" pitchFamily="34" charset="0"/>
                <a:cs typeface="Arial" panose="020B0604020202020204" pitchFamily="34" charset="0"/>
              </a:rPr>
              <a:t>{</a:t>
            </a:r>
          </a:p>
          <a:p>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a:solidFill>
                  <a:schemeClr val="accent5">
                    <a:lumMod val="75000"/>
                  </a:schemeClr>
                </a:solidFill>
                <a:latin typeface="Arial" panose="020B0604020202020204" pitchFamily="34" charset="0"/>
                <a:cs typeface="Arial" panose="020B0604020202020204" pitchFamily="34" charset="0"/>
              </a:rPr>
              <a:t>	</a:t>
            </a:r>
            <a:r>
              <a:rPr lang="en-US" dirty="0">
                <a:solidFill>
                  <a:srgbClr val="00B0F0"/>
                </a:solidFill>
                <a:latin typeface="Arial" panose="020B0604020202020204" pitchFamily="34" charset="0"/>
                <a:cs typeface="Arial" panose="020B0604020202020204" pitchFamily="34" charset="0"/>
              </a:rPr>
              <a:t>// </a:t>
            </a:r>
            <a:r>
              <a:rPr lang="en-US" dirty="0" err="1">
                <a:solidFill>
                  <a:srgbClr val="00B0F0"/>
                </a:solidFill>
                <a:latin typeface="Arial" panose="020B0604020202020204" pitchFamily="34" charset="0"/>
                <a:cs typeface="Arial" panose="020B0604020202020204" pitchFamily="34" charset="0"/>
              </a:rPr>
              <a:t>throwserror</a:t>
            </a:r>
            <a:r>
              <a:rPr lang="en-US" dirty="0">
                <a:solidFill>
                  <a:srgbClr val="00B0F0"/>
                </a:solidFill>
                <a:latin typeface="Arial" panose="020B0604020202020204" pitchFamily="34" charset="0"/>
                <a:cs typeface="Arial" panose="020B0604020202020204" pitchFamily="34" charset="0"/>
              </a:rPr>
              <a:t>:</a:t>
            </a:r>
          </a:p>
          <a:p>
            <a:r>
              <a:rPr lang="en-US" dirty="0">
                <a:solidFill>
                  <a:srgbClr val="00B0F0"/>
                </a:solidFill>
                <a:latin typeface="Arial" panose="020B0604020202020204" pitchFamily="34" charset="0"/>
                <a:cs typeface="Arial" panose="020B0604020202020204" pitchFamily="34" charset="0"/>
              </a:rPr>
              <a:t>	// as label is in func1() not funct2()</a:t>
            </a:r>
          </a:p>
          <a:p>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goto</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label_exec</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a:solidFill>
                  <a:schemeClr val="accent5">
                    <a:lumMod val="7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80892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Fuctions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5" y="840163"/>
            <a:ext cx="3598930" cy="338554"/>
          </a:xfrm>
          <a:prstGeom prst="rect">
            <a:avLst/>
          </a:prstGeom>
        </p:spPr>
        <p:txBody>
          <a:bodyPr wrap="square">
            <a:spAutoFit/>
          </a:bodyPr>
          <a:lstStyle/>
          <a:p>
            <a:r>
              <a:rPr lang="en-US" sz="1600" dirty="0">
                <a:solidFill>
                  <a:srgbClr val="FF0000"/>
                </a:solidFill>
                <a:latin typeface="Arial" panose="020B0604020202020204" pitchFamily="34" charset="0"/>
                <a:cs typeface="Arial" panose="020B0604020202020204" pitchFamily="34" charset="0"/>
              </a:rPr>
              <a:t>Function </a:t>
            </a:r>
            <a:r>
              <a:rPr lang="en-US" sz="1600" dirty="0" smtClean="0">
                <a:solidFill>
                  <a:srgbClr val="FF0000"/>
                </a:solidFill>
                <a:latin typeface="Arial" panose="020B0604020202020204" pitchFamily="34" charset="0"/>
                <a:cs typeface="Arial" panose="020B0604020202020204" pitchFamily="34" charset="0"/>
              </a:rPr>
              <a:t>Scope:</a:t>
            </a:r>
            <a:endParaRPr lang="en-US" sz="1600" dirty="0">
              <a:latin typeface="Arial" panose="020B0604020202020204" pitchFamily="34" charset="0"/>
              <a:cs typeface="Arial" panose="020B0604020202020204" pitchFamily="34" charset="0"/>
            </a:endParaRPr>
          </a:p>
        </p:txBody>
      </p:sp>
      <p:sp>
        <p:nvSpPr>
          <p:cNvPr id="6" name="Rectangle 5"/>
          <p:cNvSpPr/>
          <p:nvPr/>
        </p:nvSpPr>
        <p:spPr>
          <a:xfrm>
            <a:off x="110625" y="1194036"/>
            <a:ext cx="8852547" cy="2800767"/>
          </a:xfrm>
          <a:prstGeom prst="rect">
            <a:avLst/>
          </a:prstGeom>
        </p:spPr>
        <p:txBody>
          <a:bodyPr wrap="square">
            <a:spAutoFit/>
          </a:bodyPr>
          <a:lstStyle/>
          <a:p>
            <a:pPr fontAlgn="base"/>
            <a:r>
              <a:rPr lang="en-US" sz="1600" dirty="0">
                <a:solidFill>
                  <a:schemeClr val="accent5">
                    <a:lumMod val="75000"/>
                  </a:schemeClr>
                </a:solidFill>
                <a:latin typeface="Arial" panose="020B0604020202020204" pitchFamily="34" charset="0"/>
                <a:cs typeface="Arial" panose="020B0604020202020204" pitchFamily="34" charset="0"/>
              </a:rPr>
              <a:t>Now various questions may arise with respect to the scope of access of variables: </a:t>
            </a:r>
          </a:p>
          <a:p>
            <a:pPr marL="285750" indent="-285750" fontAlgn="base">
              <a:buFont typeface="Wingdings" panose="05000000000000000000" pitchFamily="2" charset="2"/>
              <a:buChar char="§"/>
            </a:pPr>
            <a:r>
              <a:rPr lang="en-US" sz="1600" b="1" dirty="0">
                <a:solidFill>
                  <a:schemeClr val="accent5">
                    <a:lumMod val="75000"/>
                  </a:schemeClr>
                </a:solidFill>
                <a:latin typeface="Arial" panose="020B0604020202020204" pitchFamily="34" charset="0"/>
                <a:cs typeface="Arial" panose="020B0604020202020204" pitchFamily="34" charset="0"/>
              </a:rPr>
              <a:t>What if the inner block itself has one variable with the same name?</a:t>
            </a:r>
            <a:r>
              <a:rPr lang="en-US" sz="1600" dirty="0">
                <a:solidFill>
                  <a:schemeClr val="accent5">
                    <a:lumMod val="75000"/>
                  </a:schemeClr>
                </a:solidFill>
                <a:latin typeface="Arial" panose="020B0604020202020204" pitchFamily="34" charset="0"/>
                <a:cs typeface="Arial" panose="020B0604020202020204" pitchFamily="34" charset="0"/>
              </a:rPr>
              <a:t> </a:t>
            </a:r>
            <a:br>
              <a:rPr lang="en-US" sz="1600" dirty="0">
                <a:solidFill>
                  <a:schemeClr val="accent5">
                    <a:lumMod val="75000"/>
                  </a:schemeClr>
                </a:solidFill>
                <a:latin typeface="Arial" panose="020B0604020202020204" pitchFamily="34" charset="0"/>
                <a:cs typeface="Arial" panose="020B0604020202020204" pitchFamily="34" charset="0"/>
              </a:rPr>
            </a:br>
            <a:r>
              <a:rPr lang="en-US" sz="1600" dirty="0">
                <a:solidFill>
                  <a:schemeClr val="accent5">
                    <a:lumMod val="75000"/>
                  </a:schemeClr>
                </a:solidFill>
                <a:latin typeface="Arial" panose="020B0604020202020204" pitchFamily="34" charset="0"/>
                <a:cs typeface="Arial" panose="020B0604020202020204" pitchFamily="34" charset="0"/>
              </a:rPr>
              <a:t>If an inner block declares a variable with the same name as the variable declared by the outer block, then the visibility of the outer block variable ends at the point of the declaration by inner block.</a:t>
            </a:r>
          </a:p>
          <a:p>
            <a:pPr marL="285750" indent="-285750" fontAlgn="base">
              <a:buFont typeface="Arial" panose="020B0604020202020204" pitchFamily="34" charset="0"/>
              <a:buChar char="•"/>
            </a:pPr>
            <a:r>
              <a:rPr lang="en-US" sz="1600" b="1" dirty="0">
                <a:solidFill>
                  <a:schemeClr val="accent5">
                    <a:lumMod val="75000"/>
                  </a:schemeClr>
                </a:solidFill>
                <a:latin typeface="Arial" panose="020B0604020202020204" pitchFamily="34" charset="0"/>
                <a:cs typeface="Arial" panose="020B0604020202020204" pitchFamily="34" charset="0"/>
              </a:rPr>
              <a:t>What about functions and parameters passed to functions?</a:t>
            </a:r>
            <a:r>
              <a:rPr lang="en-US" sz="1600" dirty="0">
                <a:solidFill>
                  <a:schemeClr val="accent5">
                    <a:lumMod val="75000"/>
                  </a:schemeClr>
                </a:solidFill>
                <a:latin typeface="Arial" panose="020B0604020202020204" pitchFamily="34" charset="0"/>
                <a:cs typeface="Arial" panose="020B0604020202020204" pitchFamily="34" charset="0"/>
              </a:rPr>
              <a:t> </a:t>
            </a:r>
            <a:br>
              <a:rPr lang="en-US" sz="1600" dirty="0">
                <a:solidFill>
                  <a:schemeClr val="accent5">
                    <a:lumMod val="75000"/>
                  </a:schemeClr>
                </a:solidFill>
                <a:latin typeface="Arial" panose="020B0604020202020204" pitchFamily="34" charset="0"/>
                <a:cs typeface="Arial" panose="020B0604020202020204" pitchFamily="34" charset="0"/>
              </a:rPr>
            </a:br>
            <a:r>
              <a:rPr lang="en-US" sz="1600" dirty="0">
                <a:solidFill>
                  <a:schemeClr val="accent5">
                    <a:lumMod val="75000"/>
                  </a:schemeClr>
                </a:solidFill>
                <a:latin typeface="Arial" panose="020B0604020202020204" pitchFamily="34" charset="0"/>
                <a:cs typeface="Arial" panose="020B0604020202020204" pitchFamily="34" charset="0"/>
              </a:rPr>
              <a:t>A function itself is a block. Parameters and other local variables of a function follow the same block scope rules.</a:t>
            </a:r>
          </a:p>
          <a:p>
            <a:pPr marL="285750" indent="-285750" fontAlgn="base">
              <a:buFont typeface="Arial" panose="020B0604020202020204" pitchFamily="34" charset="0"/>
              <a:buChar char="•"/>
            </a:pPr>
            <a:r>
              <a:rPr lang="en-US" sz="1600" b="1" dirty="0">
                <a:solidFill>
                  <a:schemeClr val="accent5">
                    <a:lumMod val="75000"/>
                  </a:schemeClr>
                </a:solidFill>
                <a:latin typeface="Arial" panose="020B0604020202020204" pitchFamily="34" charset="0"/>
                <a:cs typeface="Arial" panose="020B0604020202020204" pitchFamily="34" charset="0"/>
              </a:rPr>
              <a:t>Can variables of the block be accessed in another subsequent block?</a:t>
            </a:r>
            <a:r>
              <a:rPr lang="en-US" sz="1600" dirty="0">
                <a:solidFill>
                  <a:schemeClr val="accent5">
                    <a:lumMod val="75000"/>
                  </a:schemeClr>
                </a:solidFill>
                <a:latin typeface="Arial" panose="020B0604020202020204" pitchFamily="34" charset="0"/>
                <a:cs typeface="Arial" panose="020B0604020202020204" pitchFamily="34" charset="0"/>
              </a:rPr>
              <a:t> </a:t>
            </a:r>
            <a:br>
              <a:rPr lang="en-US" sz="1600" dirty="0">
                <a:solidFill>
                  <a:schemeClr val="accent5">
                    <a:lumMod val="75000"/>
                  </a:schemeClr>
                </a:solidFill>
                <a:latin typeface="Arial" panose="020B0604020202020204" pitchFamily="34" charset="0"/>
                <a:cs typeface="Arial" panose="020B0604020202020204" pitchFamily="34" charset="0"/>
              </a:rPr>
            </a:br>
            <a:r>
              <a:rPr lang="en-US" sz="1600" dirty="0">
                <a:solidFill>
                  <a:schemeClr val="accent5">
                    <a:lumMod val="75000"/>
                  </a:schemeClr>
                </a:solidFill>
                <a:latin typeface="Arial" panose="020B0604020202020204" pitchFamily="34" charset="0"/>
                <a:cs typeface="Arial" panose="020B0604020202020204" pitchFamily="34" charset="0"/>
              </a:rPr>
              <a:t>No, a variable declared in a block can only be accessed inside the block and all inner blocks of this block.</a:t>
            </a:r>
          </a:p>
        </p:txBody>
      </p:sp>
    </p:spTree>
    <p:extLst>
      <p:ext uri="{BB962C8B-B14F-4D97-AF65-F5344CB8AC3E}">
        <p14:creationId xmlns:p14="http://schemas.microsoft.com/office/powerpoint/2010/main" val="41484579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Storage Classes in 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5" y="962088"/>
            <a:ext cx="8852547" cy="584775"/>
          </a:xfrm>
          <a:prstGeom prst="rect">
            <a:avLst/>
          </a:prstGeom>
        </p:spPr>
        <p:txBody>
          <a:bodyPr wrap="square">
            <a:spAutoFit/>
          </a:bodyPr>
          <a:lstStyle/>
          <a:p>
            <a:r>
              <a:rPr lang="en-US" sz="1600" dirty="0">
                <a:solidFill>
                  <a:schemeClr val="accent5">
                    <a:lumMod val="75000"/>
                  </a:schemeClr>
                </a:solidFill>
                <a:latin typeface="Arial" panose="020B0604020202020204" pitchFamily="34" charset="0"/>
                <a:cs typeface="Arial" panose="020B0604020202020204" pitchFamily="34" charset="0"/>
              </a:rPr>
              <a:t>The storage classes define the visibility (scope) and the lifetime of any function/ variable within a C program. These classes precede the type that they are going to modify.</a:t>
            </a:r>
          </a:p>
        </p:txBody>
      </p:sp>
      <p:sp>
        <p:nvSpPr>
          <p:cNvPr id="5" name="Rectangle 4"/>
          <p:cNvSpPr/>
          <p:nvPr/>
        </p:nvSpPr>
        <p:spPr>
          <a:xfrm>
            <a:off x="110625" y="1771531"/>
            <a:ext cx="8852547" cy="1569660"/>
          </a:xfrm>
          <a:prstGeom prst="rect">
            <a:avLst/>
          </a:prstGeom>
        </p:spPr>
        <p:txBody>
          <a:bodyPr wrap="square">
            <a:spAutoFit/>
          </a:bodyPr>
          <a:lstStyle/>
          <a:p>
            <a:r>
              <a:rPr lang="en-US" sz="1600" dirty="0">
                <a:solidFill>
                  <a:srgbClr val="FF0000"/>
                </a:solidFill>
                <a:latin typeface="Arial" panose="020B0604020202020204" pitchFamily="34" charset="0"/>
                <a:cs typeface="Arial" panose="020B0604020202020204" pitchFamily="34" charset="0"/>
              </a:rPr>
              <a:t>Types of Storage Classes in </a:t>
            </a:r>
            <a:r>
              <a:rPr lang="en-US" sz="1600" dirty="0" smtClean="0">
                <a:solidFill>
                  <a:srgbClr val="FF0000"/>
                </a:solidFill>
                <a:latin typeface="Arial" panose="020B0604020202020204" pitchFamily="34" charset="0"/>
                <a:cs typeface="Arial" panose="020B0604020202020204" pitchFamily="34" charset="0"/>
              </a:rPr>
              <a:t>C:</a:t>
            </a:r>
            <a:endParaRPr lang="en-US" sz="1600" dirty="0">
              <a:solidFill>
                <a:srgbClr val="FF0000"/>
              </a:solidFill>
              <a:latin typeface="Arial" panose="020B0604020202020204" pitchFamily="34" charset="0"/>
              <a:cs typeface="Arial" panose="020B0604020202020204" pitchFamily="34" charset="0"/>
            </a:endParaRPr>
          </a:p>
          <a:p>
            <a:r>
              <a:rPr lang="en-US" sz="1600" dirty="0">
                <a:solidFill>
                  <a:schemeClr val="accent5">
                    <a:lumMod val="75000"/>
                  </a:schemeClr>
                </a:solidFill>
                <a:latin typeface="Arial" panose="020B0604020202020204" pitchFamily="34" charset="0"/>
                <a:cs typeface="Arial" panose="020B0604020202020204" pitchFamily="34" charset="0"/>
              </a:rPr>
              <a:t>There are four different types of storage classes that we use in the C language:</a:t>
            </a:r>
          </a:p>
          <a:p>
            <a:pPr marL="285750" indent="-285750">
              <a:buFont typeface="Wingdings" panose="05000000000000000000" pitchFamily="2" charset="2"/>
              <a:buChar char="§"/>
            </a:pPr>
            <a:r>
              <a:rPr lang="en-US" sz="1600" dirty="0">
                <a:solidFill>
                  <a:schemeClr val="accent5">
                    <a:lumMod val="75000"/>
                  </a:schemeClr>
                </a:solidFill>
                <a:latin typeface="Arial" panose="020B0604020202020204" pitchFamily="34" charset="0"/>
                <a:cs typeface="Arial" panose="020B0604020202020204" pitchFamily="34" charset="0"/>
              </a:rPr>
              <a:t>Automatic Storage Class</a:t>
            </a:r>
          </a:p>
          <a:p>
            <a:pPr marL="285750" indent="-285750">
              <a:buFont typeface="Wingdings" panose="05000000000000000000" pitchFamily="2" charset="2"/>
              <a:buChar char="§"/>
            </a:pPr>
            <a:r>
              <a:rPr lang="en-US" sz="1600" dirty="0">
                <a:solidFill>
                  <a:schemeClr val="accent5">
                    <a:lumMod val="75000"/>
                  </a:schemeClr>
                </a:solidFill>
                <a:latin typeface="Arial" panose="020B0604020202020204" pitchFamily="34" charset="0"/>
                <a:cs typeface="Arial" panose="020B0604020202020204" pitchFamily="34" charset="0"/>
              </a:rPr>
              <a:t>External Storage Class</a:t>
            </a:r>
          </a:p>
          <a:p>
            <a:pPr marL="285750" indent="-285750">
              <a:buFont typeface="Wingdings" panose="05000000000000000000" pitchFamily="2" charset="2"/>
              <a:buChar char="§"/>
            </a:pPr>
            <a:r>
              <a:rPr lang="en-US" sz="1600" dirty="0">
                <a:solidFill>
                  <a:schemeClr val="accent5">
                    <a:lumMod val="75000"/>
                  </a:schemeClr>
                </a:solidFill>
                <a:latin typeface="Arial" panose="020B0604020202020204" pitchFamily="34" charset="0"/>
                <a:cs typeface="Arial" panose="020B0604020202020204" pitchFamily="34" charset="0"/>
              </a:rPr>
              <a:t>Static Storage Class</a:t>
            </a:r>
          </a:p>
          <a:p>
            <a:pPr marL="285750" indent="-285750">
              <a:buFont typeface="Wingdings" panose="05000000000000000000" pitchFamily="2" charset="2"/>
              <a:buChar char="§"/>
            </a:pPr>
            <a:r>
              <a:rPr lang="en-US" sz="1600" dirty="0">
                <a:solidFill>
                  <a:schemeClr val="accent5">
                    <a:lumMod val="75000"/>
                  </a:schemeClr>
                </a:solidFill>
                <a:latin typeface="Arial" panose="020B0604020202020204" pitchFamily="34" charset="0"/>
                <a:cs typeface="Arial" panose="020B0604020202020204" pitchFamily="34" charset="0"/>
              </a:rPr>
              <a:t>Register Storage Class</a:t>
            </a:r>
          </a:p>
        </p:txBody>
      </p:sp>
      <p:sp>
        <p:nvSpPr>
          <p:cNvPr id="6" name="Rectangle 5"/>
          <p:cNvSpPr/>
          <p:nvPr/>
        </p:nvSpPr>
        <p:spPr>
          <a:xfrm>
            <a:off x="110624" y="3565859"/>
            <a:ext cx="8852547" cy="830997"/>
          </a:xfrm>
          <a:prstGeom prst="rect">
            <a:avLst/>
          </a:prstGeom>
        </p:spPr>
        <p:txBody>
          <a:bodyPr wrap="square">
            <a:spAutoFit/>
          </a:bodyPr>
          <a:lstStyle/>
          <a:p>
            <a:r>
              <a:rPr lang="en-US" sz="1600" dirty="0">
                <a:solidFill>
                  <a:schemeClr val="accent5">
                    <a:lumMod val="75000"/>
                  </a:schemeClr>
                </a:solidFill>
                <a:latin typeface="Arial" panose="020B0604020202020204" pitchFamily="34" charset="0"/>
                <a:cs typeface="Arial" panose="020B0604020202020204" pitchFamily="34" charset="0"/>
              </a:rPr>
              <a:t>A variable given in a C program will have two of the properties: storage class and type. Here, type refers to any given variable’s data type, while the storage class determines that very variable’s lifetime, visibility, and also its scope.</a:t>
            </a:r>
          </a:p>
        </p:txBody>
      </p:sp>
    </p:spTree>
    <p:extLst>
      <p:ext uri="{BB962C8B-B14F-4D97-AF65-F5344CB8AC3E}">
        <p14:creationId xmlns:p14="http://schemas.microsoft.com/office/powerpoint/2010/main" val="25405194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Storage Classes in 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654765839"/>
              </p:ext>
            </p:extLst>
          </p:nvPr>
        </p:nvGraphicFramePr>
        <p:xfrm>
          <a:off x="218206" y="1317057"/>
          <a:ext cx="8744964" cy="2500357"/>
        </p:xfrm>
        <a:graphic>
          <a:graphicData uri="http://schemas.openxmlformats.org/drawingml/2006/table">
            <a:tbl>
              <a:tblPr/>
              <a:tblGrid>
                <a:gridCol w="904012">
                  <a:extLst>
                    <a:ext uri="{9D8B030D-6E8A-4147-A177-3AD203B41FA5}">
                      <a16:colId xmlns:a16="http://schemas.microsoft.com/office/drawing/2014/main" val="3359950821"/>
                    </a:ext>
                  </a:extLst>
                </a:gridCol>
                <a:gridCol w="1392382">
                  <a:extLst>
                    <a:ext uri="{9D8B030D-6E8A-4147-A177-3AD203B41FA5}">
                      <a16:colId xmlns:a16="http://schemas.microsoft.com/office/drawing/2014/main" val="2453190700"/>
                    </a:ext>
                  </a:extLst>
                </a:gridCol>
                <a:gridCol w="1569027">
                  <a:extLst>
                    <a:ext uri="{9D8B030D-6E8A-4147-A177-3AD203B41FA5}">
                      <a16:colId xmlns:a16="http://schemas.microsoft.com/office/drawing/2014/main" val="3229328676"/>
                    </a:ext>
                  </a:extLst>
                </a:gridCol>
                <a:gridCol w="987137">
                  <a:extLst>
                    <a:ext uri="{9D8B030D-6E8A-4147-A177-3AD203B41FA5}">
                      <a16:colId xmlns:a16="http://schemas.microsoft.com/office/drawing/2014/main" val="3237331754"/>
                    </a:ext>
                  </a:extLst>
                </a:gridCol>
                <a:gridCol w="1288472">
                  <a:extLst>
                    <a:ext uri="{9D8B030D-6E8A-4147-A177-3AD203B41FA5}">
                      <a16:colId xmlns:a16="http://schemas.microsoft.com/office/drawing/2014/main" val="2787066594"/>
                    </a:ext>
                  </a:extLst>
                </a:gridCol>
                <a:gridCol w="2603934">
                  <a:extLst>
                    <a:ext uri="{9D8B030D-6E8A-4147-A177-3AD203B41FA5}">
                      <a16:colId xmlns:a16="http://schemas.microsoft.com/office/drawing/2014/main" val="238297964"/>
                    </a:ext>
                  </a:extLst>
                </a:gridCol>
              </a:tblGrid>
              <a:tr h="347519">
                <a:tc>
                  <a:txBody>
                    <a:bodyPr/>
                    <a:lstStyle/>
                    <a:p>
                      <a:pPr algn="ctr" fontAlgn="t"/>
                      <a:r>
                        <a:rPr lang="en-US" sz="1400" b="1" dirty="0">
                          <a:solidFill>
                            <a:srgbClr val="0070C0"/>
                          </a:solidFill>
                          <a:effectLst/>
                          <a:latin typeface="Arial" panose="020B0604020202020204" pitchFamily="34" charset="0"/>
                          <a:cs typeface="Arial" panose="020B0604020202020204" pitchFamily="34" charset="0"/>
                        </a:rPr>
                        <a:t>Class</a:t>
                      </a:r>
                      <a:endParaRPr lang="en-US" sz="1400" dirty="0">
                        <a:solidFill>
                          <a:srgbClr val="0070C0"/>
                        </a:solidFill>
                        <a:effectLst/>
                        <a:latin typeface="Arial" panose="020B0604020202020204" pitchFamily="34" charset="0"/>
                        <a:cs typeface="Arial" panose="020B0604020202020204" pitchFamily="34" charset="0"/>
                      </a:endParaRP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ctr" fontAlgn="t"/>
                      <a:r>
                        <a:rPr lang="en-US" sz="1400" b="1" dirty="0">
                          <a:solidFill>
                            <a:srgbClr val="0070C0"/>
                          </a:solidFill>
                          <a:effectLst/>
                          <a:latin typeface="Arial" panose="020B0604020202020204" pitchFamily="34" charset="0"/>
                          <a:cs typeface="Arial" panose="020B0604020202020204" pitchFamily="34" charset="0"/>
                        </a:rPr>
                        <a:t>Name of Class</a:t>
                      </a:r>
                      <a:endParaRPr lang="en-US" sz="1400" dirty="0">
                        <a:solidFill>
                          <a:srgbClr val="0070C0"/>
                        </a:solidFill>
                        <a:effectLst/>
                        <a:latin typeface="Arial" panose="020B0604020202020204" pitchFamily="34" charset="0"/>
                        <a:cs typeface="Arial" panose="020B0604020202020204" pitchFamily="34" charset="0"/>
                      </a:endParaRP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ctr" fontAlgn="t"/>
                      <a:r>
                        <a:rPr lang="en-US" sz="1400" b="1" dirty="0">
                          <a:solidFill>
                            <a:srgbClr val="0070C0"/>
                          </a:solidFill>
                          <a:effectLst/>
                          <a:latin typeface="Arial" panose="020B0604020202020204" pitchFamily="34" charset="0"/>
                          <a:cs typeface="Arial" panose="020B0604020202020204" pitchFamily="34" charset="0"/>
                        </a:rPr>
                        <a:t>Place of Storage</a:t>
                      </a:r>
                      <a:endParaRPr lang="en-US" sz="1400" dirty="0">
                        <a:solidFill>
                          <a:srgbClr val="0070C0"/>
                        </a:solidFill>
                        <a:effectLst/>
                        <a:latin typeface="Arial" panose="020B0604020202020204" pitchFamily="34" charset="0"/>
                        <a:cs typeface="Arial" panose="020B0604020202020204" pitchFamily="34" charset="0"/>
                      </a:endParaRP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ctr" fontAlgn="t"/>
                      <a:r>
                        <a:rPr lang="en-US" sz="1400" b="1" dirty="0">
                          <a:solidFill>
                            <a:srgbClr val="0070C0"/>
                          </a:solidFill>
                          <a:effectLst/>
                          <a:latin typeface="Arial" panose="020B0604020202020204" pitchFamily="34" charset="0"/>
                          <a:cs typeface="Arial" panose="020B0604020202020204" pitchFamily="34" charset="0"/>
                        </a:rPr>
                        <a:t>Scope</a:t>
                      </a:r>
                      <a:endParaRPr lang="en-US" sz="1400" dirty="0">
                        <a:solidFill>
                          <a:srgbClr val="0070C0"/>
                        </a:solidFill>
                        <a:effectLst/>
                        <a:latin typeface="Arial" panose="020B0604020202020204" pitchFamily="34" charset="0"/>
                        <a:cs typeface="Arial" panose="020B0604020202020204" pitchFamily="34" charset="0"/>
                      </a:endParaRP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ctr" fontAlgn="t"/>
                      <a:r>
                        <a:rPr lang="en-US" sz="1400" b="1" dirty="0">
                          <a:solidFill>
                            <a:srgbClr val="0070C0"/>
                          </a:solidFill>
                          <a:effectLst/>
                          <a:latin typeface="Arial" panose="020B0604020202020204" pitchFamily="34" charset="0"/>
                          <a:cs typeface="Arial" panose="020B0604020202020204" pitchFamily="34" charset="0"/>
                        </a:rPr>
                        <a:t>Default Value</a:t>
                      </a:r>
                      <a:endParaRPr lang="en-US" sz="1400" dirty="0">
                        <a:solidFill>
                          <a:srgbClr val="0070C0"/>
                        </a:solidFill>
                        <a:effectLst/>
                        <a:latin typeface="Arial" panose="020B0604020202020204" pitchFamily="34" charset="0"/>
                        <a:cs typeface="Arial" panose="020B0604020202020204" pitchFamily="34" charset="0"/>
                      </a:endParaRP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ctr" fontAlgn="t"/>
                      <a:r>
                        <a:rPr lang="en-US" sz="1400" b="1" dirty="0">
                          <a:solidFill>
                            <a:srgbClr val="0070C0"/>
                          </a:solidFill>
                          <a:effectLst/>
                          <a:latin typeface="Arial" panose="020B0604020202020204" pitchFamily="34" charset="0"/>
                          <a:cs typeface="Arial" panose="020B0604020202020204" pitchFamily="34" charset="0"/>
                        </a:rPr>
                        <a:t>Lifetime</a:t>
                      </a:r>
                      <a:endParaRPr lang="en-US" sz="1400" dirty="0">
                        <a:solidFill>
                          <a:srgbClr val="0070C0"/>
                        </a:solidFill>
                        <a:effectLst/>
                        <a:latin typeface="Arial" panose="020B0604020202020204" pitchFamily="34" charset="0"/>
                        <a:cs typeface="Arial" panose="020B0604020202020204" pitchFamily="34" charset="0"/>
                      </a:endParaRP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70384679"/>
                  </a:ext>
                </a:extLst>
              </a:tr>
              <a:tr h="347519">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auto</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a:solidFill>
                            <a:schemeClr val="accent5">
                              <a:lumMod val="75000"/>
                            </a:schemeClr>
                          </a:solidFill>
                          <a:effectLst/>
                          <a:latin typeface="Arial" panose="020B0604020202020204" pitchFamily="34" charset="0"/>
                          <a:cs typeface="Arial" panose="020B0604020202020204" pitchFamily="34" charset="0"/>
                        </a:rPr>
                        <a:t>Automatic</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a:solidFill>
                            <a:schemeClr val="accent5">
                              <a:lumMod val="75000"/>
                            </a:schemeClr>
                          </a:solidFill>
                          <a:effectLst/>
                          <a:latin typeface="Arial" panose="020B0604020202020204" pitchFamily="34" charset="0"/>
                          <a:cs typeface="Arial" panose="020B0604020202020204" pitchFamily="34" charset="0"/>
                        </a:rPr>
                        <a:t>RAM</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Local</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a:solidFill>
                            <a:schemeClr val="accent5">
                              <a:lumMod val="75000"/>
                            </a:schemeClr>
                          </a:solidFill>
                          <a:effectLst/>
                          <a:latin typeface="Arial" panose="020B0604020202020204" pitchFamily="34" charset="0"/>
                          <a:cs typeface="Arial" panose="020B0604020202020204" pitchFamily="34" charset="0"/>
                        </a:rPr>
                        <a:t>Garbage Value</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a:solidFill>
                            <a:schemeClr val="accent5">
                              <a:lumMod val="75000"/>
                            </a:schemeClr>
                          </a:solidFill>
                          <a:effectLst/>
                          <a:latin typeface="Arial" panose="020B0604020202020204" pitchFamily="34" charset="0"/>
                          <a:cs typeface="Arial" panose="020B0604020202020204" pitchFamily="34" charset="0"/>
                        </a:rPr>
                        <a:t>Within a function</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04576349"/>
                  </a:ext>
                </a:extLst>
              </a:tr>
              <a:tr h="609772">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extern</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External</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RAM</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Global</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Zero</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a:solidFill>
                            <a:schemeClr val="accent5">
                              <a:lumMod val="75000"/>
                            </a:schemeClr>
                          </a:solidFill>
                          <a:effectLst/>
                          <a:latin typeface="Arial" panose="020B0604020202020204" pitchFamily="34" charset="0"/>
                          <a:cs typeface="Arial" panose="020B0604020202020204" pitchFamily="34" charset="0"/>
                        </a:rPr>
                        <a:t>Till the main program ends. One can declare it anywhere in a program.</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57374282"/>
                  </a:ext>
                </a:extLst>
              </a:tr>
              <a:tr h="725119">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static</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a:solidFill>
                            <a:schemeClr val="accent5">
                              <a:lumMod val="75000"/>
                            </a:schemeClr>
                          </a:solidFill>
                          <a:effectLst/>
                          <a:latin typeface="Arial" panose="020B0604020202020204" pitchFamily="34" charset="0"/>
                          <a:cs typeface="Arial" panose="020B0604020202020204" pitchFamily="34" charset="0"/>
                        </a:rPr>
                        <a:t>Static</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RAM</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a:solidFill>
                            <a:schemeClr val="accent5">
                              <a:lumMod val="75000"/>
                            </a:schemeClr>
                          </a:solidFill>
                          <a:effectLst/>
                          <a:latin typeface="Arial" panose="020B0604020202020204" pitchFamily="34" charset="0"/>
                          <a:cs typeface="Arial" panose="020B0604020202020204" pitchFamily="34" charset="0"/>
                        </a:rPr>
                        <a:t>Local</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Zero</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Till the main program ends. It retains the available value between various function calls.</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10679150"/>
                  </a:ext>
                </a:extLst>
              </a:tr>
              <a:tr h="347519">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register</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Register</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Register</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Local</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Garbage Value</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tc>
                  <a:txBody>
                    <a:bodyPr/>
                    <a:lstStyle/>
                    <a:p>
                      <a:pPr algn="l" fontAlgn="t"/>
                      <a:r>
                        <a:rPr lang="en-US" sz="1400" b="0" dirty="0">
                          <a:solidFill>
                            <a:schemeClr val="accent5">
                              <a:lumMod val="75000"/>
                            </a:schemeClr>
                          </a:solidFill>
                          <a:effectLst/>
                          <a:latin typeface="Arial" panose="020B0604020202020204" pitchFamily="34" charset="0"/>
                          <a:cs typeface="Arial" panose="020B0604020202020204" pitchFamily="34" charset="0"/>
                        </a:rPr>
                        <a:t>Within the function</a:t>
                      </a:r>
                    </a:p>
                  </a:txBody>
                  <a:tcPr marL="44410" marR="44410" marT="44410" marB="444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98186917"/>
                  </a:ext>
                </a:extLst>
              </a:tr>
            </a:tbl>
          </a:graphicData>
        </a:graphic>
      </p:graphicFrame>
      <p:sp>
        <p:nvSpPr>
          <p:cNvPr id="11" name="Rectangle 1"/>
          <p:cNvSpPr>
            <a:spLocks noChangeArrowheads="1"/>
          </p:cNvSpPr>
          <p:nvPr/>
        </p:nvSpPr>
        <p:spPr bwMode="auto">
          <a:xfrm>
            <a:off x="110625" y="754833"/>
            <a:ext cx="5196447" cy="4327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3308" rIns="9144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Summary of Storage Classes in C</a:t>
            </a:r>
          </a:p>
        </p:txBody>
      </p:sp>
    </p:spTree>
    <p:extLst>
      <p:ext uri="{BB962C8B-B14F-4D97-AF65-F5344CB8AC3E}">
        <p14:creationId xmlns:p14="http://schemas.microsoft.com/office/powerpoint/2010/main" val="33904292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Pointers in 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6" name="TextBox 5"/>
          <p:cNvSpPr txBox="1"/>
          <p:nvPr/>
        </p:nvSpPr>
        <p:spPr>
          <a:xfrm>
            <a:off x="332508" y="933450"/>
            <a:ext cx="8323119" cy="1815882"/>
          </a:xfrm>
          <a:prstGeom prst="rect">
            <a:avLst/>
          </a:prstGeom>
          <a:noFill/>
        </p:spPr>
        <p:txBody>
          <a:bodyPr wrap="square" rtlCol="0">
            <a:spAutoFit/>
          </a:bodyPr>
          <a:lstStyle/>
          <a:p>
            <a:pPr marL="285750" indent="-285750">
              <a:buFont typeface="Wingdings" panose="05000000000000000000" pitchFamily="2" charset="2"/>
              <a:buChar char="§"/>
            </a:pPr>
            <a:r>
              <a:rPr lang="en-US" sz="1600" dirty="0">
                <a:solidFill>
                  <a:schemeClr val="accent5">
                    <a:lumMod val="75000"/>
                  </a:schemeClr>
                </a:solidFill>
                <a:latin typeface="Lato" panose="020B0604020202020204" charset="0"/>
              </a:rPr>
              <a:t>In </a:t>
            </a:r>
            <a:r>
              <a:rPr lang="en-US" sz="1600" dirty="0" smtClean="0">
                <a:solidFill>
                  <a:schemeClr val="accent5">
                    <a:lumMod val="75000"/>
                  </a:schemeClr>
                </a:solidFill>
                <a:latin typeface="Lato" panose="020B0604020202020204" charset="0"/>
              </a:rPr>
              <a:t>C, </a:t>
            </a:r>
            <a:r>
              <a:rPr lang="en-US" sz="1600" dirty="0">
                <a:solidFill>
                  <a:schemeClr val="accent5">
                    <a:lumMod val="75000"/>
                  </a:schemeClr>
                </a:solidFill>
                <a:latin typeface="Lato" panose="020B0604020202020204" charset="0"/>
              </a:rPr>
              <a:t>pointers are variables that store the memory addresses of other variables</a:t>
            </a:r>
            <a:r>
              <a:rPr lang="en-US" sz="1600" dirty="0" smtClean="0">
                <a:solidFill>
                  <a:schemeClr val="accent5">
                    <a:lumMod val="75000"/>
                  </a:schemeClr>
                </a:solidFill>
                <a:latin typeface="Lato" panose="020B0604020202020204" charset="0"/>
              </a:rPr>
              <a:t>.</a:t>
            </a:r>
          </a:p>
          <a:p>
            <a:pPr marL="285750" indent="-285750">
              <a:buFont typeface="Wingdings" panose="05000000000000000000" pitchFamily="2" charset="2"/>
              <a:buChar char="§"/>
            </a:pPr>
            <a:r>
              <a:rPr lang="en-US" sz="1600" dirty="0">
                <a:solidFill>
                  <a:schemeClr val="accent5">
                    <a:lumMod val="75000"/>
                  </a:schemeClr>
                </a:solidFill>
                <a:latin typeface="Lato" panose="020B0604020202020204" charset="0"/>
              </a:rPr>
              <a:t>If we have a variable </a:t>
            </a:r>
            <a:r>
              <a:rPr lang="en-US" sz="1600" dirty="0" err="1">
                <a:solidFill>
                  <a:srgbClr val="FF0000"/>
                </a:solidFill>
                <a:latin typeface="Lato" panose="020B0604020202020204" charset="0"/>
              </a:rPr>
              <a:t>var</a:t>
            </a:r>
            <a:r>
              <a:rPr lang="en-US" sz="1600" dirty="0">
                <a:solidFill>
                  <a:schemeClr val="accent5">
                    <a:lumMod val="75000"/>
                  </a:schemeClr>
                </a:solidFill>
                <a:latin typeface="Lato" panose="020B0604020202020204" charset="0"/>
              </a:rPr>
              <a:t> in our program, </a:t>
            </a:r>
            <a:r>
              <a:rPr lang="en-US" sz="1600" dirty="0">
                <a:solidFill>
                  <a:srgbClr val="FF0000"/>
                </a:solidFill>
                <a:latin typeface="Lato" panose="020B0604020202020204" charset="0"/>
              </a:rPr>
              <a:t>&amp;</a:t>
            </a:r>
            <a:r>
              <a:rPr lang="en-US" sz="1600" dirty="0" err="1">
                <a:solidFill>
                  <a:srgbClr val="FF0000"/>
                </a:solidFill>
                <a:latin typeface="Lato" panose="020B0604020202020204" charset="0"/>
              </a:rPr>
              <a:t>var</a:t>
            </a:r>
            <a:r>
              <a:rPr lang="en-US" sz="1600" dirty="0">
                <a:solidFill>
                  <a:schemeClr val="accent5">
                    <a:lumMod val="75000"/>
                  </a:schemeClr>
                </a:solidFill>
                <a:latin typeface="Lato" panose="020B0604020202020204" charset="0"/>
              </a:rPr>
              <a:t> will give us its address in the memory</a:t>
            </a:r>
            <a:r>
              <a:rPr lang="en-US" sz="1600" dirty="0" smtClean="0">
                <a:solidFill>
                  <a:schemeClr val="accent5">
                    <a:lumMod val="75000"/>
                  </a:schemeClr>
                </a:solidFill>
                <a:latin typeface="Lato" panose="020B0604020202020204" charset="0"/>
              </a:rPr>
              <a:t>.</a:t>
            </a:r>
          </a:p>
          <a:p>
            <a:pPr marL="285750" indent="-285750">
              <a:buFont typeface="Wingdings" panose="05000000000000000000" pitchFamily="2" charset="2"/>
              <a:buChar char="§"/>
            </a:pPr>
            <a:r>
              <a:rPr lang="en-US" sz="1600" dirty="0">
                <a:solidFill>
                  <a:schemeClr val="accent5">
                    <a:lumMod val="75000"/>
                  </a:schemeClr>
                </a:solidFill>
                <a:latin typeface="Lato" panose="020B0604020202020204" charset="0"/>
              </a:rPr>
              <a:t>T</a:t>
            </a:r>
            <a:r>
              <a:rPr lang="en-US" sz="1600" dirty="0" smtClean="0">
                <a:solidFill>
                  <a:schemeClr val="accent5">
                    <a:lumMod val="75000"/>
                  </a:schemeClr>
                </a:solidFill>
                <a:latin typeface="Lato" panose="020B0604020202020204" charset="0"/>
              </a:rPr>
              <a:t>he </a:t>
            </a:r>
            <a:r>
              <a:rPr lang="en-US" sz="1600" dirty="0">
                <a:solidFill>
                  <a:schemeClr val="accent5">
                    <a:lumMod val="75000"/>
                  </a:schemeClr>
                </a:solidFill>
                <a:latin typeface="Lato" panose="020B0604020202020204" charset="0"/>
              </a:rPr>
              <a:t>unary operator </a:t>
            </a:r>
            <a:r>
              <a:rPr lang="en-US" sz="1600" dirty="0" smtClean="0">
                <a:solidFill>
                  <a:srgbClr val="FF0000"/>
                </a:solidFill>
                <a:latin typeface="Lato" panose="020B0604020202020204" charset="0"/>
              </a:rPr>
              <a:t>&amp;</a:t>
            </a:r>
            <a:r>
              <a:rPr lang="en-US" sz="1600" dirty="0" smtClean="0">
                <a:solidFill>
                  <a:schemeClr val="accent5">
                    <a:lumMod val="75000"/>
                  </a:schemeClr>
                </a:solidFill>
                <a:latin typeface="Lato" panose="020B0604020202020204" charset="0"/>
              </a:rPr>
              <a:t> is used to access the address of a variable. It is called address operator or reference operator.</a:t>
            </a:r>
          </a:p>
          <a:p>
            <a:pPr marL="285750" indent="-285750">
              <a:buFont typeface="Wingdings" panose="05000000000000000000" pitchFamily="2" charset="2"/>
              <a:buChar char="§"/>
            </a:pPr>
            <a:r>
              <a:rPr lang="en-US" sz="1600" dirty="0" smtClean="0">
                <a:solidFill>
                  <a:schemeClr val="accent5">
                    <a:lumMod val="75000"/>
                  </a:schemeClr>
                </a:solidFill>
                <a:latin typeface="Lato" panose="020B0604020202020204" charset="0"/>
              </a:rPr>
              <a:t>The unary operator </a:t>
            </a:r>
            <a:r>
              <a:rPr lang="en-US" sz="1600" dirty="0" smtClean="0">
                <a:solidFill>
                  <a:srgbClr val="FF0000"/>
                </a:solidFill>
                <a:latin typeface="Lato" panose="020B0604020202020204" charset="0"/>
              </a:rPr>
              <a:t>*</a:t>
            </a:r>
            <a:r>
              <a:rPr lang="en-US" sz="1600" dirty="0" smtClean="0">
                <a:solidFill>
                  <a:schemeClr val="accent5">
                    <a:lumMod val="75000"/>
                  </a:schemeClr>
                </a:solidFill>
                <a:latin typeface="Lato" panose="020B0604020202020204" charset="0"/>
              </a:rPr>
              <a:t> is used for </a:t>
            </a:r>
            <a:r>
              <a:rPr lang="en-US" sz="1600" dirty="0" smtClean="0">
                <a:solidFill>
                  <a:srgbClr val="FF0000"/>
                </a:solidFill>
                <a:latin typeface="Lato" panose="020B0604020202020204" charset="0"/>
              </a:rPr>
              <a:t>declaring</a:t>
            </a:r>
            <a:r>
              <a:rPr lang="en-US" sz="1600" dirty="0" smtClean="0">
                <a:solidFill>
                  <a:schemeClr val="accent5">
                    <a:lumMod val="75000"/>
                  </a:schemeClr>
                </a:solidFill>
                <a:latin typeface="Lato" panose="020B0604020202020204" charset="0"/>
              </a:rPr>
              <a:t> a pointer variable and to </a:t>
            </a:r>
            <a:r>
              <a:rPr lang="en-US" sz="1600" dirty="0" smtClean="0">
                <a:solidFill>
                  <a:srgbClr val="FF0000"/>
                </a:solidFill>
                <a:latin typeface="Lato" panose="020B0604020202020204" charset="0"/>
              </a:rPr>
              <a:t>access the value</a:t>
            </a:r>
            <a:r>
              <a:rPr lang="en-US" sz="1600" dirty="0" smtClean="0">
                <a:solidFill>
                  <a:schemeClr val="accent5">
                    <a:lumMod val="75000"/>
                  </a:schemeClr>
                </a:solidFill>
                <a:latin typeface="Lato" panose="020B0604020202020204" charset="0"/>
              </a:rPr>
              <a:t> stored in a address. It is called value operator, dereference operator, or indirection operator.</a:t>
            </a:r>
            <a:endParaRPr lang="en-US" sz="1600" dirty="0">
              <a:solidFill>
                <a:schemeClr val="accent5">
                  <a:lumMod val="75000"/>
                </a:schemeClr>
              </a:solidFill>
              <a:latin typeface="Lato" panose="020B0604020202020204" charset="0"/>
            </a:endParaRPr>
          </a:p>
        </p:txBody>
      </p:sp>
    </p:spTree>
    <p:extLst>
      <p:ext uri="{BB962C8B-B14F-4D97-AF65-F5344CB8AC3E}">
        <p14:creationId xmlns:p14="http://schemas.microsoft.com/office/powerpoint/2010/main" val="9191057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Pointers in 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2" name="Rectangle 1"/>
          <p:cNvSpPr/>
          <p:nvPr/>
        </p:nvSpPr>
        <p:spPr>
          <a:xfrm>
            <a:off x="110625" y="1384010"/>
            <a:ext cx="5178057" cy="2800767"/>
          </a:xfrm>
          <a:prstGeom prst="rect">
            <a:avLst/>
          </a:prstGeom>
        </p:spPr>
        <p:txBody>
          <a:bodyPr wrap="square">
            <a:spAutoFit/>
          </a:bodyPr>
          <a:lstStyle/>
          <a:p>
            <a:r>
              <a:rPr lang="en-US" sz="1600" dirty="0">
                <a:solidFill>
                  <a:schemeClr val="accent5"/>
                </a:solidFill>
                <a:latin typeface="Lato" panose="020B0604020202020204" charset="0"/>
              </a:rPr>
              <a:t>#include </a:t>
            </a:r>
            <a:r>
              <a:rPr lang="en-US" sz="1600" dirty="0" smtClean="0">
                <a:solidFill>
                  <a:schemeClr val="accent5"/>
                </a:solidFill>
                <a:latin typeface="Lato" panose="020B0604020202020204" charset="0"/>
              </a:rPr>
              <a:t>&lt;</a:t>
            </a:r>
            <a:r>
              <a:rPr lang="en-US" sz="1600" dirty="0" err="1" smtClean="0">
                <a:solidFill>
                  <a:schemeClr val="accent5"/>
                </a:solidFill>
                <a:latin typeface="Lato" panose="020B0604020202020204" charset="0"/>
              </a:rPr>
              <a:t>stdio.h</a:t>
            </a:r>
            <a:r>
              <a:rPr lang="en-US" sz="1600" dirty="0" smtClean="0">
                <a:solidFill>
                  <a:schemeClr val="accent5"/>
                </a:solidFill>
                <a:latin typeface="Lato" panose="020B0604020202020204" charset="0"/>
              </a:rPr>
              <a:t>&gt;</a:t>
            </a:r>
            <a:endParaRPr lang="en-US" sz="1600" dirty="0">
              <a:solidFill>
                <a:schemeClr val="accent5"/>
              </a:solidFill>
              <a:latin typeface="Lato" panose="020B0604020202020204" charset="0"/>
            </a:endParaRPr>
          </a:p>
          <a:p>
            <a:r>
              <a:rPr lang="en-US" sz="1600" dirty="0" err="1">
                <a:solidFill>
                  <a:schemeClr val="accent5"/>
                </a:solidFill>
                <a:latin typeface="Lato" panose="020B0604020202020204" charset="0"/>
              </a:rPr>
              <a:t>int</a:t>
            </a:r>
            <a:r>
              <a:rPr lang="en-US" sz="1600" dirty="0">
                <a:solidFill>
                  <a:schemeClr val="accent5"/>
                </a:solidFill>
                <a:latin typeface="Lato" panose="020B0604020202020204" charset="0"/>
              </a:rPr>
              <a:t> main()</a:t>
            </a:r>
          </a:p>
          <a:p>
            <a:r>
              <a:rPr lang="en-US" sz="1600" dirty="0">
                <a:solidFill>
                  <a:schemeClr val="accent5"/>
                </a:solidFill>
                <a:latin typeface="Lato" panose="020B0604020202020204" charset="0"/>
              </a:rPr>
              <a:t>{</a:t>
            </a:r>
          </a:p>
          <a:p>
            <a:r>
              <a:rPr lang="en-US" sz="1600" dirty="0" smtClean="0">
                <a:solidFill>
                  <a:schemeClr val="accent5"/>
                </a:solidFill>
                <a:latin typeface="Lato" panose="020B0604020202020204" charset="0"/>
              </a:rPr>
              <a:t>     </a:t>
            </a:r>
            <a:r>
              <a:rPr lang="en-US" sz="1600" dirty="0" err="1" smtClean="0">
                <a:solidFill>
                  <a:schemeClr val="accent5"/>
                </a:solidFill>
                <a:latin typeface="Lato" panose="020B0604020202020204" charset="0"/>
              </a:rPr>
              <a:t>int</a:t>
            </a:r>
            <a:r>
              <a:rPr lang="en-US" sz="1600" dirty="0" smtClean="0">
                <a:solidFill>
                  <a:schemeClr val="accent5"/>
                </a:solidFill>
                <a:latin typeface="Lato" panose="020B0604020202020204" charset="0"/>
              </a:rPr>
              <a:t> </a:t>
            </a:r>
            <a:r>
              <a:rPr lang="en-US" sz="1600" dirty="0">
                <a:solidFill>
                  <a:schemeClr val="accent5"/>
                </a:solidFill>
                <a:latin typeface="Lato" panose="020B0604020202020204" charset="0"/>
              </a:rPr>
              <a:t>x</a:t>
            </a:r>
            <a:r>
              <a:rPr lang="en-US" sz="1600" dirty="0" smtClean="0">
                <a:solidFill>
                  <a:schemeClr val="accent5"/>
                </a:solidFill>
                <a:latin typeface="Lato" panose="020B0604020202020204" charset="0"/>
              </a:rPr>
              <a:t> </a:t>
            </a:r>
            <a:r>
              <a:rPr lang="en-US" sz="1600" dirty="0">
                <a:solidFill>
                  <a:schemeClr val="accent5"/>
                </a:solidFill>
                <a:latin typeface="Lato" panose="020B0604020202020204" charset="0"/>
              </a:rPr>
              <a:t>= 10;</a:t>
            </a:r>
          </a:p>
          <a:p>
            <a:r>
              <a:rPr lang="en-US" sz="1600" dirty="0" smtClean="0">
                <a:solidFill>
                  <a:schemeClr val="accent5"/>
                </a:solidFill>
                <a:latin typeface="Lato" panose="020B0604020202020204" charset="0"/>
              </a:rPr>
              <a:t>     </a:t>
            </a:r>
            <a:r>
              <a:rPr lang="en-US" sz="1600" dirty="0" err="1" smtClean="0">
                <a:solidFill>
                  <a:schemeClr val="accent5"/>
                </a:solidFill>
                <a:latin typeface="Lato" panose="020B0604020202020204" charset="0"/>
              </a:rPr>
              <a:t>int</a:t>
            </a:r>
            <a:r>
              <a:rPr lang="en-US" sz="1600" dirty="0" smtClean="0">
                <a:solidFill>
                  <a:schemeClr val="accent5"/>
                </a:solidFill>
                <a:latin typeface="Lato" panose="020B0604020202020204" charset="0"/>
              </a:rPr>
              <a:t> </a:t>
            </a:r>
            <a:r>
              <a:rPr lang="en-US" sz="1600" dirty="0">
                <a:solidFill>
                  <a:schemeClr val="accent5"/>
                </a:solidFill>
                <a:latin typeface="Lato" panose="020B0604020202020204" charset="0"/>
              </a:rPr>
              <a:t>*</a:t>
            </a:r>
            <a:r>
              <a:rPr lang="en-US" sz="1600" dirty="0" err="1">
                <a:solidFill>
                  <a:schemeClr val="accent5"/>
                </a:solidFill>
                <a:latin typeface="Lato" panose="020B0604020202020204" charset="0"/>
              </a:rPr>
              <a:t>ptr</a:t>
            </a:r>
            <a:r>
              <a:rPr lang="en-US" sz="1600" dirty="0">
                <a:solidFill>
                  <a:schemeClr val="accent5"/>
                </a:solidFill>
                <a:latin typeface="Lato" panose="020B0604020202020204" charset="0"/>
              </a:rPr>
              <a:t> = </a:t>
            </a:r>
            <a:r>
              <a:rPr lang="en-US" sz="1600" dirty="0" smtClean="0">
                <a:solidFill>
                  <a:schemeClr val="accent5"/>
                </a:solidFill>
                <a:latin typeface="Lato" panose="020B0604020202020204" charset="0"/>
              </a:rPr>
              <a:t>&amp;</a:t>
            </a:r>
            <a:r>
              <a:rPr lang="en-US" sz="1600" dirty="0">
                <a:solidFill>
                  <a:schemeClr val="accent5"/>
                </a:solidFill>
                <a:latin typeface="Lato" panose="020B0604020202020204" charset="0"/>
              </a:rPr>
              <a:t>x</a:t>
            </a:r>
            <a:r>
              <a:rPr lang="en-US" sz="1600" dirty="0" smtClean="0">
                <a:solidFill>
                  <a:schemeClr val="accent5"/>
                </a:solidFill>
                <a:latin typeface="Lato" panose="020B0604020202020204" charset="0"/>
              </a:rPr>
              <a:t>;</a:t>
            </a:r>
            <a:endParaRPr lang="en-US" sz="1600" dirty="0">
              <a:solidFill>
                <a:schemeClr val="accent5"/>
              </a:solidFill>
              <a:latin typeface="Lato" panose="020B0604020202020204" charset="0"/>
            </a:endParaRPr>
          </a:p>
          <a:p>
            <a:r>
              <a:rPr lang="en-US" sz="1600" dirty="0" smtClean="0">
                <a:solidFill>
                  <a:schemeClr val="accent5"/>
                </a:solidFill>
                <a:latin typeface="Lato" panose="020B0604020202020204" charset="0"/>
              </a:rPr>
              <a:t>     </a:t>
            </a:r>
            <a:r>
              <a:rPr lang="en-US" sz="1600" dirty="0" err="1" smtClean="0">
                <a:solidFill>
                  <a:schemeClr val="accent5"/>
                </a:solidFill>
                <a:latin typeface="Lato" panose="020B0604020202020204" charset="0"/>
              </a:rPr>
              <a:t>printf</a:t>
            </a:r>
            <a:r>
              <a:rPr lang="en-US" sz="1600" dirty="0" smtClean="0">
                <a:solidFill>
                  <a:schemeClr val="accent5"/>
                </a:solidFill>
                <a:latin typeface="Lato" panose="020B0604020202020204" charset="0"/>
              </a:rPr>
              <a:t>("Value </a:t>
            </a:r>
            <a:r>
              <a:rPr lang="en-US" sz="1600" dirty="0">
                <a:solidFill>
                  <a:schemeClr val="accent5"/>
                </a:solidFill>
                <a:latin typeface="Lato" panose="020B0604020202020204" charset="0"/>
              </a:rPr>
              <a:t>of x</a:t>
            </a:r>
            <a:r>
              <a:rPr lang="en-US" sz="1600" dirty="0" smtClean="0">
                <a:solidFill>
                  <a:schemeClr val="accent5"/>
                </a:solidFill>
                <a:latin typeface="Lato" panose="020B0604020202020204" charset="0"/>
              </a:rPr>
              <a:t> </a:t>
            </a:r>
            <a:r>
              <a:rPr lang="en-US" sz="1600" dirty="0">
                <a:solidFill>
                  <a:schemeClr val="accent5"/>
                </a:solidFill>
                <a:latin typeface="Lato" panose="020B0604020202020204" charset="0"/>
              </a:rPr>
              <a:t>= </a:t>
            </a:r>
            <a:r>
              <a:rPr lang="en-US" sz="1600" dirty="0" smtClean="0">
                <a:solidFill>
                  <a:schemeClr val="accent5"/>
                </a:solidFill>
                <a:latin typeface="Lato" panose="020B0604020202020204" charset="0"/>
              </a:rPr>
              <a:t>%d”, </a:t>
            </a:r>
            <a:r>
              <a:rPr lang="en-US" sz="1600" dirty="0">
                <a:solidFill>
                  <a:schemeClr val="accent5"/>
                </a:solidFill>
                <a:latin typeface="Lato" panose="020B0604020202020204" charset="0"/>
              </a:rPr>
              <a:t>*</a:t>
            </a:r>
            <a:r>
              <a:rPr lang="en-US" sz="1600" dirty="0" err="1" smtClean="0">
                <a:solidFill>
                  <a:schemeClr val="accent5"/>
                </a:solidFill>
                <a:latin typeface="Lato" panose="020B0604020202020204" charset="0"/>
              </a:rPr>
              <a:t>ptr</a:t>
            </a:r>
            <a:r>
              <a:rPr lang="en-US" sz="1600" dirty="0" smtClean="0">
                <a:solidFill>
                  <a:schemeClr val="accent5"/>
                </a:solidFill>
                <a:latin typeface="Lato" panose="020B0604020202020204" charset="0"/>
              </a:rPr>
              <a:t>);</a:t>
            </a:r>
            <a:endParaRPr lang="en-US" sz="1600" dirty="0">
              <a:solidFill>
                <a:schemeClr val="accent5"/>
              </a:solidFill>
              <a:latin typeface="Lato" panose="020B0604020202020204" charset="0"/>
            </a:endParaRPr>
          </a:p>
          <a:p>
            <a:r>
              <a:rPr lang="en-US" sz="1600" dirty="0" smtClean="0">
                <a:solidFill>
                  <a:schemeClr val="accent5"/>
                </a:solidFill>
                <a:latin typeface="Lato" panose="020B0604020202020204" charset="0"/>
              </a:rPr>
              <a:t>     </a:t>
            </a:r>
            <a:r>
              <a:rPr lang="en-US" sz="1600" dirty="0" err="1">
                <a:solidFill>
                  <a:schemeClr val="accent5"/>
                </a:solidFill>
                <a:latin typeface="Lato" panose="020B0604020202020204" charset="0"/>
              </a:rPr>
              <a:t>printf</a:t>
            </a:r>
            <a:r>
              <a:rPr lang="en-US" sz="1600" dirty="0">
                <a:solidFill>
                  <a:schemeClr val="accent5"/>
                </a:solidFill>
                <a:latin typeface="Lato" panose="020B0604020202020204" charset="0"/>
              </a:rPr>
              <a:t>("Address of x</a:t>
            </a:r>
            <a:r>
              <a:rPr lang="en-US" sz="1600" dirty="0" smtClean="0">
                <a:solidFill>
                  <a:schemeClr val="accent5"/>
                </a:solidFill>
                <a:latin typeface="Lato" panose="020B0604020202020204" charset="0"/>
              </a:rPr>
              <a:t> </a:t>
            </a:r>
            <a:r>
              <a:rPr lang="en-US" sz="1600" dirty="0">
                <a:solidFill>
                  <a:schemeClr val="accent5"/>
                </a:solidFill>
                <a:latin typeface="Lato" panose="020B0604020202020204" charset="0"/>
              </a:rPr>
              <a:t>= </a:t>
            </a:r>
            <a:r>
              <a:rPr lang="en-US" sz="1600" dirty="0" smtClean="0">
                <a:solidFill>
                  <a:schemeClr val="accent5"/>
                </a:solidFill>
                <a:latin typeface="Lato" panose="020B0604020202020204" charset="0"/>
              </a:rPr>
              <a:t>%</a:t>
            </a:r>
            <a:r>
              <a:rPr lang="en-US" sz="1600" dirty="0">
                <a:solidFill>
                  <a:schemeClr val="accent5"/>
                </a:solidFill>
                <a:latin typeface="Lato" panose="020B0604020202020204" charset="0"/>
              </a:rPr>
              <a:t>p</a:t>
            </a:r>
            <a:r>
              <a:rPr lang="en-US" sz="1600" dirty="0" smtClean="0">
                <a:solidFill>
                  <a:schemeClr val="accent5"/>
                </a:solidFill>
                <a:latin typeface="Lato" panose="020B0604020202020204" charset="0"/>
              </a:rPr>
              <a:t>”, </a:t>
            </a:r>
            <a:r>
              <a:rPr lang="en-US" sz="1600" dirty="0" err="1" smtClean="0">
                <a:solidFill>
                  <a:schemeClr val="accent5"/>
                </a:solidFill>
                <a:latin typeface="Lato" panose="020B0604020202020204" charset="0"/>
              </a:rPr>
              <a:t>ptr</a:t>
            </a:r>
            <a:r>
              <a:rPr lang="en-US" sz="1600" dirty="0">
                <a:solidFill>
                  <a:schemeClr val="accent5"/>
                </a:solidFill>
                <a:latin typeface="Lato" panose="020B0604020202020204" charset="0"/>
              </a:rPr>
              <a:t>); </a:t>
            </a:r>
          </a:p>
          <a:p>
            <a:r>
              <a:rPr lang="en-US" sz="1600" dirty="0" smtClean="0">
                <a:solidFill>
                  <a:schemeClr val="accent5"/>
                </a:solidFill>
                <a:latin typeface="Lato" panose="020B0604020202020204" charset="0"/>
              </a:rPr>
              <a:t>     *</a:t>
            </a:r>
            <a:r>
              <a:rPr lang="en-US" sz="1600" dirty="0" err="1">
                <a:solidFill>
                  <a:schemeClr val="accent5"/>
                </a:solidFill>
                <a:latin typeface="Lato" panose="020B0604020202020204" charset="0"/>
              </a:rPr>
              <a:t>ptr</a:t>
            </a:r>
            <a:r>
              <a:rPr lang="en-US" sz="1600" dirty="0">
                <a:solidFill>
                  <a:schemeClr val="accent5"/>
                </a:solidFill>
                <a:latin typeface="Lato" panose="020B0604020202020204" charset="0"/>
              </a:rPr>
              <a:t> = 20</a:t>
            </a:r>
            <a:r>
              <a:rPr lang="en-US" sz="1600" dirty="0" smtClean="0">
                <a:solidFill>
                  <a:schemeClr val="accent5"/>
                </a:solidFill>
                <a:latin typeface="Lato" panose="020B0604020202020204" charset="0"/>
              </a:rPr>
              <a:t>;</a:t>
            </a:r>
            <a:endParaRPr lang="en-US" sz="1600" dirty="0">
              <a:solidFill>
                <a:schemeClr val="accent5"/>
              </a:solidFill>
              <a:latin typeface="Lato" panose="020B0604020202020204" charset="0"/>
            </a:endParaRPr>
          </a:p>
          <a:p>
            <a:r>
              <a:rPr lang="en-US" sz="1600" dirty="0" smtClean="0">
                <a:solidFill>
                  <a:schemeClr val="accent5"/>
                </a:solidFill>
                <a:latin typeface="Lato" panose="020B0604020202020204" charset="0"/>
              </a:rPr>
              <a:t>     </a:t>
            </a:r>
            <a:r>
              <a:rPr lang="en-US" sz="1600" dirty="0" err="1">
                <a:solidFill>
                  <a:schemeClr val="accent5"/>
                </a:solidFill>
                <a:latin typeface="Lato" panose="020B0604020202020204" charset="0"/>
              </a:rPr>
              <a:t>printf</a:t>
            </a:r>
            <a:r>
              <a:rPr lang="en-US" sz="1600" dirty="0">
                <a:solidFill>
                  <a:schemeClr val="accent5"/>
                </a:solidFill>
                <a:latin typeface="Lato" panose="020B0604020202020204" charset="0"/>
              </a:rPr>
              <a:t>("After doing *</a:t>
            </a:r>
            <a:r>
              <a:rPr lang="en-US" sz="1600" dirty="0" err="1">
                <a:solidFill>
                  <a:schemeClr val="accent5"/>
                </a:solidFill>
                <a:latin typeface="Lato" panose="020B0604020202020204" charset="0"/>
              </a:rPr>
              <a:t>ptr</a:t>
            </a:r>
            <a:r>
              <a:rPr lang="en-US" sz="1600" dirty="0">
                <a:solidFill>
                  <a:schemeClr val="accent5"/>
                </a:solidFill>
                <a:latin typeface="Lato" panose="020B0604020202020204" charset="0"/>
              </a:rPr>
              <a:t> = 20, *</a:t>
            </a:r>
            <a:r>
              <a:rPr lang="en-US" sz="1600" dirty="0" err="1">
                <a:solidFill>
                  <a:schemeClr val="accent5"/>
                </a:solidFill>
                <a:latin typeface="Lato" panose="020B0604020202020204" charset="0"/>
              </a:rPr>
              <a:t>ptr</a:t>
            </a:r>
            <a:r>
              <a:rPr lang="en-US" sz="1600" dirty="0">
                <a:solidFill>
                  <a:schemeClr val="accent5"/>
                </a:solidFill>
                <a:latin typeface="Lato" panose="020B0604020202020204" charset="0"/>
              </a:rPr>
              <a:t> is </a:t>
            </a:r>
            <a:r>
              <a:rPr lang="en-US" sz="1600" dirty="0" smtClean="0">
                <a:solidFill>
                  <a:schemeClr val="accent5"/>
                </a:solidFill>
                <a:latin typeface="Lato" panose="020B0604020202020204" charset="0"/>
              </a:rPr>
              <a:t> %d”, *</a:t>
            </a:r>
            <a:r>
              <a:rPr lang="en-US" sz="1600" dirty="0" err="1" smtClean="0">
                <a:solidFill>
                  <a:schemeClr val="accent5"/>
                </a:solidFill>
                <a:latin typeface="Lato" panose="020B0604020202020204" charset="0"/>
              </a:rPr>
              <a:t>ptr</a:t>
            </a:r>
            <a:r>
              <a:rPr lang="en-US" sz="1600" dirty="0" smtClean="0">
                <a:solidFill>
                  <a:schemeClr val="accent5"/>
                </a:solidFill>
                <a:latin typeface="Lato" panose="020B0604020202020204" charset="0"/>
              </a:rPr>
              <a:t>);</a:t>
            </a:r>
            <a:endParaRPr lang="en-US" sz="1600" dirty="0">
              <a:solidFill>
                <a:schemeClr val="accent5"/>
              </a:solidFill>
              <a:latin typeface="Lato" panose="020B0604020202020204" charset="0"/>
            </a:endParaRPr>
          </a:p>
          <a:p>
            <a:r>
              <a:rPr lang="en-US" sz="1600" dirty="0" smtClean="0">
                <a:solidFill>
                  <a:schemeClr val="accent5"/>
                </a:solidFill>
                <a:latin typeface="Lato" panose="020B0604020202020204" charset="0"/>
              </a:rPr>
              <a:t>     return </a:t>
            </a:r>
            <a:r>
              <a:rPr lang="en-US" sz="1600" dirty="0">
                <a:solidFill>
                  <a:schemeClr val="accent5"/>
                </a:solidFill>
                <a:latin typeface="Lato" panose="020B0604020202020204" charset="0"/>
              </a:rPr>
              <a:t>0;</a:t>
            </a:r>
          </a:p>
          <a:p>
            <a:r>
              <a:rPr lang="en-US" sz="1600" dirty="0">
                <a:solidFill>
                  <a:schemeClr val="accent5"/>
                </a:solidFill>
                <a:latin typeface="Lato" panose="020B0604020202020204" charset="0"/>
              </a:rPr>
              <a:t>}</a:t>
            </a:r>
          </a:p>
        </p:txBody>
      </p:sp>
      <p:sp>
        <p:nvSpPr>
          <p:cNvPr id="8" name="TextBox 7"/>
          <p:cNvSpPr txBox="1"/>
          <p:nvPr/>
        </p:nvSpPr>
        <p:spPr>
          <a:xfrm>
            <a:off x="110625" y="990512"/>
            <a:ext cx="3631122" cy="369332"/>
          </a:xfrm>
          <a:prstGeom prst="rect">
            <a:avLst/>
          </a:prstGeom>
          <a:noFill/>
        </p:spPr>
        <p:txBody>
          <a:bodyPr wrap="none" rtlCol="0">
            <a:spAutoFit/>
          </a:bodyPr>
          <a:lstStyle/>
          <a:p>
            <a:r>
              <a:rPr lang="en-US" sz="1800" u="sng" dirty="0" smtClean="0">
                <a:solidFill>
                  <a:schemeClr val="accent3"/>
                </a:solidFill>
                <a:latin typeface="Lato" panose="020B0604020202020204" charset="0"/>
              </a:rPr>
              <a:t>Program to demonstrate pointer:</a:t>
            </a:r>
            <a:endParaRPr lang="en-US" sz="1800" u="sng" dirty="0">
              <a:solidFill>
                <a:schemeClr val="accent3"/>
              </a:solidFill>
              <a:latin typeface="Lato" panose="020B0604020202020204" charset="0"/>
            </a:endParaRPr>
          </a:p>
        </p:txBody>
      </p:sp>
      <p:sp>
        <p:nvSpPr>
          <p:cNvPr id="4" name="Rectangle 1"/>
          <p:cNvSpPr>
            <a:spLocks noChangeArrowheads="1"/>
          </p:cNvSpPr>
          <p:nvPr/>
        </p:nvSpPr>
        <p:spPr bwMode="auto">
          <a:xfrm>
            <a:off x="5911704" y="3658682"/>
            <a:ext cx="3017414" cy="1052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accent3"/>
                </a:solidFill>
                <a:effectLst/>
                <a:latin typeface="Lato" panose="020B060402020202020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0C0"/>
                </a:solidFill>
                <a:effectLst/>
                <a:latin typeface="Lato" panose="020B0604020202020204" charset="0"/>
              </a:rPr>
              <a:t>Value of x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0C0"/>
                </a:solidFill>
                <a:effectLst/>
                <a:latin typeface="Lato" panose="020B0604020202020204" charset="0"/>
              </a:rPr>
              <a:t>Address of x = 0x7f3f0d919b9c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0C0"/>
                </a:solidFill>
                <a:effectLst/>
                <a:latin typeface="Lato" panose="020B0604020202020204" charset="0"/>
              </a:rPr>
              <a:t>After doing *</a:t>
            </a:r>
            <a:r>
              <a:rPr kumimoji="0" lang="en-US" altLang="en-US" sz="1600" b="0" i="0" u="none" strike="noStrike" cap="none" normalizeH="0" baseline="0" dirty="0" err="1" smtClean="0">
                <a:ln>
                  <a:noFill/>
                </a:ln>
                <a:solidFill>
                  <a:srgbClr val="0070C0"/>
                </a:solidFill>
                <a:effectLst/>
                <a:latin typeface="Lato" panose="020B0604020202020204" charset="0"/>
              </a:rPr>
              <a:t>ptr</a:t>
            </a:r>
            <a:r>
              <a:rPr kumimoji="0" lang="en-US" altLang="en-US" sz="1600" b="0" i="0" u="none" strike="noStrike" cap="none" normalizeH="0" baseline="0" dirty="0" smtClean="0">
                <a:ln>
                  <a:noFill/>
                </a:ln>
                <a:solidFill>
                  <a:srgbClr val="0070C0"/>
                </a:solidFill>
                <a:effectLst/>
                <a:latin typeface="Lato" panose="020B0604020202020204" charset="0"/>
              </a:rPr>
              <a:t> = 20, *</a:t>
            </a:r>
            <a:r>
              <a:rPr kumimoji="0" lang="en-US" altLang="en-US" sz="1600" b="0" i="0" u="none" strike="noStrike" cap="none" normalizeH="0" baseline="0" dirty="0" err="1" smtClean="0">
                <a:ln>
                  <a:noFill/>
                </a:ln>
                <a:solidFill>
                  <a:srgbClr val="0070C0"/>
                </a:solidFill>
                <a:effectLst/>
                <a:latin typeface="Lato" panose="020B0604020202020204" charset="0"/>
              </a:rPr>
              <a:t>ptr</a:t>
            </a:r>
            <a:r>
              <a:rPr kumimoji="0" lang="en-US" altLang="en-US" sz="1600" b="0" i="0" u="none" strike="noStrike" cap="none" normalizeH="0" baseline="0" dirty="0" smtClean="0">
                <a:ln>
                  <a:noFill/>
                </a:ln>
                <a:solidFill>
                  <a:srgbClr val="0070C0"/>
                </a:solidFill>
                <a:effectLst/>
                <a:latin typeface="Lato" panose="020B0604020202020204" charset="0"/>
              </a:rPr>
              <a:t> is 20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957" y="770653"/>
            <a:ext cx="4577080" cy="2676655"/>
          </a:xfrm>
          <a:prstGeom prst="rect">
            <a:avLst/>
          </a:prstGeom>
        </p:spPr>
      </p:pic>
    </p:spTree>
    <p:extLst>
      <p:ext uri="{BB962C8B-B14F-4D97-AF65-F5344CB8AC3E}">
        <p14:creationId xmlns:p14="http://schemas.microsoft.com/office/powerpoint/2010/main" val="428533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a:solidFill>
                  <a:schemeClr val="bg2"/>
                </a:solidFill>
                <a:latin typeface="Times New Roman" panose="02020603050405020304" pitchFamily="18" charset="0"/>
                <a:cs typeface="Times New Roman" panose="02020603050405020304" pitchFamily="18" charset="0"/>
              </a:rPr>
              <a:t>C Program </a:t>
            </a:r>
            <a:r>
              <a:rPr lang="en" sz="4000" dirty="0" smtClean="0">
                <a:solidFill>
                  <a:schemeClr val="bg2"/>
                </a:solidFill>
                <a:latin typeface="Times New Roman" panose="02020603050405020304" pitchFamily="18" charset="0"/>
                <a:cs typeface="Times New Roman" panose="02020603050405020304" pitchFamily="18" charset="0"/>
              </a:rPr>
              <a:t>Example-3</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62579" y="753221"/>
            <a:ext cx="8790201" cy="4093428"/>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//Program </a:t>
            </a:r>
            <a:r>
              <a:rPr lang="en-US" sz="2000" dirty="0" smtClean="0">
                <a:solidFill>
                  <a:srgbClr val="0070C0"/>
                </a:solidFill>
                <a:latin typeface="Arial" panose="020B0604020202020204" pitchFamily="34" charset="0"/>
                <a:cs typeface="Arial" panose="020B0604020202020204" pitchFamily="34" charset="0"/>
              </a:rPr>
              <a:t>to read two integer from keyboard and print the sum of two integer</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include &lt;</a:t>
            </a:r>
            <a:r>
              <a:rPr lang="en-US" sz="2000" dirty="0" err="1">
                <a:latin typeface="Arial" panose="020B0604020202020204" pitchFamily="34" charset="0"/>
                <a:cs typeface="Arial" panose="020B0604020202020204" pitchFamily="34" charset="0"/>
              </a:rPr>
              <a:t>stdio.h</a:t>
            </a:r>
            <a:r>
              <a:rPr lang="en-US" sz="2000" dirty="0" smtClean="0">
                <a:latin typeface="Arial" panose="020B0604020202020204" pitchFamily="34" charset="0"/>
                <a:cs typeface="Arial" panose="020B0604020202020204" pitchFamily="34" charset="0"/>
              </a:rPr>
              <a:t>&gt;</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main</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int</a:t>
            </a:r>
            <a:r>
              <a:rPr lang="en-US" sz="2000" dirty="0" smtClean="0">
                <a:latin typeface="Arial" panose="020B0604020202020204" pitchFamily="34" charset="0"/>
                <a:cs typeface="Arial" panose="020B0604020202020204" pitchFamily="34" charset="0"/>
              </a:rPr>
              <a:t> num1, num2, sum; </a:t>
            </a:r>
            <a:r>
              <a:rPr lang="en-US" sz="2000" i="1" dirty="0" smtClean="0">
                <a:solidFill>
                  <a:srgbClr val="0070C0"/>
                </a:solidFill>
                <a:latin typeface="Arial" panose="020B0604020202020204" pitchFamily="34" charset="0"/>
                <a:cs typeface="Arial" panose="020B0604020202020204" pitchFamily="34" charset="0"/>
              </a:rPr>
              <a:t>//Declaration of 2 variables</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printf</a:t>
            </a:r>
            <a:r>
              <a:rPr lang="en-US" sz="2000" dirty="0" smtClean="0">
                <a:latin typeface="Arial" panose="020B0604020202020204" pitchFamily="34" charset="0"/>
                <a:cs typeface="Arial" panose="020B0604020202020204" pitchFamily="34" charset="0"/>
              </a:rPr>
              <a:t>(“</a:t>
            </a:r>
            <a:r>
              <a:rPr lang="en-US" sz="2000" dirty="0" smtClean="0">
                <a:solidFill>
                  <a:schemeClr val="accent3"/>
                </a:solidFill>
                <a:latin typeface="Arial" panose="020B0604020202020204" pitchFamily="34" charset="0"/>
                <a:cs typeface="Arial" panose="020B0604020202020204" pitchFamily="34" charset="0"/>
              </a:rPr>
              <a:t>Enter two integer numbers:</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scanf</a:t>
            </a:r>
            <a:r>
              <a:rPr lang="en-US" sz="2000" dirty="0" smtClean="0">
                <a:latin typeface="Arial" panose="020B0604020202020204" pitchFamily="34" charset="0"/>
                <a:cs typeface="Arial" panose="020B0604020202020204" pitchFamily="34" charset="0"/>
              </a:rPr>
              <a:t>(“%d %d”, &amp;num1, </a:t>
            </a:r>
            <a:r>
              <a:rPr lang="en-US" sz="2000" dirty="0">
                <a:latin typeface="Arial" panose="020B0604020202020204" pitchFamily="34" charset="0"/>
                <a:cs typeface="Arial" panose="020B0604020202020204" pitchFamily="34" charset="0"/>
              </a:rPr>
              <a:t>&amp;</a:t>
            </a:r>
            <a:r>
              <a:rPr lang="en-US" sz="2000" dirty="0" smtClean="0">
                <a:latin typeface="Arial" panose="020B0604020202020204" pitchFamily="34" charset="0"/>
                <a:cs typeface="Arial" panose="020B0604020202020204" pitchFamily="34" charset="0"/>
              </a:rPr>
              <a:t>num2); //Lets enter 3 and 4</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sum = num1+num2;</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printf</a:t>
            </a:r>
            <a:r>
              <a:rPr lang="en-US" sz="2000" dirty="0" smtClean="0">
                <a:latin typeface="Arial" panose="020B0604020202020204" pitchFamily="34" charset="0"/>
                <a:cs typeface="Arial" panose="020B0604020202020204" pitchFamily="34" charset="0"/>
              </a:rPr>
              <a:t> (“</a:t>
            </a:r>
            <a:r>
              <a:rPr lang="en-US" sz="2000" dirty="0">
                <a:solidFill>
                  <a:schemeClr val="accent3"/>
                </a:solidFill>
                <a:latin typeface="Arial" panose="020B0604020202020204" pitchFamily="34" charset="0"/>
                <a:cs typeface="Arial" panose="020B0604020202020204" pitchFamily="34" charset="0"/>
              </a:rPr>
              <a:t>T</a:t>
            </a:r>
            <a:r>
              <a:rPr lang="en-US" sz="2000" dirty="0" smtClean="0">
                <a:solidFill>
                  <a:schemeClr val="accent3"/>
                </a:solidFill>
                <a:latin typeface="Arial" panose="020B0604020202020204" pitchFamily="34" charset="0"/>
                <a:cs typeface="Arial" panose="020B0604020202020204" pitchFamily="34" charset="0"/>
              </a:rPr>
              <a:t>he sum of two integer is = %d</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a:t>
            </a:r>
            <a:r>
              <a:rPr lang="en-US" sz="2000" dirty="0" smtClean="0">
                <a:latin typeface="Arial" panose="020B0604020202020204" pitchFamily="34" charset="0"/>
                <a:cs typeface="Arial" panose="020B0604020202020204" pitchFamily="34" charset="0"/>
              </a:rPr>
              <a:t>um);</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return </a:t>
            </a:r>
            <a:r>
              <a:rPr lang="en-US" sz="2000" dirty="0">
                <a:solidFill>
                  <a:schemeClr val="accent5"/>
                </a:solidFill>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Output: Enter </a:t>
            </a:r>
            <a:r>
              <a:rPr lang="en-US" sz="2000" dirty="0" smtClean="0">
                <a:solidFill>
                  <a:srgbClr val="002060"/>
                </a:solidFill>
                <a:latin typeface="Arial" panose="020B0604020202020204" pitchFamily="34" charset="0"/>
                <a:cs typeface="Arial" panose="020B0604020202020204" pitchFamily="34" charset="0"/>
              </a:rPr>
              <a:t>two </a:t>
            </a:r>
            <a:r>
              <a:rPr lang="en-US" sz="2000" dirty="0">
                <a:solidFill>
                  <a:srgbClr val="002060"/>
                </a:solidFill>
                <a:latin typeface="Arial" panose="020B0604020202020204" pitchFamily="34" charset="0"/>
                <a:cs typeface="Arial" panose="020B0604020202020204" pitchFamily="34" charset="0"/>
              </a:rPr>
              <a:t>integer </a:t>
            </a:r>
            <a:r>
              <a:rPr lang="en-US" sz="2000" dirty="0" smtClean="0">
                <a:solidFill>
                  <a:srgbClr val="002060"/>
                </a:solidFill>
                <a:latin typeface="Arial" panose="020B0604020202020204" pitchFamily="34" charset="0"/>
                <a:cs typeface="Arial" panose="020B0604020202020204" pitchFamily="34" charset="0"/>
              </a:rPr>
              <a:t>numbers: 3 4</a:t>
            </a:r>
          </a:p>
          <a:p>
            <a:r>
              <a:rPr lang="en-US" sz="2000" dirty="0">
                <a:solidFill>
                  <a:srgbClr val="002060"/>
                </a:solidFill>
                <a:latin typeface="Arial" panose="020B0604020202020204" pitchFamily="34" charset="0"/>
                <a:cs typeface="Arial" panose="020B0604020202020204" pitchFamily="34" charset="0"/>
              </a:rPr>
              <a:t>	</a:t>
            </a:r>
            <a:r>
              <a:rPr lang="en-US" sz="2000" dirty="0" smtClean="0">
                <a:solidFill>
                  <a:srgbClr val="002060"/>
                </a:solidFill>
                <a:latin typeface="Arial" panose="020B0604020202020204" pitchFamily="34" charset="0"/>
                <a:cs typeface="Arial" panose="020B0604020202020204" pitchFamily="34" charset="0"/>
              </a:rPr>
              <a:t>The sum of two integer is = </a:t>
            </a:r>
            <a:r>
              <a:rPr lang="en-US" sz="2000" dirty="0">
                <a:solidFill>
                  <a:srgbClr val="002060"/>
                </a:solidFill>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1077481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Pointers in 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8" name="TextBox 7"/>
          <p:cNvSpPr txBox="1"/>
          <p:nvPr/>
        </p:nvSpPr>
        <p:spPr>
          <a:xfrm>
            <a:off x="238140" y="798131"/>
            <a:ext cx="2230098" cy="369332"/>
          </a:xfrm>
          <a:prstGeom prst="rect">
            <a:avLst/>
          </a:prstGeom>
          <a:noFill/>
        </p:spPr>
        <p:txBody>
          <a:bodyPr wrap="none" rtlCol="0">
            <a:spAutoFit/>
          </a:bodyPr>
          <a:lstStyle/>
          <a:p>
            <a:r>
              <a:rPr lang="en-US" sz="1800" u="sng" dirty="0" smtClean="0">
                <a:solidFill>
                  <a:schemeClr val="accent3"/>
                </a:solidFill>
                <a:latin typeface="Lato" panose="020B0604020202020204" charset="0"/>
              </a:rPr>
              <a:t>Pointer Assignment:</a:t>
            </a:r>
            <a:endParaRPr lang="en-US" sz="1800" u="sng" dirty="0">
              <a:solidFill>
                <a:schemeClr val="accent3"/>
              </a:solidFill>
              <a:latin typeface="Lato" panose="020B0604020202020204" charset="0"/>
            </a:endParaRPr>
          </a:p>
        </p:txBody>
      </p:sp>
      <p:sp>
        <p:nvSpPr>
          <p:cNvPr id="7" name="Rectangle 6"/>
          <p:cNvSpPr/>
          <p:nvPr/>
        </p:nvSpPr>
        <p:spPr>
          <a:xfrm>
            <a:off x="238140" y="1221949"/>
            <a:ext cx="4074087" cy="2800767"/>
          </a:xfrm>
          <a:prstGeom prst="rect">
            <a:avLst/>
          </a:prstGeom>
        </p:spPr>
        <p:txBody>
          <a:bodyPr wrap="square">
            <a:spAutoFit/>
          </a:bodyPr>
          <a:lstStyle/>
          <a:p>
            <a:r>
              <a:rPr lang="en-US" sz="1600" dirty="0">
                <a:solidFill>
                  <a:schemeClr val="accent5">
                    <a:lumMod val="75000"/>
                  </a:schemeClr>
                </a:solidFill>
                <a:latin typeface="Lato" panose="020B0604020202020204" charset="0"/>
              </a:rPr>
              <a:t>#include </a:t>
            </a:r>
            <a:r>
              <a:rPr lang="en-US" sz="1600" dirty="0" smtClean="0">
                <a:solidFill>
                  <a:schemeClr val="accent5">
                    <a:lumMod val="75000"/>
                  </a:schemeClr>
                </a:solidFill>
                <a:latin typeface="Lato" panose="020B0604020202020204" charset="0"/>
              </a:rPr>
              <a:t>&lt;</a:t>
            </a:r>
            <a:r>
              <a:rPr lang="en-US" sz="1600" dirty="0" err="1" smtClean="0">
                <a:solidFill>
                  <a:schemeClr val="accent5">
                    <a:lumMod val="75000"/>
                  </a:schemeClr>
                </a:solidFill>
                <a:latin typeface="Lato" panose="020B0604020202020204" charset="0"/>
              </a:rPr>
              <a:t>stdio.h</a:t>
            </a:r>
            <a:r>
              <a:rPr lang="en-US" sz="1600" dirty="0" smtClean="0">
                <a:solidFill>
                  <a:schemeClr val="accent5">
                    <a:lumMod val="75000"/>
                  </a:schemeClr>
                </a:solidFill>
                <a:latin typeface="Lato" panose="020B0604020202020204" charset="0"/>
              </a:rPr>
              <a:t>&gt;</a:t>
            </a:r>
            <a:endParaRPr lang="en-US" sz="1600" dirty="0">
              <a:solidFill>
                <a:schemeClr val="accent5">
                  <a:lumMod val="75000"/>
                </a:schemeClr>
              </a:solidFill>
              <a:latin typeface="Lato" panose="020B0604020202020204" charset="0"/>
            </a:endParaRPr>
          </a:p>
          <a:p>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main()</a:t>
            </a:r>
          </a:p>
          <a:p>
            <a:r>
              <a:rPr lang="en-US" sz="1600" dirty="0">
                <a:solidFill>
                  <a:schemeClr val="accent5">
                    <a:lumMod val="75000"/>
                  </a:schemeClr>
                </a:solidFill>
                <a:latin typeface="Lato" panose="020B0604020202020204" charset="0"/>
              </a:rPr>
              <a:t>{</a:t>
            </a:r>
          </a:p>
          <a:p>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i</a:t>
            </a:r>
            <a:r>
              <a:rPr lang="en-US" sz="1600" dirty="0">
                <a:solidFill>
                  <a:schemeClr val="accent5">
                    <a:lumMod val="75000"/>
                  </a:schemeClr>
                </a:solidFill>
                <a:latin typeface="Lato" panose="020B0604020202020204" charset="0"/>
              </a:rPr>
              <a:t>=25, j=30;</a:t>
            </a:r>
          </a:p>
          <a:p>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a:t>
            </a:r>
            <a:r>
              <a:rPr lang="en-US" sz="1600" dirty="0">
                <a:solidFill>
                  <a:schemeClr val="accent5">
                    <a:lumMod val="75000"/>
                  </a:schemeClr>
                </a:solidFill>
                <a:latin typeface="Lato" panose="020B0604020202020204" charset="0"/>
              </a:rPr>
              <a:t>*p, *q;</a:t>
            </a:r>
          </a:p>
          <a:p>
            <a:r>
              <a:rPr lang="en-US" sz="1600" dirty="0" smtClean="0">
                <a:solidFill>
                  <a:schemeClr val="accent5">
                    <a:lumMod val="75000"/>
                  </a:schemeClr>
                </a:solidFill>
                <a:latin typeface="Lato" panose="020B0604020202020204" charset="0"/>
              </a:rPr>
              <a:t>     p </a:t>
            </a:r>
            <a:r>
              <a:rPr lang="en-US" sz="1600" dirty="0">
                <a:solidFill>
                  <a:schemeClr val="accent5">
                    <a:lumMod val="75000"/>
                  </a:schemeClr>
                </a:solidFill>
                <a:latin typeface="Lato" panose="020B0604020202020204" charset="0"/>
              </a:rPr>
              <a:t>= &amp;</a:t>
            </a:r>
            <a:r>
              <a:rPr lang="en-US" sz="1600" dirty="0" err="1">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 </a:t>
            </a:r>
            <a:endParaRPr lang="en-US" sz="1600" dirty="0">
              <a:solidFill>
                <a:schemeClr val="accent5">
                  <a:lumMod val="75000"/>
                </a:schemeClr>
              </a:solidFill>
              <a:latin typeface="Lato" panose="020B0604020202020204" charset="0"/>
            </a:endParaRPr>
          </a:p>
          <a:p>
            <a:r>
              <a:rPr lang="en-US" sz="1600" dirty="0" smtClean="0">
                <a:solidFill>
                  <a:schemeClr val="accent5">
                    <a:lumMod val="75000"/>
                  </a:schemeClr>
                </a:solidFill>
                <a:latin typeface="Lato" panose="020B0604020202020204" charset="0"/>
              </a:rPr>
              <a:t>     q </a:t>
            </a:r>
            <a:r>
              <a:rPr lang="en-US" sz="1600" dirty="0">
                <a:solidFill>
                  <a:schemeClr val="accent5">
                    <a:lumMod val="75000"/>
                  </a:schemeClr>
                </a:solidFill>
                <a:latin typeface="Lato" panose="020B0604020202020204" charset="0"/>
              </a:rPr>
              <a:t>= p;</a:t>
            </a:r>
          </a:p>
          <a:p>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(“%d %d %d %d”, </a:t>
            </a:r>
            <a:r>
              <a:rPr lang="en-US" sz="1600" dirty="0" err="1" smtClean="0">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 j, *p,*q);</a:t>
            </a:r>
            <a:endParaRPr lang="en-US" sz="1600" dirty="0">
              <a:solidFill>
                <a:schemeClr val="accent5">
                  <a:lumMod val="75000"/>
                </a:schemeClr>
              </a:solidFill>
              <a:latin typeface="Lato" panose="020B0604020202020204" charset="0"/>
            </a:endParaRPr>
          </a:p>
          <a:p>
            <a:r>
              <a:rPr lang="en-US" sz="1600" dirty="0" smtClean="0">
                <a:solidFill>
                  <a:schemeClr val="accent5">
                    <a:lumMod val="75000"/>
                  </a:schemeClr>
                </a:solidFill>
                <a:latin typeface="Lato" panose="020B0604020202020204" charset="0"/>
              </a:rPr>
              <a:t>     *</a:t>
            </a:r>
            <a:r>
              <a:rPr lang="en-US" sz="1600" dirty="0">
                <a:solidFill>
                  <a:schemeClr val="accent5">
                    <a:lumMod val="75000"/>
                  </a:schemeClr>
                </a:solidFill>
                <a:latin typeface="Lato" panose="020B0604020202020204" charset="0"/>
              </a:rPr>
              <a:t>q = 50;</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a:solidFill>
                  <a:schemeClr val="accent5">
                    <a:lumMod val="75000"/>
                  </a:schemeClr>
                </a:solidFill>
                <a:latin typeface="Lato" panose="020B0604020202020204" charset="0"/>
              </a:rPr>
              <a:t>(“%d %d %d %d”, </a:t>
            </a:r>
            <a:r>
              <a:rPr lang="en-US" sz="1600" dirty="0" err="1" smtClean="0">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 j, *p, *q);</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a:t>
            </a:r>
          </a:p>
        </p:txBody>
      </p:sp>
      <p:sp>
        <p:nvSpPr>
          <p:cNvPr id="10" name="Rectangle 9"/>
          <p:cNvSpPr/>
          <p:nvPr/>
        </p:nvSpPr>
        <p:spPr>
          <a:xfrm>
            <a:off x="3908575" y="2943985"/>
            <a:ext cx="4572000" cy="830997"/>
          </a:xfrm>
          <a:prstGeom prst="rect">
            <a:avLst/>
          </a:prstGeom>
        </p:spPr>
        <p:txBody>
          <a:bodyPr>
            <a:spAutoFit/>
          </a:bodyPr>
          <a:lstStyle/>
          <a:p>
            <a:r>
              <a:rPr lang="en-US" sz="1600" dirty="0" smtClean="0">
                <a:solidFill>
                  <a:schemeClr val="accent3"/>
                </a:solidFill>
                <a:latin typeface="Lato" panose="020B0604020202020204" charset="0"/>
              </a:rPr>
              <a:t>// 25 </a:t>
            </a:r>
            <a:r>
              <a:rPr lang="en-US" sz="1600" dirty="0">
                <a:solidFill>
                  <a:schemeClr val="accent3"/>
                </a:solidFill>
                <a:latin typeface="Lato" panose="020B0604020202020204" charset="0"/>
              </a:rPr>
              <a:t>30 25 </a:t>
            </a:r>
            <a:r>
              <a:rPr lang="en-US" sz="1600" dirty="0" smtClean="0">
                <a:solidFill>
                  <a:schemeClr val="accent3"/>
                </a:solidFill>
                <a:latin typeface="Lato" panose="020B0604020202020204" charset="0"/>
              </a:rPr>
              <a:t>25</a:t>
            </a:r>
          </a:p>
          <a:p>
            <a:endParaRPr lang="en-US" sz="1600" dirty="0">
              <a:solidFill>
                <a:schemeClr val="accent3"/>
              </a:solidFill>
              <a:latin typeface="Lato" panose="020B0604020202020204" charset="0"/>
            </a:endParaRPr>
          </a:p>
          <a:p>
            <a:r>
              <a:rPr lang="en-US" sz="1600" dirty="0" smtClean="0">
                <a:solidFill>
                  <a:schemeClr val="accent3"/>
                </a:solidFill>
                <a:latin typeface="Lato" panose="020B0604020202020204" charset="0"/>
              </a:rPr>
              <a:t>// 50 </a:t>
            </a:r>
            <a:r>
              <a:rPr lang="en-US" sz="1600" dirty="0">
                <a:solidFill>
                  <a:schemeClr val="accent3"/>
                </a:solidFill>
                <a:latin typeface="Lato" panose="020B0604020202020204" charset="0"/>
              </a:rPr>
              <a:t>30 50 50</a:t>
            </a:r>
          </a:p>
        </p:txBody>
      </p:sp>
    </p:spTree>
    <p:extLst>
      <p:ext uri="{BB962C8B-B14F-4D97-AF65-F5344CB8AC3E}">
        <p14:creationId xmlns:p14="http://schemas.microsoft.com/office/powerpoint/2010/main" val="381376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1000"/>
                                        <p:tgtEl>
                                          <p:spTgt spid="10">
                                            <p:txEl>
                                              <p:pRg st="2" end="2"/>
                                            </p:txEl>
                                          </p:spTgt>
                                        </p:tgtEl>
                                      </p:cBhvr>
                                    </p:animEffect>
                                    <p:anim calcmode="lin" valueType="num">
                                      <p:cBhvr>
                                        <p:cTn id="15"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Pointers in 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8" name="TextBox 7"/>
          <p:cNvSpPr txBox="1"/>
          <p:nvPr/>
        </p:nvSpPr>
        <p:spPr>
          <a:xfrm>
            <a:off x="238140" y="798131"/>
            <a:ext cx="4504759" cy="369332"/>
          </a:xfrm>
          <a:prstGeom prst="rect">
            <a:avLst/>
          </a:prstGeom>
          <a:noFill/>
        </p:spPr>
        <p:txBody>
          <a:bodyPr wrap="none" rtlCol="0">
            <a:spAutoFit/>
          </a:bodyPr>
          <a:lstStyle/>
          <a:p>
            <a:r>
              <a:rPr lang="en-US" sz="1800" u="sng" dirty="0" smtClean="0">
                <a:solidFill>
                  <a:schemeClr val="accent3"/>
                </a:solidFill>
                <a:latin typeface="Lato" panose="020B0604020202020204" charset="0"/>
              </a:rPr>
              <a:t>Passing address of a variable to a function:</a:t>
            </a:r>
            <a:endParaRPr lang="en-US" sz="1800" u="sng" dirty="0">
              <a:solidFill>
                <a:schemeClr val="accent3"/>
              </a:solidFill>
              <a:latin typeface="Lato" panose="020B0604020202020204" charset="0"/>
            </a:endParaRPr>
          </a:p>
        </p:txBody>
      </p:sp>
      <p:sp>
        <p:nvSpPr>
          <p:cNvPr id="2" name="Rectangle 1"/>
          <p:cNvSpPr/>
          <p:nvPr/>
        </p:nvSpPr>
        <p:spPr>
          <a:xfrm>
            <a:off x="4787082" y="1272711"/>
            <a:ext cx="2091703" cy="3046988"/>
          </a:xfrm>
          <a:prstGeom prst="rect">
            <a:avLst/>
          </a:prstGeom>
        </p:spPr>
        <p:txBody>
          <a:bodyPr wrap="square">
            <a:spAutoFit/>
          </a:bodyPr>
          <a:lstStyle/>
          <a:p>
            <a:r>
              <a:rPr lang="en-US" sz="1600" dirty="0">
                <a:solidFill>
                  <a:schemeClr val="accent5">
                    <a:lumMod val="75000"/>
                  </a:schemeClr>
                </a:solidFill>
                <a:latin typeface="Lato" panose="020B0604020202020204" charset="0"/>
              </a:rPr>
              <a:t>#include </a:t>
            </a:r>
            <a:r>
              <a:rPr lang="en-US" sz="1600" dirty="0" smtClean="0">
                <a:solidFill>
                  <a:schemeClr val="accent5">
                    <a:lumMod val="75000"/>
                  </a:schemeClr>
                </a:solidFill>
                <a:latin typeface="Lato" panose="020B0604020202020204" charset="0"/>
              </a:rPr>
              <a:t>&lt;</a:t>
            </a:r>
            <a:r>
              <a:rPr lang="en-US" sz="1600" dirty="0" err="1" smtClean="0">
                <a:solidFill>
                  <a:schemeClr val="accent5">
                    <a:lumMod val="75000"/>
                  </a:schemeClr>
                </a:solidFill>
                <a:latin typeface="Lato" panose="020B0604020202020204" charset="0"/>
              </a:rPr>
              <a:t>stdio.h</a:t>
            </a:r>
            <a:r>
              <a:rPr lang="en-US" sz="1600" dirty="0" smtClean="0">
                <a:solidFill>
                  <a:schemeClr val="accent5">
                    <a:lumMod val="75000"/>
                  </a:schemeClr>
                </a:solidFill>
                <a:latin typeface="Lato" panose="020B0604020202020204" charset="0"/>
              </a:rPr>
              <a:t>&gt;</a:t>
            </a:r>
          </a:p>
          <a:p>
            <a:r>
              <a:rPr lang="en-US" sz="1600" dirty="0" smtClean="0">
                <a:solidFill>
                  <a:schemeClr val="accent5">
                    <a:lumMod val="75000"/>
                  </a:schemeClr>
                </a:solidFill>
                <a:latin typeface="Lato" panose="020B0604020202020204" charset="0"/>
              </a:rPr>
              <a:t>void </a:t>
            </a:r>
            <a:r>
              <a:rPr lang="en-US" sz="1600" dirty="0">
                <a:solidFill>
                  <a:schemeClr val="accent5">
                    <a:lumMod val="75000"/>
                  </a:schemeClr>
                </a:solidFill>
                <a:latin typeface="Lato" panose="020B0604020202020204" charset="0"/>
              </a:rPr>
              <a:t>ma(</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*p, </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*q)</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p = q;</a:t>
            </a:r>
          </a:p>
          <a:p>
            <a:r>
              <a:rPr lang="en-US" sz="1600" dirty="0">
                <a:solidFill>
                  <a:schemeClr val="accent5">
                    <a:lumMod val="75000"/>
                  </a:schemeClr>
                </a:solidFill>
                <a:latin typeface="Lato" panose="020B0604020202020204" charset="0"/>
              </a:rPr>
              <a:t>    *p = 5;</a:t>
            </a:r>
          </a:p>
          <a:p>
            <a:r>
              <a:rPr lang="en-US" sz="1600" dirty="0">
                <a:solidFill>
                  <a:schemeClr val="accent5">
                    <a:lumMod val="75000"/>
                  </a:schemeClr>
                </a:solidFill>
                <a:latin typeface="Lato" panose="020B0604020202020204" charset="0"/>
              </a:rPr>
              <a:t>}</a:t>
            </a:r>
          </a:p>
          <a:p>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i</a:t>
            </a:r>
            <a:r>
              <a:rPr lang="en-US" sz="1600" dirty="0">
                <a:solidFill>
                  <a:schemeClr val="accent5">
                    <a:lumMod val="75000"/>
                  </a:schemeClr>
                </a:solidFill>
                <a:latin typeface="Lato" panose="020B0604020202020204" charset="0"/>
              </a:rPr>
              <a:t>=2, j=1;</a:t>
            </a:r>
          </a:p>
          <a:p>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main()</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ma(&amp;</a:t>
            </a:r>
            <a:r>
              <a:rPr lang="en-US" sz="1600" dirty="0" err="1">
                <a:solidFill>
                  <a:schemeClr val="accent5">
                    <a:lumMod val="75000"/>
                  </a:schemeClr>
                </a:solidFill>
                <a:latin typeface="Lato" panose="020B0604020202020204" charset="0"/>
              </a:rPr>
              <a:t>i</a:t>
            </a:r>
            <a:r>
              <a:rPr lang="en-US" sz="1600" dirty="0">
                <a:solidFill>
                  <a:schemeClr val="accent5">
                    <a:lumMod val="75000"/>
                  </a:schemeClr>
                </a:solidFill>
                <a:latin typeface="Lato" panose="020B0604020202020204" charset="0"/>
              </a:rPr>
              <a:t>, &amp;j);</a:t>
            </a: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(“%d %d”, </a:t>
            </a:r>
            <a:r>
              <a:rPr lang="en-US" sz="1600" dirty="0" err="1" smtClean="0">
                <a:solidFill>
                  <a:schemeClr val="accent5">
                    <a:lumMod val="75000"/>
                  </a:schemeClr>
                </a:solidFill>
                <a:latin typeface="Lato" panose="020B0604020202020204" charset="0"/>
              </a:rPr>
              <a:t>i,j</a:t>
            </a:r>
            <a:r>
              <a:rPr lang="en-US" sz="1600" dirty="0" smtClean="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a:t>
            </a:r>
          </a:p>
        </p:txBody>
      </p:sp>
      <p:sp>
        <p:nvSpPr>
          <p:cNvPr id="4" name="Rectangle 3"/>
          <p:cNvSpPr/>
          <p:nvPr/>
        </p:nvSpPr>
        <p:spPr>
          <a:xfrm>
            <a:off x="1170025" y="1277731"/>
            <a:ext cx="2099815" cy="3046988"/>
          </a:xfrm>
          <a:prstGeom prst="rect">
            <a:avLst/>
          </a:prstGeom>
        </p:spPr>
        <p:txBody>
          <a:bodyPr wrap="square">
            <a:spAutoFit/>
          </a:bodyPr>
          <a:lstStyle/>
          <a:p>
            <a:r>
              <a:rPr lang="en-US" sz="1600" dirty="0">
                <a:solidFill>
                  <a:schemeClr val="accent5">
                    <a:lumMod val="75000"/>
                  </a:schemeClr>
                </a:solidFill>
                <a:latin typeface="Lato" panose="020B0604020202020204" charset="0"/>
              </a:rPr>
              <a:t>#include </a:t>
            </a:r>
            <a:r>
              <a:rPr lang="en-US" sz="1600" dirty="0" smtClean="0">
                <a:solidFill>
                  <a:schemeClr val="accent5">
                    <a:lumMod val="75000"/>
                  </a:schemeClr>
                </a:solidFill>
                <a:latin typeface="Lato" panose="020B0604020202020204" charset="0"/>
              </a:rPr>
              <a:t>&lt;</a:t>
            </a:r>
            <a:r>
              <a:rPr lang="en-US" sz="1600" dirty="0" err="1" smtClean="0">
                <a:solidFill>
                  <a:schemeClr val="accent5">
                    <a:lumMod val="75000"/>
                  </a:schemeClr>
                </a:solidFill>
                <a:latin typeface="Lato" panose="020B0604020202020204" charset="0"/>
              </a:rPr>
              <a:t>stdio.h</a:t>
            </a:r>
            <a:r>
              <a:rPr lang="en-US" sz="1600" dirty="0" smtClean="0">
                <a:solidFill>
                  <a:schemeClr val="accent5">
                    <a:lumMod val="75000"/>
                  </a:schemeClr>
                </a:solidFill>
                <a:latin typeface="Lato" panose="020B0604020202020204" charset="0"/>
              </a:rPr>
              <a:t>&gt;</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void test(</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a:t>
            </a:r>
          </a:p>
          <a:p>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main()</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j;</a:t>
            </a:r>
          </a:p>
          <a:p>
            <a:r>
              <a:rPr lang="en-US" sz="1600" dirty="0">
                <a:solidFill>
                  <a:schemeClr val="accent5">
                    <a:lumMod val="75000"/>
                  </a:schemeClr>
                </a:solidFill>
                <a:latin typeface="Lato" panose="020B0604020202020204" charset="0"/>
              </a:rPr>
              <a:t>    test(&amp;j);</a:t>
            </a: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(“%d”, j);</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void test(</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*p)</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*p=25;</a:t>
            </a:r>
          </a:p>
          <a:p>
            <a:r>
              <a:rPr lang="en-US" sz="1600" dirty="0">
                <a:solidFill>
                  <a:schemeClr val="accent5">
                    <a:lumMod val="75000"/>
                  </a:schemeClr>
                </a:solidFill>
                <a:latin typeface="Lato" panose="020B0604020202020204" charset="0"/>
              </a:rPr>
              <a:t>}</a:t>
            </a:r>
          </a:p>
        </p:txBody>
      </p:sp>
      <p:sp>
        <p:nvSpPr>
          <p:cNvPr id="12" name="TextBox 11"/>
          <p:cNvSpPr txBox="1"/>
          <p:nvPr/>
        </p:nvSpPr>
        <p:spPr>
          <a:xfrm>
            <a:off x="2849447" y="2750038"/>
            <a:ext cx="1172116" cy="338554"/>
          </a:xfrm>
          <a:prstGeom prst="rect">
            <a:avLst/>
          </a:prstGeom>
          <a:noFill/>
        </p:spPr>
        <p:txBody>
          <a:bodyPr wrap="none" rtlCol="0">
            <a:spAutoFit/>
          </a:bodyPr>
          <a:lstStyle/>
          <a:p>
            <a:r>
              <a:rPr lang="en-US" sz="1600" dirty="0" smtClean="0">
                <a:solidFill>
                  <a:schemeClr val="accent3"/>
                </a:solidFill>
                <a:latin typeface="Lato" panose="020B0604020202020204" charset="0"/>
              </a:rPr>
              <a:t>Output</a:t>
            </a:r>
            <a:r>
              <a:rPr lang="en-US" sz="1600" dirty="0" smtClean="0">
                <a:latin typeface="Lato" panose="020B0604020202020204" charset="0"/>
              </a:rPr>
              <a:t>: 25</a:t>
            </a:r>
          </a:p>
        </p:txBody>
      </p:sp>
      <p:sp>
        <p:nvSpPr>
          <p:cNvPr id="13" name="TextBox 12"/>
          <p:cNvSpPr txBox="1"/>
          <p:nvPr/>
        </p:nvSpPr>
        <p:spPr>
          <a:xfrm>
            <a:off x="6833816" y="3731783"/>
            <a:ext cx="1497049" cy="338554"/>
          </a:xfrm>
          <a:prstGeom prst="rect">
            <a:avLst/>
          </a:prstGeom>
          <a:noFill/>
        </p:spPr>
        <p:txBody>
          <a:bodyPr wrap="square" rtlCol="0">
            <a:spAutoFit/>
          </a:bodyPr>
          <a:lstStyle/>
          <a:p>
            <a:r>
              <a:rPr lang="en-US" sz="1600" dirty="0" smtClean="0">
                <a:solidFill>
                  <a:schemeClr val="accent3"/>
                </a:solidFill>
                <a:latin typeface="Lato" panose="020B0604020202020204" charset="0"/>
              </a:rPr>
              <a:t>Output</a:t>
            </a:r>
            <a:r>
              <a:rPr lang="en-US" sz="1600" dirty="0" smtClean="0">
                <a:latin typeface="Lato" panose="020B0604020202020204" charset="0"/>
              </a:rPr>
              <a:t>: 2  5</a:t>
            </a:r>
            <a:endParaRPr lang="en-US" sz="1600" dirty="0">
              <a:latin typeface="Lato" panose="020B0604020202020204" charset="0"/>
            </a:endParaRPr>
          </a:p>
        </p:txBody>
      </p:sp>
    </p:spTree>
    <p:extLst>
      <p:ext uri="{BB962C8B-B14F-4D97-AF65-F5344CB8AC3E}">
        <p14:creationId xmlns:p14="http://schemas.microsoft.com/office/powerpoint/2010/main" val="369517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Pointers in </a:t>
            </a:r>
            <a:r>
              <a:rPr lang="en" sz="4000" dirty="0">
                <a:solidFill>
                  <a:schemeClr val="bg2"/>
                </a:solidFill>
                <a:latin typeface="Times New Roman" panose="02020603050405020304" pitchFamily="18" charset="0"/>
                <a:cs typeface="Times New Roman" panose="02020603050405020304" pitchFamily="18" charset="0"/>
              </a:rPr>
              <a:t>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8" name="TextBox 7"/>
          <p:cNvSpPr txBox="1"/>
          <p:nvPr/>
        </p:nvSpPr>
        <p:spPr>
          <a:xfrm>
            <a:off x="110625" y="796788"/>
            <a:ext cx="4504759" cy="369332"/>
          </a:xfrm>
          <a:prstGeom prst="rect">
            <a:avLst/>
          </a:prstGeom>
          <a:noFill/>
        </p:spPr>
        <p:txBody>
          <a:bodyPr wrap="none" rtlCol="0">
            <a:spAutoFit/>
          </a:bodyPr>
          <a:lstStyle/>
          <a:p>
            <a:r>
              <a:rPr lang="en-US" sz="1800" u="sng" dirty="0" smtClean="0">
                <a:solidFill>
                  <a:schemeClr val="accent3"/>
                </a:solidFill>
                <a:latin typeface="Lato" panose="020B0604020202020204" charset="0"/>
              </a:rPr>
              <a:t>Passing address of a variable to a function:</a:t>
            </a:r>
            <a:endParaRPr lang="en-US" sz="1800" u="sng" dirty="0">
              <a:solidFill>
                <a:schemeClr val="accent3"/>
              </a:solidFill>
              <a:latin typeface="Lato" panose="020B0604020202020204" charset="0"/>
            </a:endParaRPr>
          </a:p>
        </p:txBody>
      </p:sp>
      <p:sp>
        <p:nvSpPr>
          <p:cNvPr id="10" name="Rectangle 9"/>
          <p:cNvSpPr/>
          <p:nvPr/>
        </p:nvSpPr>
        <p:spPr>
          <a:xfrm>
            <a:off x="3982677" y="1224781"/>
            <a:ext cx="1709856" cy="1569660"/>
          </a:xfrm>
          <a:prstGeom prst="rect">
            <a:avLst/>
          </a:prstGeom>
        </p:spPr>
        <p:txBody>
          <a:bodyPr wrap="square">
            <a:spAutoFit/>
          </a:bodyPr>
          <a:lstStyle/>
          <a:p>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a:t>
            </a:r>
            <a:r>
              <a:rPr lang="en-US" sz="1600" dirty="0">
                <a:solidFill>
                  <a:schemeClr val="accent5">
                    <a:lumMod val="75000"/>
                  </a:schemeClr>
                </a:solidFill>
                <a:latin typeface="Lato" panose="020B0604020202020204" charset="0"/>
              </a:rPr>
              <a:t>main()</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x = 5;</a:t>
            </a:r>
          </a:p>
          <a:p>
            <a:r>
              <a:rPr lang="en-US" sz="1600" dirty="0">
                <a:solidFill>
                  <a:schemeClr val="accent5">
                    <a:lumMod val="75000"/>
                  </a:schemeClr>
                </a:solidFill>
                <a:latin typeface="Lato" panose="020B0604020202020204" charset="0"/>
              </a:rPr>
              <a:t>    P(&amp;x);</a:t>
            </a: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(“%d”, x);</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a:t>
            </a:r>
          </a:p>
        </p:txBody>
      </p:sp>
      <p:sp>
        <p:nvSpPr>
          <p:cNvPr id="11" name="Rectangle 10"/>
          <p:cNvSpPr/>
          <p:nvPr/>
        </p:nvSpPr>
        <p:spPr>
          <a:xfrm>
            <a:off x="1739965" y="1224781"/>
            <a:ext cx="2213973" cy="3539430"/>
          </a:xfrm>
          <a:prstGeom prst="rect">
            <a:avLst/>
          </a:prstGeom>
        </p:spPr>
        <p:txBody>
          <a:bodyPr wrap="square">
            <a:spAutoFit/>
          </a:bodyPr>
          <a:lstStyle/>
          <a:p>
            <a:r>
              <a:rPr lang="en-US" sz="1600" dirty="0">
                <a:solidFill>
                  <a:schemeClr val="accent5">
                    <a:lumMod val="75000"/>
                  </a:schemeClr>
                </a:solidFill>
                <a:latin typeface="Lato" panose="020B0604020202020204" charset="0"/>
              </a:rPr>
              <a:t>#include </a:t>
            </a:r>
            <a:r>
              <a:rPr lang="en-US" sz="1600" dirty="0" smtClean="0">
                <a:solidFill>
                  <a:schemeClr val="accent5">
                    <a:lumMod val="75000"/>
                  </a:schemeClr>
                </a:solidFill>
                <a:latin typeface="Lato" panose="020B0604020202020204" charset="0"/>
              </a:rPr>
              <a:t>&lt;</a:t>
            </a:r>
            <a:r>
              <a:rPr lang="en-US" sz="1600" dirty="0" err="1" smtClean="0">
                <a:solidFill>
                  <a:schemeClr val="accent5">
                    <a:lumMod val="75000"/>
                  </a:schemeClr>
                </a:solidFill>
                <a:latin typeface="Lato" panose="020B0604020202020204" charset="0"/>
              </a:rPr>
              <a:t>stdio.h</a:t>
            </a:r>
            <a:r>
              <a:rPr lang="en-US" sz="1600" dirty="0" smtClean="0">
                <a:solidFill>
                  <a:schemeClr val="accent5">
                    <a:lumMod val="75000"/>
                  </a:schemeClr>
                </a:solidFill>
                <a:latin typeface="Lato" panose="020B0604020202020204" charset="0"/>
              </a:rPr>
              <a:t>&gt;</a:t>
            </a:r>
            <a:endParaRPr lang="en-US" sz="1600" dirty="0">
              <a:solidFill>
                <a:schemeClr val="accent5">
                  <a:lumMod val="75000"/>
                </a:schemeClr>
              </a:solidFill>
              <a:latin typeface="Lato" panose="020B0604020202020204" charset="0"/>
            </a:endParaRPr>
          </a:p>
          <a:p>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a:t>
            </a:r>
            <a:r>
              <a:rPr lang="en-US" sz="1600" dirty="0">
                <a:solidFill>
                  <a:schemeClr val="accent5">
                    <a:lumMod val="75000"/>
                  </a:schemeClr>
                </a:solidFill>
                <a:latin typeface="Lato" panose="020B0604020202020204" charset="0"/>
              </a:rPr>
              <a:t>x;</a:t>
            </a:r>
          </a:p>
          <a:p>
            <a:r>
              <a:rPr lang="en-US" sz="1600" dirty="0">
                <a:solidFill>
                  <a:schemeClr val="accent5">
                    <a:lumMod val="75000"/>
                  </a:schemeClr>
                </a:solidFill>
                <a:latin typeface="Lato" panose="020B0604020202020204" charset="0"/>
              </a:rPr>
              <a:t>void Q(</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z)</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z = </a:t>
            </a:r>
            <a:r>
              <a:rPr lang="en-US" sz="1600" dirty="0" err="1">
                <a:solidFill>
                  <a:schemeClr val="accent5">
                    <a:lumMod val="75000"/>
                  </a:schemeClr>
                </a:solidFill>
                <a:latin typeface="Lato" panose="020B0604020202020204" charset="0"/>
              </a:rPr>
              <a:t>z+x</a:t>
            </a:r>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(“%d”, z);</a:t>
            </a:r>
            <a:endParaRPr lang="en-US" sz="1600" dirty="0">
              <a:solidFill>
                <a:schemeClr val="accent5">
                  <a:lumMod val="75000"/>
                </a:schemeClr>
              </a:solidFill>
              <a:latin typeface="Lato" panose="020B0604020202020204" charset="0"/>
            </a:endParaRPr>
          </a:p>
          <a:p>
            <a:r>
              <a:rPr lang="en-US" sz="1600" dirty="0" smtClean="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void P(</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*y)</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x= *y+2;</a:t>
            </a:r>
          </a:p>
          <a:p>
            <a:r>
              <a:rPr lang="en-US" sz="1600" dirty="0">
                <a:solidFill>
                  <a:schemeClr val="accent5">
                    <a:lumMod val="75000"/>
                  </a:schemeClr>
                </a:solidFill>
                <a:latin typeface="Lato" panose="020B0604020202020204" charset="0"/>
              </a:rPr>
              <a:t>    Q(x);</a:t>
            </a:r>
          </a:p>
          <a:p>
            <a:r>
              <a:rPr lang="en-US" sz="1600" dirty="0">
                <a:solidFill>
                  <a:schemeClr val="accent5">
                    <a:lumMod val="75000"/>
                  </a:schemeClr>
                </a:solidFill>
                <a:latin typeface="Lato" panose="020B0604020202020204" charset="0"/>
              </a:rPr>
              <a:t>    *y = x-1;</a:t>
            </a: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(“%d”, x);</a:t>
            </a:r>
            <a:endParaRPr lang="en-US" sz="1600" dirty="0">
              <a:solidFill>
                <a:schemeClr val="accent5">
                  <a:lumMod val="75000"/>
                </a:schemeClr>
              </a:solidFill>
              <a:latin typeface="Lato" panose="020B0604020202020204" charset="0"/>
            </a:endParaRPr>
          </a:p>
          <a:p>
            <a:r>
              <a:rPr lang="en-US" sz="1600" dirty="0" smtClean="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p:txBody>
      </p:sp>
      <p:sp>
        <p:nvSpPr>
          <p:cNvPr id="5" name="TextBox 4"/>
          <p:cNvSpPr txBox="1"/>
          <p:nvPr/>
        </p:nvSpPr>
        <p:spPr>
          <a:xfrm>
            <a:off x="3982677" y="3391601"/>
            <a:ext cx="894797" cy="584775"/>
          </a:xfrm>
          <a:prstGeom prst="rect">
            <a:avLst/>
          </a:prstGeom>
          <a:noFill/>
        </p:spPr>
        <p:txBody>
          <a:bodyPr wrap="none" rtlCol="0">
            <a:spAutoFit/>
          </a:bodyPr>
          <a:lstStyle/>
          <a:p>
            <a:r>
              <a:rPr lang="en-US" sz="1600" dirty="0" smtClean="0">
                <a:solidFill>
                  <a:schemeClr val="accent3"/>
                </a:solidFill>
                <a:latin typeface="Lato" panose="020B0604020202020204" charset="0"/>
              </a:rPr>
              <a:t>Output</a:t>
            </a:r>
            <a:r>
              <a:rPr lang="en-US" sz="1600" dirty="0" smtClean="0">
                <a:latin typeface="Lato" panose="020B0604020202020204" charset="0"/>
              </a:rPr>
              <a:t>:</a:t>
            </a:r>
          </a:p>
          <a:p>
            <a:r>
              <a:rPr lang="en-US" sz="1600" dirty="0" smtClean="0">
                <a:latin typeface="Lato" panose="020B0604020202020204" charset="0"/>
              </a:rPr>
              <a:t>12  7  6</a:t>
            </a:r>
            <a:endParaRPr lang="en-US" sz="1600" dirty="0">
              <a:latin typeface="Lato" panose="020B0604020202020204" charset="0"/>
            </a:endParaRPr>
          </a:p>
        </p:txBody>
      </p:sp>
    </p:spTree>
    <p:extLst>
      <p:ext uri="{BB962C8B-B14F-4D97-AF65-F5344CB8AC3E}">
        <p14:creationId xmlns:p14="http://schemas.microsoft.com/office/powerpoint/2010/main" val="37564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Pointers in 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8" name="TextBox 7"/>
          <p:cNvSpPr txBox="1"/>
          <p:nvPr/>
        </p:nvSpPr>
        <p:spPr>
          <a:xfrm>
            <a:off x="238140" y="798131"/>
            <a:ext cx="2060179" cy="369332"/>
          </a:xfrm>
          <a:prstGeom prst="rect">
            <a:avLst/>
          </a:prstGeom>
          <a:noFill/>
        </p:spPr>
        <p:txBody>
          <a:bodyPr wrap="none" rtlCol="0">
            <a:spAutoFit/>
          </a:bodyPr>
          <a:lstStyle/>
          <a:p>
            <a:r>
              <a:rPr lang="en-US" sz="1800" u="sng" dirty="0" smtClean="0">
                <a:solidFill>
                  <a:schemeClr val="accent3"/>
                </a:solidFill>
                <a:latin typeface="Lato" panose="020B0604020202020204" charset="0"/>
              </a:rPr>
              <a:t>Pointer to Pointer:</a:t>
            </a:r>
            <a:endParaRPr lang="en-US" sz="1800" u="sng" dirty="0">
              <a:solidFill>
                <a:schemeClr val="accent3"/>
              </a:solidFill>
              <a:latin typeface="Lato" panose="020B0604020202020204" charset="0"/>
            </a:endParaRPr>
          </a:p>
        </p:txBody>
      </p:sp>
      <p:sp>
        <p:nvSpPr>
          <p:cNvPr id="2" name="TextBox 1"/>
          <p:cNvSpPr txBox="1"/>
          <p:nvPr/>
        </p:nvSpPr>
        <p:spPr>
          <a:xfrm>
            <a:off x="238140" y="1797627"/>
            <a:ext cx="3071675" cy="1077218"/>
          </a:xfrm>
          <a:prstGeom prst="rect">
            <a:avLst/>
          </a:prstGeom>
          <a:noFill/>
        </p:spPr>
        <p:txBody>
          <a:bodyPr wrap="none" rtlCol="0">
            <a:spAutoFit/>
          </a:bodyPr>
          <a:lstStyle/>
          <a:p>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int</a:t>
            </a:r>
            <a:endParaRPr lang="en-US" sz="1600" dirty="0" smtClean="0">
              <a:solidFill>
                <a:schemeClr val="accent5">
                  <a:lumMod val="75000"/>
                </a:schemeClr>
              </a:solidFill>
              <a:latin typeface="Lato" panose="020B0604020202020204" charset="0"/>
            </a:endParaRPr>
          </a:p>
          <a:p>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*p;                  </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                p=&amp;</a:t>
            </a:r>
            <a:r>
              <a:rPr lang="en-US" sz="1600" dirty="0" err="1" smtClean="0">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a:t>
            </a:r>
          </a:p>
          <a:p>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**q;                </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              q= &amp;p; </a:t>
            </a:r>
          </a:p>
          <a:p>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***r;               </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            r = &amp;q;</a:t>
            </a:r>
            <a:endParaRPr lang="en-US" sz="1600" dirty="0">
              <a:solidFill>
                <a:schemeClr val="accent5">
                  <a:lumMod val="75000"/>
                </a:schemeClr>
              </a:solidFill>
              <a:latin typeface="Lato" panose="020B0604020202020204" charset="0"/>
            </a:endParaRPr>
          </a:p>
        </p:txBody>
      </p:sp>
      <p:sp>
        <p:nvSpPr>
          <p:cNvPr id="5" name="TextBox 4"/>
          <p:cNvSpPr txBox="1"/>
          <p:nvPr/>
        </p:nvSpPr>
        <p:spPr>
          <a:xfrm>
            <a:off x="1224788" y="1459073"/>
            <a:ext cx="1098378" cy="338554"/>
          </a:xfrm>
          <a:prstGeom prst="rect">
            <a:avLst/>
          </a:prstGeom>
          <a:noFill/>
        </p:spPr>
        <p:txBody>
          <a:bodyPr wrap="none" rtlCol="0">
            <a:spAutoFit/>
          </a:bodyPr>
          <a:lstStyle/>
          <a:p>
            <a:r>
              <a:rPr lang="en-US" sz="1600" u="sng" dirty="0" smtClean="0">
                <a:solidFill>
                  <a:schemeClr val="accent3"/>
                </a:solidFill>
                <a:latin typeface="Lato" panose="020B0604020202020204" charset="0"/>
              </a:rPr>
              <a:t>Data-type</a:t>
            </a:r>
            <a:endParaRPr lang="en-US" sz="1600" u="sng" dirty="0">
              <a:solidFill>
                <a:schemeClr val="accent3"/>
              </a:solidFill>
              <a:latin typeface="Lato" panose="020B0604020202020204" charset="0"/>
            </a:endParaRPr>
          </a:p>
        </p:txBody>
      </p:sp>
      <p:sp>
        <p:nvSpPr>
          <p:cNvPr id="6" name="Rectangle 5"/>
          <p:cNvSpPr/>
          <p:nvPr/>
        </p:nvSpPr>
        <p:spPr>
          <a:xfrm>
            <a:off x="3284967" y="798131"/>
            <a:ext cx="3110249" cy="3293209"/>
          </a:xfrm>
          <a:prstGeom prst="rect">
            <a:avLst/>
          </a:prstGeom>
        </p:spPr>
        <p:txBody>
          <a:bodyPr wrap="square">
            <a:spAutoFit/>
          </a:bodyPr>
          <a:lstStyle/>
          <a:p>
            <a:r>
              <a:rPr lang="en-US" sz="1600" dirty="0">
                <a:solidFill>
                  <a:schemeClr val="accent5">
                    <a:lumMod val="75000"/>
                  </a:schemeClr>
                </a:solidFill>
                <a:latin typeface="Lato" panose="020B0604020202020204" charset="0"/>
              </a:rPr>
              <a:t>#include </a:t>
            </a:r>
            <a:r>
              <a:rPr lang="en-US" sz="1600" dirty="0" smtClean="0">
                <a:solidFill>
                  <a:schemeClr val="accent5">
                    <a:lumMod val="75000"/>
                  </a:schemeClr>
                </a:solidFill>
                <a:latin typeface="Lato" panose="020B0604020202020204" charset="0"/>
              </a:rPr>
              <a:t>&lt;</a:t>
            </a:r>
            <a:r>
              <a:rPr lang="en-US" sz="1600" dirty="0" err="1" smtClean="0">
                <a:solidFill>
                  <a:schemeClr val="accent5">
                    <a:lumMod val="75000"/>
                  </a:schemeClr>
                </a:solidFill>
                <a:latin typeface="Lato" panose="020B0604020202020204" charset="0"/>
              </a:rPr>
              <a:t>stdio.h</a:t>
            </a:r>
            <a:r>
              <a:rPr lang="en-US" sz="1600" dirty="0" smtClean="0">
                <a:solidFill>
                  <a:schemeClr val="accent5">
                    <a:lumMod val="75000"/>
                  </a:schemeClr>
                </a:solidFill>
                <a:latin typeface="Lato" panose="020B0604020202020204" charset="0"/>
              </a:rPr>
              <a:t>&gt;</a:t>
            </a:r>
            <a:endParaRPr lang="en-US" sz="1600" dirty="0">
              <a:solidFill>
                <a:schemeClr val="accent5">
                  <a:lumMod val="75000"/>
                </a:schemeClr>
              </a:solidFill>
              <a:latin typeface="Lato" panose="020B0604020202020204" charset="0"/>
            </a:endParaRPr>
          </a:p>
          <a:p>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main()</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i</a:t>
            </a:r>
            <a:r>
              <a:rPr lang="en-US" sz="1600" dirty="0">
                <a:solidFill>
                  <a:schemeClr val="accent5">
                    <a:lumMod val="75000"/>
                  </a:schemeClr>
                </a:solidFill>
                <a:latin typeface="Lato" panose="020B0604020202020204" charset="0"/>
              </a:rPr>
              <a:t>=30,j=45;</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a:t>
            </a:r>
            <a:r>
              <a:rPr lang="en-US" sz="1600" dirty="0">
                <a:solidFill>
                  <a:schemeClr val="accent5">
                    <a:lumMod val="75000"/>
                  </a:schemeClr>
                </a:solidFill>
                <a:latin typeface="Lato" panose="020B0604020202020204" charset="0"/>
              </a:rPr>
              <a:t>*p, **q;</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p </a:t>
            </a:r>
            <a:r>
              <a:rPr lang="en-US" sz="1600" dirty="0">
                <a:solidFill>
                  <a:schemeClr val="accent5">
                    <a:lumMod val="75000"/>
                  </a:schemeClr>
                </a:solidFill>
                <a:latin typeface="Lato" panose="020B0604020202020204" charset="0"/>
              </a:rPr>
              <a:t>= &amp;</a:t>
            </a:r>
            <a:r>
              <a:rPr lang="en-US" sz="1600" dirty="0" err="1">
                <a:solidFill>
                  <a:schemeClr val="accent5">
                    <a:lumMod val="75000"/>
                  </a:schemeClr>
                </a:solidFill>
                <a:latin typeface="Lato" panose="020B0604020202020204" charset="0"/>
              </a:rPr>
              <a:t>i</a:t>
            </a:r>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q </a:t>
            </a:r>
            <a:r>
              <a:rPr lang="en-US" sz="1600" dirty="0">
                <a:solidFill>
                  <a:schemeClr val="accent5">
                    <a:lumMod val="75000"/>
                  </a:schemeClr>
                </a:solidFill>
                <a:latin typeface="Lato" panose="020B0604020202020204" charset="0"/>
              </a:rPr>
              <a:t>= &amp;p;</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(“%d %d %d”, </a:t>
            </a:r>
            <a:r>
              <a:rPr lang="en-US" sz="1600" dirty="0" err="1" smtClean="0">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 *p, **q);</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a:t>
            </a:r>
            <a:r>
              <a:rPr lang="en-US" sz="1600" dirty="0">
                <a:solidFill>
                  <a:schemeClr val="accent5">
                    <a:lumMod val="75000"/>
                  </a:schemeClr>
                </a:solidFill>
                <a:latin typeface="Lato" panose="020B0604020202020204" charset="0"/>
              </a:rPr>
              <a:t>q=25;</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p</a:t>
            </a:r>
            <a:r>
              <a:rPr lang="en-US" sz="1600" dirty="0">
                <a:solidFill>
                  <a:schemeClr val="accent5">
                    <a:lumMod val="75000"/>
                  </a:schemeClr>
                </a:solidFill>
                <a:latin typeface="Lato" panose="020B0604020202020204" charset="0"/>
              </a:rPr>
              <a:t>=&amp;j;</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a:solidFill>
                  <a:schemeClr val="accent5">
                    <a:lumMod val="75000"/>
                  </a:schemeClr>
                </a:solidFill>
                <a:latin typeface="Lato" panose="020B0604020202020204" charset="0"/>
              </a:rPr>
              <a:t>(“%d %d %d”, </a:t>
            </a:r>
            <a:r>
              <a:rPr lang="en-US" sz="1600" dirty="0" err="1">
                <a:solidFill>
                  <a:schemeClr val="accent5">
                    <a:lumMod val="75000"/>
                  </a:schemeClr>
                </a:solidFill>
                <a:latin typeface="Lato" panose="020B0604020202020204" charset="0"/>
              </a:rPr>
              <a:t>i</a:t>
            </a:r>
            <a:r>
              <a:rPr lang="en-US" sz="1600" dirty="0">
                <a:solidFill>
                  <a:schemeClr val="accent5">
                    <a:lumMod val="75000"/>
                  </a:schemeClr>
                </a:solidFill>
                <a:latin typeface="Lato" panose="020B0604020202020204" charset="0"/>
              </a:rPr>
              <a:t>, *p, **q);</a:t>
            </a:r>
          </a:p>
          <a:p>
            <a:r>
              <a:rPr lang="en-US" sz="1600" dirty="0">
                <a:solidFill>
                  <a:schemeClr val="accent5">
                    <a:lumMod val="75000"/>
                  </a:schemeClr>
                </a:solidFill>
                <a:latin typeface="Lato" panose="020B0604020202020204" charset="0"/>
              </a:rPr>
              <a:t>}</a:t>
            </a:r>
          </a:p>
          <a:p>
            <a:endParaRPr lang="en-US" sz="1600" dirty="0">
              <a:solidFill>
                <a:schemeClr val="accent5">
                  <a:lumMod val="75000"/>
                </a:schemeClr>
              </a:solidFill>
              <a:latin typeface="Lato" panose="020B0604020202020204" charset="0"/>
            </a:endParaRPr>
          </a:p>
        </p:txBody>
      </p:sp>
      <p:sp>
        <p:nvSpPr>
          <p:cNvPr id="7" name="TextBox 6"/>
          <p:cNvSpPr txBox="1"/>
          <p:nvPr/>
        </p:nvSpPr>
        <p:spPr>
          <a:xfrm>
            <a:off x="6395216" y="2536291"/>
            <a:ext cx="1330814" cy="338554"/>
          </a:xfrm>
          <a:prstGeom prst="rect">
            <a:avLst/>
          </a:prstGeom>
          <a:noFill/>
        </p:spPr>
        <p:txBody>
          <a:bodyPr wrap="none" rtlCol="0">
            <a:spAutoFit/>
          </a:bodyPr>
          <a:lstStyle/>
          <a:p>
            <a:r>
              <a:rPr lang="en-US" sz="1600" dirty="0" smtClean="0">
                <a:solidFill>
                  <a:srgbClr val="FF0000"/>
                </a:solidFill>
                <a:latin typeface="Lato" panose="020B0604020202020204" charset="0"/>
              </a:rPr>
              <a:t>// 30   30   30</a:t>
            </a:r>
            <a:endParaRPr lang="en-US" sz="1600" dirty="0">
              <a:solidFill>
                <a:srgbClr val="FF0000"/>
              </a:solidFill>
              <a:latin typeface="Lato" panose="020B0604020202020204" charset="0"/>
            </a:endParaRPr>
          </a:p>
        </p:txBody>
      </p:sp>
      <p:sp>
        <p:nvSpPr>
          <p:cNvPr id="12" name="TextBox 11"/>
          <p:cNvSpPr txBox="1"/>
          <p:nvPr/>
        </p:nvSpPr>
        <p:spPr>
          <a:xfrm>
            <a:off x="6395216" y="3313815"/>
            <a:ext cx="1330814" cy="338554"/>
          </a:xfrm>
          <a:prstGeom prst="rect">
            <a:avLst/>
          </a:prstGeom>
          <a:noFill/>
        </p:spPr>
        <p:txBody>
          <a:bodyPr wrap="none" rtlCol="0">
            <a:spAutoFit/>
          </a:bodyPr>
          <a:lstStyle/>
          <a:p>
            <a:r>
              <a:rPr lang="en-US" sz="1600" dirty="0" smtClean="0">
                <a:solidFill>
                  <a:srgbClr val="FF0000"/>
                </a:solidFill>
                <a:latin typeface="Lato" panose="020B0604020202020204" charset="0"/>
              </a:rPr>
              <a:t>// 25   45   45</a:t>
            </a:r>
            <a:endParaRPr lang="en-US" sz="1600" dirty="0">
              <a:solidFill>
                <a:srgbClr val="FF0000"/>
              </a:solidFill>
              <a:latin typeface="Lato" panose="020B0604020202020204" charset="0"/>
            </a:endParaRPr>
          </a:p>
        </p:txBody>
      </p:sp>
    </p:spTree>
    <p:extLst>
      <p:ext uri="{BB962C8B-B14F-4D97-AF65-F5344CB8AC3E}">
        <p14:creationId xmlns:p14="http://schemas.microsoft.com/office/powerpoint/2010/main" val="429360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One Dimensional Arrays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5" y="755152"/>
            <a:ext cx="2521844" cy="338554"/>
          </a:xfrm>
          <a:prstGeom prst="rect">
            <a:avLst/>
          </a:prstGeom>
        </p:spPr>
        <p:txBody>
          <a:bodyPr wrap="none">
            <a:spAutoFit/>
          </a:bodyPr>
          <a:lstStyle/>
          <a:p>
            <a:r>
              <a:rPr lang="en-US" sz="1600" dirty="0">
                <a:solidFill>
                  <a:schemeClr val="accent3"/>
                </a:solidFill>
                <a:latin typeface="Arial" panose="020B0604020202020204" pitchFamily="34" charset="0"/>
                <a:cs typeface="Arial" panose="020B0604020202020204" pitchFamily="34" charset="0"/>
              </a:rPr>
              <a:t>One Dimensional </a:t>
            </a:r>
            <a:r>
              <a:rPr lang="en-US" sz="1600" dirty="0" smtClean="0">
                <a:solidFill>
                  <a:schemeClr val="accent3"/>
                </a:solidFill>
                <a:latin typeface="Arial" panose="020B0604020202020204" pitchFamily="34" charset="0"/>
                <a:cs typeface="Arial" panose="020B0604020202020204" pitchFamily="34" charset="0"/>
              </a:rPr>
              <a:t>Arrays: </a:t>
            </a:r>
            <a:endParaRPr lang="en-US" sz="1600" dirty="0">
              <a:solidFill>
                <a:schemeClr val="accent3"/>
              </a:solidFill>
              <a:latin typeface="Arial" panose="020B0604020202020204" pitchFamily="34" charset="0"/>
              <a:cs typeface="Arial" panose="020B0604020202020204" pitchFamily="34" charset="0"/>
            </a:endParaRPr>
          </a:p>
        </p:txBody>
      </p:sp>
      <p:sp>
        <p:nvSpPr>
          <p:cNvPr id="5" name="Rectangle 4"/>
          <p:cNvSpPr/>
          <p:nvPr/>
        </p:nvSpPr>
        <p:spPr>
          <a:xfrm>
            <a:off x="110624" y="1116565"/>
            <a:ext cx="8852547" cy="2062103"/>
          </a:xfrm>
          <a:prstGeom prst="rect">
            <a:avLst/>
          </a:prstGeom>
        </p:spPr>
        <p:txBody>
          <a:bodyPr wrap="square">
            <a:spAutoFit/>
          </a:bodyPr>
          <a:lstStyle/>
          <a:p>
            <a:pPr marL="285750" indent="-285750">
              <a:buFont typeface="Wingdings" panose="05000000000000000000" pitchFamily="2" charset="2"/>
              <a:buChar char="§"/>
            </a:pPr>
            <a:r>
              <a:rPr lang="en-US" sz="1600" dirty="0">
                <a:solidFill>
                  <a:schemeClr val="accent5">
                    <a:lumMod val="75000"/>
                  </a:schemeClr>
                </a:solidFill>
              </a:rPr>
              <a:t>Array in C can be defined as a method of clubbing multiple entities of similar type into a larger group. </a:t>
            </a:r>
            <a:endParaRPr lang="en-US" sz="1600" dirty="0" smtClean="0">
              <a:solidFill>
                <a:schemeClr val="accent5">
                  <a:lumMod val="75000"/>
                </a:schemeClr>
              </a:solidFill>
            </a:endParaRPr>
          </a:p>
          <a:p>
            <a:pPr marL="285750" indent="-285750">
              <a:buFont typeface="Wingdings" panose="05000000000000000000" pitchFamily="2" charset="2"/>
              <a:buChar char="§"/>
            </a:pPr>
            <a:r>
              <a:rPr lang="en-US" sz="1600" dirty="0" smtClean="0">
                <a:solidFill>
                  <a:schemeClr val="accent5">
                    <a:lumMod val="75000"/>
                  </a:schemeClr>
                </a:solidFill>
              </a:rPr>
              <a:t>These </a:t>
            </a:r>
            <a:r>
              <a:rPr lang="en-US" sz="1600" dirty="0">
                <a:solidFill>
                  <a:schemeClr val="accent5">
                    <a:lumMod val="75000"/>
                  </a:schemeClr>
                </a:solidFill>
              </a:rPr>
              <a:t>entities or elements can be of </a:t>
            </a:r>
            <a:r>
              <a:rPr lang="en-US" sz="1600" dirty="0" err="1">
                <a:solidFill>
                  <a:schemeClr val="accent5">
                    <a:lumMod val="75000"/>
                  </a:schemeClr>
                </a:solidFill>
              </a:rPr>
              <a:t>int</a:t>
            </a:r>
            <a:r>
              <a:rPr lang="en-US" sz="1600" dirty="0">
                <a:solidFill>
                  <a:schemeClr val="accent5">
                    <a:lumMod val="75000"/>
                  </a:schemeClr>
                </a:solidFill>
              </a:rPr>
              <a:t>, float, char, or double data type or can be of user-defined data types too like structures. </a:t>
            </a:r>
            <a:endParaRPr lang="en-US" sz="1600" dirty="0" smtClean="0">
              <a:solidFill>
                <a:schemeClr val="accent5">
                  <a:lumMod val="75000"/>
                </a:schemeClr>
              </a:solidFill>
            </a:endParaRPr>
          </a:p>
          <a:p>
            <a:pPr marL="285750" indent="-285750">
              <a:buFont typeface="Wingdings" panose="05000000000000000000" pitchFamily="2" charset="2"/>
              <a:buChar char="§"/>
            </a:pPr>
            <a:r>
              <a:rPr lang="en-US" sz="1600" dirty="0" smtClean="0">
                <a:solidFill>
                  <a:schemeClr val="accent5">
                    <a:lumMod val="75000"/>
                  </a:schemeClr>
                </a:solidFill>
              </a:rPr>
              <a:t>However</a:t>
            </a:r>
            <a:r>
              <a:rPr lang="en-US" sz="1600" dirty="0">
                <a:solidFill>
                  <a:schemeClr val="accent5">
                    <a:lumMod val="75000"/>
                  </a:schemeClr>
                </a:solidFill>
              </a:rPr>
              <a:t>, in order to be stored together in a single array, all the elements should be of the same data type.  </a:t>
            </a:r>
            <a:endParaRPr lang="en-US" sz="1600" dirty="0" smtClean="0">
              <a:solidFill>
                <a:schemeClr val="accent5">
                  <a:lumMod val="75000"/>
                </a:schemeClr>
              </a:solidFill>
            </a:endParaRPr>
          </a:p>
          <a:p>
            <a:pPr marL="285750" indent="-285750">
              <a:buFont typeface="Wingdings" panose="05000000000000000000" pitchFamily="2" charset="2"/>
              <a:buChar char="§"/>
            </a:pPr>
            <a:r>
              <a:rPr lang="en-US" sz="1600" dirty="0" smtClean="0">
                <a:solidFill>
                  <a:schemeClr val="accent5">
                    <a:lumMod val="75000"/>
                  </a:schemeClr>
                </a:solidFill>
              </a:rPr>
              <a:t>The </a:t>
            </a:r>
            <a:r>
              <a:rPr lang="en-US" sz="1600" dirty="0">
                <a:solidFill>
                  <a:schemeClr val="accent5">
                    <a:lumMod val="75000"/>
                  </a:schemeClr>
                </a:solidFill>
              </a:rPr>
              <a:t>elements are stored from left to right with the left-most index being the 0th index and the rightmost index being the (n-1) index.</a:t>
            </a:r>
          </a:p>
        </p:txBody>
      </p:sp>
      <p:pic>
        <p:nvPicPr>
          <p:cNvPr id="5122" name="Picture 2" descr="array_in_C_1"/>
          <p:cNvPicPr>
            <a:picLocks noChangeAspect="1" noChangeArrowheads="1"/>
          </p:cNvPicPr>
          <p:nvPr/>
        </p:nvPicPr>
        <p:blipFill rotWithShape="1">
          <a:blip r:embed="rId3">
            <a:extLst>
              <a:ext uri="{28A0092B-C50C-407E-A947-70E740481C1C}">
                <a14:useLocalDpi xmlns:a14="http://schemas.microsoft.com/office/drawing/2010/main" val="0"/>
              </a:ext>
            </a:extLst>
          </a:blip>
          <a:srcRect b="32833"/>
          <a:stretch/>
        </p:blipFill>
        <p:spPr bwMode="auto">
          <a:xfrm>
            <a:off x="2275464" y="3201527"/>
            <a:ext cx="5481445" cy="1652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5145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One Dimensional Arrays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5" y="755152"/>
            <a:ext cx="4596130" cy="338554"/>
          </a:xfrm>
          <a:prstGeom prst="rect">
            <a:avLst/>
          </a:prstGeom>
        </p:spPr>
        <p:txBody>
          <a:bodyPr wrap="none">
            <a:spAutoFit/>
          </a:bodyPr>
          <a:lstStyle/>
          <a:p>
            <a:r>
              <a:rPr lang="en-US" sz="1600" dirty="0">
                <a:solidFill>
                  <a:schemeClr val="accent3"/>
                </a:solidFill>
                <a:latin typeface="Arial" panose="020B0604020202020204" pitchFamily="34" charset="0"/>
                <a:cs typeface="Arial" panose="020B0604020202020204" pitchFamily="34" charset="0"/>
              </a:rPr>
              <a:t>One Dimensional </a:t>
            </a:r>
            <a:r>
              <a:rPr lang="en-US" sz="1600" dirty="0" smtClean="0">
                <a:solidFill>
                  <a:schemeClr val="accent3"/>
                </a:solidFill>
                <a:latin typeface="Arial" panose="020B0604020202020204" pitchFamily="34" charset="0"/>
                <a:cs typeface="Arial" panose="020B0604020202020204" pitchFamily="34" charset="0"/>
              </a:rPr>
              <a:t>Arrays: </a:t>
            </a:r>
            <a:r>
              <a:rPr lang="en-US" sz="1600" dirty="0" smtClean="0"/>
              <a:t>Searching </a:t>
            </a:r>
            <a:r>
              <a:rPr lang="en-US" sz="1600" dirty="0"/>
              <a:t>an </a:t>
            </a:r>
            <a:r>
              <a:rPr lang="en-US" sz="1600" dirty="0" smtClean="0"/>
              <a:t>Element</a:t>
            </a:r>
            <a:r>
              <a:rPr lang="en-US" sz="1600" dirty="0" smtClean="0">
                <a:solidFill>
                  <a:schemeClr val="accent3"/>
                </a:solidFill>
                <a:latin typeface="Arial" panose="020B0604020202020204" pitchFamily="34" charset="0"/>
                <a:cs typeface="Arial" panose="020B0604020202020204" pitchFamily="34" charset="0"/>
              </a:rPr>
              <a:t> </a:t>
            </a:r>
            <a:endParaRPr lang="en-US" sz="1600" dirty="0">
              <a:solidFill>
                <a:schemeClr val="accent3"/>
              </a:solidFill>
              <a:latin typeface="Arial" panose="020B0604020202020204" pitchFamily="34" charset="0"/>
              <a:cs typeface="Arial" panose="020B0604020202020204" pitchFamily="34" charset="0"/>
            </a:endParaRPr>
          </a:p>
        </p:txBody>
      </p:sp>
      <p:sp>
        <p:nvSpPr>
          <p:cNvPr id="7" name="Rectangle 6"/>
          <p:cNvSpPr/>
          <p:nvPr/>
        </p:nvSpPr>
        <p:spPr>
          <a:xfrm>
            <a:off x="110625" y="2270469"/>
            <a:ext cx="4066520" cy="1169551"/>
          </a:xfrm>
          <a:prstGeom prst="rect">
            <a:avLst/>
          </a:prstGeom>
        </p:spPr>
        <p:txBody>
          <a:bodyPr wrap="square">
            <a:spAutoFit/>
          </a:bodyPr>
          <a:lstStyle/>
          <a:p>
            <a:pPr algn="just"/>
            <a:r>
              <a:rPr lang="en-US" dirty="0">
                <a:solidFill>
                  <a:srgbClr val="202124"/>
                </a:solidFill>
                <a:latin typeface="arial" panose="020B0604020202020204" pitchFamily="34" charset="0"/>
              </a:rPr>
              <a:t>The Linear Search algorithm in C </a:t>
            </a:r>
            <a:r>
              <a:rPr lang="en-US" b="1" dirty="0">
                <a:solidFill>
                  <a:srgbClr val="202124"/>
                </a:solidFill>
                <a:latin typeface="arial" panose="020B0604020202020204" pitchFamily="34" charset="0"/>
              </a:rPr>
              <a:t>sequentially checks each element of the list until the key element is found or the entire list has been traversed</a:t>
            </a:r>
            <a:r>
              <a:rPr lang="en-US" dirty="0">
                <a:solidFill>
                  <a:srgbClr val="202124"/>
                </a:solidFill>
                <a:latin typeface="arial" panose="020B0604020202020204" pitchFamily="34" charset="0"/>
              </a:rPr>
              <a:t>. Therefore, it is known as a sequential search.</a:t>
            </a:r>
            <a:endParaRPr lang="en-US" dirty="0"/>
          </a:p>
        </p:txBody>
      </p:sp>
      <p:sp>
        <p:nvSpPr>
          <p:cNvPr id="8" name="Rectangle 7"/>
          <p:cNvSpPr/>
          <p:nvPr/>
        </p:nvSpPr>
        <p:spPr>
          <a:xfrm>
            <a:off x="4453771" y="824672"/>
            <a:ext cx="4690230" cy="4185761"/>
          </a:xfrm>
          <a:prstGeom prst="rect">
            <a:avLst/>
          </a:prstGeom>
        </p:spPr>
        <p:txBody>
          <a:bodyPr wrap="square">
            <a:spAutoFit/>
          </a:bodyPr>
          <a:lstStyle/>
          <a:p>
            <a:r>
              <a:rPr lang="en-US" dirty="0">
                <a:solidFill>
                  <a:schemeClr val="accent5">
                    <a:lumMod val="75000"/>
                  </a:schemeClr>
                </a:solidFill>
              </a:rPr>
              <a:t>#include&lt;</a:t>
            </a:r>
            <a:r>
              <a:rPr lang="en-US" dirty="0" err="1">
                <a:solidFill>
                  <a:schemeClr val="accent5">
                    <a:lumMod val="75000"/>
                  </a:schemeClr>
                </a:solidFill>
              </a:rPr>
              <a:t>stdio.h</a:t>
            </a:r>
            <a:r>
              <a:rPr lang="en-US" dirty="0" smtClean="0">
                <a:solidFill>
                  <a:schemeClr val="accent5">
                    <a:lumMod val="75000"/>
                  </a:schemeClr>
                </a:solidFill>
              </a:rPr>
              <a:t>&gt;</a:t>
            </a:r>
            <a:endParaRPr lang="en-US" dirty="0">
              <a:solidFill>
                <a:schemeClr val="accent5">
                  <a:lumMod val="75000"/>
                </a:schemeClr>
              </a:solidFill>
            </a:endParaRPr>
          </a:p>
          <a:p>
            <a:r>
              <a:rPr lang="en-US" dirty="0" err="1">
                <a:solidFill>
                  <a:schemeClr val="accent5">
                    <a:lumMod val="75000"/>
                  </a:schemeClr>
                </a:solidFill>
              </a:rPr>
              <a:t>int</a:t>
            </a:r>
            <a:r>
              <a:rPr lang="en-US" dirty="0">
                <a:solidFill>
                  <a:schemeClr val="accent5">
                    <a:lumMod val="75000"/>
                  </a:schemeClr>
                </a:solidFill>
              </a:rPr>
              <a:t> main</a:t>
            </a:r>
            <a:r>
              <a:rPr lang="en-US" dirty="0" smtClean="0">
                <a:solidFill>
                  <a:schemeClr val="accent5">
                    <a:lumMod val="75000"/>
                  </a:schemeClr>
                </a:solidFill>
              </a:rPr>
              <a:t>(){</a:t>
            </a:r>
            <a:endParaRPr lang="en-US" dirty="0">
              <a:solidFill>
                <a:schemeClr val="accent5">
                  <a:lumMod val="75000"/>
                </a:schemeClr>
              </a:solidFill>
            </a:endParaRPr>
          </a:p>
          <a:p>
            <a:r>
              <a:rPr lang="en-US" dirty="0">
                <a:solidFill>
                  <a:schemeClr val="accent5">
                    <a:lumMod val="75000"/>
                  </a:schemeClr>
                </a:solidFill>
              </a:rPr>
              <a:t> </a:t>
            </a:r>
            <a:r>
              <a:rPr lang="en-US" dirty="0" smtClean="0">
                <a:solidFill>
                  <a:schemeClr val="accent5">
                    <a:lumMod val="75000"/>
                  </a:schemeClr>
                </a:solidFill>
              </a:rPr>
              <a:t>    </a:t>
            </a:r>
            <a:r>
              <a:rPr lang="en-US" dirty="0" err="1" smtClean="0">
                <a:solidFill>
                  <a:schemeClr val="accent5">
                    <a:lumMod val="75000"/>
                  </a:schemeClr>
                </a:solidFill>
              </a:rPr>
              <a:t>int</a:t>
            </a:r>
            <a:r>
              <a:rPr lang="en-US" dirty="0" smtClean="0">
                <a:solidFill>
                  <a:schemeClr val="accent5">
                    <a:lumMod val="75000"/>
                  </a:schemeClr>
                </a:solidFill>
              </a:rPr>
              <a:t> </a:t>
            </a:r>
            <a:r>
              <a:rPr lang="en-US" dirty="0" err="1">
                <a:solidFill>
                  <a:schemeClr val="accent5">
                    <a:lumMod val="75000"/>
                  </a:schemeClr>
                </a:solidFill>
              </a:rPr>
              <a:t>arr</a:t>
            </a:r>
            <a:r>
              <a:rPr lang="en-US" dirty="0">
                <a:solidFill>
                  <a:schemeClr val="accent5">
                    <a:lumMod val="75000"/>
                  </a:schemeClr>
                </a:solidFill>
              </a:rPr>
              <a:t>[20], size, key, </a:t>
            </a:r>
            <a:r>
              <a:rPr lang="en-US" dirty="0" err="1">
                <a:solidFill>
                  <a:schemeClr val="accent5">
                    <a:lumMod val="75000"/>
                  </a:schemeClr>
                </a:solidFill>
              </a:rPr>
              <a:t>i</a:t>
            </a:r>
            <a:r>
              <a:rPr lang="en-US" dirty="0">
                <a:solidFill>
                  <a:schemeClr val="accent5">
                    <a:lumMod val="75000"/>
                  </a:schemeClr>
                </a:solidFill>
              </a:rPr>
              <a:t>, index</a:t>
            </a:r>
            <a:r>
              <a:rPr lang="en-US" dirty="0" smtClean="0">
                <a:solidFill>
                  <a:schemeClr val="accent5">
                    <a:lumMod val="75000"/>
                  </a:schemeClr>
                </a:solidFill>
              </a:rPr>
              <a:t>;</a:t>
            </a:r>
            <a:endParaRPr lang="en-US" dirty="0">
              <a:solidFill>
                <a:schemeClr val="accent5">
                  <a:lumMod val="75000"/>
                </a:schemeClr>
              </a:solidFill>
            </a:endParaRPr>
          </a:p>
          <a:p>
            <a:r>
              <a:rPr lang="en-US" dirty="0">
                <a:solidFill>
                  <a:schemeClr val="accent5">
                    <a:lumMod val="75000"/>
                  </a:schemeClr>
                </a:solidFill>
              </a:rPr>
              <a:t>  </a:t>
            </a:r>
            <a:r>
              <a:rPr lang="en-US" dirty="0" smtClean="0">
                <a:solidFill>
                  <a:schemeClr val="accent5">
                    <a:lumMod val="75000"/>
                  </a:schemeClr>
                </a:solidFill>
              </a:rPr>
              <a:t>   </a:t>
            </a:r>
            <a:r>
              <a:rPr lang="en-US" dirty="0" err="1" smtClean="0">
                <a:solidFill>
                  <a:schemeClr val="accent5">
                    <a:lumMod val="75000"/>
                  </a:schemeClr>
                </a:solidFill>
              </a:rPr>
              <a:t>printf</a:t>
            </a:r>
            <a:r>
              <a:rPr lang="en-US" dirty="0">
                <a:solidFill>
                  <a:schemeClr val="accent5">
                    <a:lumMod val="75000"/>
                  </a:schemeClr>
                </a:solidFill>
              </a:rPr>
              <a:t>("Number of elements in the list: ");</a:t>
            </a:r>
          </a:p>
          <a:p>
            <a:r>
              <a:rPr lang="en-US" dirty="0">
                <a:solidFill>
                  <a:schemeClr val="accent5">
                    <a:lumMod val="75000"/>
                  </a:schemeClr>
                </a:solidFill>
              </a:rPr>
              <a:t>  </a:t>
            </a:r>
            <a:r>
              <a:rPr lang="en-US" dirty="0" smtClean="0">
                <a:solidFill>
                  <a:schemeClr val="accent5">
                    <a:lumMod val="75000"/>
                  </a:schemeClr>
                </a:solidFill>
              </a:rPr>
              <a:t>   </a:t>
            </a:r>
            <a:r>
              <a:rPr lang="en-US" dirty="0" err="1" smtClean="0">
                <a:solidFill>
                  <a:schemeClr val="accent5">
                    <a:lumMod val="75000"/>
                  </a:schemeClr>
                </a:solidFill>
              </a:rPr>
              <a:t>scanf</a:t>
            </a:r>
            <a:r>
              <a:rPr lang="en-US" dirty="0">
                <a:solidFill>
                  <a:schemeClr val="accent5">
                    <a:lumMod val="75000"/>
                  </a:schemeClr>
                </a:solidFill>
              </a:rPr>
              <a:t>("%d", &amp;size);</a:t>
            </a:r>
          </a:p>
          <a:p>
            <a:r>
              <a:rPr lang="en-US" dirty="0" smtClean="0">
                <a:solidFill>
                  <a:schemeClr val="accent5">
                    <a:lumMod val="75000"/>
                  </a:schemeClr>
                </a:solidFill>
              </a:rPr>
              <a:t>     </a:t>
            </a:r>
            <a:r>
              <a:rPr lang="en-US" dirty="0" err="1" smtClean="0">
                <a:solidFill>
                  <a:schemeClr val="accent5">
                    <a:lumMod val="75000"/>
                  </a:schemeClr>
                </a:solidFill>
              </a:rPr>
              <a:t>printf</a:t>
            </a:r>
            <a:r>
              <a:rPr lang="en-US" dirty="0">
                <a:solidFill>
                  <a:schemeClr val="accent5">
                    <a:lumMod val="75000"/>
                  </a:schemeClr>
                </a:solidFill>
              </a:rPr>
              <a:t>("Enter elements of the list: ");</a:t>
            </a:r>
          </a:p>
          <a:p>
            <a:r>
              <a:rPr lang="en-US" dirty="0" smtClean="0">
                <a:solidFill>
                  <a:schemeClr val="accent5">
                    <a:lumMod val="75000"/>
                  </a:schemeClr>
                </a:solidFill>
              </a:rPr>
              <a:t>     for </a:t>
            </a:r>
            <a:r>
              <a:rPr lang="en-US" dirty="0">
                <a:solidFill>
                  <a:schemeClr val="accent5">
                    <a:lumMod val="75000"/>
                  </a:schemeClr>
                </a:solidFill>
              </a:rPr>
              <a:t>(</a:t>
            </a:r>
            <a:r>
              <a:rPr lang="en-US" dirty="0" err="1">
                <a:solidFill>
                  <a:schemeClr val="accent5">
                    <a:lumMod val="75000"/>
                  </a:schemeClr>
                </a:solidFill>
              </a:rPr>
              <a:t>i</a:t>
            </a:r>
            <a:r>
              <a:rPr lang="en-US" dirty="0">
                <a:solidFill>
                  <a:schemeClr val="accent5">
                    <a:lumMod val="75000"/>
                  </a:schemeClr>
                </a:solidFill>
              </a:rPr>
              <a:t> = 0; </a:t>
            </a:r>
            <a:r>
              <a:rPr lang="en-US" dirty="0" err="1">
                <a:solidFill>
                  <a:schemeClr val="accent5">
                    <a:lumMod val="75000"/>
                  </a:schemeClr>
                </a:solidFill>
              </a:rPr>
              <a:t>i</a:t>
            </a:r>
            <a:r>
              <a:rPr lang="en-US" dirty="0">
                <a:solidFill>
                  <a:schemeClr val="accent5">
                    <a:lumMod val="75000"/>
                  </a:schemeClr>
                </a:solidFill>
              </a:rPr>
              <a:t> &lt; size; </a:t>
            </a:r>
            <a:r>
              <a:rPr lang="en-US" dirty="0" err="1">
                <a:solidFill>
                  <a:schemeClr val="accent5">
                    <a:lumMod val="75000"/>
                  </a:schemeClr>
                </a:solidFill>
              </a:rPr>
              <a:t>i</a:t>
            </a:r>
            <a:r>
              <a:rPr lang="en-US" dirty="0">
                <a:solidFill>
                  <a:schemeClr val="accent5">
                    <a:lumMod val="75000"/>
                  </a:schemeClr>
                </a:solidFill>
              </a:rPr>
              <a:t>++)</a:t>
            </a:r>
          </a:p>
          <a:p>
            <a:r>
              <a:rPr lang="en-US" dirty="0">
                <a:solidFill>
                  <a:schemeClr val="accent5">
                    <a:lumMod val="75000"/>
                  </a:schemeClr>
                </a:solidFill>
              </a:rPr>
              <a:t>    </a:t>
            </a:r>
            <a:r>
              <a:rPr lang="en-US" dirty="0" smtClean="0">
                <a:solidFill>
                  <a:schemeClr val="accent5">
                    <a:lumMod val="75000"/>
                  </a:schemeClr>
                </a:solidFill>
              </a:rPr>
              <a:t>      </a:t>
            </a:r>
            <a:r>
              <a:rPr lang="en-US" dirty="0" err="1" smtClean="0">
                <a:solidFill>
                  <a:schemeClr val="accent5">
                    <a:lumMod val="75000"/>
                  </a:schemeClr>
                </a:solidFill>
              </a:rPr>
              <a:t>scanf</a:t>
            </a:r>
            <a:r>
              <a:rPr lang="en-US" dirty="0">
                <a:solidFill>
                  <a:schemeClr val="accent5">
                    <a:lumMod val="75000"/>
                  </a:schemeClr>
                </a:solidFill>
              </a:rPr>
              <a:t>("%d", &amp;</a:t>
            </a:r>
            <a:r>
              <a:rPr lang="en-US" dirty="0" err="1">
                <a:solidFill>
                  <a:schemeClr val="accent5">
                    <a:lumMod val="75000"/>
                  </a:schemeClr>
                </a:solidFill>
              </a:rPr>
              <a:t>arr</a:t>
            </a:r>
            <a:r>
              <a:rPr lang="en-US" dirty="0">
                <a:solidFill>
                  <a:schemeClr val="accent5">
                    <a:lumMod val="75000"/>
                  </a:schemeClr>
                </a:solidFill>
              </a:rPr>
              <a:t>[</a:t>
            </a:r>
            <a:r>
              <a:rPr lang="en-US" dirty="0" err="1">
                <a:solidFill>
                  <a:schemeClr val="accent5">
                    <a:lumMod val="75000"/>
                  </a:schemeClr>
                </a:solidFill>
              </a:rPr>
              <a:t>i</a:t>
            </a:r>
            <a:r>
              <a:rPr lang="en-US" dirty="0" smtClean="0">
                <a:solidFill>
                  <a:schemeClr val="accent5">
                    <a:lumMod val="75000"/>
                  </a:schemeClr>
                </a:solidFill>
              </a:rPr>
              <a:t>]);</a:t>
            </a:r>
            <a:endParaRPr lang="en-US" dirty="0">
              <a:solidFill>
                <a:schemeClr val="accent5">
                  <a:lumMod val="75000"/>
                </a:schemeClr>
              </a:solidFill>
            </a:endParaRPr>
          </a:p>
          <a:p>
            <a:r>
              <a:rPr lang="en-US" dirty="0">
                <a:solidFill>
                  <a:schemeClr val="accent5">
                    <a:lumMod val="75000"/>
                  </a:schemeClr>
                </a:solidFill>
              </a:rPr>
              <a:t>  </a:t>
            </a:r>
            <a:r>
              <a:rPr lang="en-US" dirty="0" smtClean="0">
                <a:solidFill>
                  <a:schemeClr val="accent5">
                    <a:lumMod val="75000"/>
                  </a:schemeClr>
                </a:solidFill>
              </a:rPr>
              <a:t>   </a:t>
            </a:r>
            <a:r>
              <a:rPr lang="en-US" dirty="0" err="1" smtClean="0">
                <a:solidFill>
                  <a:schemeClr val="accent5">
                    <a:lumMod val="75000"/>
                  </a:schemeClr>
                </a:solidFill>
              </a:rPr>
              <a:t>printf</a:t>
            </a:r>
            <a:r>
              <a:rPr lang="en-US" dirty="0">
                <a:solidFill>
                  <a:schemeClr val="accent5">
                    <a:lumMod val="75000"/>
                  </a:schemeClr>
                </a:solidFill>
              </a:rPr>
              <a:t>("Enter the element to search </a:t>
            </a:r>
            <a:r>
              <a:rPr lang="en-US" dirty="0" err="1">
                <a:solidFill>
                  <a:schemeClr val="accent5">
                    <a:lumMod val="75000"/>
                  </a:schemeClr>
                </a:solidFill>
              </a:rPr>
              <a:t>ie</a:t>
            </a:r>
            <a:r>
              <a:rPr lang="en-US" dirty="0">
                <a:solidFill>
                  <a:schemeClr val="accent5">
                    <a:lumMod val="75000"/>
                  </a:schemeClr>
                </a:solidFill>
              </a:rPr>
              <a:t>. key element: ");</a:t>
            </a:r>
          </a:p>
          <a:p>
            <a:r>
              <a:rPr lang="en-US" dirty="0">
                <a:solidFill>
                  <a:schemeClr val="accent5">
                    <a:lumMod val="75000"/>
                  </a:schemeClr>
                </a:solidFill>
              </a:rPr>
              <a:t>  </a:t>
            </a:r>
            <a:r>
              <a:rPr lang="en-US" dirty="0" smtClean="0">
                <a:solidFill>
                  <a:schemeClr val="accent5">
                    <a:lumMod val="75000"/>
                  </a:schemeClr>
                </a:solidFill>
              </a:rPr>
              <a:t>   </a:t>
            </a:r>
            <a:r>
              <a:rPr lang="en-US" dirty="0" err="1" smtClean="0">
                <a:solidFill>
                  <a:schemeClr val="accent5">
                    <a:lumMod val="75000"/>
                  </a:schemeClr>
                </a:solidFill>
              </a:rPr>
              <a:t>scanf</a:t>
            </a:r>
            <a:r>
              <a:rPr lang="en-US" dirty="0">
                <a:solidFill>
                  <a:schemeClr val="accent5">
                    <a:lumMod val="75000"/>
                  </a:schemeClr>
                </a:solidFill>
              </a:rPr>
              <a:t>("%d", &amp;key);</a:t>
            </a:r>
          </a:p>
          <a:p>
            <a:r>
              <a:rPr lang="en-US" dirty="0" smtClean="0">
                <a:solidFill>
                  <a:schemeClr val="accent5">
                    <a:lumMod val="75000"/>
                  </a:schemeClr>
                </a:solidFill>
              </a:rPr>
              <a:t>     for </a:t>
            </a:r>
            <a:r>
              <a:rPr lang="en-US" dirty="0">
                <a:solidFill>
                  <a:schemeClr val="accent5">
                    <a:lumMod val="75000"/>
                  </a:schemeClr>
                </a:solidFill>
              </a:rPr>
              <a:t>(index = 0; index &lt; size; index++) {</a:t>
            </a:r>
          </a:p>
          <a:p>
            <a:r>
              <a:rPr lang="en-US" dirty="0">
                <a:solidFill>
                  <a:schemeClr val="accent5">
                    <a:lumMod val="75000"/>
                  </a:schemeClr>
                </a:solidFill>
              </a:rPr>
              <a:t>    </a:t>
            </a:r>
            <a:r>
              <a:rPr lang="en-US" dirty="0" smtClean="0">
                <a:solidFill>
                  <a:schemeClr val="accent5">
                    <a:lumMod val="75000"/>
                  </a:schemeClr>
                </a:solidFill>
              </a:rPr>
              <a:t>      if </a:t>
            </a:r>
            <a:r>
              <a:rPr lang="en-US" dirty="0">
                <a:solidFill>
                  <a:schemeClr val="accent5">
                    <a:lumMod val="75000"/>
                  </a:schemeClr>
                </a:solidFill>
              </a:rPr>
              <a:t>(</a:t>
            </a:r>
            <a:r>
              <a:rPr lang="en-US" dirty="0" err="1">
                <a:solidFill>
                  <a:schemeClr val="accent5">
                    <a:lumMod val="75000"/>
                  </a:schemeClr>
                </a:solidFill>
              </a:rPr>
              <a:t>arr</a:t>
            </a:r>
            <a:r>
              <a:rPr lang="en-US" dirty="0">
                <a:solidFill>
                  <a:schemeClr val="accent5">
                    <a:lumMod val="75000"/>
                  </a:schemeClr>
                </a:solidFill>
              </a:rPr>
              <a:t>[index] == key</a:t>
            </a:r>
            <a:r>
              <a:rPr lang="en-US" dirty="0" smtClean="0">
                <a:solidFill>
                  <a:schemeClr val="accent5">
                    <a:lumMod val="75000"/>
                  </a:schemeClr>
                </a:solidFill>
              </a:rPr>
              <a:t>){</a:t>
            </a:r>
            <a:endParaRPr lang="en-US" dirty="0">
              <a:solidFill>
                <a:schemeClr val="accent5">
                  <a:lumMod val="75000"/>
                </a:schemeClr>
              </a:solidFill>
            </a:endParaRPr>
          </a:p>
          <a:p>
            <a:r>
              <a:rPr lang="en-US" dirty="0">
                <a:solidFill>
                  <a:schemeClr val="accent5">
                    <a:lumMod val="75000"/>
                  </a:schemeClr>
                </a:solidFill>
              </a:rPr>
              <a:t>      </a:t>
            </a:r>
            <a:r>
              <a:rPr lang="en-US" dirty="0" smtClean="0">
                <a:solidFill>
                  <a:schemeClr val="accent5">
                    <a:lumMod val="75000"/>
                  </a:schemeClr>
                </a:solidFill>
              </a:rPr>
              <a:t>        </a:t>
            </a:r>
            <a:r>
              <a:rPr lang="en-US" dirty="0" err="1" smtClean="0">
                <a:solidFill>
                  <a:schemeClr val="accent5">
                    <a:lumMod val="75000"/>
                  </a:schemeClr>
                </a:solidFill>
              </a:rPr>
              <a:t>printf</a:t>
            </a:r>
            <a:r>
              <a:rPr lang="en-US" dirty="0">
                <a:solidFill>
                  <a:schemeClr val="accent5">
                    <a:lumMod val="75000"/>
                  </a:schemeClr>
                </a:solidFill>
              </a:rPr>
              <a:t>("Key element found at index %d\n", index</a:t>
            </a:r>
            <a:r>
              <a:rPr lang="en-US" dirty="0" smtClean="0">
                <a:solidFill>
                  <a:schemeClr val="accent5">
                    <a:lumMod val="75000"/>
                  </a:schemeClr>
                </a:solidFill>
              </a:rPr>
              <a:t>);</a:t>
            </a:r>
          </a:p>
          <a:p>
            <a:r>
              <a:rPr lang="en-US" dirty="0" smtClean="0">
                <a:solidFill>
                  <a:schemeClr val="accent5">
                    <a:lumMod val="75000"/>
                  </a:schemeClr>
                </a:solidFill>
              </a:rPr>
              <a:t>              break;</a:t>
            </a:r>
          </a:p>
          <a:p>
            <a:r>
              <a:rPr lang="en-US" dirty="0" smtClean="0">
                <a:solidFill>
                  <a:schemeClr val="accent5">
                    <a:lumMod val="75000"/>
                  </a:schemeClr>
                </a:solidFill>
              </a:rPr>
              <a:t>          }</a:t>
            </a:r>
            <a:endParaRPr lang="en-US" dirty="0">
              <a:solidFill>
                <a:schemeClr val="accent5">
                  <a:lumMod val="75000"/>
                </a:schemeClr>
              </a:solidFill>
            </a:endParaRPr>
          </a:p>
          <a:p>
            <a:r>
              <a:rPr lang="en-US" dirty="0">
                <a:solidFill>
                  <a:schemeClr val="accent5">
                    <a:lumMod val="75000"/>
                  </a:schemeClr>
                </a:solidFill>
              </a:rPr>
              <a:t>  </a:t>
            </a:r>
            <a:r>
              <a:rPr lang="en-US" dirty="0" smtClean="0">
                <a:solidFill>
                  <a:schemeClr val="accent5">
                    <a:lumMod val="75000"/>
                  </a:schemeClr>
                </a:solidFill>
              </a:rPr>
              <a:t>    }</a:t>
            </a:r>
          </a:p>
          <a:p>
            <a:r>
              <a:rPr lang="en-US" dirty="0" smtClean="0">
                <a:solidFill>
                  <a:schemeClr val="accent5">
                    <a:lumMod val="75000"/>
                  </a:schemeClr>
                </a:solidFill>
              </a:rPr>
              <a:t>      </a:t>
            </a:r>
            <a:r>
              <a:rPr lang="en-US" dirty="0" err="1" smtClean="0">
                <a:solidFill>
                  <a:schemeClr val="accent5">
                    <a:lumMod val="75000"/>
                  </a:schemeClr>
                </a:solidFill>
              </a:rPr>
              <a:t>printf</a:t>
            </a:r>
            <a:r>
              <a:rPr lang="en-US" dirty="0">
                <a:solidFill>
                  <a:schemeClr val="accent5">
                    <a:lumMod val="75000"/>
                  </a:schemeClr>
                </a:solidFill>
              </a:rPr>
              <a:t>("Key element not found</a:t>
            </a:r>
            <a:r>
              <a:rPr lang="en-US" dirty="0" smtClean="0">
                <a:solidFill>
                  <a:schemeClr val="accent5">
                    <a:lumMod val="75000"/>
                  </a:schemeClr>
                </a:solidFill>
              </a:rPr>
              <a:t>");</a:t>
            </a:r>
          </a:p>
          <a:p>
            <a:r>
              <a:rPr lang="en-US" dirty="0" smtClean="0">
                <a:solidFill>
                  <a:schemeClr val="accent5">
                    <a:lumMod val="75000"/>
                  </a:schemeClr>
                </a:solidFill>
              </a:rPr>
              <a:t>      return </a:t>
            </a:r>
            <a:r>
              <a:rPr lang="en-US" dirty="0">
                <a:solidFill>
                  <a:schemeClr val="accent5">
                    <a:lumMod val="75000"/>
                  </a:schemeClr>
                </a:solidFill>
              </a:rPr>
              <a:t>0;</a:t>
            </a:r>
          </a:p>
          <a:p>
            <a:r>
              <a:rPr lang="en-US" dirty="0">
                <a:solidFill>
                  <a:schemeClr val="accent5">
                    <a:lumMod val="75000"/>
                  </a:schemeClr>
                </a:solidFill>
              </a:rPr>
              <a:t>}</a:t>
            </a:r>
          </a:p>
        </p:txBody>
      </p:sp>
    </p:spTree>
    <p:extLst>
      <p:ext uri="{BB962C8B-B14F-4D97-AF65-F5344CB8AC3E}">
        <p14:creationId xmlns:p14="http://schemas.microsoft.com/office/powerpoint/2010/main" val="39582783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One Dimensional Arrays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Rectangle 4"/>
          <p:cNvSpPr/>
          <p:nvPr/>
        </p:nvSpPr>
        <p:spPr>
          <a:xfrm>
            <a:off x="110625" y="755152"/>
            <a:ext cx="2456122" cy="338554"/>
          </a:xfrm>
          <a:prstGeom prst="rect">
            <a:avLst/>
          </a:prstGeom>
        </p:spPr>
        <p:txBody>
          <a:bodyPr wrap="none">
            <a:spAutoFit/>
          </a:bodyPr>
          <a:lstStyle/>
          <a:p>
            <a:r>
              <a:rPr lang="en-US" sz="1600" dirty="0">
                <a:solidFill>
                  <a:srgbClr val="FF0000"/>
                </a:solidFill>
                <a:latin typeface="Arial" panose="020B0604020202020204" pitchFamily="34" charset="0"/>
                <a:cs typeface="Arial" panose="020B0604020202020204" pitchFamily="34" charset="0"/>
              </a:rPr>
              <a:t>Arrays and Memory in </a:t>
            </a:r>
            <a:r>
              <a:rPr lang="en-US" sz="1600" dirty="0" smtClean="0">
                <a:solidFill>
                  <a:srgbClr val="FF0000"/>
                </a:solidFill>
                <a:latin typeface="Arial" panose="020B0604020202020204" pitchFamily="34" charset="0"/>
                <a:cs typeface="Arial" panose="020B0604020202020204" pitchFamily="34" charset="0"/>
              </a:rPr>
              <a:t>C:</a:t>
            </a:r>
            <a:endParaRPr lang="en-US" sz="1600" dirty="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110625" y="1110730"/>
            <a:ext cx="8918650" cy="338554"/>
          </a:xfrm>
          <a:prstGeom prst="rect">
            <a:avLst/>
          </a:prstGeom>
        </p:spPr>
        <p:txBody>
          <a:bodyPr wrap="square">
            <a:spAutoFit/>
          </a:bodyPr>
          <a:lstStyle/>
          <a:p>
            <a:pPr marL="285750" indent="-285750">
              <a:buFont typeface="Arial" panose="020B0604020202020204" pitchFamily="34" charset="0"/>
              <a:buChar char="•"/>
            </a:pPr>
            <a:r>
              <a:rPr lang="en-US" sz="1600" dirty="0" smtClean="0">
                <a:solidFill>
                  <a:schemeClr val="accent5">
                    <a:lumMod val="75000"/>
                  </a:schemeClr>
                </a:solidFill>
                <a:latin typeface="Arial" panose="020B0604020202020204" pitchFamily="34" charset="0"/>
                <a:cs typeface="Arial" panose="020B0604020202020204" pitchFamily="34" charset="0"/>
              </a:rPr>
              <a:t>Let us consider the below example </a:t>
            </a:r>
            <a:r>
              <a:rPr lang="en-US" sz="1600" dirty="0">
                <a:solidFill>
                  <a:schemeClr val="accent5">
                    <a:lumMod val="75000"/>
                  </a:schemeClr>
                </a:solidFill>
                <a:latin typeface="Arial" panose="020B0604020202020204" pitchFamily="34" charset="0"/>
                <a:cs typeface="Arial" panose="020B0604020202020204" pitchFamily="34" charset="0"/>
              </a:rPr>
              <a:t>for the illustration of arrays and memory.</a:t>
            </a:r>
          </a:p>
        </p:txBody>
      </p:sp>
      <p:pic>
        <p:nvPicPr>
          <p:cNvPr id="1026" name="Picture 2" descr="Arrays and Memory in C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747" y="1466308"/>
            <a:ext cx="27051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rays and Memory in C Visualiz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158" y="2478803"/>
            <a:ext cx="3448050" cy="9048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0624" y="1913264"/>
            <a:ext cx="8852547"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In the above example, we have declared an array with three elements 4, 6, and 9.</a:t>
            </a: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The image below is the visualization of an array that we had so far in our previous </a:t>
            </a:r>
            <a:r>
              <a:rPr lang="en-US" sz="1600" dirty="0" smtClean="0">
                <a:solidFill>
                  <a:schemeClr val="accent5">
                    <a:lumMod val="75000"/>
                  </a:schemeClr>
                </a:solidFill>
                <a:latin typeface="Arial" panose="020B0604020202020204" pitchFamily="34" charset="0"/>
                <a:cs typeface="Arial" panose="020B0604020202020204" pitchFamily="34" charset="0"/>
              </a:rPr>
              <a:t>example.</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0" name="Rectangle 9"/>
          <p:cNvSpPr/>
          <p:nvPr/>
        </p:nvSpPr>
        <p:spPr>
          <a:xfrm>
            <a:off x="110623" y="3383679"/>
            <a:ext cx="8852547"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Let us assume that an integer occupies four bytes of space, and the first byte of the first element of the array is stored at memory location 50 as shown in the image below</a:t>
            </a:r>
            <a:r>
              <a:rPr lang="en-US" sz="1600" dirty="0" smtClean="0">
                <a:solidFill>
                  <a:schemeClr val="accent5">
                    <a:lumMod val="75000"/>
                  </a:schemeClr>
                </a:solidFill>
                <a:latin typeface="Arial" panose="020B0604020202020204" pitchFamily="34" charset="0"/>
                <a:cs typeface="Arial" panose="020B0604020202020204" pitchFamily="34" charset="0"/>
              </a:rPr>
              <a:t>.</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60995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One Dimensional Arrays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Rectangle 4"/>
          <p:cNvSpPr/>
          <p:nvPr/>
        </p:nvSpPr>
        <p:spPr>
          <a:xfrm>
            <a:off x="110625" y="755152"/>
            <a:ext cx="2456122" cy="338554"/>
          </a:xfrm>
          <a:prstGeom prst="rect">
            <a:avLst/>
          </a:prstGeom>
        </p:spPr>
        <p:txBody>
          <a:bodyPr wrap="none">
            <a:spAutoFit/>
          </a:bodyPr>
          <a:lstStyle/>
          <a:p>
            <a:r>
              <a:rPr lang="en-US" sz="1600" dirty="0">
                <a:solidFill>
                  <a:srgbClr val="FF0000"/>
                </a:solidFill>
                <a:latin typeface="Arial" panose="020B0604020202020204" pitchFamily="34" charset="0"/>
                <a:cs typeface="Arial" panose="020B0604020202020204" pitchFamily="34" charset="0"/>
              </a:rPr>
              <a:t>Arrays and Memory in </a:t>
            </a:r>
            <a:r>
              <a:rPr lang="en-US" sz="1600" dirty="0" smtClean="0">
                <a:solidFill>
                  <a:srgbClr val="FF0000"/>
                </a:solidFill>
                <a:latin typeface="Arial" panose="020B0604020202020204" pitchFamily="34" charset="0"/>
                <a:cs typeface="Arial" panose="020B0604020202020204" pitchFamily="34" charset="0"/>
              </a:rPr>
              <a:t>C:</a:t>
            </a:r>
            <a:endParaRPr lang="en-US" sz="1600" dirty="0">
              <a:solidFill>
                <a:srgbClr val="FF0000"/>
              </a:solidFill>
              <a:latin typeface="Arial" panose="020B0604020202020204" pitchFamily="34" charset="0"/>
              <a:cs typeface="Arial" panose="020B0604020202020204" pitchFamily="34" charset="0"/>
            </a:endParaRPr>
          </a:p>
        </p:txBody>
      </p:sp>
      <p:sp>
        <p:nvSpPr>
          <p:cNvPr id="4" name="Rectangle 3"/>
          <p:cNvSpPr/>
          <p:nvPr/>
        </p:nvSpPr>
        <p:spPr>
          <a:xfrm>
            <a:off x="280747" y="1093706"/>
            <a:ext cx="4987444" cy="1569660"/>
          </a:xfrm>
          <a:prstGeom prst="rect">
            <a:avLst/>
          </a:prstGeom>
        </p:spPr>
        <p:txBody>
          <a:bodyPr wrap="square">
            <a:spAutoFit/>
          </a:bodyPr>
          <a:lstStyle/>
          <a:p>
            <a:pPr marL="285750" indent="-285750">
              <a:buFont typeface="Arial" panose="020B0604020202020204" pitchFamily="34" charset="0"/>
              <a:buChar char="•"/>
            </a:pPr>
            <a:r>
              <a:rPr lang="en-US" sz="1600" dirty="0" smtClean="0">
                <a:solidFill>
                  <a:schemeClr val="accent5">
                    <a:lumMod val="75000"/>
                  </a:schemeClr>
                </a:solidFill>
                <a:latin typeface="Arial" panose="020B0604020202020204" pitchFamily="34" charset="0"/>
                <a:cs typeface="Arial" panose="020B0604020202020204" pitchFamily="34" charset="0"/>
              </a:rPr>
              <a:t>From </a:t>
            </a:r>
            <a:r>
              <a:rPr lang="en-US" sz="1600" dirty="0">
                <a:solidFill>
                  <a:schemeClr val="accent5">
                    <a:lumMod val="75000"/>
                  </a:schemeClr>
                </a:solidFill>
                <a:latin typeface="Arial" panose="020B0604020202020204" pitchFamily="34" charset="0"/>
                <a:cs typeface="Arial" panose="020B0604020202020204" pitchFamily="34" charset="0"/>
              </a:rPr>
              <a:t>50 to 54, the first element four will get stored from 55 to 58, the second element six will get stored, and from 59 to 62, the third element nine will get stored.</a:t>
            </a: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The clear visualization of the memory is shown in the image below.</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pic>
        <p:nvPicPr>
          <p:cNvPr id="2050" name="Picture 2" descr="Arrays and Memory in C Memory Visu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875" y="755152"/>
            <a:ext cx="3308296" cy="425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3769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One Dimensional Arrays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Rectangle 4"/>
          <p:cNvSpPr/>
          <p:nvPr/>
        </p:nvSpPr>
        <p:spPr>
          <a:xfrm>
            <a:off x="110625" y="755152"/>
            <a:ext cx="2456122" cy="338554"/>
          </a:xfrm>
          <a:prstGeom prst="rect">
            <a:avLst/>
          </a:prstGeom>
        </p:spPr>
        <p:txBody>
          <a:bodyPr wrap="none">
            <a:spAutoFit/>
          </a:bodyPr>
          <a:lstStyle/>
          <a:p>
            <a:r>
              <a:rPr lang="en-US" sz="1600" dirty="0">
                <a:solidFill>
                  <a:srgbClr val="FF0000"/>
                </a:solidFill>
                <a:latin typeface="Arial" panose="020B0604020202020204" pitchFamily="34" charset="0"/>
                <a:cs typeface="Arial" panose="020B0604020202020204" pitchFamily="34" charset="0"/>
              </a:rPr>
              <a:t>Arrays and Memory in </a:t>
            </a:r>
            <a:r>
              <a:rPr lang="en-US" sz="1600" dirty="0" smtClean="0">
                <a:solidFill>
                  <a:srgbClr val="FF0000"/>
                </a:solidFill>
                <a:latin typeface="Arial" panose="020B0604020202020204" pitchFamily="34" charset="0"/>
                <a:cs typeface="Arial" panose="020B0604020202020204" pitchFamily="34" charset="0"/>
              </a:rPr>
              <a:t>C:</a:t>
            </a:r>
            <a:endParaRPr lang="en-US" sz="1600" dirty="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110625" y="1340644"/>
            <a:ext cx="8852547" cy="3046988"/>
          </a:xfrm>
          <a:prstGeom prst="rect">
            <a:avLst/>
          </a:prstGeom>
        </p:spPr>
        <p:txBody>
          <a:bodyPr wrap="square">
            <a:spAutoFit/>
          </a:bodyPr>
          <a:lstStyle/>
          <a:p>
            <a:r>
              <a:rPr lang="en-US" sz="1600" b="1" dirty="0">
                <a:solidFill>
                  <a:schemeClr val="bg2"/>
                </a:solidFill>
                <a:latin typeface="Arial" panose="020B0604020202020204" pitchFamily="34" charset="0"/>
                <a:cs typeface="Arial" panose="020B0604020202020204" pitchFamily="34" charset="0"/>
              </a:rPr>
              <a:t>Accessing the elements of an array</a:t>
            </a: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To access the elements of an array, we use index methods like a[1], a[2] </a:t>
            </a:r>
            <a:r>
              <a:rPr lang="en-US" sz="1600" dirty="0" smtClean="0">
                <a:solidFill>
                  <a:schemeClr val="accent5">
                    <a:lumMod val="75000"/>
                  </a:schemeClr>
                </a:solidFill>
                <a:latin typeface="Arial" panose="020B0604020202020204" pitchFamily="34" charset="0"/>
                <a:cs typeface="Arial" panose="020B0604020202020204" pitchFamily="34" charset="0"/>
              </a:rPr>
              <a:t>etc. From </a:t>
            </a:r>
            <a:r>
              <a:rPr lang="en-US" sz="1600" dirty="0">
                <a:solidFill>
                  <a:schemeClr val="accent5">
                    <a:lumMod val="75000"/>
                  </a:schemeClr>
                </a:solidFill>
                <a:latin typeface="Arial" panose="020B0604020202020204" pitchFamily="34" charset="0"/>
                <a:cs typeface="Arial" panose="020B0604020202020204" pitchFamily="34" charset="0"/>
              </a:rPr>
              <a:t>the above image, whenever a[1] is identified, the compiler will access the bits from memory location 55 and for a[2], the bits from 59 will be accessed</a:t>
            </a:r>
            <a:r>
              <a:rPr lang="en-US" sz="1600" dirty="0" smtClean="0">
                <a:solidFill>
                  <a:schemeClr val="accent5">
                    <a:lumMod val="7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How will the compiler calculate the </a:t>
            </a:r>
            <a:r>
              <a:rPr lang="en-US" sz="1600" dirty="0" smtClean="0">
                <a:solidFill>
                  <a:schemeClr val="accent5">
                    <a:lumMod val="75000"/>
                  </a:schemeClr>
                </a:solidFill>
                <a:latin typeface="Arial" panose="020B0604020202020204" pitchFamily="34" charset="0"/>
                <a:cs typeface="Arial" panose="020B0604020202020204" pitchFamily="34" charset="0"/>
              </a:rPr>
              <a:t>address? It </a:t>
            </a:r>
            <a:r>
              <a:rPr lang="en-US" sz="1600" dirty="0">
                <a:solidFill>
                  <a:schemeClr val="accent5">
                    <a:lumMod val="75000"/>
                  </a:schemeClr>
                </a:solidFill>
                <a:latin typeface="Arial" panose="020B0604020202020204" pitchFamily="34" charset="0"/>
                <a:cs typeface="Arial" panose="020B0604020202020204" pitchFamily="34" charset="0"/>
              </a:rPr>
              <a:t>is based on the formula given below</a:t>
            </a:r>
            <a:r>
              <a:rPr lang="en-US" sz="1600" dirty="0" smtClean="0">
                <a:solidFill>
                  <a:schemeClr val="accent5">
                    <a:lumMod val="7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Base address + size of the element * index</a:t>
            </a:r>
            <a:r>
              <a:rPr lang="en-US" sz="1600" dirty="0" smtClean="0">
                <a:solidFill>
                  <a:schemeClr val="accent5">
                    <a:lumMod val="7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For example, a[1] is used in </a:t>
            </a:r>
            <a:r>
              <a:rPr lang="en-US" sz="1600" dirty="0" err="1">
                <a:solidFill>
                  <a:schemeClr val="accent5">
                    <a:lumMod val="75000"/>
                  </a:schemeClr>
                </a:solidFill>
                <a:latin typeface="Arial" panose="020B0604020202020204" pitchFamily="34" charset="0"/>
                <a:cs typeface="Arial" panose="020B0604020202020204" pitchFamily="34" charset="0"/>
              </a:rPr>
              <a:t>printf</a:t>
            </a:r>
            <a:r>
              <a:rPr lang="en-US" sz="1600" dirty="0">
                <a:solidFill>
                  <a:schemeClr val="accent5">
                    <a:lumMod val="75000"/>
                  </a:schemeClr>
                </a:solidFill>
                <a:latin typeface="Arial" panose="020B0604020202020204" pitchFamily="34" charset="0"/>
                <a:cs typeface="Arial" panose="020B0604020202020204" pitchFamily="34" charset="0"/>
              </a:rPr>
              <a:t>(“%d”, a[1</a:t>
            </a:r>
            <a:r>
              <a:rPr lang="en-US" sz="1600" dirty="0" smtClean="0">
                <a:solidFill>
                  <a:schemeClr val="accent5">
                    <a:lumMod val="7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Address = 50 + 4 * 1.</a:t>
            </a:r>
          </a:p>
        </p:txBody>
      </p:sp>
    </p:spTree>
    <p:extLst>
      <p:ext uri="{BB962C8B-B14F-4D97-AF65-F5344CB8AC3E}">
        <p14:creationId xmlns:p14="http://schemas.microsoft.com/office/powerpoint/2010/main" val="35439987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One Dimensional Arrays</a:t>
            </a:r>
            <a:endParaRPr sz="4000" dirty="0">
              <a:solidFill>
                <a:schemeClr val="bg2"/>
              </a:solidFill>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8" name="TextBox 7"/>
          <p:cNvSpPr txBox="1"/>
          <p:nvPr/>
        </p:nvSpPr>
        <p:spPr>
          <a:xfrm>
            <a:off x="238140" y="798131"/>
            <a:ext cx="2217274" cy="369332"/>
          </a:xfrm>
          <a:prstGeom prst="rect">
            <a:avLst/>
          </a:prstGeom>
          <a:noFill/>
        </p:spPr>
        <p:txBody>
          <a:bodyPr wrap="none" rtlCol="0">
            <a:spAutoFit/>
          </a:bodyPr>
          <a:lstStyle/>
          <a:p>
            <a:r>
              <a:rPr lang="en-US" sz="1800" u="sng" dirty="0">
                <a:solidFill>
                  <a:schemeClr val="accent3"/>
                </a:solidFill>
                <a:latin typeface="Lato" panose="020B0604020202020204" charset="0"/>
              </a:rPr>
              <a:t>P</a:t>
            </a:r>
            <a:r>
              <a:rPr lang="en-US" sz="1800" u="sng" dirty="0" smtClean="0">
                <a:solidFill>
                  <a:schemeClr val="accent3"/>
                </a:solidFill>
                <a:latin typeface="Lato" panose="020B0604020202020204" charset="0"/>
              </a:rPr>
              <a:t>ointer </a:t>
            </a:r>
            <a:r>
              <a:rPr lang="en-US" sz="1800" u="sng" dirty="0" smtClean="0">
                <a:solidFill>
                  <a:schemeClr val="accent3"/>
                </a:solidFill>
                <a:latin typeface="Lato" panose="020B0604020202020204" charset="0"/>
              </a:rPr>
              <a:t>with</a:t>
            </a:r>
            <a:r>
              <a:rPr lang="en-US" sz="1800" u="sng" dirty="0" smtClean="0">
                <a:solidFill>
                  <a:schemeClr val="accent3"/>
                </a:solidFill>
                <a:latin typeface="Lato" panose="020B0604020202020204" charset="0"/>
              </a:rPr>
              <a:t> Arrays:</a:t>
            </a:r>
            <a:endParaRPr lang="en-US" sz="1800" u="sng" dirty="0">
              <a:solidFill>
                <a:schemeClr val="accent3"/>
              </a:solidFill>
              <a:latin typeface="Lato" panose="020B0604020202020204" charset="0"/>
            </a:endParaRPr>
          </a:p>
        </p:txBody>
      </p:sp>
      <p:graphicFrame>
        <p:nvGraphicFramePr>
          <p:cNvPr id="4" name="Table 3"/>
          <p:cNvGraphicFramePr>
            <a:graphicFrameLocks noGrp="1"/>
          </p:cNvGraphicFramePr>
          <p:nvPr>
            <p:extLst/>
          </p:nvPr>
        </p:nvGraphicFramePr>
        <p:xfrm>
          <a:off x="1638300" y="1776269"/>
          <a:ext cx="6096000" cy="370840"/>
        </p:xfrm>
        <a:graphic>
          <a:graphicData uri="http://schemas.openxmlformats.org/drawingml/2006/table">
            <a:tbl>
              <a:tblPr firstRow="1" bandRow="1">
                <a:tableStyleId>{C98665B7-6574-423E-A4B5-A6C020D860FF}</a:tableStyleId>
              </a:tblPr>
              <a:tblGrid>
                <a:gridCol w="762000">
                  <a:extLst>
                    <a:ext uri="{9D8B030D-6E8A-4147-A177-3AD203B41FA5}">
                      <a16:colId xmlns:a16="http://schemas.microsoft.com/office/drawing/2014/main" val="2750595533"/>
                    </a:ext>
                  </a:extLst>
                </a:gridCol>
                <a:gridCol w="762000">
                  <a:extLst>
                    <a:ext uri="{9D8B030D-6E8A-4147-A177-3AD203B41FA5}">
                      <a16:colId xmlns:a16="http://schemas.microsoft.com/office/drawing/2014/main" val="977886950"/>
                    </a:ext>
                  </a:extLst>
                </a:gridCol>
                <a:gridCol w="762000">
                  <a:extLst>
                    <a:ext uri="{9D8B030D-6E8A-4147-A177-3AD203B41FA5}">
                      <a16:colId xmlns:a16="http://schemas.microsoft.com/office/drawing/2014/main" val="3296732429"/>
                    </a:ext>
                  </a:extLst>
                </a:gridCol>
                <a:gridCol w="762000">
                  <a:extLst>
                    <a:ext uri="{9D8B030D-6E8A-4147-A177-3AD203B41FA5}">
                      <a16:colId xmlns:a16="http://schemas.microsoft.com/office/drawing/2014/main" val="3933569657"/>
                    </a:ext>
                  </a:extLst>
                </a:gridCol>
                <a:gridCol w="762000">
                  <a:extLst>
                    <a:ext uri="{9D8B030D-6E8A-4147-A177-3AD203B41FA5}">
                      <a16:colId xmlns:a16="http://schemas.microsoft.com/office/drawing/2014/main" val="3152743065"/>
                    </a:ext>
                  </a:extLst>
                </a:gridCol>
                <a:gridCol w="762000">
                  <a:extLst>
                    <a:ext uri="{9D8B030D-6E8A-4147-A177-3AD203B41FA5}">
                      <a16:colId xmlns:a16="http://schemas.microsoft.com/office/drawing/2014/main" val="2422881037"/>
                    </a:ext>
                  </a:extLst>
                </a:gridCol>
                <a:gridCol w="762000">
                  <a:extLst>
                    <a:ext uri="{9D8B030D-6E8A-4147-A177-3AD203B41FA5}">
                      <a16:colId xmlns:a16="http://schemas.microsoft.com/office/drawing/2014/main" val="3227515676"/>
                    </a:ext>
                  </a:extLst>
                </a:gridCol>
                <a:gridCol w="762000">
                  <a:extLst>
                    <a:ext uri="{9D8B030D-6E8A-4147-A177-3AD203B41FA5}">
                      <a16:colId xmlns:a16="http://schemas.microsoft.com/office/drawing/2014/main" val="2774239241"/>
                    </a:ext>
                  </a:extLst>
                </a:gridCol>
              </a:tblGrid>
              <a:tr h="370840">
                <a:tc>
                  <a:txBody>
                    <a:bodyPr/>
                    <a:lstStyle/>
                    <a:p>
                      <a:pPr algn="ctr"/>
                      <a:r>
                        <a:rPr lang="en-US" dirty="0" smtClean="0">
                          <a:solidFill>
                            <a:schemeClr val="accent5">
                              <a:lumMod val="75000"/>
                            </a:schemeClr>
                          </a:solidFill>
                        </a:rPr>
                        <a:t>10</a:t>
                      </a:r>
                      <a:endParaRPr lang="en-US" dirty="0">
                        <a:solidFill>
                          <a:schemeClr val="accent5">
                            <a:lumMod val="75000"/>
                          </a:schemeClr>
                        </a:solidFill>
                      </a:endParaRPr>
                    </a:p>
                  </a:txBody>
                  <a:tcPr anchor="ctr"/>
                </a:tc>
                <a:tc>
                  <a:txBody>
                    <a:bodyPr/>
                    <a:lstStyle/>
                    <a:p>
                      <a:pPr algn="ctr"/>
                      <a:r>
                        <a:rPr lang="en-US" dirty="0" smtClean="0">
                          <a:solidFill>
                            <a:schemeClr val="accent5">
                              <a:lumMod val="75000"/>
                            </a:schemeClr>
                          </a:solidFill>
                        </a:rPr>
                        <a:t>20</a:t>
                      </a:r>
                      <a:endParaRPr lang="en-US" dirty="0">
                        <a:solidFill>
                          <a:schemeClr val="accent5">
                            <a:lumMod val="75000"/>
                          </a:schemeClr>
                        </a:solidFill>
                      </a:endParaRPr>
                    </a:p>
                  </a:txBody>
                  <a:tcPr anchor="ctr"/>
                </a:tc>
                <a:tc>
                  <a:txBody>
                    <a:bodyPr/>
                    <a:lstStyle/>
                    <a:p>
                      <a:pPr algn="ctr"/>
                      <a:r>
                        <a:rPr lang="en-US" dirty="0" smtClean="0">
                          <a:solidFill>
                            <a:schemeClr val="accent5">
                              <a:lumMod val="75000"/>
                            </a:schemeClr>
                          </a:solidFill>
                        </a:rPr>
                        <a:t>30</a:t>
                      </a:r>
                      <a:endParaRPr lang="en-US" dirty="0">
                        <a:solidFill>
                          <a:schemeClr val="accent5">
                            <a:lumMod val="75000"/>
                          </a:schemeClr>
                        </a:solidFill>
                      </a:endParaRPr>
                    </a:p>
                  </a:txBody>
                  <a:tcPr anchor="ctr"/>
                </a:tc>
                <a:tc>
                  <a:txBody>
                    <a:bodyPr/>
                    <a:lstStyle/>
                    <a:p>
                      <a:pPr algn="ctr"/>
                      <a:r>
                        <a:rPr lang="en-US" dirty="0" smtClean="0">
                          <a:solidFill>
                            <a:schemeClr val="accent5">
                              <a:lumMod val="75000"/>
                            </a:schemeClr>
                          </a:solidFill>
                        </a:rPr>
                        <a:t>40</a:t>
                      </a:r>
                      <a:endParaRPr lang="en-US" dirty="0">
                        <a:solidFill>
                          <a:schemeClr val="accent5">
                            <a:lumMod val="75000"/>
                          </a:schemeClr>
                        </a:solidFill>
                      </a:endParaRPr>
                    </a:p>
                  </a:txBody>
                  <a:tcPr anchor="ctr"/>
                </a:tc>
                <a:tc>
                  <a:txBody>
                    <a:bodyPr/>
                    <a:lstStyle/>
                    <a:p>
                      <a:pPr algn="ctr"/>
                      <a:r>
                        <a:rPr lang="en-US" dirty="0" smtClean="0">
                          <a:solidFill>
                            <a:schemeClr val="accent5">
                              <a:lumMod val="75000"/>
                            </a:schemeClr>
                          </a:solidFill>
                        </a:rPr>
                        <a:t>50</a:t>
                      </a:r>
                      <a:endParaRPr lang="en-US" dirty="0">
                        <a:solidFill>
                          <a:schemeClr val="accent5">
                            <a:lumMod val="75000"/>
                          </a:schemeClr>
                        </a:solidFill>
                      </a:endParaRPr>
                    </a:p>
                  </a:txBody>
                  <a:tcPr anchor="ctr"/>
                </a:tc>
                <a:tc>
                  <a:txBody>
                    <a:bodyPr/>
                    <a:lstStyle/>
                    <a:p>
                      <a:pPr algn="ctr"/>
                      <a:r>
                        <a:rPr lang="en-US" dirty="0" smtClean="0">
                          <a:solidFill>
                            <a:schemeClr val="accent5">
                              <a:lumMod val="75000"/>
                            </a:schemeClr>
                          </a:solidFill>
                        </a:rPr>
                        <a:t>60</a:t>
                      </a:r>
                      <a:endParaRPr lang="en-US" dirty="0">
                        <a:solidFill>
                          <a:schemeClr val="accent5">
                            <a:lumMod val="75000"/>
                          </a:schemeClr>
                        </a:solidFill>
                      </a:endParaRPr>
                    </a:p>
                  </a:txBody>
                  <a:tcPr anchor="ctr"/>
                </a:tc>
                <a:tc>
                  <a:txBody>
                    <a:bodyPr/>
                    <a:lstStyle/>
                    <a:p>
                      <a:pPr algn="ctr"/>
                      <a:r>
                        <a:rPr lang="en-US" dirty="0" smtClean="0">
                          <a:solidFill>
                            <a:schemeClr val="accent5">
                              <a:lumMod val="75000"/>
                            </a:schemeClr>
                          </a:solidFill>
                        </a:rPr>
                        <a:t>70</a:t>
                      </a:r>
                      <a:endParaRPr lang="en-US" dirty="0">
                        <a:solidFill>
                          <a:schemeClr val="accent5">
                            <a:lumMod val="75000"/>
                          </a:schemeClr>
                        </a:solidFill>
                      </a:endParaRPr>
                    </a:p>
                  </a:txBody>
                  <a:tcPr anchor="ctr"/>
                </a:tc>
                <a:tc>
                  <a:txBody>
                    <a:bodyPr/>
                    <a:lstStyle/>
                    <a:p>
                      <a:pPr algn="ctr"/>
                      <a:r>
                        <a:rPr lang="en-US" dirty="0" smtClean="0">
                          <a:solidFill>
                            <a:schemeClr val="accent5">
                              <a:lumMod val="75000"/>
                            </a:schemeClr>
                          </a:solidFill>
                        </a:rPr>
                        <a:t>80</a:t>
                      </a:r>
                      <a:endParaRPr lang="en-US" dirty="0">
                        <a:solidFill>
                          <a:schemeClr val="accent5">
                            <a:lumMod val="75000"/>
                          </a:schemeClr>
                        </a:solidFill>
                      </a:endParaRPr>
                    </a:p>
                  </a:txBody>
                  <a:tcPr anchor="ctr"/>
                </a:tc>
                <a:extLst>
                  <a:ext uri="{0D108BD9-81ED-4DB2-BD59-A6C34878D82A}">
                    <a16:rowId xmlns:a16="http://schemas.microsoft.com/office/drawing/2014/main" val="1951964809"/>
                  </a:ext>
                </a:extLst>
              </a:tr>
            </a:tbl>
          </a:graphicData>
        </a:graphic>
      </p:graphicFrame>
      <p:sp>
        <p:nvSpPr>
          <p:cNvPr id="6" name="TextBox 5"/>
          <p:cNvSpPr txBox="1"/>
          <p:nvPr/>
        </p:nvSpPr>
        <p:spPr>
          <a:xfrm>
            <a:off x="1859973" y="1468492"/>
            <a:ext cx="5662127" cy="338554"/>
          </a:xfrm>
          <a:prstGeom prst="rect">
            <a:avLst/>
          </a:prstGeom>
          <a:noFill/>
        </p:spPr>
        <p:txBody>
          <a:bodyPr wrap="none" rtlCol="0">
            <a:spAutoFit/>
          </a:bodyPr>
          <a:lstStyle/>
          <a:p>
            <a:r>
              <a:rPr lang="en-US" sz="1600" dirty="0" smtClean="0">
                <a:solidFill>
                  <a:srgbClr val="0070C0"/>
                </a:solidFill>
                <a:latin typeface="Lato" panose="020B0604020202020204" charset="0"/>
              </a:rPr>
              <a:t>0                 1                2                3                 4                5               6                 7</a:t>
            </a:r>
            <a:endParaRPr lang="en-US" sz="1600" dirty="0">
              <a:solidFill>
                <a:srgbClr val="0070C0"/>
              </a:solidFill>
              <a:latin typeface="Lato" panose="020B0604020202020204" charset="0"/>
            </a:endParaRPr>
          </a:p>
        </p:txBody>
      </p:sp>
      <p:sp>
        <p:nvSpPr>
          <p:cNvPr id="7" name="TextBox 6"/>
          <p:cNvSpPr txBox="1"/>
          <p:nvPr/>
        </p:nvSpPr>
        <p:spPr>
          <a:xfrm>
            <a:off x="1739965" y="2188069"/>
            <a:ext cx="5849678" cy="307777"/>
          </a:xfrm>
          <a:prstGeom prst="rect">
            <a:avLst/>
          </a:prstGeom>
          <a:noFill/>
        </p:spPr>
        <p:txBody>
          <a:bodyPr wrap="none" rtlCol="0">
            <a:spAutoFit/>
          </a:bodyPr>
          <a:lstStyle/>
          <a:p>
            <a:r>
              <a:rPr lang="en-US" dirty="0" smtClean="0">
                <a:solidFill>
                  <a:srgbClr val="FF0000"/>
                </a:solidFill>
              </a:rPr>
              <a:t>100          104         108          112          116         120         124         128</a:t>
            </a:r>
            <a:endParaRPr lang="en-US" dirty="0">
              <a:solidFill>
                <a:srgbClr val="FF0000"/>
              </a:solidFill>
            </a:endParaRPr>
          </a:p>
        </p:txBody>
      </p:sp>
      <p:sp>
        <p:nvSpPr>
          <p:cNvPr id="10" name="TextBox 9"/>
          <p:cNvSpPr txBox="1"/>
          <p:nvPr/>
        </p:nvSpPr>
        <p:spPr>
          <a:xfrm>
            <a:off x="665020" y="1142998"/>
            <a:ext cx="3834704" cy="338554"/>
          </a:xfrm>
          <a:prstGeom prst="rect">
            <a:avLst/>
          </a:prstGeom>
          <a:noFill/>
        </p:spPr>
        <p:txBody>
          <a:bodyPr wrap="none" rtlCol="0">
            <a:spAutoFit/>
          </a:bodyPr>
          <a:lstStyle/>
          <a:p>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ma[8] = {10, 20, 30, 40, 50, 60, 70, 80};</a:t>
            </a:r>
            <a:endParaRPr lang="en-US" sz="1600" dirty="0">
              <a:solidFill>
                <a:schemeClr val="accent5">
                  <a:lumMod val="75000"/>
                </a:schemeClr>
              </a:solidFill>
              <a:latin typeface="Lato" panose="020B0604020202020204" charset="0"/>
            </a:endParaRPr>
          </a:p>
        </p:txBody>
      </p:sp>
      <p:graphicFrame>
        <p:nvGraphicFramePr>
          <p:cNvPr id="11" name="Table 10"/>
          <p:cNvGraphicFramePr>
            <a:graphicFrameLocks noGrp="1"/>
          </p:cNvGraphicFramePr>
          <p:nvPr>
            <p:extLst/>
          </p:nvPr>
        </p:nvGraphicFramePr>
        <p:xfrm>
          <a:off x="755073" y="1776269"/>
          <a:ext cx="596387" cy="370840"/>
        </p:xfrm>
        <a:graphic>
          <a:graphicData uri="http://schemas.openxmlformats.org/drawingml/2006/table">
            <a:tbl>
              <a:tblPr firstRow="1" bandRow="1">
                <a:tableStyleId>{C98665B7-6574-423E-A4B5-A6C020D860FF}</a:tableStyleId>
              </a:tblPr>
              <a:tblGrid>
                <a:gridCol w="596387">
                  <a:extLst>
                    <a:ext uri="{9D8B030D-6E8A-4147-A177-3AD203B41FA5}">
                      <a16:colId xmlns:a16="http://schemas.microsoft.com/office/drawing/2014/main" val="1582428018"/>
                    </a:ext>
                  </a:extLst>
                </a:gridCol>
              </a:tblGrid>
              <a:tr h="370840">
                <a:tc>
                  <a:txBody>
                    <a:bodyPr/>
                    <a:lstStyle/>
                    <a:p>
                      <a:pPr algn="r"/>
                      <a:r>
                        <a:rPr lang="en-US" dirty="0" smtClean="0"/>
                        <a:t>100</a:t>
                      </a:r>
                      <a:endParaRPr lang="en-US" dirty="0"/>
                    </a:p>
                  </a:txBody>
                  <a:tcPr anchor="ctr"/>
                </a:tc>
                <a:extLst>
                  <a:ext uri="{0D108BD9-81ED-4DB2-BD59-A6C34878D82A}">
                    <a16:rowId xmlns:a16="http://schemas.microsoft.com/office/drawing/2014/main" val="2383306504"/>
                  </a:ext>
                </a:extLst>
              </a:tr>
            </a:tbl>
          </a:graphicData>
        </a:graphic>
      </p:graphicFrame>
      <p:sp>
        <p:nvSpPr>
          <p:cNvPr id="12" name="TextBox 11"/>
          <p:cNvSpPr txBox="1"/>
          <p:nvPr/>
        </p:nvSpPr>
        <p:spPr>
          <a:xfrm>
            <a:off x="326307" y="1776697"/>
            <a:ext cx="433132" cy="307777"/>
          </a:xfrm>
          <a:prstGeom prst="rect">
            <a:avLst/>
          </a:prstGeom>
          <a:noFill/>
        </p:spPr>
        <p:txBody>
          <a:bodyPr wrap="none" rtlCol="0">
            <a:spAutoFit/>
          </a:bodyPr>
          <a:lstStyle/>
          <a:p>
            <a:r>
              <a:rPr lang="en-US" dirty="0" smtClean="0"/>
              <a:t>ma</a:t>
            </a:r>
            <a:endParaRPr lang="en-US" dirty="0"/>
          </a:p>
        </p:txBody>
      </p:sp>
      <p:sp>
        <p:nvSpPr>
          <p:cNvPr id="13" name="TextBox 12"/>
          <p:cNvSpPr txBox="1"/>
          <p:nvPr/>
        </p:nvSpPr>
        <p:spPr>
          <a:xfrm>
            <a:off x="870977" y="2701636"/>
            <a:ext cx="1217000" cy="338554"/>
          </a:xfrm>
          <a:prstGeom prst="rect">
            <a:avLst/>
          </a:prstGeom>
          <a:noFill/>
        </p:spPr>
        <p:txBody>
          <a:bodyPr wrap="none" rtlCol="0">
            <a:spAutoFit/>
          </a:bodyPr>
          <a:lstStyle/>
          <a:p>
            <a:r>
              <a:rPr lang="en-US" sz="1600" dirty="0" smtClean="0">
                <a:latin typeface="Lato" panose="020B0604020202020204" charset="0"/>
              </a:rPr>
              <a:t>ma = ma+1;</a:t>
            </a:r>
            <a:endParaRPr lang="en-US" sz="1600" dirty="0">
              <a:latin typeface="Lato" panose="020B0604020202020204" charset="0"/>
            </a:endParaRPr>
          </a:p>
        </p:txBody>
      </p:sp>
      <p:sp>
        <p:nvSpPr>
          <p:cNvPr id="15" name="Rectangle 14"/>
          <p:cNvSpPr/>
          <p:nvPr/>
        </p:nvSpPr>
        <p:spPr>
          <a:xfrm>
            <a:off x="2087977" y="2711819"/>
            <a:ext cx="5787737" cy="338554"/>
          </a:xfrm>
          <a:prstGeom prst="rect">
            <a:avLst/>
          </a:prstGeom>
        </p:spPr>
        <p:txBody>
          <a:bodyPr wrap="square">
            <a:spAutoFit/>
          </a:bodyPr>
          <a:lstStyle/>
          <a:p>
            <a:r>
              <a:rPr lang="en-US" sz="1600" dirty="0" smtClean="0">
                <a:solidFill>
                  <a:schemeClr val="accent3"/>
                </a:solidFill>
                <a:latin typeface="Lato" panose="020B0604020202020204" charset="0"/>
              </a:rPr>
              <a:t>// error</a:t>
            </a:r>
            <a:r>
              <a:rPr lang="en-US" sz="1600" dirty="0">
                <a:solidFill>
                  <a:schemeClr val="accent3"/>
                </a:solidFill>
                <a:latin typeface="Lato" panose="020B0604020202020204" charset="0"/>
              </a:rPr>
              <a:t>: incompatible types in assignment of '</a:t>
            </a:r>
            <a:r>
              <a:rPr lang="en-US" sz="1600" dirty="0" err="1">
                <a:solidFill>
                  <a:schemeClr val="accent3"/>
                </a:solidFill>
                <a:latin typeface="Lato" panose="020B0604020202020204" charset="0"/>
              </a:rPr>
              <a:t>int</a:t>
            </a:r>
            <a:r>
              <a:rPr lang="en-US" sz="1600" dirty="0">
                <a:solidFill>
                  <a:schemeClr val="accent3"/>
                </a:solidFill>
                <a:latin typeface="Lato" panose="020B0604020202020204" charset="0"/>
              </a:rPr>
              <a:t>*' to '</a:t>
            </a:r>
            <a:r>
              <a:rPr lang="en-US" sz="1600" dirty="0" err="1">
                <a:solidFill>
                  <a:schemeClr val="accent3"/>
                </a:solidFill>
                <a:latin typeface="Lato" panose="020B0604020202020204" charset="0"/>
              </a:rPr>
              <a:t>int</a:t>
            </a:r>
            <a:r>
              <a:rPr lang="en-US" sz="1600" dirty="0">
                <a:solidFill>
                  <a:schemeClr val="accent3"/>
                </a:solidFill>
                <a:latin typeface="Lato" panose="020B0604020202020204" charset="0"/>
              </a:rPr>
              <a:t> [5</a:t>
            </a:r>
            <a:r>
              <a:rPr lang="en-US" sz="1600" dirty="0" smtClean="0">
                <a:solidFill>
                  <a:schemeClr val="accent3"/>
                </a:solidFill>
                <a:latin typeface="Lato" panose="020B0604020202020204" charset="0"/>
              </a:rPr>
              <a:t>]'</a:t>
            </a:r>
            <a:endParaRPr lang="en-US" sz="1600" dirty="0">
              <a:solidFill>
                <a:schemeClr val="accent3"/>
              </a:solidFill>
              <a:latin typeface="Lato" panose="020B0604020202020204" charset="0"/>
            </a:endParaRPr>
          </a:p>
        </p:txBody>
      </p:sp>
      <p:sp>
        <p:nvSpPr>
          <p:cNvPr id="16" name="TextBox 15"/>
          <p:cNvSpPr txBox="1"/>
          <p:nvPr/>
        </p:nvSpPr>
        <p:spPr>
          <a:xfrm>
            <a:off x="870977" y="3076474"/>
            <a:ext cx="1388522" cy="1077218"/>
          </a:xfrm>
          <a:prstGeom prst="rect">
            <a:avLst/>
          </a:prstGeom>
          <a:noFill/>
        </p:spPr>
        <p:txBody>
          <a:bodyPr wrap="none" rtlCol="0">
            <a:spAutoFit/>
          </a:bodyPr>
          <a:lstStyle/>
          <a:p>
            <a:r>
              <a:rPr lang="en-US" sz="1600" dirty="0" err="1" smtClean="0">
                <a:latin typeface="Lato" panose="020B0604020202020204" charset="0"/>
              </a:rPr>
              <a:t>int</a:t>
            </a:r>
            <a:r>
              <a:rPr lang="en-US" sz="1600" dirty="0" smtClean="0">
                <a:latin typeface="Lato" panose="020B0604020202020204" charset="0"/>
              </a:rPr>
              <a:t> *p;</a:t>
            </a:r>
          </a:p>
          <a:p>
            <a:r>
              <a:rPr lang="en-US" sz="1600" dirty="0">
                <a:solidFill>
                  <a:srgbClr val="00B0F0"/>
                </a:solidFill>
                <a:latin typeface="Lato" panose="020B0604020202020204" charset="0"/>
              </a:rPr>
              <a:t>p</a:t>
            </a:r>
            <a:r>
              <a:rPr lang="en-US" sz="1600" dirty="0" smtClean="0">
                <a:solidFill>
                  <a:srgbClr val="00B0F0"/>
                </a:solidFill>
                <a:latin typeface="Lato" panose="020B0604020202020204" charset="0"/>
              </a:rPr>
              <a:t> = ma + 1;</a:t>
            </a:r>
          </a:p>
          <a:p>
            <a:r>
              <a:rPr lang="en-US" sz="1600" dirty="0" smtClean="0">
                <a:solidFill>
                  <a:srgbClr val="00B0F0"/>
                </a:solidFill>
                <a:latin typeface="Lato" panose="020B0604020202020204" charset="0"/>
              </a:rPr>
              <a:t>   = 100 + 1*4</a:t>
            </a:r>
          </a:p>
          <a:p>
            <a:r>
              <a:rPr lang="en-US" sz="1600" dirty="0">
                <a:solidFill>
                  <a:srgbClr val="00B0F0"/>
                </a:solidFill>
                <a:latin typeface="Lato" panose="020B0604020202020204" charset="0"/>
              </a:rPr>
              <a:t> </a:t>
            </a:r>
            <a:r>
              <a:rPr lang="en-US" sz="1600" dirty="0" smtClean="0">
                <a:solidFill>
                  <a:srgbClr val="00B0F0"/>
                </a:solidFill>
                <a:latin typeface="Lato" panose="020B0604020202020204" charset="0"/>
              </a:rPr>
              <a:t>  = 104</a:t>
            </a:r>
            <a:endParaRPr lang="en-US" sz="1600" dirty="0">
              <a:solidFill>
                <a:srgbClr val="00B0F0"/>
              </a:solidFill>
              <a:latin typeface="Lato" panose="020B0604020202020204" charset="0"/>
            </a:endParaRPr>
          </a:p>
        </p:txBody>
      </p:sp>
      <p:sp>
        <p:nvSpPr>
          <p:cNvPr id="17" name="TextBox 16"/>
          <p:cNvSpPr txBox="1"/>
          <p:nvPr/>
        </p:nvSpPr>
        <p:spPr>
          <a:xfrm>
            <a:off x="3086100" y="3377045"/>
            <a:ext cx="4713150" cy="1323439"/>
          </a:xfrm>
          <a:prstGeom prst="rect">
            <a:avLst/>
          </a:prstGeom>
          <a:noFill/>
        </p:spPr>
        <p:txBody>
          <a:bodyPr wrap="none" rtlCol="0">
            <a:spAutoFit/>
          </a:bodyPr>
          <a:lstStyle/>
          <a:p>
            <a:r>
              <a:rPr lang="en-US" sz="1600" dirty="0" smtClean="0">
                <a:solidFill>
                  <a:schemeClr val="accent5">
                    <a:lumMod val="75000"/>
                  </a:schemeClr>
                </a:solidFill>
                <a:latin typeface="Lato" panose="020B0604020202020204" charset="0"/>
              </a:rPr>
              <a:t>ma[ </a:t>
            </a:r>
            <a:r>
              <a:rPr lang="en-US" sz="1600" dirty="0" err="1" smtClean="0">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 ] = *(ma + </a:t>
            </a:r>
            <a:r>
              <a:rPr lang="en-US" sz="1600" dirty="0" err="1" smtClean="0">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*size of data)</a:t>
            </a:r>
          </a:p>
          <a:p>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m</a:t>
            </a:r>
            <a:r>
              <a:rPr lang="en-US" sz="1600" dirty="0" smtClean="0">
                <a:solidFill>
                  <a:schemeClr val="accent5">
                    <a:lumMod val="75000"/>
                  </a:schemeClr>
                </a:solidFill>
                <a:latin typeface="Lato" panose="020B0604020202020204" charset="0"/>
              </a:rPr>
              <a:t>a[ 0 ] = *(ma + 0 * 4) = 100 + 0 = 100     </a:t>
            </a:r>
            <a:r>
              <a:rPr lang="en-US" sz="1600" dirty="0" smtClean="0">
                <a:solidFill>
                  <a:srgbClr val="00B0F0"/>
                </a:solidFill>
                <a:latin typeface="Lato" panose="020B0604020202020204" charset="0"/>
              </a:rPr>
              <a:t>||</a:t>
            </a:r>
            <a:r>
              <a:rPr lang="en-US" sz="1600" dirty="0" smtClean="0">
                <a:solidFill>
                  <a:schemeClr val="accent5">
                    <a:lumMod val="75000"/>
                  </a:schemeClr>
                </a:solidFill>
                <a:latin typeface="Lato" panose="020B0604020202020204" charset="0"/>
              </a:rPr>
              <a:t> </a:t>
            </a:r>
            <a:r>
              <a:rPr lang="en-US" sz="1600" dirty="0" smtClean="0">
                <a:solidFill>
                  <a:srgbClr val="FF0000"/>
                </a:solidFill>
                <a:latin typeface="Lato" panose="020B0604020202020204" charset="0"/>
              </a:rPr>
              <a:t>*</a:t>
            </a:r>
            <a:r>
              <a:rPr lang="en-US" sz="1600" dirty="0" smtClean="0">
                <a:solidFill>
                  <a:schemeClr val="accent5">
                    <a:lumMod val="75000"/>
                  </a:schemeClr>
                </a:solidFill>
                <a:latin typeface="Lato" panose="020B0604020202020204" charset="0"/>
              </a:rPr>
              <a:t>100 = 10</a:t>
            </a:r>
          </a:p>
          <a:p>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ma[ 2</a:t>
            </a:r>
            <a:r>
              <a:rPr lang="en-US" sz="1600" dirty="0" smtClean="0">
                <a:solidFill>
                  <a:schemeClr val="accent5">
                    <a:lumMod val="75000"/>
                  </a:schemeClr>
                </a:solidFill>
                <a:latin typeface="Lato" panose="020B0604020202020204" charset="0"/>
              </a:rPr>
              <a:t> </a:t>
            </a:r>
            <a:r>
              <a:rPr lang="en-US" sz="1600" dirty="0">
                <a:solidFill>
                  <a:schemeClr val="accent5">
                    <a:lumMod val="75000"/>
                  </a:schemeClr>
                </a:solidFill>
                <a:latin typeface="Lato" panose="020B0604020202020204" charset="0"/>
              </a:rPr>
              <a:t>] = *(ma + </a:t>
            </a:r>
            <a:r>
              <a:rPr lang="en-US" sz="1600" dirty="0" smtClean="0">
                <a:solidFill>
                  <a:schemeClr val="accent5">
                    <a:lumMod val="75000"/>
                  </a:schemeClr>
                </a:solidFill>
                <a:latin typeface="Lato" panose="020B0604020202020204" charset="0"/>
              </a:rPr>
              <a:t>2 </a:t>
            </a:r>
            <a:r>
              <a:rPr lang="en-US" sz="1600" dirty="0">
                <a:solidFill>
                  <a:schemeClr val="accent5">
                    <a:lumMod val="75000"/>
                  </a:schemeClr>
                </a:solidFill>
                <a:latin typeface="Lato" panose="020B0604020202020204" charset="0"/>
              </a:rPr>
              <a:t>* 4) = 100 + </a:t>
            </a:r>
            <a:r>
              <a:rPr lang="en-US" sz="1600" dirty="0" smtClean="0">
                <a:solidFill>
                  <a:schemeClr val="accent5">
                    <a:lumMod val="75000"/>
                  </a:schemeClr>
                </a:solidFill>
                <a:latin typeface="Lato" panose="020B0604020202020204" charset="0"/>
              </a:rPr>
              <a:t>8 </a:t>
            </a:r>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108     </a:t>
            </a:r>
            <a:r>
              <a:rPr lang="en-US" sz="1600" dirty="0">
                <a:solidFill>
                  <a:srgbClr val="00B0F0"/>
                </a:solidFill>
                <a:latin typeface="Lato" panose="020B0604020202020204" charset="0"/>
              </a:rPr>
              <a:t>||</a:t>
            </a:r>
            <a:r>
              <a:rPr lang="en-US" sz="1600" dirty="0">
                <a:solidFill>
                  <a:schemeClr val="accent5">
                    <a:lumMod val="75000"/>
                  </a:schemeClr>
                </a:solidFill>
                <a:latin typeface="Lato" panose="020B0604020202020204" charset="0"/>
              </a:rPr>
              <a:t> </a:t>
            </a:r>
            <a:r>
              <a:rPr lang="en-US" sz="1600" dirty="0">
                <a:solidFill>
                  <a:srgbClr val="FF0000"/>
                </a:solidFill>
                <a:latin typeface="Lato" panose="020B0604020202020204" charset="0"/>
              </a:rPr>
              <a:t>*</a:t>
            </a:r>
            <a:r>
              <a:rPr lang="en-US" sz="1600" dirty="0" smtClean="0">
                <a:solidFill>
                  <a:schemeClr val="accent5">
                    <a:lumMod val="75000"/>
                  </a:schemeClr>
                </a:solidFill>
                <a:latin typeface="Lato" panose="020B0604020202020204" charset="0"/>
              </a:rPr>
              <a:t>108 </a:t>
            </a:r>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30</a:t>
            </a:r>
            <a:endParaRPr lang="en-US" sz="1600" dirty="0">
              <a:solidFill>
                <a:schemeClr val="accent5">
                  <a:lumMod val="75000"/>
                </a:schemeClr>
              </a:solidFill>
              <a:latin typeface="Lato" panose="020B0604020202020204" charset="0"/>
            </a:endParaRPr>
          </a:p>
        </p:txBody>
      </p:sp>
      <p:sp>
        <p:nvSpPr>
          <p:cNvPr id="18" name="TextBox 17"/>
          <p:cNvSpPr txBox="1"/>
          <p:nvPr/>
        </p:nvSpPr>
        <p:spPr>
          <a:xfrm>
            <a:off x="8092043" y="1487948"/>
            <a:ext cx="821059" cy="954107"/>
          </a:xfrm>
          <a:prstGeom prst="rect">
            <a:avLst/>
          </a:prstGeom>
          <a:noFill/>
        </p:spPr>
        <p:txBody>
          <a:bodyPr wrap="none" rtlCol="0">
            <a:spAutoFit/>
          </a:bodyPr>
          <a:lstStyle/>
          <a:p>
            <a:r>
              <a:rPr lang="en-US" dirty="0" smtClean="0"/>
              <a:t>Index</a:t>
            </a:r>
          </a:p>
          <a:p>
            <a:endParaRPr lang="en-US" dirty="0" smtClean="0"/>
          </a:p>
          <a:p>
            <a:endParaRPr lang="en-US" dirty="0"/>
          </a:p>
          <a:p>
            <a:r>
              <a:rPr lang="en-US" dirty="0" smtClean="0"/>
              <a:t>address</a:t>
            </a:r>
            <a:endParaRPr lang="en-US" dirty="0"/>
          </a:p>
        </p:txBody>
      </p:sp>
      <p:cxnSp>
        <p:nvCxnSpPr>
          <p:cNvPr id="20" name="Straight Arrow Connector 19"/>
          <p:cNvCxnSpPr/>
          <p:nvPr/>
        </p:nvCxnSpPr>
        <p:spPr>
          <a:xfrm flipH="1">
            <a:off x="7645998" y="1637769"/>
            <a:ext cx="378502" cy="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645998" y="2341192"/>
            <a:ext cx="378502" cy="76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49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randombar(horizontal)">
                                      <p:cBhvr>
                                        <p:cTn id="35" dur="500"/>
                                        <p:tgtEl>
                                          <p:spTgt spid="20"/>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par>
                                <p:cTn id="39" presetID="14" presetClass="entr" presetSubtype="1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randombar(horizontal)">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fade">
                                      <p:cBhvr>
                                        <p:cTn id="67" dur="1000"/>
                                        <p:tgtEl>
                                          <p:spTgt spid="17">
                                            <p:txEl>
                                              <p:pRg st="0" end="0"/>
                                            </p:txEl>
                                          </p:spTgt>
                                        </p:tgtEl>
                                      </p:cBhvr>
                                    </p:animEffect>
                                    <p:anim calcmode="lin" valueType="num">
                                      <p:cBhvr>
                                        <p:cTn id="6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7">
                                            <p:txEl>
                                              <p:pRg st="2" end="2"/>
                                            </p:txEl>
                                          </p:spTgt>
                                        </p:tgtEl>
                                        <p:attrNameLst>
                                          <p:attrName>style.visibility</p:attrName>
                                        </p:attrNameLst>
                                      </p:cBhvr>
                                      <p:to>
                                        <p:strVal val="visible"/>
                                      </p:to>
                                    </p:set>
                                    <p:animEffect transition="in" filter="fade">
                                      <p:cBhvr>
                                        <p:cTn id="74" dur="1000"/>
                                        <p:tgtEl>
                                          <p:spTgt spid="17">
                                            <p:txEl>
                                              <p:pRg st="2" end="2"/>
                                            </p:txEl>
                                          </p:spTgt>
                                        </p:tgtEl>
                                      </p:cBhvr>
                                    </p:animEffect>
                                    <p:anim calcmode="lin" valueType="num">
                                      <p:cBhvr>
                                        <p:cTn id="75"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76"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7">
                                            <p:txEl>
                                              <p:pRg st="4" end="4"/>
                                            </p:txEl>
                                          </p:spTgt>
                                        </p:tgtEl>
                                        <p:attrNameLst>
                                          <p:attrName>style.visibility</p:attrName>
                                        </p:attrNameLst>
                                      </p:cBhvr>
                                      <p:to>
                                        <p:strVal val="visible"/>
                                      </p:to>
                                    </p:set>
                                    <p:animEffect transition="in" filter="fade">
                                      <p:cBhvr>
                                        <p:cTn id="81" dur="1000"/>
                                        <p:tgtEl>
                                          <p:spTgt spid="17">
                                            <p:txEl>
                                              <p:pRg st="4" end="4"/>
                                            </p:txEl>
                                          </p:spTgt>
                                        </p:tgtEl>
                                      </p:cBhvr>
                                    </p:animEffect>
                                    <p:anim calcmode="lin" valueType="num">
                                      <p:cBhvr>
                                        <p:cTn id="82"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83"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3" grpId="0"/>
      <p:bldP spid="15" grpId="0"/>
      <p:bldP spid="1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smtClean="0">
                <a:solidFill>
                  <a:schemeClr val="bg2"/>
                </a:solidFill>
                <a:latin typeface="Times New Roman" panose="02020603050405020304" pitchFamily="18" charset="0"/>
                <a:cs typeface="Times New Roman" panose="02020603050405020304" pitchFamily="18" charset="0"/>
              </a:rPr>
              <a:t>Data Types and Input Output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7" name="Google Shape;94;p13"/>
          <p:cNvSpPr txBox="1"/>
          <p:nvPr/>
        </p:nvSpPr>
        <p:spPr>
          <a:xfrm>
            <a:off x="110624" y="1167916"/>
            <a:ext cx="8852548" cy="3669291"/>
          </a:xfrm>
          <a:prstGeom prst="rect">
            <a:avLst/>
          </a:prstGeom>
          <a:noFill/>
          <a:ln>
            <a:noFill/>
          </a:ln>
        </p:spPr>
        <p:txBody>
          <a:bodyPr spcFirstLastPara="1" wrap="square" lIns="91425" tIns="91425" rIns="91425" bIns="91425" anchor="t" anchorCtr="0">
            <a:noAutofit/>
          </a:bodyPr>
          <a:lstStyle/>
          <a:p>
            <a:pPr marL="285750" lvl="0" indent="-285750" algn="just">
              <a:spcBef>
                <a:spcPts val="600"/>
              </a:spcBef>
              <a:buFont typeface="Wingdings" panose="05000000000000000000" pitchFamily="2" charset="2"/>
              <a:buChar char="§"/>
            </a:pP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"Identifiers" or "symbols" are the names you supply for variables, types, functions, and labels in your program</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a:t>
            </a:r>
          </a:p>
          <a:p>
            <a:pPr marL="285750" lvl="0" indent="-285750" algn="just">
              <a:spcBef>
                <a:spcPts val="600"/>
              </a:spcBef>
              <a:buFont typeface="Wingdings" panose="05000000000000000000" pitchFamily="2" charset="2"/>
              <a:buChar char="§"/>
            </a:pP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Identifier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names must differ in spelling and case from any </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keywords.</a:t>
            </a:r>
          </a:p>
          <a:p>
            <a:pPr marL="285750" lvl="0" indent="-285750" algn="just">
              <a:spcBef>
                <a:spcPts val="600"/>
              </a:spcBef>
              <a:buFont typeface="Wingdings" panose="05000000000000000000" pitchFamily="2" charset="2"/>
              <a:buChar char="§"/>
            </a:pP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You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cannot use </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keywords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as identifiers; they are reserved for special use</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a:t>
            </a:r>
          </a:p>
          <a:p>
            <a:pPr marL="285750" lvl="0" indent="-285750" algn="just">
              <a:spcBef>
                <a:spcPts val="600"/>
              </a:spcBef>
              <a:buFont typeface="Wingdings" panose="05000000000000000000" pitchFamily="2" charset="2"/>
              <a:buChar char="§"/>
            </a:pP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You create an identifier by specifying it in the declaration of a variable, type, or function. </a:t>
            </a:r>
            <a:endPar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endParaRPr>
          </a:p>
          <a:p>
            <a:pPr marL="285750" lvl="0" indent="-285750" algn="just">
              <a:spcBef>
                <a:spcPts val="600"/>
              </a:spcBef>
              <a:buFont typeface="Wingdings" panose="05000000000000000000" pitchFamily="2" charset="2"/>
              <a:buChar char="§"/>
            </a:pP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In the example below, </a:t>
            </a:r>
            <a:r>
              <a:rPr lang="en-US" sz="2000" dirty="0" err="1" smtClean="0">
                <a:solidFill>
                  <a:srgbClr val="FF0000"/>
                </a:solidFill>
                <a:latin typeface="Arial" panose="020B0604020202020204" pitchFamily="34" charset="0"/>
                <a:ea typeface="Lato"/>
                <a:cs typeface="Arial" panose="020B0604020202020204" pitchFamily="34" charset="0"/>
                <a:sym typeface="Lato"/>
              </a:rPr>
              <a:t>num</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is an identifier for an integer variable, and </a:t>
            </a:r>
            <a:r>
              <a:rPr lang="en-US" sz="2000" dirty="0">
                <a:solidFill>
                  <a:srgbClr val="FF0000"/>
                </a:solidFill>
                <a:latin typeface="Arial" panose="020B0604020202020204" pitchFamily="34" charset="0"/>
                <a:ea typeface="Lato"/>
                <a:cs typeface="Arial" panose="020B0604020202020204" pitchFamily="34" charset="0"/>
                <a:sym typeface="Lato"/>
              </a:rPr>
              <a:t>main</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 and </a:t>
            </a:r>
            <a:r>
              <a:rPr lang="en-US" sz="2000" dirty="0" err="1" smtClean="0">
                <a:solidFill>
                  <a:srgbClr val="FF0000"/>
                </a:solidFill>
                <a:latin typeface="Arial" panose="020B0604020202020204" pitchFamily="34" charset="0"/>
                <a:ea typeface="Lato"/>
                <a:cs typeface="Arial" panose="020B0604020202020204" pitchFamily="34" charset="0"/>
                <a:sym typeface="Lato"/>
              </a:rPr>
              <a:t>printf</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are identifier names for functions.</a:t>
            </a:r>
            <a:endParaRPr sz="2000" dirty="0">
              <a:solidFill>
                <a:schemeClr val="accent5">
                  <a:lumMod val="75000"/>
                </a:schemeClr>
              </a:solidFill>
              <a:latin typeface="Arial" panose="020B0604020202020204" pitchFamily="34" charset="0"/>
              <a:ea typeface="Lato"/>
              <a:cs typeface="Arial" panose="020B0604020202020204" pitchFamily="34" charset="0"/>
              <a:sym typeface="Lato"/>
            </a:endParaRPr>
          </a:p>
        </p:txBody>
      </p:sp>
      <p:sp>
        <p:nvSpPr>
          <p:cNvPr id="5" name="TextBox 4"/>
          <p:cNvSpPr txBox="1"/>
          <p:nvPr/>
        </p:nvSpPr>
        <p:spPr>
          <a:xfrm>
            <a:off x="155769" y="853882"/>
            <a:ext cx="1133644" cy="369332"/>
          </a:xfrm>
          <a:prstGeom prst="rect">
            <a:avLst/>
          </a:prstGeom>
          <a:noFill/>
        </p:spPr>
        <p:txBody>
          <a:bodyPr wrap="none" rtlCol="0">
            <a:spAutoFit/>
          </a:bodyPr>
          <a:lstStyle/>
          <a:p>
            <a:r>
              <a:rPr lang="en-US" sz="1800" u="sng" dirty="0" smtClean="0">
                <a:solidFill>
                  <a:srgbClr val="FF0000"/>
                </a:solidFill>
                <a:latin typeface="Arial" panose="020B0604020202020204" pitchFamily="34" charset="0"/>
                <a:cs typeface="Arial" panose="020B0604020202020204" pitchFamily="34" charset="0"/>
              </a:rPr>
              <a:t>Identifier:</a:t>
            </a:r>
            <a:endParaRPr lang="en-US" sz="1800" u="sng"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3447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One Dimensional Arrays</a:t>
            </a:r>
            <a:endParaRPr sz="4000" dirty="0">
              <a:solidFill>
                <a:schemeClr val="bg2"/>
              </a:solidFill>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8" name="TextBox 7"/>
          <p:cNvSpPr txBox="1"/>
          <p:nvPr/>
        </p:nvSpPr>
        <p:spPr>
          <a:xfrm>
            <a:off x="238140" y="798131"/>
            <a:ext cx="2117887" cy="369332"/>
          </a:xfrm>
          <a:prstGeom prst="rect">
            <a:avLst/>
          </a:prstGeom>
          <a:noFill/>
        </p:spPr>
        <p:txBody>
          <a:bodyPr wrap="none" rtlCol="0">
            <a:spAutoFit/>
          </a:bodyPr>
          <a:lstStyle/>
          <a:p>
            <a:r>
              <a:rPr lang="en-US" sz="1800" u="sng" dirty="0">
                <a:solidFill>
                  <a:schemeClr val="accent3"/>
                </a:solidFill>
                <a:latin typeface="Lato" panose="020B0604020202020204" charset="0"/>
              </a:rPr>
              <a:t>P</a:t>
            </a:r>
            <a:r>
              <a:rPr lang="en-US" sz="1800" u="sng" dirty="0" smtClean="0">
                <a:solidFill>
                  <a:schemeClr val="accent3"/>
                </a:solidFill>
                <a:latin typeface="Lato" panose="020B0604020202020204" charset="0"/>
              </a:rPr>
              <a:t>ointer </a:t>
            </a:r>
            <a:r>
              <a:rPr lang="en-US" sz="1800" u="sng" dirty="0" smtClean="0">
                <a:solidFill>
                  <a:schemeClr val="accent3"/>
                </a:solidFill>
                <a:latin typeface="Lato" panose="020B0604020202020204" charset="0"/>
              </a:rPr>
              <a:t>with</a:t>
            </a:r>
            <a:r>
              <a:rPr lang="en-US" sz="1800" u="sng" dirty="0" smtClean="0">
                <a:solidFill>
                  <a:schemeClr val="accent3"/>
                </a:solidFill>
                <a:latin typeface="Lato" panose="020B0604020202020204" charset="0"/>
              </a:rPr>
              <a:t> </a:t>
            </a:r>
            <a:r>
              <a:rPr lang="en-US" sz="1800" u="sng" dirty="0" smtClean="0">
                <a:solidFill>
                  <a:schemeClr val="accent3"/>
                </a:solidFill>
                <a:latin typeface="Lato" panose="020B0604020202020204" charset="0"/>
              </a:rPr>
              <a:t>Array:</a:t>
            </a:r>
            <a:endParaRPr lang="en-US" sz="1800" u="sng" dirty="0">
              <a:solidFill>
                <a:schemeClr val="accent3"/>
              </a:solidFill>
              <a:latin typeface="Lato" panose="020B0604020202020204" charset="0"/>
            </a:endParaRPr>
          </a:p>
        </p:txBody>
      </p:sp>
      <p:sp>
        <p:nvSpPr>
          <p:cNvPr id="2" name="Rectangle 1"/>
          <p:cNvSpPr/>
          <p:nvPr/>
        </p:nvSpPr>
        <p:spPr>
          <a:xfrm>
            <a:off x="238140" y="1227466"/>
            <a:ext cx="3076560" cy="3046988"/>
          </a:xfrm>
          <a:prstGeom prst="rect">
            <a:avLst/>
          </a:prstGeom>
        </p:spPr>
        <p:txBody>
          <a:bodyPr wrap="square">
            <a:spAutoFit/>
          </a:bodyPr>
          <a:lstStyle/>
          <a:p>
            <a:r>
              <a:rPr lang="en-US" sz="1600" dirty="0">
                <a:latin typeface="Lato" panose="020B0604020202020204" charset="0"/>
              </a:rPr>
              <a:t>#include </a:t>
            </a:r>
            <a:r>
              <a:rPr lang="en-US" sz="1600" dirty="0" smtClean="0">
                <a:latin typeface="Lato" panose="020B0604020202020204" charset="0"/>
              </a:rPr>
              <a:t>&lt;</a:t>
            </a:r>
            <a:r>
              <a:rPr lang="en-US" sz="1600" dirty="0" err="1" smtClean="0">
                <a:latin typeface="Lato" panose="020B0604020202020204" charset="0"/>
              </a:rPr>
              <a:t>stdio.h</a:t>
            </a:r>
            <a:r>
              <a:rPr lang="en-US" sz="1600" dirty="0" smtClean="0">
                <a:latin typeface="Lato" panose="020B0604020202020204" charset="0"/>
              </a:rPr>
              <a:t>&gt;</a:t>
            </a:r>
            <a:endParaRPr lang="en-US" sz="1600" dirty="0">
              <a:latin typeface="Lato" panose="020B0604020202020204" charset="0"/>
            </a:endParaRPr>
          </a:p>
          <a:p>
            <a:endParaRPr lang="en-US" sz="1600" dirty="0">
              <a:latin typeface="Lato" panose="020B0604020202020204" charset="0"/>
            </a:endParaRPr>
          </a:p>
          <a:p>
            <a:r>
              <a:rPr lang="en-US" sz="1600" dirty="0" err="1">
                <a:latin typeface="Lato" panose="020B0604020202020204" charset="0"/>
              </a:rPr>
              <a:t>int</a:t>
            </a:r>
            <a:r>
              <a:rPr lang="en-US" sz="1600" dirty="0">
                <a:latin typeface="Lato" panose="020B0604020202020204" charset="0"/>
              </a:rPr>
              <a:t> main()</a:t>
            </a:r>
          </a:p>
          <a:p>
            <a:r>
              <a:rPr lang="en-US" sz="1600" dirty="0">
                <a:latin typeface="Lato" panose="020B0604020202020204" charset="0"/>
              </a:rPr>
              <a:t>{</a:t>
            </a:r>
          </a:p>
          <a:p>
            <a:r>
              <a:rPr lang="en-US" sz="1600" dirty="0">
                <a:latin typeface="Lato" panose="020B0604020202020204" charset="0"/>
              </a:rPr>
              <a:t>    </a:t>
            </a:r>
            <a:r>
              <a:rPr lang="en-US" sz="1600" dirty="0" err="1">
                <a:latin typeface="Lato" panose="020B0604020202020204" charset="0"/>
              </a:rPr>
              <a:t>int</a:t>
            </a:r>
            <a:r>
              <a:rPr lang="en-US" sz="1600" dirty="0">
                <a:latin typeface="Lato" panose="020B0604020202020204" charset="0"/>
              </a:rPr>
              <a:t> </a:t>
            </a:r>
            <a:r>
              <a:rPr lang="en-US" sz="1600" dirty="0" err="1">
                <a:latin typeface="Lato" panose="020B0604020202020204" charset="0"/>
              </a:rPr>
              <a:t>i</a:t>
            </a:r>
            <a:r>
              <a:rPr lang="en-US" sz="1600" dirty="0">
                <a:latin typeface="Lato" panose="020B0604020202020204" charset="0"/>
              </a:rPr>
              <a:t>, *p;</a:t>
            </a:r>
          </a:p>
          <a:p>
            <a:r>
              <a:rPr lang="en-US" sz="1600" dirty="0">
                <a:latin typeface="Lato" panose="020B0604020202020204" charset="0"/>
              </a:rPr>
              <a:t>    </a:t>
            </a:r>
            <a:r>
              <a:rPr lang="en-US" sz="1600" dirty="0" err="1">
                <a:latin typeface="Lato" panose="020B0604020202020204" charset="0"/>
              </a:rPr>
              <a:t>int</a:t>
            </a:r>
            <a:r>
              <a:rPr lang="en-US" sz="1600" dirty="0">
                <a:latin typeface="Lato" panose="020B0604020202020204" charset="0"/>
              </a:rPr>
              <a:t> ma[5]={</a:t>
            </a:r>
            <a:r>
              <a:rPr lang="en-US" sz="1600" dirty="0" smtClean="0">
                <a:latin typeface="Lato" panose="020B0604020202020204" charset="0"/>
              </a:rPr>
              <a:t>20, 30, 40, 50, 60};</a:t>
            </a:r>
            <a:endParaRPr lang="en-US" sz="1600" dirty="0">
              <a:latin typeface="Lato" panose="020B0604020202020204" charset="0"/>
            </a:endParaRPr>
          </a:p>
          <a:p>
            <a:r>
              <a:rPr lang="en-US" sz="1600" dirty="0">
                <a:latin typeface="Lato" panose="020B0604020202020204" charset="0"/>
              </a:rPr>
              <a:t>    p=ma</a:t>
            </a:r>
            <a:r>
              <a:rPr lang="en-US" sz="1600" dirty="0" smtClean="0">
                <a:latin typeface="Lato" panose="020B0604020202020204" charset="0"/>
              </a:rPr>
              <a:t>; // or p=&amp;ma[0];</a:t>
            </a:r>
            <a:endParaRPr lang="en-US" sz="1600" dirty="0">
              <a:latin typeface="Lato" panose="020B0604020202020204" charset="0"/>
            </a:endParaRPr>
          </a:p>
          <a:p>
            <a:r>
              <a:rPr lang="en-US" sz="1600" dirty="0">
                <a:latin typeface="Lato" panose="020B0604020202020204" charset="0"/>
              </a:rPr>
              <a:t>    for(</a:t>
            </a:r>
            <a:r>
              <a:rPr lang="en-US" sz="1600" dirty="0" err="1">
                <a:latin typeface="Lato" panose="020B0604020202020204" charset="0"/>
              </a:rPr>
              <a:t>i</a:t>
            </a:r>
            <a:r>
              <a:rPr lang="en-US" sz="1600" dirty="0">
                <a:latin typeface="Lato" panose="020B0604020202020204" charset="0"/>
              </a:rPr>
              <a:t>=0; </a:t>
            </a:r>
            <a:r>
              <a:rPr lang="en-US" sz="1600" dirty="0" err="1">
                <a:latin typeface="Lato" panose="020B0604020202020204" charset="0"/>
              </a:rPr>
              <a:t>i</a:t>
            </a:r>
            <a:r>
              <a:rPr lang="en-US" sz="1600" dirty="0">
                <a:latin typeface="Lato" panose="020B0604020202020204" charset="0"/>
              </a:rPr>
              <a:t>&lt;5; </a:t>
            </a:r>
            <a:r>
              <a:rPr lang="en-US" sz="1600" dirty="0" err="1">
                <a:latin typeface="Lato" panose="020B0604020202020204" charset="0"/>
              </a:rPr>
              <a:t>i</a:t>
            </a:r>
            <a:r>
              <a:rPr lang="en-US" sz="1600" dirty="0">
                <a:latin typeface="Lato" panose="020B0604020202020204" charset="0"/>
              </a:rPr>
              <a:t>++)</a:t>
            </a:r>
          </a:p>
          <a:p>
            <a:r>
              <a:rPr lang="en-US" sz="1600" dirty="0">
                <a:latin typeface="Lato" panose="020B0604020202020204" charset="0"/>
              </a:rPr>
              <a:t>    {</a:t>
            </a:r>
          </a:p>
          <a:p>
            <a:r>
              <a:rPr lang="en-US" sz="1600" dirty="0">
                <a:latin typeface="Lato" panose="020B0604020202020204" charset="0"/>
              </a:rPr>
              <a:t>        </a:t>
            </a:r>
            <a:r>
              <a:rPr lang="en-US" sz="1600" dirty="0" err="1" smtClean="0">
                <a:latin typeface="Lato" panose="020B0604020202020204" charset="0"/>
              </a:rPr>
              <a:t>printf</a:t>
            </a:r>
            <a:r>
              <a:rPr lang="en-US" sz="1600" dirty="0" smtClean="0">
                <a:latin typeface="Lato" panose="020B0604020202020204" charset="0"/>
              </a:rPr>
              <a:t>(“%d”, </a:t>
            </a:r>
            <a:r>
              <a:rPr lang="en-US" sz="1600" dirty="0" smtClean="0">
                <a:latin typeface="Lato" panose="020B0604020202020204" charset="0"/>
              </a:rPr>
              <a:t>p</a:t>
            </a:r>
            <a:r>
              <a:rPr lang="en-US" sz="1600" dirty="0" smtClean="0">
                <a:latin typeface="Lato" panose="020B0604020202020204" charset="0"/>
              </a:rPr>
              <a:t>[ </a:t>
            </a:r>
            <a:r>
              <a:rPr lang="en-US" sz="1600" dirty="0" err="1" smtClean="0">
                <a:latin typeface="Lato" panose="020B0604020202020204" charset="0"/>
              </a:rPr>
              <a:t>i</a:t>
            </a:r>
            <a:r>
              <a:rPr lang="en-US" sz="1600" dirty="0" smtClean="0">
                <a:latin typeface="Lato" panose="020B0604020202020204" charset="0"/>
              </a:rPr>
              <a:t> </a:t>
            </a:r>
            <a:r>
              <a:rPr lang="en-US" sz="1600" dirty="0" smtClean="0">
                <a:latin typeface="Lato" panose="020B0604020202020204" charset="0"/>
              </a:rPr>
              <a:t>]);</a:t>
            </a:r>
            <a:endParaRPr lang="en-US" sz="1600" dirty="0">
              <a:latin typeface="Lato" panose="020B0604020202020204" charset="0"/>
            </a:endParaRPr>
          </a:p>
          <a:p>
            <a:r>
              <a:rPr lang="en-US" sz="1600" dirty="0">
                <a:latin typeface="Lato" panose="020B0604020202020204" charset="0"/>
              </a:rPr>
              <a:t>    }</a:t>
            </a:r>
          </a:p>
          <a:p>
            <a:r>
              <a:rPr lang="en-US" sz="1600" dirty="0">
                <a:latin typeface="Lato" panose="020B0604020202020204" charset="0"/>
              </a:rPr>
              <a:t>}</a:t>
            </a:r>
          </a:p>
        </p:txBody>
      </p:sp>
    </p:spTree>
    <p:extLst>
      <p:ext uri="{BB962C8B-B14F-4D97-AF65-F5344CB8AC3E}">
        <p14:creationId xmlns:p14="http://schemas.microsoft.com/office/powerpoint/2010/main" val="18431354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One Dimensional Arrays</a:t>
            </a:r>
            <a:endParaRPr sz="4000" dirty="0">
              <a:solidFill>
                <a:schemeClr val="bg2"/>
              </a:solidFill>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8" name="TextBox 7"/>
          <p:cNvSpPr txBox="1"/>
          <p:nvPr/>
        </p:nvSpPr>
        <p:spPr>
          <a:xfrm>
            <a:off x="238140" y="798131"/>
            <a:ext cx="7077579" cy="369332"/>
          </a:xfrm>
          <a:prstGeom prst="rect">
            <a:avLst/>
          </a:prstGeom>
          <a:noFill/>
        </p:spPr>
        <p:txBody>
          <a:bodyPr wrap="none" rtlCol="0">
            <a:spAutoFit/>
          </a:bodyPr>
          <a:lstStyle/>
          <a:p>
            <a:r>
              <a:rPr lang="en-US" sz="1800" u="sng" dirty="0">
                <a:solidFill>
                  <a:schemeClr val="accent3"/>
                </a:solidFill>
                <a:latin typeface="Lato" panose="020B0604020202020204" charset="0"/>
              </a:rPr>
              <a:t>Functions and </a:t>
            </a:r>
            <a:r>
              <a:rPr lang="en-US" sz="1800" u="sng" dirty="0" smtClean="0">
                <a:solidFill>
                  <a:schemeClr val="accent3"/>
                </a:solidFill>
                <a:latin typeface="Lato" panose="020B0604020202020204" charset="0"/>
              </a:rPr>
              <a:t>Arrays:</a:t>
            </a:r>
            <a:r>
              <a:rPr lang="en-US" sz="1800" dirty="0" smtClean="0">
                <a:solidFill>
                  <a:schemeClr val="accent3"/>
                </a:solidFill>
                <a:latin typeface="Lato" panose="020B0604020202020204" charset="0"/>
              </a:rPr>
              <a:t> </a:t>
            </a:r>
            <a:r>
              <a:rPr lang="en-US" sz="1800" dirty="0" err="1" smtClean="0">
                <a:solidFill>
                  <a:schemeClr val="accent3"/>
                </a:solidFill>
                <a:latin typeface="Lato" panose="020B0604020202020204" charset="0"/>
              </a:rPr>
              <a:t>Pasing</a:t>
            </a:r>
            <a:r>
              <a:rPr lang="en-US" sz="1800" dirty="0" smtClean="0">
                <a:solidFill>
                  <a:schemeClr val="accent3"/>
                </a:solidFill>
                <a:latin typeface="Lato" panose="020B0604020202020204" charset="0"/>
              </a:rPr>
              <a:t> </a:t>
            </a:r>
            <a:r>
              <a:rPr lang="en-US" sz="1800" dirty="0" smtClean="0">
                <a:solidFill>
                  <a:schemeClr val="accent3"/>
                </a:solidFill>
                <a:latin typeface="Lato" panose="020B0604020202020204" charset="0"/>
              </a:rPr>
              <a:t>Base Address of an </a:t>
            </a:r>
            <a:r>
              <a:rPr lang="en-US" sz="1800" dirty="0" smtClean="0">
                <a:solidFill>
                  <a:schemeClr val="accent3"/>
                </a:solidFill>
                <a:latin typeface="Lato" panose="020B0604020202020204" charset="0"/>
              </a:rPr>
              <a:t>Array to a Function:</a:t>
            </a:r>
            <a:endParaRPr lang="en-US" sz="1800" dirty="0">
              <a:solidFill>
                <a:schemeClr val="accent3"/>
              </a:solidFill>
              <a:latin typeface="Lato" panose="020B0604020202020204" charset="0"/>
            </a:endParaRPr>
          </a:p>
        </p:txBody>
      </p:sp>
      <p:sp>
        <p:nvSpPr>
          <p:cNvPr id="4" name="Rectangle 3"/>
          <p:cNvSpPr/>
          <p:nvPr/>
        </p:nvSpPr>
        <p:spPr>
          <a:xfrm>
            <a:off x="1589804" y="1136290"/>
            <a:ext cx="3875813" cy="3539430"/>
          </a:xfrm>
          <a:prstGeom prst="rect">
            <a:avLst/>
          </a:prstGeom>
        </p:spPr>
        <p:txBody>
          <a:bodyPr wrap="square">
            <a:spAutoFit/>
          </a:bodyPr>
          <a:lstStyle/>
          <a:p>
            <a:r>
              <a:rPr lang="en-US" dirty="0">
                <a:latin typeface="Lato" panose="020B0604020202020204" charset="0"/>
              </a:rPr>
              <a:t>#include </a:t>
            </a:r>
            <a:r>
              <a:rPr lang="en-US" dirty="0" smtClean="0">
                <a:latin typeface="Lato" panose="020B0604020202020204" charset="0"/>
              </a:rPr>
              <a:t>&lt;</a:t>
            </a:r>
            <a:r>
              <a:rPr lang="en-US" dirty="0" err="1" smtClean="0">
                <a:latin typeface="Lato" panose="020B0604020202020204" charset="0"/>
              </a:rPr>
              <a:t>stdio.h</a:t>
            </a:r>
            <a:r>
              <a:rPr lang="en-US" dirty="0" smtClean="0">
                <a:latin typeface="Lato" panose="020B0604020202020204" charset="0"/>
              </a:rPr>
              <a:t>&gt;</a:t>
            </a:r>
            <a:endParaRPr lang="en-US" dirty="0">
              <a:latin typeface="Lato" panose="020B0604020202020204" charset="0"/>
            </a:endParaRPr>
          </a:p>
          <a:p>
            <a:r>
              <a:rPr lang="en-US" dirty="0">
                <a:latin typeface="Lato" panose="020B0604020202020204" charset="0"/>
              </a:rPr>
              <a:t>void display(</a:t>
            </a:r>
            <a:r>
              <a:rPr lang="en-US" dirty="0" err="1">
                <a:latin typeface="Lato" panose="020B0604020202020204" charset="0"/>
              </a:rPr>
              <a:t>int</a:t>
            </a:r>
            <a:r>
              <a:rPr lang="en-US" dirty="0">
                <a:latin typeface="Lato" panose="020B0604020202020204" charset="0"/>
              </a:rPr>
              <a:t> *p, </a:t>
            </a:r>
            <a:r>
              <a:rPr lang="en-US" dirty="0" err="1">
                <a:latin typeface="Lato" panose="020B0604020202020204" charset="0"/>
              </a:rPr>
              <a:t>int</a:t>
            </a:r>
            <a:r>
              <a:rPr lang="en-US" dirty="0">
                <a:latin typeface="Lato" panose="020B0604020202020204" charset="0"/>
              </a:rPr>
              <a:t> n)</a:t>
            </a:r>
          </a:p>
          <a:p>
            <a:r>
              <a:rPr lang="en-US" dirty="0">
                <a:latin typeface="Lato" panose="020B0604020202020204" charset="0"/>
              </a:rPr>
              <a:t>{</a:t>
            </a:r>
          </a:p>
          <a:p>
            <a:r>
              <a:rPr lang="en-US" dirty="0">
                <a:latin typeface="Lato" panose="020B0604020202020204" charset="0"/>
              </a:rPr>
              <a:t>   </a:t>
            </a:r>
            <a:r>
              <a:rPr lang="en-US" dirty="0" smtClean="0">
                <a:latin typeface="Lato" panose="020B0604020202020204" charset="0"/>
              </a:rPr>
              <a:t>      </a:t>
            </a:r>
            <a:r>
              <a:rPr lang="en-US" dirty="0" err="1">
                <a:latin typeface="Lato" panose="020B0604020202020204" charset="0"/>
              </a:rPr>
              <a:t>int</a:t>
            </a:r>
            <a:r>
              <a:rPr lang="en-US" dirty="0">
                <a:latin typeface="Lato" panose="020B0604020202020204" charset="0"/>
              </a:rPr>
              <a:t> </a:t>
            </a:r>
            <a:r>
              <a:rPr lang="en-US" dirty="0" err="1">
                <a:latin typeface="Lato" panose="020B0604020202020204" charset="0"/>
              </a:rPr>
              <a:t>i</a:t>
            </a:r>
            <a:r>
              <a:rPr lang="en-US" dirty="0">
                <a:latin typeface="Lato" panose="020B0604020202020204" charset="0"/>
              </a:rPr>
              <a:t>;</a:t>
            </a:r>
          </a:p>
          <a:p>
            <a:r>
              <a:rPr lang="en-US" dirty="0">
                <a:latin typeface="Lato" panose="020B0604020202020204" charset="0"/>
              </a:rPr>
              <a:t>    </a:t>
            </a:r>
            <a:r>
              <a:rPr lang="en-US" dirty="0" smtClean="0">
                <a:latin typeface="Lato" panose="020B0604020202020204" charset="0"/>
              </a:rPr>
              <a:t>     for(</a:t>
            </a:r>
            <a:r>
              <a:rPr lang="en-US" dirty="0" err="1" smtClean="0">
                <a:latin typeface="Lato" panose="020B0604020202020204" charset="0"/>
              </a:rPr>
              <a:t>i</a:t>
            </a:r>
            <a:r>
              <a:rPr lang="en-US" dirty="0" smtClean="0">
                <a:latin typeface="Lato" panose="020B0604020202020204" charset="0"/>
              </a:rPr>
              <a:t>=0</a:t>
            </a:r>
            <a:r>
              <a:rPr lang="en-US" dirty="0">
                <a:latin typeface="Lato" panose="020B0604020202020204" charset="0"/>
              </a:rPr>
              <a:t>; </a:t>
            </a:r>
            <a:r>
              <a:rPr lang="en-US" dirty="0" err="1">
                <a:latin typeface="Lato" panose="020B0604020202020204" charset="0"/>
              </a:rPr>
              <a:t>i</a:t>
            </a:r>
            <a:r>
              <a:rPr lang="en-US" dirty="0">
                <a:latin typeface="Lato" panose="020B0604020202020204" charset="0"/>
              </a:rPr>
              <a:t>&lt;n; </a:t>
            </a:r>
            <a:r>
              <a:rPr lang="en-US" dirty="0" err="1">
                <a:latin typeface="Lato" panose="020B0604020202020204" charset="0"/>
              </a:rPr>
              <a:t>i</a:t>
            </a:r>
            <a:r>
              <a:rPr lang="en-US" dirty="0" smtClean="0">
                <a:latin typeface="Lato" panose="020B0604020202020204" charset="0"/>
              </a:rPr>
              <a:t>++){</a:t>
            </a:r>
            <a:endParaRPr lang="en-US" dirty="0">
              <a:latin typeface="Lato" panose="020B0604020202020204" charset="0"/>
            </a:endParaRPr>
          </a:p>
          <a:p>
            <a:r>
              <a:rPr lang="en-US" dirty="0">
                <a:latin typeface="Lato" panose="020B0604020202020204" charset="0"/>
              </a:rPr>
              <a:t>        </a:t>
            </a:r>
            <a:r>
              <a:rPr lang="en-US" dirty="0" smtClean="0">
                <a:latin typeface="Lato" panose="020B0604020202020204" charset="0"/>
              </a:rPr>
              <a:t>        </a:t>
            </a:r>
            <a:r>
              <a:rPr lang="en-US" dirty="0" err="1" smtClean="0">
                <a:latin typeface="Lato" panose="020B0604020202020204" charset="0"/>
              </a:rPr>
              <a:t>printf</a:t>
            </a:r>
            <a:r>
              <a:rPr lang="en-US" dirty="0" smtClean="0">
                <a:latin typeface="Lato" panose="020B0604020202020204" charset="0"/>
              </a:rPr>
              <a:t>(“%d”, p[</a:t>
            </a:r>
            <a:r>
              <a:rPr lang="en-US" dirty="0" err="1" smtClean="0">
                <a:latin typeface="Lato" panose="020B0604020202020204" charset="0"/>
              </a:rPr>
              <a:t>i</a:t>
            </a:r>
            <a:r>
              <a:rPr lang="en-US" dirty="0" smtClean="0">
                <a:latin typeface="Lato" panose="020B0604020202020204" charset="0"/>
              </a:rPr>
              <a:t>]);</a:t>
            </a:r>
            <a:endParaRPr lang="en-US" dirty="0">
              <a:latin typeface="Lato" panose="020B0604020202020204" charset="0"/>
            </a:endParaRPr>
          </a:p>
          <a:p>
            <a:r>
              <a:rPr lang="en-US" dirty="0" smtClean="0">
                <a:latin typeface="Lato" panose="020B0604020202020204" charset="0"/>
              </a:rPr>
              <a:t>         </a:t>
            </a:r>
            <a:r>
              <a:rPr lang="en-US" dirty="0" smtClean="0">
                <a:latin typeface="Lato" panose="020B0604020202020204" charset="0"/>
              </a:rPr>
              <a:t>}</a:t>
            </a:r>
            <a:endParaRPr lang="en-US" dirty="0">
              <a:latin typeface="Lato" panose="020B0604020202020204" charset="0"/>
            </a:endParaRPr>
          </a:p>
          <a:p>
            <a:r>
              <a:rPr lang="en-US" dirty="0">
                <a:latin typeface="Lato" panose="020B0604020202020204" charset="0"/>
              </a:rPr>
              <a:t>}</a:t>
            </a:r>
          </a:p>
          <a:p>
            <a:r>
              <a:rPr lang="en-US" dirty="0" err="1">
                <a:latin typeface="Lato" panose="020B0604020202020204" charset="0"/>
              </a:rPr>
              <a:t>int</a:t>
            </a:r>
            <a:r>
              <a:rPr lang="en-US" dirty="0">
                <a:latin typeface="Lato" panose="020B0604020202020204" charset="0"/>
              </a:rPr>
              <a:t> main()</a:t>
            </a:r>
          </a:p>
          <a:p>
            <a:r>
              <a:rPr lang="en-US" dirty="0">
                <a:latin typeface="Lato" panose="020B0604020202020204" charset="0"/>
              </a:rPr>
              <a:t>{</a:t>
            </a:r>
          </a:p>
          <a:p>
            <a:r>
              <a:rPr lang="en-US" dirty="0">
                <a:latin typeface="Lato" panose="020B0604020202020204" charset="0"/>
              </a:rPr>
              <a:t>    </a:t>
            </a:r>
            <a:r>
              <a:rPr lang="en-US" dirty="0" smtClean="0">
                <a:latin typeface="Lato" panose="020B0604020202020204" charset="0"/>
              </a:rPr>
              <a:t>     </a:t>
            </a:r>
            <a:r>
              <a:rPr lang="en-US" dirty="0" err="1" smtClean="0">
                <a:latin typeface="Lato" panose="020B0604020202020204" charset="0"/>
              </a:rPr>
              <a:t>int</a:t>
            </a:r>
            <a:r>
              <a:rPr lang="en-US" dirty="0" smtClean="0">
                <a:latin typeface="Lato" panose="020B0604020202020204" charset="0"/>
              </a:rPr>
              <a:t> </a:t>
            </a:r>
            <a:r>
              <a:rPr lang="en-US" dirty="0" err="1">
                <a:latin typeface="Lato" panose="020B0604020202020204" charset="0"/>
              </a:rPr>
              <a:t>i</a:t>
            </a:r>
            <a:r>
              <a:rPr lang="en-US" dirty="0">
                <a:latin typeface="Lato" panose="020B0604020202020204" charset="0"/>
              </a:rPr>
              <a:t>, *p;</a:t>
            </a:r>
          </a:p>
          <a:p>
            <a:r>
              <a:rPr lang="en-US" dirty="0">
                <a:latin typeface="Lato" panose="020B0604020202020204" charset="0"/>
              </a:rPr>
              <a:t>    </a:t>
            </a:r>
            <a:r>
              <a:rPr lang="en-US" dirty="0" smtClean="0">
                <a:latin typeface="Lato" panose="020B0604020202020204" charset="0"/>
              </a:rPr>
              <a:t>     </a:t>
            </a:r>
            <a:r>
              <a:rPr lang="en-US" dirty="0" err="1" smtClean="0">
                <a:latin typeface="Lato" panose="020B0604020202020204" charset="0"/>
              </a:rPr>
              <a:t>int</a:t>
            </a:r>
            <a:r>
              <a:rPr lang="en-US" dirty="0" smtClean="0">
                <a:latin typeface="Lato" panose="020B0604020202020204" charset="0"/>
              </a:rPr>
              <a:t> </a:t>
            </a:r>
            <a:r>
              <a:rPr lang="en-US" dirty="0">
                <a:latin typeface="Lato" panose="020B0604020202020204" charset="0"/>
              </a:rPr>
              <a:t>ma[5]={20, 30, 40, 50, 60};</a:t>
            </a:r>
          </a:p>
          <a:p>
            <a:r>
              <a:rPr lang="en-US" dirty="0">
                <a:latin typeface="Lato" panose="020B0604020202020204" charset="0"/>
              </a:rPr>
              <a:t>    </a:t>
            </a:r>
            <a:r>
              <a:rPr lang="en-US" dirty="0" smtClean="0">
                <a:latin typeface="Lato" panose="020B0604020202020204" charset="0"/>
              </a:rPr>
              <a:t>     display(ma</a:t>
            </a:r>
            <a:r>
              <a:rPr lang="en-US" dirty="0">
                <a:latin typeface="Lato" panose="020B0604020202020204" charset="0"/>
              </a:rPr>
              <a:t>, 5);</a:t>
            </a:r>
          </a:p>
          <a:p>
            <a:r>
              <a:rPr lang="en-US" dirty="0">
                <a:latin typeface="Lato" panose="020B0604020202020204" charset="0"/>
              </a:rPr>
              <a:t>    </a:t>
            </a:r>
            <a:r>
              <a:rPr lang="en-US" dirty="0" smtClean="0">
                <a:latin typeface="Lato" panose="020B0604020202020204" charset="0"/>
              </a:rPr>
              <a:t>     display(ma+2</a:t>
            </a:r>
            <a:r>
              <a:rPr lang="en-US" dirty="0">
                <a:latin typeface="Lato" panose="020B0604020202020204" charset="0"/>
              </a:rPr>
              <a:t>, 3);</a:t>
            </a:r>
          </a:p>
          <a:p>
            <a:r>
              <a:rPr lang="en-US" dirty="0">
                <a:latin typeface="Lato" panose="020B0604020202020204" charset="0"/>
              </a:rPr>
              <a:t>    </a:t>
            </a:r>
            <a:r>
              <a:rPr lang="en-US" dirty="0" smtClean="0">
                <a:latin typeface="Lato" panose="020B0604020202020204" charset="0"/>
              </a:rPr>
              <a:t>     </a:t>
            </a:r>
            <a:r>
              <a:rPr lang="en-US" dirty="0" err="1" smtClean="0">
                <a:latin typeface="Lato" panose="020B0604020202020204" charset="0"/>
              </a:rPr>
              <a:t>printf</a:t>
            </a:r>
            <a:r>
              <a:rPr lang="en-US" dirty="0" smtClean="0">
                <a:latin typeface="Lato" panose="020B0604020202020204" charset="0"/>
              </a:rPr>
              <a:t>("Size </a:t>
            </a:r>
            <a:r>
              <a:rPr lang="en-US" dirty="0">
                <a:latin typeface="Lato" panose="020B0604020202020204" charset="0"/>
              </a:rPr>
              <a:t>of Array: </a:t>
            </a:r>
            <a:r>
              <a:rPr lang="en-US" dirty="0" smtClean="0">
                <a:latin typeface="Lato" panose="020B0604020202020204" charset="0"/>
              </a:rPr>
              <a:t>%d”, </a:t>
            </a:r>
            <a:r>
              <a:rPr lang="en-US" dirty="0" err="1" smtClean="0">
                <a:latin typeface="Lato" panose="020B0604020202020204" charset="0"/>
              </a:rPr>
              <a:t>sizeof</a:t>
            </a:r>
            <a:r>
              <a:rPr lang="en-US" dirty="0" smtClean="0">
                <a:latin typeface="Lato" panose="020B0604020202020204" charset="0"/>
              </a:rPr>
              <a:t>(ma));</a:t>
            </a:r>
            <a:endParaRPr lang="en-US" dirty="0">
              <a:latin typeface="Lato" panose="020B0604020202020204" charset="0"/>
            </a:endParaRPr>
          </a:p>
          <a:p>
            <a:r>
              <a:rPr lang="en-US" dirty="0">
                <a:latin typeface="Lato" panose="020B0604020202020204" charset="0"/>
              </a:rPr>
              <a:t>}</a:t>
            </a:r>
          </a:p>
        </p:txBody>
      </p:sp>
    </p:spTree>
    <p:extLst>
      <p:ext uri="{BB962C8B-B14F-4D97-AF65-F5344CB8AC3E}">
        <p14:creationId xmlns:p14="http://schemas.microsoft.com/office/powerpoint/2010/main" val="18102188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2-D Arrays in </a:t>
            </a:r>
            <a:r>
              <a:rPr lang="en" sz="4000" dirty="0" smtClean="0">
                <a:solidFill>
                  <a:schemeClr val="bg2"/>
                </a:solidFill>
                <a:latin typeface="Times New Roman" panose="02020603050405020304" pitchFamily="18" charset="0"/>
                <a:cs typeface="Times New Roman" panose="02020603050405020304" pitchFamily="18" charset="0"/>
              </a:rPr>
              <a:t>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2-D Array:</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2" name="TextBox 1"/>
          <p:cNvSpPr txBox="1"/>
          <p:nvPr/>
        </p:nvSpPr>
        <p:spPr>
          <a:xfrm>
            <a:off x="363557" y="1377014"/>
            <a:ext cx="8505971" cy="1323439"/>
          </a:xfrm>
          <a:prstGeom prst="rect">
            <a:avLst/>
          </a:prstGeom>
          <a:noFill/>
        </p:spPr>
        <p:txBody>
          <a:bodyPr wrap="square" rtlCol="0">
            <a:spAutoFit/>
          </a:bodyPr>
          <a:lstStyle/>
          <a:p>
            <a:pPr marL="285750" indent="-285750">
              <a:buFont typeface="Wingdings" panose="05000000000000000000" pitchFamily="2" charset="2"/>
              <a:buChar char="§"/>
            </a:pPr>
            <a:r>
              <a:rPr lang="en-US" sz="1600" dirty="0">
                <a:solidFill>
                  <a:schemeClr val="accent5">
                    <a:lumMod val="75000"/>
                  </a:schemeClr>
                </a:solidFill>
                <a:latin typeface="Lato" panose="020B0604020202020204" charset="0"/>
              </a:rPr>
              <a:t>In </a:t>
            </a:r>
            <a:r>
              <a:rPr lang="en-US" sz="1600" dirty="0" smtClean="0">
                <a:solidFill>
                  <a:schemeClr val="accent5">
                    <a:lumMod val="75000"/>
                  </a:schemeClr>
                </a:solidFill>
                <a:latin typeface="Lato" panose="020B0604020202020204" charset="0"/>
              </a:rPr>
              <a:t>C, </a:t>
            </a:r>
            <a:r>
              <a:rPr lang="en-US" sz="1600" dirty="0">
                <a:solidFill>
                  <a:schemeClr val="accent5">
                    <a:lumMod val="75000"/>
                  </a:schemeClr>
                </a:solidFill>
                <a:latin typeface="Lato" panose="020B0604020202020204" charset="0"/>
              </a:rPr>
              <a:t>we can create an array of an array, known as a multidimensional </a:t>
            </a:r>
            <a:r>
              <a:rPr lang="en-US" sz="1600" dirty="0" smtClean="0">
                <a:solidFill>
                  <a:schemeClr val="accent5">
                    <a:lumMod val="75000"/>
                  </a:schemeClr>
                </a:solidFill>
                <a:latin typeface="Lato" panose="020B0604020202020204" charset="0"/>
              </a:rPr>
              <a:t>array.</a:t>
            </a:r>
          </a:p>
          <a:p>
            <a:pPr marL="285750" indent="-285750">
              <a:buFont typeface="Wingdings" panose="05000000000000000000" pitchFamily="2" charset="2"/>
              <a:buChar char="§"/>
            </a:pPr>
            <a:r>
              <a:rPr lang="en-US" sz="1600" dirty="0" smtClean="0">
                <a:solidFill>
                  <a:schemeClr val="accent5">
                    <a:lumMod val="75000"/>
                  </a:schemeClr>
                </a:solidFill>
                <a:latin typeface="Lato" panose="020B0604020202020204" charset="0"/>
              </a:rPr>
              <a:t>For </a:t>
            </a:r>
            <a:r>
              <a:rPr lang="en-US" sz="1600" dirty="0">
                <a:solidFill>
                  <a:schemeClr val="accent5">
                    <a:lumMod val="75000"/>
                  </a:schemeClr>
                </a:solidFill>
                <a:latin typeface="Lato" panose="020B0604020202020204" charset="0"/>
              </a:rPr>
              <a:t>example</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x[3][3];</a:t>
            </a:r>
          </a:p>
          <a:p>
            <a:pPr marL="285750" indent="-285750">
              <a:buFont typeface="Wingdings" panose="05000000000000000000" pitchFamily="2" charset="2"/>
              <a:buChar char="§"/>
            </a:pPr>
            <a:r>
              <a:rPr lang="en-US" sz="1600" dirty="0">
                <a:solidFill>
                  <a:schemeClr val="accent5">
                    <a:lumMod val="75000"/>
                  </a:schemeClr>
                </a:solidFill>
                <a:latin typeface="Lato" panose="020B0604020202020204" charset="0"/>
              </a:rPr>
              <a:t>Here, </a:t>
            </a:r>
            <a:r>
              <a:rPr lang="en-US" sz="1600" dirty="0" smtClean="0">
                <a:solidFill>
                  <a:schemeClr val="accent3"/>
                </a:solidFill>
                <a:latin typeface="Lato" panose="020B0604020202020204" charset="0"/>
              </a:rPr>
              <a:t>x</a:t>
            </a:r>
            <a:r>
              <a:rPr lang="en-US" sz="1600" dirty="0" smtClean="0">
                <a:solidFill>
                  <a:schemeClr val="accent5">
                    <a:lumMod val="75000"/>
                  </a:schemeClr>
                </a:solidFill>
                <a:latin typeface="Lato" panose="020B0604020202020204" charset="0"/>
              </a:rPr>
              <a:t> </a:t>
            </a:r>
            <a:r>
              <a:rPr lang="en-US" sz="1600" dirty="0">
                <a:solidFill>
                  <a:schemeClr val="accent5">
                    <a:lumMod val="75000"/>
                  </a:schemeClr>
                </a:solidFill>
                <a:latin typeface="Lato" panose="020B0604020202020204" charset="0"/>
              </a:rPr>
              <a:t>is a two-dimensional array. It can hold a maximum of 9</a:t>
            </a:r>
            <a:r>
              <a:rPr lang="en-US" sz="1600" dirty="0" smtClean="0">
                <a:solidFill>
                  <a:schemeClr val="accent5">
                    <a:lumMod val="75000"/>
                  </a:schemeClr>
                </a:solidFill>
                <a:latin typeface="Lato" panose="020B0604020202020204" charset="0"/>
              </a:rPr>
              <a:t> elements.</a:t>
            </a:r>
          </a:p>
          <a:p>
            <a:pPr marL="285750" indent="-285750">
              <a:buFont typeface="Wingdings" panose="05000000000000000000" pitchFamily="2" charset="2"/>
              <a:buChar char="§"/>
            </a:pPr>
            <a:r>
              <a:rPr lang="en-US" sz="1600" dirty="0" smtClean="0">
                <a:solidFill>
                  <a:schemeClr val="accent5">
                    <a:lumMod val="75000"/>
                  </a:schemeClr>
                </a:solidFill>
                <a:latin typeface="Lato" panose="020B0604020202020204" charset="0"/>
              </a:rPr>
              <a:t>We </a:t>
            </a:r>
            <a:r>
              <a:rPr lang="en-US" sz="1600" dirty="0">
                <a:solidFill>
                  <a:schemeClr val="accent5">
                    <a:lumMod val="75000"/>
                  </a:schemeClr>
                </a:solidFill>
                <a:latin typeface="Lato" panose="020B0604020202020204" charset="0"/>
              </a:rPr>
              <a:t>can think of this array as a table with 3 rows and each row has </a:t>
            </a:r>
            <a:r>
              <a:rPr lang="en-US" sz="1600" dirty="0" smtClean="0">
                <a:solidFill>
                  <a:schemeClr val="accent5">
                    <a:lumMod val="75000"/>
                  </a:schemeClr>
                </a:solidFill>
                <a:latin typeface="Lato" panose="020B0604020202020204" charset="0"/>
              </a:rPr>
              <a:t>3 </a:t>
            </a:r>
            <a:r>
              <a:rPr lang="en-US" sz="1600" dirty="0">
                <a:solidFill>
                  <a:schemeClr val="accent5">
                    <a:lumMod val="75000"/>
                  </a:schemeClr>
                </a:solidFill>
                <a:latin typeface="Lato" panose="020B0604020202020204" charset="0"/>
              </a:rPr>
              <a:t>columns as shown below.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782" y="2727975"/>
            <a:ext cx="3726153" cy="2064655"/>
          </a:xfrm>
          <a:prstGeom prst="rect">
            <a:avLst/>
          </a:prstGeom>
        </p:spPr>
      </p:pic>
    </p:spTree>
    <p:extLst>
      <p:ext uri="{BB962C8B-B14F-4D97-AF65-F5344CB8AC3E}">
        <p14:creationId xmlns:p14="http://schemas.microsoft.com/office/powerpoint/2010/main" val="55048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2-D Arrays in </a:t>
            </a:r>
            <a:r>
              <a:rPr lang="en" sz="4000" dirty="0" smtClean="0">
                <a:solidFill>
                  <a:schemeClr val="bg2"/>
                </a:solidFill>
                <a:latin typeface="Times New Roman" panose="02020603050405020304" pitchFamily="18" charset="0"/>
                <a:cs typeface="Times New Roman" panose="02020603050405020304" pitchFamily="18" charset="0"/>
              </a:rPr>
              <a:t>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4" name="Google Shape;94;p13"/>
          <p:cNvSpPr txBox="1"/>
          <p:nvPr/>
        </p:nvSpPr>
        <p:spPr>
          <a:xfrm>
            <a:off x="363557" y="755152"/>
            <a:ext cx="3576300"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u="sng" dirty="0" smtClean="0">
                <a:solidFill>
                  <a:schemeClr val="accent5">
                    <a:lumMod val="75000"/>
                  </a:schemeClr>
                </a:solidFill>
                <a:latin typeface="Lato"/>
                <a:ea typeface="Lato"/>
                <a:cs typeface="Lato"/>
                <a:sym typeface="Lato"/>
              </a:rPr>
              <a:t>2-D Array Initialization:</a:t>
            </a:r>
            <a:endParaRPr sz="2000" u="sng" dirty="0">
              <a:solidFill>
                <a:schemeClr val="accent5">
                  <a:lumMod val="75000"/>
                </a:schemeClr>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2" name="TextBox 1"/>
          <p:cNvSpPr txBox="1"/>
          <p:nvPr/>
        </p:nvSpPr>
        <p:spPr>
          <a:xfrm>
            <a:off x="363558" y="1377014"/>
            <a:ext cx="4835763" cy="3293209"/>
          </a:xfrm>
          <a:prstGeom prst="rect">
            <a:avLst/>
          </a:prstGeom>
          <a:noFill/>
        </p:spPr>
        <p:txBody>
          <a:bodyPr wrap="square" rtlCol="0">
            <a:spAutoFit/>
          </a:bodyPr>
          <a:lstStyle/>
          <a:p>
            <a:pPr marL="285750" indent="-285750">
              <a:buFont typeface="Wingdings" panose="05000000000000000000" pitchFamily="2" charset="2"/>
              <a:buChar char="§"/>
            </a:pPr>
            <a:r>
              <a:rPr lang="en-US" sz="1600" dirty="0">
                <a:solidFill>
                  <a:schemeClr val="accent5">
                    <a:lumMod val="75000"/>
                  </a:schemeClr>
                </a:solidFill>
                <a:latin typeface="Lato" panose="020B0604020202020204" charset="0"/>
              </a:rPr>
              <a:t>In </a:t>
            </a:r>
            <a:r>
              <a:rPr lang="en-US" sz="1600" dirty="0" smtClean="0">
                <a:solidFill>
                  <a:schemeClr val="accent5">
                    <a:lumMod val="75000"/>
                  </a:schemeClr>
                </a:solidFill>
                <a:latin typeface="Lato" panose="020B0604020202020204" charset="0"/>
              </a:rPr>
              <a:t>C, </a:t>
            </a:r>
            <a:r>
              <a:rPr lang="en-US" sz="1600" dirty="0" smtClean="0">
                <a:solidFill>
                  <a:schemeClr val="accent5">
                    <a:lumMod val="75000"/>
                  </a:schemeClr>
                </a:solidFill>
                <a:latin typeface="Lato" panose="020B0604020202020204" charset="0"/>
              </a:rPr>
              <a:t>a 2-D array can be initialized in two ways.</a:t>
            </a:r>
          </a:p>
          <a:p>
            <a:pPr marL="285750" indent="-285750">
              <a:buFont typeface="Wingdings" panose="05000000000000000000" pitchFamily="2" charset="2"/>
              <a:buChar char="§"/>
            </a:pPr>
            <a:r>
              <a:rPr lang="en-US" sz="1600" dirty="0">
                <a:solidFill>
                  <a:schemeClr val="bg2"/>
                </a:solidFill>
                <a:latin typeface="Lato" panose="020B0604020202020204" charset="0"/>
              </a:rPr>
              <a:t>M</a:t>
            </a:r>
            <a:r>
              <a:rPr lang="en-US" sz="1600" dirty="0" smtClean="0">
                <a:solidFill>
                  <a:schemeClr val="bg2"/>
                </a:solidFill>
                <a:latin typeface="Lato" panose="020B0604020202020204" charset="0"/>
              </a:rPr>
              <a:t>ethod-1:</a:t>
            </a: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test[2][3] = {1, 2, 3, 4, 5, 6};</a:t>
            </a: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test[2][3] = {{1, 2, 3}, {4, 5, 6}};</a:t>
            </a:r>
          </a:p>
          <a:p>
            <a:pPr marL="285750" indent="-285750">
              <a:buFont typeface="Wingdings" panose="05000000000000000000" pitchFamily="2" charset="2"/>
              <a:buChar char="§"/>
            </a:pPr>
            <a:r>
              <a:rPr lang="en-US" sz="1600" dirty="0" smtClean="0">
                <a:solidFill>
                  <a:schemeClr val="bg2"/>
                </a:solidFill>
                <a:latin typeface="Lato" panose="020B0604020202020204" charset="0"/>
              </a:rPr>
              <a:t>Method-2:</a:t>
            </a:r>
            <a:r>
              <a:rPr lang="en-US" sz="1600" dirty="0" smtClean="0">
                <a:solidFill>
                  <a:schemeClr val="accent5">
                    <a:lumMod val="75000"/>
                  </a:schemeClr>
                </a:solidFill>
                <a:latin typeface="Lato" panose="020B0604020202020204" charset="0"/>
              </a:rPr>
              <a:t> using for loop</a:t>
            </a:r>
          </a:p>
          <a:p>
            <a:pPr marL="285750" indent="-285750">
              <a:buFont typeface="Wingdings" panose="05000000000000000000" pitchFamily="2" charset="2"/>
              <a:buChar char="§"/>
            </a:pPr>
            <a:endParaRPr lang="en-US" sz="1600" dirty="0" smtClean="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for(</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=0; </a:t>
            </a:r>
            <a:r>
              <a:rPr lang="en-US" sz="1600" dirty="0" err="1" smtClean="0">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&lt;2; </a:t>
            </a:r>
            <a:r>
              <a:rPr lang="en-US" sz="1600" dirty="0" err="1" smtClean="0">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for(</a:t>
            </a:r>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j=0; j&lt;3; </a:t>
            </a:r>
            <a:r>
              <a:rPr lang="en-US" sz="1600" dirty="0" err="1" smtClean="0">
                <a:solidFill>
                  <a:schemeClr val="accent5">
                    <a:lumMod val="75000"/>
                  </a:schemeClr>
                </a:solidFill>
                <a:latin typeface="Lato" panose="020B0604020202020204" charset="0"/>
              </a:rPr>
              <a:t>j++</a:t>
            </a:r>
            <a:r>
              <a:rPr lang="en-US" sz="1600" dirty="0" smtClean="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scanf</a:t>
            </a:r>
            <a:r>
              <a:rPr lang="en-US" sz="1600" dirty="0" smtClean="0">
                <a:solidFill>
                  <a:schemeClr val="accent5">
                    <a:lumMod val="75000"/>
                  </a:schemeClr>
                </a:solidFill>
                <a:latin typeface="Lato" panose="020B0604020202020204" charset="0"/>
              </a:rPr>
              <a:t>(“%d”, &amp;test[</a:t>
            </a:r>
            <a:r>
              <a:rPr lang="en-US" sz="1600" dirty="0" err="1" smtClean="0">
                <a:solidFill>
                  <a:schemeClr val="accent5">
                    <a:lumMod val="75000"/>
                  </a:schemeClr>
                </a:solidFill>
                <a:latin typeface="Lato" panose="020B0604020202020204" charset="0"/>
              </a:rPr>
              <a:t>i</a:t>
            </a:r>
            <a:r>
              <a:rPr lang="en-US" sz="1600" dirty="0" smtClean="0">
                <a:solidFill>
                  <a:schemeClr val="accent5">
                    <a:lumMod val="75000"/>
                  </a:schemeClr>
                </a:solidFill>
                <a:latin typeface="Lato" panose="020B0604020202020204" charset="0"/>
              </a:rPr>
              <a:t>][j];</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          }</a:t>
            </a:r>
          </a:p>
          <a:p>
            <a:r>
              <a:rPr lang="en-US" sz="1600" dirty="0">
                <a:solidFill>
                  <a:schemeClr val="accent5">
                    <a:lumMod val="75000"/>
                  </a:schemeClr>
                </a:solidFill>
                <a:latin typeface="Lato" panose="020B0604020202020204" charset="0"/>
              </a:rPr>
              <a:t>	</a:t>
            </a:r>
            <a:r>
              <a:rPr lang="en-US" sz="1600" dirty="0" smtClean="0">
                <a:solidFill>
                  <a:schemeClr val="accent5">
                    <a:lumMod val="75000"/>
                  </a:schemeClr>
                </a:solidFill>
                <a:latin typeface="Lato" panose="020B0604020202020204" charset="0"/>
              </a:rPr>
              <a:t>}</a:t>
            </a:r>
          </a:p>
        </p:txBody>
      </p:sp>
      <p:graphicFrame>
        <p:nvGraphicFramePr>
          <p:cNvPr id="5" name="Table 4"/>
          <p:cNvGraphicFramePr>
            <a:graphicFrameLocks noGrp="1"/>
          </p:cNvGraphicFramePr>
          <p:nvPr>
            <p:extLst/>
          </p:nvPr>
        </p:nvGraphicFramePr>
        <p:xfrm>
          <a:off x="6390166" y="2227355"/>
          <a:ext cx="1414131" cy="946300"/>
        </p:xfrm>
        <a:graphic>
          <a:graphicData uri="http://schemas.openxmlformats.org/drawingml/2006/table">
            <a:tbl>
              <a:tblPr firstRow="1" bandRow="1">
                <a:tableStyleId>{C98665B7-6574-423E-A4B5-A6C020D860FF}</a:tableStyleId>
              </a:tblPr>
              <a:tblGrid>
                <a:gridCol w="471377">
                  <a:extLst>
                    <a:ext uri="{9D8B030D-6E8A-4147-A177-3AD203B41FA5}">
                      <a16:colId xmlns:a16="http://schemas.microsoft.com/office/drawing/2014/main" val="2324534584"/>
                    </a:ext>
                  </a:extLst>
                </a:gridCol>
                <a:gridCol w="471377">
                  <a:extLst>
                    <a:ext uri="{9D8B030D-6E8A-4147-A177-3AD203B41FA5}">
                      <a16:colId xmlns:a16="http://schemas.microsoft.com/office/drawing/2014/main" val="2283802970"/>
                    </a:ext>
                  </a:extLst>
                </a:gridCol>
                <a:gridCol w="471377">
                  <a:extLst>
                    <a:ext uri="{9D8B030D-6E8A-4147-A177-3AD203B41FA5}">
                      <a16:colId xmlns:a16="http://schemas.microsoft.com/office/drawing/2014/main" val="4100575323"/>
                    </a:ext>
                  </a:extLst>
                </a:gridCol>
              </a:tblGrid>
              <a:tr h="473150">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extLst>
                  <a:ext uri="{0D108BD9-81ED-4DB2-BD59-A6C34878D82A}">
                    <a16:rowId xmlns:a16="http://schemas.microsoft.com/office/drawing/2014/main" val="174272798"/>
                  </a:ext>
                </a:extLst>
              </a:tr>
              <a:tr h="473150">
                <a:tc>
                  <a:txBody>
                    <a:bodyPr/>
                    <a:lstStyle/>
                    <a:p>
                      <a:pPr algn="ctr"/>
                      <a:r>
                        <a:rPr lang="en-US" dirty="0" smtClean="0"/>
                        <a:t>4</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6</a:t>
                      </a:r>
                      <a:endParaRPr lang="en-US" dirty="0"/>
                    </a:p>
                  </a:txBody>
                  <a:tcPr anchor="ctr"/>
                </a:tc>
                <a:extLst>
                  <a:ext uri="{0D108BD9-81ED-4DB2-BD59-A6C34878D82A}">
                    <a16:rowId xmlns:a16="http://schemas.microsoft.com/office/drawing/2014/main" val="1104892109"/>
                  </a:ext>
                </a:extLst>
              </a:tr>
            </a:tbl>
          </a:graphicData>
        </a:graphic>
      </p:graphicFrame>
      <p:sp>
        <p:nvSpPr>
          <p:cNvPr id="6" name="TextBox 5"/>
          <p:cNvSpPr txBox="1"/>
          <p:nvPr/>
        </p:nvSpPr>
        <p:spPr>
          <a:xfrm>
            <a:off x="6858000" y="3253563"/>
            <a:ext cx="669851" cy="338554"/>
          </a:xfrm>
          <a:prstGeom prst="rect">
            <a:avLst/>
          </a:prstGeom>
          <a:noFill/>
        </p:spPr>
        <p:txBody>
          <a:bodyPr wrap="square" rtlCol="0">
            <a:spAutoFit/>
          </a:bodyPr>
          <a:lstStyle/>
          <a:p>
            <a:r>
              <a:rPr lang="en-US" sz="1600" dirty="0" smtClean="0">
                <a:solidFill>
                  <a:schemeClr val="bg2"/>
                </a:solidFill>
                <a:latin typeface="Lato" panose="020B0604020202020204" charset="0"/>
              </a:rPr>
              <a:t>test</a:t>
            </a:r>
            <a:endParaRPr lang="en-US" sz="1600" dirty="0">
              <a:solidFill>
                <a:schemeClr val="bg2"/>
              </a:solidFill>
              <a:latin typeface="Lato" panose="020B0604020202020204" charset="0"/>
            </a:endParaRPr>
          </a:p>
        </p:txBody>
      </p:sp>
    </p:spTree>
    <p:extLst>
      <p:ext uri="{BB962C8B-B14F-4D97-AF65-F5344CB8AC3E}">
        <p14:creationId xmlns:p14="http://schemas.microsoft.com/office/powerpoint/2010/main" val="92912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2-D Arrays in </a:t>
            </a:r>
            <a:r>
              <a:rPr lang="en" sz="4000" dirty="0" smtClean="0">
                <a:solidFill>
                  <a:schemeClr val="bg2"/>
                </a:solidFill>
                <a:latin typeface="Times New Roman" panose="02020603050405020304" pitchFamily="18" charset="0"/>
                <a:cs typeface="Times New Roman" panose="02020603050405020304" pitchFamily="18" charset="0"/>
              </a:rPr>
              <a:t>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10" name="Google Shape;94;p13"/>
          <p:cNvSpPr txBox="1"/>
          <p:nvPr/>
        </p:nvSpPr>
        <p:spPr>
          <a:xfrm>
            <a:off x="140270" y="651339"/>
            <a:ext cx="8117019"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1600" u="sng" dirty="0" smtClean="0">
                <a:solidFill>
                  <a:schemeClr val="accent3"/>
                </a:solidFill>
                <a:latin typeface="Lato"/>
                <a:ea typeface="Lato"/>
                <a:cs typeface="Lato"/>
                <a:sym typeface="Lato"/>
              </a:rPr>
              <a:t>Write a </a:t>
            </a:r>
            <a:r>
              <a:rPr lang="en-US" sz="1600" u="sng" dirty="0" smtClean="0">
                <a:solidFill>
                  <a:schemeClr val="accent3"/>
                </a:solidFill>
                <a:latin typeface="Lato"/>
                <a:ea typeface="Lato"/>
                <a:cs typeface="Lato"/>
                <a:sym typeface="Lato"/>
              </a:rPr>
              <a:t>C </a:t>
            </a:r>
            <a:r>
              <a:rPr lang="en-US" sz="1600" u="sng" dirty="0" smtClean="0">
                <a:solidFill>
                  <a:schemeClr val="accent3"/>
                </a:solidFill>
                <a:latin typeface="Lato"/>
                <a:ea typeface="Lato"/>
                <a:cs typeface="Lato"/>
                <a:sym typeface="Lato"/>
              </a:rPr>
              <a:t>program to insert 9 integers into a 3X3 2-D array and display them</a:t>
            </a:r>
            <a:endParaRPr sz="1600" u="sng" dirty="0">
              <a:solidFill>
                <a:schemeClr val="accent3"/>
              </a:solidFill>
              <a:latin typeface="Lato"/>
              <a:ea typeface="Lato"/>
              <a:cs typeface="Lato"/>
              <a:sym typeface="Lato"/>
            </a:endParaRPr>
          </a:p>
        </p:txBody>
      </p:sp>
      <p:sp>
        <p:nvSpPr>
          <p:cNvPr id="2" name="Rectangle 1"/>
          <p:cNvSpPr/>
          <p:nvPr/>
        </p:nvSpPr>
        <p:spPr>
          <a:xfrm>
            <a:off x="7049393" y="976057"/>
            <a:ext cx="2073274" cy="4031873"/>
          </a:xfrm>
          <a:prstGeom prst="rect">
            <a:avLst/>
          </a:prstGeom>
          <a:ln w="3175">
            <a:noFill/>
          </a:ln>
        </p:spPr>
        <p:txBody>
          <a:bodyPr wrap="square">
            <a:spAutoFit/>
          </a:bodyPr>
          <a:lstStyle/>
          <a:p>
            <a:r>
              <a:rPr lang="en-US" sz="1600" dirty="0" smtClean="0">
                <a:solidFill>
                  <a:schemeClr val="accent3"/>
                </a:solidFill>
                <a:latin typeface="Lato" panose="020B0604020202020204" charset="0"/>
              </a:rPr>
              <a:t>Output:</a:t>
            </a:r>
            <a:endParaRPr lang="en-US" sz="1600" dirty="0">
              <a:latin typeface="Lato" panose="020B0604020202020204" charset="0"/>
            </a:endParaRPr>
          </a:p>
          <a:p>
            <a:r>
              <a:rPr lang="en-US" sz="1600" dirty="0" smtClean="0">
                <a:latin typeface="Lato" panose="020B0604020202020204" charset="0"/>
              </a:rPr>
              <a:t>Enter </a:t>
            </a:r>
            <a:r>
              <a:rPr lang="en-US" sz="1600" dirty="0">
                <a:latin typeface="Lato" panose="020B0604020202020204" charset="0"/>
              </a:rPr>
              <a:t>the elements:</a:t>
            </a:r>
          </a:p>
          <a:p>
            <a:r>
              <a:rPr lang="en-US" sz="1600" dirty="0">
                <a:latin typeface="Lato" panose="020B0604020202020204" charset="0"/>
              </a:rPr>
              <a:t>1</a:t>
            </a:r>
          </a:p>
          <a:p>
            <a:r>
              <a:rPr lang="en-US" sz="1600" dirty="0">
                <a:latin typeface="Lato" panose="020B0604020202020204" charset="0"/>
              </a:rPr>
              <a:t>2</a:t>
            </a:r>
          </a:p>
          <a:p>
            <a:r>
              <a:rPr lang="en-US" sz="1600" dirty="0">
                <a:latin typeface="Lato" panose="020B0604020202020204" charset="0"/>
              </a:rPr>
              <a:t>3</a:t>
            </a:r>
          </a:p>
          <a:p>
            <a:r>
              <a:rPr lang="en-US" sz="1600" dirty="0">
                <a:latin typeface="Lato" panose="020B0604020202020204" charset="0"/>
              </a:rPr>
              <a:t>4</a:t>
            </a:r>
          </a:p>
          <a:p>
            <a:r>
              <a:rPr lang="en-US" sz="1600" dirty="0">
                <a:latin typeface="Lato" panose="020B0604020202020204" charset="0"/>
              </a:rPr>
              <a:t>5</a:t>
            </a:r>
          </a:p>
          <a:p>
            <a:r>
              <a:rPr lang="en-US" sz="1600" dirty="0">
                <a:latin typeface="Lato" panose="020B0604020202020204" charset="0"/>
              </a:rPr>
              <a:t>6</a:t>
            </a:r>
          </a:p>
          <a:p>
            <a:r>
              <a:rPr lang="en-US" sz="1600" dirty="0">
                <a:latin typeface="Lato" panose="020B0604020202020204" charset="0"/>
              </a:rPr>
              <a:t>7</a:t>
            </a:r>
          </a:p>
          <a:p>
            <a:r>
              <a:rPr lang="en-US" sz="1600" dirty="0">
                <a:latin typeface="Lato" panose="020B0604020202020204" charset="0"/>
              </a:rPr>
              <a:t>8</a:t>
            </a:r>
          </a:p>
          <a:p>
            <a:r>
              <a:rPr lang="en-US" sz="1600" dirty="0">
                <a:latin typeface="Lato" panose="020B0604020202020204" charset="0"/>
              </a:rPr>
              <a:t>9</a:t>
            </a:r>
          </a:p>
          <a:p>
            <a:r>
              <a:rPr lang="en-US" sz="1600" dirty="0">
                <a:latin typeface="Lato" panose="020B0604020202020204" charset="0"/>
              </a:rPr>
              <a:t>The array elements are:</a:t>
            </a:r>
          </a:p>
          <a:p>
            <a:r>
              <a:rPr lang="en-US" sz="1600" dirty="0">
                <a:latin typeface="Lato" panose="020B0604020202020204" charset="0"/>
              </a:rPr>
              <a:t>1 </a:t>
            </a:r>
            <a:r>
              <a:rPr lang="en-US" sz="1600" dirty="0" smtClean="0">
                <a:latin typeface="Lato" panose="020B0604020202020204" charset="0"/>
              </a:rPr>
              <a:t> 2  </a:t>
            </a:r>
            <a:r>
              <a:rPr lang="en-US" sz="1600" dirty="0">
                <a:latin typeface="Lato" panose="020B0604020202020204" charset="0"/>
              </a:rPr>
              <a:t>3 </a:t>
            </a:r>
          </a:p>
          <a:p>
            <a:r>
              <a:rPr lang="en-US" sz="1600" dirty="0" smtClean="0">
                <a:latin typeface="Lato" panose="020B0604020202020204" charset="0"/>
              </a:rPr>
              <a:t>4  </a:t>
            </a:r>
            <a:r>
              <a:rPr lang="en-US" sz="1600" dirty="0">
                <a:latin typeface="Lato" panose="020B0604020202020204" charset="0"/>
              </a:rPr>
              <a:t>5 </a:t>
            </a:r>
            <a:r>
              <a:rPr lang="en-US" sz="1600" dirty="0" smtClean="0">
                <a:latin typeface="Lato" panose="020B0604020202020204" charset="0"/>
              </a:rPr>
              <a:t> 6 </a:t>
            </a:r>
            <a:endParaRPr lang="en-US" sz="1600" dirty="0">
              <a:latin typeface="Lato" panose="020B0604020202020204" charset="0"/>
            </a:endParaRPr>
          </a:p>
          <a:p>
            <a:r>
              <a:rPr lang="en-US" sz="1600" dirty="0">
                <a:latin typeface="Lato" panose="020B0604020202020204" charset="0"/>
              </a:rPr>
              <a:t>7 </a:t>
            </a:r>
            <a:r>
              <a:rPr lang="en-US" sz="1600" dirty="0" smtClean="0">
                <a:latin typeface="Lato" panose="020B0604020202020204" charset="0"/>
              </a:rPr>
              <a:t> 8  9 </a:t>
            </a:r>
            <a:endParaRPr lang="en-US" sz="1600" dirty="0">
              <a:latin typeface="Lato" panose="020B0604020202020204" charset="0"/>
            </a:endParaRPr>
          </a:p>
        </p:txBody>
      </p:sp>
      <p:sp>
        <p:nvSpPr>
          <p:cNvPr id="4" name="Rectangle 3"/>
          <p:cNvSpPr/>
          <p:nvPr/>
        </p:nvSpPr>
        <p:spPr>
          <a:xfrm>
            <a:off x="155496" y="1142332"/>
            <a:ext cx="3704121" cy="3293209"/>
          </a:xfrm>
          <a:prstGeom prst="rect">
            <a:avLst/>
          </a:prstGeom>
          <a:ln w="3175">
            <a:noFill/>
          </a:ln>
        </p:spPr>
        <p:txBody>
          <a:bodyPr wrap="square">
            <a:spAutoFit/>
          </a:bodyPr>
          <a:lstStyle/>
          <a:p>
            <a:r>
              <a:rPr lang="en-US" sz="1600" dirty="0">
                <a:latin typeface="Lato" panose="020B0604020202020204" charset="0"/>
              </a:rPr>
              <a:t>#include &lt;</a:t>
            </a:r>
            <a:r>
              <a:rPr lang="en-US" sz="1600" dirty="0" err="1">
                <a:latin typeface="Lato" panose="020B0604020202020204" charset="0"/>
              </a:rPr>
              <a:t>iostream</a:t>
            </a:r>
            <a:r>
              <a:rPr lang="en-US" sz="1600" dirty="0">
                <a:latin typeface="Lato" panose="020B0604020202020204" charset="0"/>
              </a:rPr>
              <a:t>&gt;</a:t>
            </a:r>
          </a:p>
          <a:p>
            <a:r>
              <a:rPr lang="en-US" sz="1600" dirty="0">
                <a:latin typeface="Lato" panose="020B0604020202020204" charset="0"/>
              </a:rPr>
              <a:t>using namespace </a:t>
            </a:r>
            <a:r>
              <a:rPr lang="en-US" sz="1600" dirty="0" err="1">
                <a:latin typeface="Lato" panose="020B0604020202020204" charset="0"/>
              </a:rPr>
              <a:t>std</a:t>
            </a:r>
            <a:r>
              <a:rPr lang="en-US" sz="1600" dirty="0">
                <a:latin typeface="Lato" panose="020B0604020202020204" charset="0"/>
              </a:rPr>
              <a:t>;</a:t>
            </a:r>
          </a:p>
          <a:p>
            <a:r>
              <a:rPr lang="en-US" sz="1600" dirty="0" err="1">
                <a:latin typeface="Lato" panose="020B0604020202020204" charset="0"/>
              </a:rPr>
              <a:t>int</a:t>
            </a:r>
            <a:r>
              <a:rPr lang="en-US" sz="1600" dirty="0">
                <a:latin typeface="Lato" panose="020B0604020202020204" charset="0"/>
              </a:rPr>
              <a:t> main</a:t>
            </a:r>
            <a:r>
              <a:rPr lang="en-US" sz="1600" dirty="0" smtClean="0">
                <a:latin typeface="Lato" panose="020B0604020202020204" charset="0"/>
              </a:rPr>
              <a:t>()</a:t>
            </a:r>
          </a:p>
          <a:p>
            <a:r>
              <a:rPr lang="en-US" sz="1600" dirty="0" smtClean="0">
                <a:latin typeface="Lato" panose="020B0604020202020204" charset="0"/>
              </a:rPr>
              <a:t>{</a:t>
            </a:r>
            <a:endParaRPr lang="en-US" sz="1600" dirty="0">
              <a:latin typeface="Lato" panose="020B0604020202020204" charset="0"/>
            </a:endParaRPr>
          </a:p>
          <a:p>
            <a:r>
              <a:rPr lang="en-US" sz="1600" dirty="0" smtClean="0">
                <a:latin typeface="Lato" panose="020B0604020202020204" charset="0"/>
              </a:rPr>
              <a:t>     </a:t>
            </a:r>
            <a:r>
              <a:rPr lang="en-US" sz="1600" dirty="0" err="1">
                <a:latin typeface="Lato" panose="020B0604020202020204" charset="0"/>
              </a:rPr>
              <a:t>int</a:t>
            </a:r>
            <a:r>
              <a:rPr lang="en-US" sz="1600" dirty="0">
                <a:latin typeface="Lato" panose="020B0604020202020204" charset="0"/>
              </a:rPr>
              <a:t> test[3][3], </a:t>
            </a:r>
            <a:r>
              <a:rPr lang="en-US" sz="1600" dirty="0" err="1">
                <a:latin typeface="Lato" panose="020B0604020202020204" charset="0"/>
              </a:rPr>
              <a:t>i</a:t>
            </a:r>
            <a:r>
              <a:rPr lang="en-US" sz="1600" dirty="0">
                <a:latin typeface="Lato" panose="020B0604020202020204" charset="0"/>
              </a:rPr>
              <a:t>, j;</a:t>
            </a:r>
          </a:p>
          <a:p>
            <a:r>
              <a:rPr lang="en-US" sz="1600" dirty="0">
                <a:latin typeface="Lato" panose="020B0604020202020204" charset="0"/>
              </a:rPr>
              <a:t> </a:t>
            </a:r>
            <a:r>
              <a:rPr lang="en-US" sz="1600" dirty="0" smtClean="0">
                <a:latin typeface="Lato" panose="020B0604020202020204" charset="0"/>
              </a:rPr>
              <a:t>    </a:t>
            </a:r>
            <a:r>
              <a:rPr lang="en-US" sz="1600" dirty="0" err="1" smtClean="0">
                <a:latin typeface="Lato" panose="020B0604020202020204" charset="0"/>
              </a:rPr>
              <a:t>printf</a:t>
            </a:r>
            <a:r>
              <a:rPr lang="en-US" sz="1600" dirty="0" smtClean="0">
                <a:latin typeface="Lato" panose="020B0604020202020204" charset="0"/>
              </a:rPr>
              <a:t>(“</a:t>
            </a:r>
            <a:r>
              <a:rPr lang="en-US" sz="1600" dirty="0" smtClean="0">
                <a:latin typeface="Lato" panose="020B0604020202020204" charset="0"/>
              </a:rPr>
              <a:t>Enter </a:t>
            </a:r>
            <a:r>
              <a:rPr lang="en-US" sz="1600" dirty="0">
                <a:latin typeface="Lato" panose="020B0604020202020204" charset="0"/>
              </a:rPr>
              <a:t>the elements</a:t>
            </a:r>
            <a:r>
              <a:rPr lang="en-US" sz="1600" dirty="0" smtClean="0">
                <a:latin typeface="Lato" panose="020B0604020202020204" charset="0"/>
              </a:rPr>
              <a:t>:”);</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for </a:t>
            </a:r>
            <a:r>
              <a:rPr lang="en-US" sz="1600" dirty="0">
                <a:latin typeface="Lato" panose="020B0604020202020204" charset="0"/>
              </a:rPr>
              <a:t>(</a:t>
            </a:r>
            <a:r>
              <a:rPr lang="en-US" sz="1600" dirty="0" err="1">
                <a:latin typeface="Lato" panose="020B0604020202020204" charset="0"/>
              </a:rPr>
              <a:t>i</a:t>
            </a:r>
            <a:r>
              <a:rPr lang="en-US" sz="1600" dirty="0">
                <a:latin typeface="Lato" panose="020B0604020202020204" charset="0"/>
              </a:rPr>
              <a:t> = 0; </a:t>
            </a:r>
            <a:r>
              <a:rPr lang="en-US" sz="1600" dirty="0" err="1">
                <a:latin typeface="Lato" panose="020B0604020202020204" charset="0"/>
              </a:rPr>
              <a:t>i</a:t>
            </a:r>
            <a:r>
              <a:rPr lang="en-US" sz="1600" dirty="0">
                <a:latin typeface="Lato" panose="020B0604020202020204" charset="0"/>
              </a:rPr>
              <a:t> &lt; 3; </a:t>
            </a:r>
            <a:r>
              <a:rPr lang="en-US" sz="1600" dirty="0" err="1" smtClean="0">
                <a:latin typeface="Lato" panose="020B0604020202020204" charset="0"/>
              </a:rPr>
              <a:t>i</a:t>
            </a:r>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a:t>
            </a:r>
            <a:r>
              <a:rPr lang="en-US" sz="1600" dirty="0">
                <a:latin typeface="Lato" panose="020B0604020202020204" charset="0"/>
              </a:rPr>
              <a:t>for(j=0; j&lt;3; </a:t>
            </a:r>
            <a:r>
              <a:rPr lang="en-US" sz="1600" dirty="0" err="1">
                <a:latin typeface="Lato" panose="020B0604020202020204" charset="0"/>
              </a:rPr>
              <a:t>j</a:t>
            </a:r>
            <a:r>
              <a:rPr lang="en-US" sz="1600" dirty="0" err="1" smtClean="0">
                <a:latin typeface="Lato" panose="020B0604020202020204" charset="0"/>
              </a:rPr>
              <a:t>++</a:t>
            </a:r>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a:t>
            </a:r>
            <a:endParaRPr lang="en-US" sz="1600" dirty="0">
              <a:latin typeface="Lato" panose="020B0604020202020204" charset="0"/>
            </a:endParaRPr>
          </a:p>
          <a:p>
            <a:r>
              <a:rPr lang="en-US" sz="1600" dirty="0" smtClean="0">
                <a:latin typeface="Lato" panose="020B0604020202020204" charset="0"/>
              </a:rPr>
              <a:t>	</a:t>
            </a:r>
            <a:r>
              <a:rPr lang="en-US" sz="1600" dirty="0" err="1" smtClean="0">
                <a:solidFill>
                  <a:schemeClr val="accent5">
                    <a:lumMod val="75000"/>
                  </a:schemeClr>
                </a:solidFill>
                <a:latin typeface="Lato" panose="020B0604020202020204" charset="0"/>
              </a:rPr>
              <a:t>scanf</a:t>
            </a:r>
            <a:r>
              <a:rPr lang="en-US" sz="1600" dirty="0">
                <a:solidFill>
                  <a:schemeClr val="accent5">
                    <a:lumMod val="75000"/>
                  </a:schemeClr>
                </a:solidFill>
                <a:latin typeface="Lato" panose="020B0604020202020204" charset="0"/>
              </a:rPr>
              <a:t>(“%d”, &amp;test[</a:t>
            </a:r>
            <a:r>
              <a:rPr lang="en-US" sz="1600" dirty="0" err="1">
                <a:solidFill>
                  <a:schemeClr val="accent5">
                    <a:lumMod val="75000"/>
                  </a:schemeClr>
                </a:solidFill>
                <a:latin typeface="Lato" panose="020B0604020202020204" charset="0"/>
              </a:rPr>
              <a:t>i</a:t>
            </a:r>
            <a:r>
              <a:rPr lang="en-US" sz="1600" dirty="0">
                <a:solidFill>
                  <a:schemeClr val="accent5">
                    <a:lumMod val="75000"/>
                  </a:schemeClr>
                </a:solidFill>
                <a:latin typeface="Lato" panose="020B0604020202020204" charset="0"/>
              </a:rPr>
              <a:t>][j];</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a:t>
            </a:r>
            <a:endParaRPr lang="en-US" sz="1600" dirty="0">
              <a:latin typeface="Lato" panose="020B0604020202020204" charset="0"/>
            </a:endParaRPr>
          </a:p>
          <a:p>
            <a:r>
              <a:rPr lang="en-US" sz="1600" dirty="0">
                <a:latin typeface="Lato" panose="020B0604020202020204" charset="0"/>
              </a:rPr>
              <a:t>    </a:t>
            </a:r>
            <a:r>
              <a:rPr lang="en-US" sz="1600" dirty="0" smtClean="0">
                <a:latin typeface="Lato" panose="020B0604020202020204" charset="0"/>
              </a:rPr>
              <a:t> }</a:t>
            </a:r>
            <a:endParaRPr lang="en-US" sz="1600" dirty="0">
              <a:latin typeface="Lato" panose="020B0604020202020204" charset="0"/>
            </a:endParaRPr>
          </a:p>
        </p:txBody>
      </p:sp>
      <p:sp>
        <p:nvSpPr>
          <p:cNvPr id="6" name="TextBox 5"/>
          <p:cNvSpPr txBox="1"/>
          <p:nvPr/>
        </p:nvSpPr>
        <p:spPr>
          <a:xfrm>
            <a:off x="3388105" y="1174783"/>
            <a:ext cx="3132589" cy="2800767"/>
          </a:xfrm>
          <a:prstGeom prst="rect">
            <a:avLst/>
          </a:prstGeom>
          <a:noFill/>
        </p:spPr>
        <p:txBody>
          <a:bodyPr wrap="none" rtlCol="0">
            <a:spAutoFit/>
          </a:bodyPr>
          <a:lstStyle/>
          <a:p>
            <a:r>
              <a:rPr lang="en-US" sz="1600" dirty="0" err="1">
                <a:latin typeface="Lato" panose="020B0604020202020204" charset="0"/>
              </a:rPr>
              <a:t>p</a:t>
            </a:r>
            <a:r>
              <a:rPr lang="en-US" sz="1600" dirty="0" err="1" smtClean="0">
                <a:latin typeface="Lato" panose="020B0604020202020204" charset="0"/>
              </a:rPr>
              <a:t>rintf</a:t>
            </a:r>
            <a:r>
              <a:rPr lang="en-US" sz="1600" dirty="0" smtClean="0">
                <a:latin typeface="Lato" panose="020B0604020202020204" charset="0"/>
              </a:rPr>
              <a:t>(“</a:t>
            </a:r>
            <a:r>
              <a:rPr lang="en-US" sz="1600" dirty="0" smtClean="0">
                <a:latin typeface="Lato" panose="020B0604020202020204" charset="0"/>
              </a:rPr>
              <a:t>The </a:t>
            </a:r>
            <a:r>
              <a:rPr lang="en-US" sz="1600" dirty="0">
                <a:latin typeface="Lato" panose="020B0604020202020204" charset="0"/>
              </a:rPr>
              <a:t>array elements are</a:t>
            </a:r>
            <a:r>
              <a:rPr lang="en-US" sz="1600" dirty="0" smtClean="0">
                <a:latin typeface="Lato" panose="020B0604020202020204" charset="0"/>
              </a:rPr>
              <a:t>:”);</a:t>
            </a:r>
            <a:endParaRPr lang="en-US" sz="1600" dirty="0">
              <a:latin typeface="Lato" panose="020B0604020202020204" charset="0"/>
            </a:endParaRPr>
          </a:p>
          <a:p>
            <a:r>
              <a:rPr lang="en-US" sz="1600" dirty="0" smtClean="0">
                <a:latin typeface="Lato" panose="020B0604020202020204" charset="0"/>
              </a:rPr>
              <a:t>for </a:t>
            </a:r>
            <a:r>
              <a:rPr lang="en-US" sz="1600" dirty="0">
                <a:latin typeface="Lato" panose="020B0604020202020204" charset="0"/>
              </a:rPr>
              <a:t>(</a:t>
            </a:r>
            <a:r>
              <a:rPr lang="en-US" sz="1600" dirty="0" err="1">
                <a:latin typeface="Lato" panose="020B0604020202020204" charset="0"/>
              </a:rPr>
              <a:t>i</a:t>
            </a:r>
            <a:r>
              <a:rPr lang="en-US" sz="1600" dirty="0">
                <a:latin typeface="Lato" panose="020B0604020202020204" charset="0"/>
              </a:rPr>
              <a:t> = 0; </a:t>
            </a:r>
            <a:r>
              <a:rPr lang="en-US" sz="1600" dirty="0" err="1">
                <a:latin typeface="Lato" panose="020B0604020202020204" charset="0"/>
              </a:rPr>
              <a:t>i</a:t>
            </a:r>
            <a:r>
              <a:rPr lang="en-US" sz="1600" dirty="0">
                <a:latin typeface="Lato" panose="020B0604020202020204" charset="0"/>
              </a:rPr>
              <a:t> &lt; 3; </a:t>
            </a:r>
            <a:r>
              <a:rPr lang="en-US" sz="1600" dirty="0" err="1" smtClean="0">
                <a:latin typeface="Lato" panose="020B0604020202020204" charset="0"/>
              </a:rPr>
              <a:t>i</a:t>
            </a:r>
            <a:r>
              <a:rPr lang="en-US" sz="1600" dirty="0" smtClean="0">
                <a:latin typeface="Lato" panose="020B0604020202020204" charset="0"/>
              </a:rPr>
              <a:t>++)</a:t>
            </a:r>
          </a:p>
          <a:p>
            <a:r>
              <a:rPr lang="en-US" sz="1600" dirty="0" smtClean="0">
                <a:latin typeface="Lato" panose="020B0604020202020204" charset="0"/>
              </a:rPr>
              <a:t>{</a:t>
            </a:r>
            <a:endParaRPr lang="en-US" sz="1600" dirty="0">
              <a:latin typeface="Lato" panose="020B0604020202020204" charset="0"/>
            </a:endParaRPr>
          </a:p>
          <a:p>
            <a:r>
              <a:rPr lang="en-US" sz="1600" dirty="0">
                <a:latin typeface="Lato" panose="020B0604020202020204" charset="0"/>
              </a:rPr>
              <a:t>        for(j=0; j&lt;3; </a:t>
            </a:r>
            <a:r>
              <a:rPr lang="en-US" sz="1600" dirty="0" err="1">
                <a:latin typeface="Lato" panose="020B0604020202020204" charset="0"/>
              </a:rPr>
              <a:t>j</a:t>
            </a:r>
            <a:r>
              <a:rPr lang="en-US" sz="1600" dirty="0" err="1" smtClean="0">
                <a:latin typeface="Lato" panose="020B0604020202020204" charset="0"/>
              </a:rPr>
              <a:t>++</a:t>
            </a:r>
            <a:r>
              <a:rPr lang="en-US" sz="1600" dirty="0" smtClean="0">
                <a:latin typeface="Lato" panose="020B0604020202020204" charset="0"/>
              </a:rPr>
              <a:t>)</a:t>
            </a:r>
          </a:p>
          <a:p>
            <a:r>
              <a:rPr lang="en-US" sz="1600" dirty="0">
                <a:latin typeface="Lato" panose="020B0604020202020204" charset="0"/>
              </a:rPr>
              <a:t> </a:t>
            </a:r>
            <a:r>
              <a:rPr lang="en-US" sz="1600" dirty="0" smtClean="0">
                <a:latin typeface="Lato" panose="020B0604020202020204" charset="0"/>
              </a:rPr>
              <a:t>       {</a:t>
            </a:r>
            <a:endParaRPr lang="en-US" sz="1600" dirty="0">
              <a:latin typeface="Lato" panose="020B0604020202020204" charset="0"/>
            </a:endParaRPr>
          </a:p>
          <a:p>
            <a:r>
              <a:rPr lang="en-US" sz="1600" dirty="0">
                <a:latin typeface="Lato" panose="020B0604020202020204" charset="0"/>
              </a:rPr>
              <a:t>            </a:t>
            </a:r>
            <a:r>
              <a:rPr lang="en-US" sz="1600" dirty="0" err="1" smtClean="0">
                <a:latin typeface="Lato" panose="020B0604020202020204" charset="0"/>
              </a:rPr>
              <a:t>printf</a:t>
            </a:r>
            <a:r>
              <a:rPr lang="en-US" sz="1600" dirty="0" smtClean="0">
                <a:latin typeface="Lato" panose="020B0604020202020204" charset="0"/>
              </a:rPr>
              <a:t>(“%d”, test[</a:t>
            </a:r>
            <a:r>
              <a:rPr lang="en-US" sz="1600" dirty="0" err="1" smtClean="0">
                <a:latin typeface="Lato" panose="020B0604020202020204" charset="0"/>
              </a:rPr>
              <a:t>i</a:t>
            </a:r>
            <a:r>
              <a:rPr lang="en-US" sz="1600" dirty="0">
                <a:latin typeface="Lato" panose="020B0604020202020204" charset="0"/>
              </a:rPr>
              <a:t>][j</a:t>
            </a:r>
            <a:r>
              <a:rPr lang="en-US" sz="1600" dirty="0" smtClean="0">
                <a:latin typeface="Lato" panose="020B0604020202020204" charset="0"/>
              </a:rPr>
              <a:t>]);</a:t>
            </a:r>
            <a:endParaRPr lang="en-US" sz="1600" dirty="0">
              <a:latin typeface="Lato" panose="020B0604020202020204" charset="0"/>
            </a:endParaRPr>
          </a:p>
          <a:p>
            <a:r>
              <a:rPr lang="en-US" sz="1600" dirty="0">
                <a:latin typeface="Lato" panose="020B0604020202020204" charset="0"/>
              </a:rPr>
              <a:t>        }</a:t>
            </a:r>
          </a:p>
          <a:p>
            <a:r>
              <a:rPr lang="en-US" sz="1600" dirty="0">
                <a:latin typeface="Lato" panose="020B0604020202020204" charset="0"/>
              </a:rPr>
              <a:t>        </a:t>
            </a:r>
            <a:r>
              <a:rPr lang="en-US" sz="1600" dirty="0" err="1" smtClean="0">
                <a:latin typeface="Lato" panose="020B0604020202020204" charset="0"/>
              </a:rPr>
              <a:t>printf</a:t>
            </a:r>
            <a:r>
              <a:rPr lang="en-US" sz="1600" dirty="0" smtClean="0">
                <a:latin typeface="Lato" panose="020B0604020202020204" charset="0"/>
              </a:rPr>
              <a:t>(“\n”);</a:t>
            </a:r>
            <a:endParaRPr lang="en-US" sz="1600" dirty="0" smtClean="0">
              <a:latin typeface="Lato" panose="020B0604020202020204" charset="0"/>
            </a:endParaRPr>
          </a:p>
          <a:p>
            <a:r>
              <a:rPr lang="en-US" sz="1600" dirty="0" smtClean="0">
                <a:latin typeface="Lato" panose="020B0604020202020204" charset="0"/>
              </a:rPr>
              <a:t>}</a:t>
            </a:r>
            <a:endParaRPr lang="en-US" sz="1600" dirty="0">
              <a:latin typeface="Lato" panose="020B0604020202020204" charset="0"/>
            </a:endParaRPr>
          </a:p>
          <a:p>
            <a:r>
              <a:rPr lang="en-US" sz="1600" dirty="0" smtClean="0">
                <a:latin typeface="Lato" panose="020B0604020202020204" charset="0"/>
              </a:rPr>
              <a:t>return </a:t>
            </a:r>
            <a:r>
              <a:rPr lang="en-US" sz="1600" dirty="0">
                <a:latin typeface="Lato" panose="020B0604020202020204" charset="0"/>
              </a:rPr>
              <a:t>0</a:t>
            </a:r>
            <a:r>
              <a:rPr lang="en-US" sz="1600" dirty="0" smtClean="0">
                <a:latin typeface="Lato" panose="020B0604020202020204" charset="0"/>
              </a:rPr>
              <a:t>;</a:t>
            </a:r>
          </a:p>
          <a:p>
            <a:r>
              <a:rPr lang="en-US" sz="1600" dirty="0" smtClean="0">
                <a:latin typeface="Lato" panose="020B0604020202020204" charset="0"/>
              </a:rPr>
              <a:t>}</a:t>
            </a:r>
            <a:endParaRPr lang="en-US" sz="1600" dirty="0"/>
          </a:p>
        </p:txBody>
      </p:sp>
    </p:spTree>
    <p:extLst>
      <p:ext uri="{BB962C8B-B14F-4D97-AF65-F5344CB8AC3E}">
        <p14:creationId xmlns:p14="http://schemas.microsoft.com/office/powerpoint/2010/main" val="40277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2-D Arrays in </a:t>
            </a:r>
            <a:r>
              <a:rPr lang="en" sz="4000" dirty="0" smtClean="0">
                <a:solidFill>
                  <a:schemeClr val="bg2"/>
                </a:solidFill>
                <a:latin typeface="Times New Roman" panose="02020603050405020304" pitchFamily="18" charset="0"/>
                <a:cs typeface="Times New Roman" panose="02020603050405020304" pitchFamily="18" charset="0"/>
              </a:rPr>
              <a:t>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10" name="Google Shape;94;p13"/>
          <p:cNvSpPr txBox="1"/>
          <p:nvPr/>
        </p:nvSpPr>
        <p:spPr>
          <a:xfrm>
            <a:off x="140270" y="651339"/>
            <a:ext cx="8117019" cy="473969"/>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1600" u="sng" dirty="0">
                <a:solidFill>
                  <a:schemeClr val="accent3"/>
                </a:solidFill>
                <a:latin typeface="Lato"/>
                <a:ea typeface="Lato"/>
                <a:cs typeface="Lato"/>
                <a:sym typeface="Lato"/>
              </a:rPr>
              <a:t>Pointers and two dimensional arrays</a:t>
            </a:r>
            <a:endParaRPr sz="1600" u="sng" dirty="0">
              <a:solidFill>
                <a:schemeClr val="accent3"/>
              </a:solidFill>
              <a:latin typeface="Lato"/>
              <a:ea typeface="Lato"/>
              <a:cs typeface="Lato"/>
              <a:sym typeface="Lato"/>
            </a:endParaRPr>
          </a:p>
        </p:txBody>
      </p:sp>
      <p:sp>
        <p:nvSpPr>
          <p:cNvPr id="5" name="Rectangle 4"/>
          <p:cNvSpPr/>
          <p:nvPr/>
        </p:nvSpPr>
        <p:spPr>
          <a:xfrm>
            <a:off x="140270" y="1142332"/>
            <a:ext cx="8822902"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Memory allocation for a two-dimensional array is as follows </a:t>
            </a:r>
            <a:r>
              <a:rPr lang="en-US" sz="1600" dirty="0" smtClean="0">
                <a:latin typeface="Arial" panose="020B0604020202020204" pitchFamily="34" charset="0"/>
                <a:cs typeface="Arial" panose="020B0604020202020204" pitchFamily="34" charset="0"/>
              </a:rPr>
              <a:t>−</a:t>
            </a:r>
          </a:p>
          <a:p>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a[3] [3] = {1,2,3,4,5,6,7,8,9};</a:t>
            </a:r>
          </a:p>
        </p:txBody>
      </p:sp>
      <p:pic>
        <p:nvPicPr>
          <p:cNvPr id="3075" name="Picture 3" descr="https://www.tutorialspoint.com/assets/questions/media/48942/two_dimensional_array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279" y="1733109"/>
            <a:ext cx="57150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https://www.tutorialspoint.com/assets/questions/media/48942/two_dimensional_array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3042368"/>
            <a:ext cx="5143500" cy="20097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10625" y="3042368"/>
            <a:ext cx="3152120" cy="1815882"/>
          </a:xfrm>
          <a:prstGeom prst="rect">
            <a:avLst/>
          </a:prstGeom>
        </p:spPr>
        <p:txBody>
          <a:bodyPr wrap="square">
            <a:spAutoFit/>
          </a:bodyPr>
          <a:lstStyle/>
          <a:p>
            <a:r>
              <a:rPr lang="en-US" sz="1600" dirty="0"/>
              <a:t>a[1] [2] = *(1234 + 1*3+2) </a:t>
            </a:r>
            <a:endParaRPr lang="en-US" sz="1600" dirty="0" smtClean="0"/>
          </a:p>
          <a:p>
            <a:r>
              <a:rPr lang="en-US" sz="1600" dirty="0" smtClean="0"/>
              <a:t>= </a:t>
            </a:r>
            <a:r>
              <a:rPr lang="en-US" sz="1600" dirty="0"/>
              <a:t>*(1234 + 3+2) </a:t>
            </a:r>
            <a:endParaRPr lang="en-US" sz="1600" dirty="0" smtClean="0"/>
          </a:p>
          <a:p>
            <a:r>
              <a:rPr lang="en-US" sz="1600" dirty="0" smtClean="0"/>
              <a:t>= </a:t>
            </a:r>
            <a:r>
              <a:rPr lang="en-US" sz="1600" dirty="0"/>
              <a:t>*(1234 + 5*4) </a:t>
            </a:r>
            <a:r>
              <a:rPr lang="en-US" sz="1600" dirty="0">
                <a:solidFill>
                  <a:schemeClr val="bg2"/>
                </a:solidFill>
              </a:rPr>
              <a:t>// 4 is Scale factor </a:t>
            </a:r>
            <a:endParaRPr lang="en-US" sz="1600" dirty="0" smtClean="0">
              <a:solidFill>
                <a:schemeClr val="bg2"/>
              </a:solidFill>
            </a:endParaRPr>
          </a:p>
          <a:p>
            <a:r>
              <a:rPr lang="en-US" sz="1600" dirty="0" smtClean="0"/>
              <a:t>= </a:t>
            </a:r>
            <a:r>
              <a:rPr lang="en-US" sz="1600" dirty="0"/>
              <a:t>* (1234+20) </a:t>
            </a:r>
            <a:endParaRPr lang="en-US" sz="1600" dirty="0" smtClean="0"/>
          </a:p>
          <a:p>
            <a:r>
              <a:rPr lang="en-US" sz="1600" dirty="0" smtClean="0"/>
              <a:t>= </a:t>
            </a:r>
            <a:r>
              <a:rPr lang="en-US" sz="1600" dirty="0"/>
              <a:t>*(1254) </a:t>
            </a:r>
            <a:endParaRPr lang="en-US" sz="1600" dirty="0" smtClean="0"/>
          </a:p>
          <a:p>
            <a:r>
              <a:rPr lang="en-US" sz="1600" dirty="0" smtClean="0"/>
              <a:t>a[1</a:t>
            </a:r>
            <a:r>
              <a:rPr lang="en-US" sz="1600" dirty="0"/>
              <a:t>] [2] = 6</a:t>
            </a:r>
          </a:p>
        </p:txBody>
      </p:sp>
    </p:spTree>
    <p:extLst>
      <p:ext uri="{BB962C8B-B14F-4D97-AF65-F5344CB8AC3E}">
        <p14:creationId xmlns:p14="http://schemas.microsoft.com/office/powerpoint/2010/main" val="13281558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Strings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1"/>
          <p:cNvSpPr>
            <a:spLocks noChangeArrowheads="1"/>
          </p:cNvSpPr>
          <p:nvPr/>
        </p:nvSpPr>
        <p:spPr bwMode="auto">
          <a:xfrm rot="10800000" flipV="1">
            <a:off x="110625" y="837695"/>
            <a:ext cx="7928689"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cs typeface="Arial" panose="020B0604020202020204" pitchFamily="34" charset="0"/>
              </a:rPr>
              <a:t>C does not have a </a:t>
            </a:r>
            <a:r>
              <a:rPr kumimoji="0" lang="en-US" altLang="en-US" sz="1600" b="1" i="0" u="none" strike="noStrike" cap="none" normalizeH="0" baseline="0" dirty="0" smtClean="0">
                <a:ln>
                  <a:noFill/>
                </a:ln>
                <a:solidFill>
                  <a:srgbClr val="000000"/>
                </a:solidFill>
                <a:effectLst/>
                <a:cs typeface="Arial" panose="020B0604020202020204" pitchFamily="34" charset="0"/>
              </a:rPr>
              <a:t>String type</a:t>
            </a:r>
            <a:r>
              <a:rPr kumimoji="0" lang="en-US" altLang="en-US" sz="1600" b="0" i="0" u="none" strike="noStrike" cap="none" normalizeH="0" baseline="0" dirty="0" smtClean="0">
                <a:ln>
                  <a:noFill/>
                </a:ln>
                <a:solidFill>
                  <a:srgbClr val="000000"/>
                </a:solidFill>
                <a:effectLst/>
                <a:cs typeface="Arial" panose="020B0604020202020204" pitchFamily="34" charset="0"/>
              </a:rPr>
              <a:t> to easily create string variables. Instead, you must use the </a:t>
            </a:r>
            <a:r>
              <a:rPr kumimoji="0" lang="en-US" altLang="en-US" sz="1600" b="0" i="0" u="none" strike="noStrike" cap="none" normalizeH="0" baseline="0" dirty="0" smtClean="0">
                <a:ln>
                  <a:noFill/>
                </a:ln>
                <a:solidFill>
                  <a:srgbClr val="DC143C"/>
                </a:solidFill>
                <a:effectLst/>
                <a:cs typeface="Arial" panose="020B0604020202020204" pitchFamily="34" charset="0"/>
              </a:rPr>
              <a:t>char</a:t>
            </a:r>
            <a:r>
              <a:rPr kumimoji="0" lang="en-US" altLang="en-US" sz="1600" b="0" i="0" u="none" strike="noStrike" cap="none" normalizeH="0" baseline="0" dirty="0" smtClean="0">
                <a:ln>
                  <a:noFill/>
                </a:ln>
                <a:solidFill>
                  <a:srgbClr val="000000"/>
                </a:solidFill>
                <a:effectLst/>
                <a:cs typeface="Arial" panose="020B0604020202020204" pitchFamily="34" charset="0"/>
              </a:rPr>
              <a:t> type and create an </a:t>
            </a:r>
            <a:r>
              <a:rPr kumimoji="0" lang="en-US" altLang="en-US" sz="1600" b="0" i="0" u="none" strike="noStrike" cap="none" normalizeH="0" baseline="0" dirty="0" smtClean="0">
                <a:ln>
                  <a:noFill/>
                </a:ln>
                <a:solidFill>
                  <a:schemeClr val="tx1"/>
                </a:solidFill>
                <a:effectLst/>
                <a:cs typeface="Arial" panose="020B0604020202020204" pitchFamily="34" charset="0"/>
                <a:hlinkClick r:id="rId3"/>
              </a:rPr>
              <a:t>array</a:t>
            </a:r>
            <a:r>
              <a:rPr kumimoji="0" lang="en-US" altLang="en-US" sz="1600" b="0" i="0" u="none" strike="noStrike" cap="none" normalizeH="0" baseline="0" dirty="0" smtClean="0">
                <a:ln>
                  <a:noFill/>
                </a:ln>
                <a:solidFill>
                  <a:srgbClr val="000000"/>
                </a:solidFill>
                <a:effectLst/>
                <a:cs typeface="Arial" panose="020B0604020202020204" pitchFamily="34" charset="0"/>
              </a:rPr>
              <a:t> of characters to make a string in C:</a:t>
            </a:r>
            <a:r>
              <a:rPr kumimoji="0" lang="en-US" altLang="en-US" sz="1600" b="0" i="0" u="none" strike="noStrike" cap="none" normalizeH="0" baseline="0" dirty="0" smtClean="0">
                <a:ln>
                  <a:noFill/>
                </a:ln>
                <a:solidFill>
                  <a:schemeClr val="tx1"/>
                </a:solidFill>
                <a:effectLst/>
                <a:cs typeface="Arial" panose="020B0604020202020204" pitchFamily="34" charset="0"/>
              </a:rPr>
              <a:t> </a:t>
            </a:r>
          </a:p>
        </p:txBody>
      </p:sp>
      <p:sp>
        <p:nvSpPr>
          <p:cNvPr id="5" name="Rectangle 4"/>
          <p:cNvSpPr/>
          <p:nvPr/>
        </p:nvSpPr>
        <p:spPr>
          <a:xfrm>
            <a:off x="2332902" y="1522037"/>
            <a:ext cx="2698175" cy="338554"/>
          </a:xfrm>
          <a:prstGeom prst="rect">
            <a:avLst/>
          </a:prstGeom>
          <a:solidFill>
            <a:schemeClr val="accent1">
              <a:lumMod val="20000"/>
              <a:lumOff val="80000"/>
            </a:schemeClr>
          </a:solidFill>
        </p:spPr>
        <p:txBody>
          <a:bodyPr wrap="none">
            <a:spAutoFit/>
          </a:bodyPr>
          <a:lstStyle/>
          <a:p>
            <a:r>
              <a:rPr lang="en-US" sz="1600" dirty="0">
                <a:solidFill>
                  <a:srgbClr val="0000CD"/>
                </a:solidFill>
                <a:latin typeface="Arial" panose="020B0604020202020204" pitchFamily="34" charset="0"/>
                <a:cs typeface="Arial" panose="020B0604020202020204" pitchFamily="34" charset="0"/>
              </a:rPr>
              <a:t>char</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msg</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t>
            </a:r>
            <a:r>
              <a:rPr lang="en-US" sz="1600" dirty="0">
                <a:solidFill>
                  <a:srgbClr val="A52A2A"/>
                </a:solidFill>
                <a:latin typeface="Arial" panose="020B0604020202020204" pitchFamily="34" charset="0"/>
                <a:cs typeface="Arial" panose="020B0604020202020204" pitchFamily="34" charset="0"/>
              </a:rPr>
              <a:t>"Hello World!"</a:t>
            </a:r>
            <a:r>
              <a:rPr lang="en-US" sz="1600" dirty="0">
                <a:latin typeface="Arial" panose="020B0604020202020204" pitchFamily="34" charset="0"/>
                <a:cs typeface="Arial" panose="020B0604020202020204" pitchFamily="34" charset="0"/>
              </a:rPr>
              <a:t>;</a:t>
            </a:r>
          </a:p>
        </p:txBody>
      </p:sp>
      <p:sp>
        <p:nvSpPr>
          <p:cNvPr id="6" name="Rectangle 2"/>
          <p:cNvSpPr>
            <a:spLocks noChangeArrowheads="1"/>
          </p:cNvSpPr>
          <p:nvPr/>
        </p:nvSpPr>
        <p:spPr bwMode="auto">
          <a:xfrm>
            <a:off x="110625" y="1989861"/>
            <a:ext cx="885254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cs typeface="Arial" panose="020B0604020202020204" pitchFamily="34" charset="0"/>
              </a:rPr>
              <a:t>Note that you have to use double quotes (</a:t>
            </a:r>
            <a:r>
              <a:rPr kumimoji="0" lang="en-US" altLang="en-US" sz="1600" b="0" i="0" u="none" strike="noStrike" cap="none" normalizeH="0" baseline="0" dirty="0" smtClean="0">
                <a:ln>
                  <a:noFill/>
                </a:ln>
                <a:solidFill>
                  <a:srgbClr val="DC143C"/>
                </a:solidFill>
                <a:effectLst/>
                <a:cs typeface="Arial" panose="020B0604020202020204" pitchFamily="34" charset="0"/>
              </a:rPr>
              <a:t>""</a:t>
            </a:r>
            <a:r>
              <a:rPr kumimoji="0" lang="en-US" altLang="en-US" sz="1600" b="0" i="0" u="none" strike="noStrike" cap="none" normalizeH="0" baseline="0" dirty="0" smtClean="0">
                <a:ln>
                  <a:noFill/>
                </a:ln>
                <a:solidFill>
                  <a:srgbClr val="000000"/>
                </a:solidFill>
                <a:effectLst/>
                <a:cs typeface="Arial" panose="020B0604020202020204" pitchFamily="34" charset="0"/>
              </a:rPr>
              <a:t>).</a:t>
            </a:r>
            <a:endParaRPr kumimoji="0" lang="en-US"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cs typeface="Arial" panose="020B0604020202020204" pitchFamily="34" charset="0"/>
              </a:rPr>
              <a:t>To output the string, you can use the </a:t>
            </a:r>
            <a:r>
              <a:rPr kumimoji="0" lang="en-US" altLang="en-US" sz="1600" b="0" i="0" u="none" strike="noStrike" cap="none" normalizeH="0" baseline="0" dirty="0" err="1" smtClean="0">
                <a:ln>
                  <a:noFill/>
                </a:ln>
                <a:solidFill>
                  <a:srgbClr val="DC143C"/>
                </a:solidFill>
                <a:effectLst/>
                <a:cs typeface="Arial" panose="020B0604020202020204" pitchFamily="34" charset="0"/>
              </a:rPr>
              <a:t>printf</a:t>
            </a:r>
            <a:r>
              <a:rPr kumimoji="0" lang="en-US" altLang="en-US" sz="1600" b="0" i="0" u="none" strike="noStrike" cap="none" normalizeH="0" baseline="0" dirty="0" smtClean="0">
                <a:ln>
                  <a:noFill/>
                </a:ln>
                <a:solidFill>
                  <a:srgbClr val="DC143C"/>
                </a:solidFill>
                <a:effectLst/>
                <a:cs typeface="Arial" panose="020B0604020202020204" pitchFamily="34" charset="0"/>
              </a:rPr>
              <a:t>()</a:t>
            </a:r>
            <a:r>
              <a:rPr kumimoji="0" lang="en-US" altLang="en-US" sz="1600" b="0" i="0" u="none" strike="noStrike" cap="none" normalizeH="0" baseline="0" dirty="0" smtClean="0">
                <a:ln>
                  <a:noFill/>
                </a:ln>
                <a:solidFill>
                  <a:srgbClr val="000000"/>
                </a:solidFill>
                <a:effectLst/>
                <a:cs typeface="Arial" panose="020B0604020202020204" pitchFamily="34" charset="0"/>
              </a:rPr>
              <a:t> function together with the format specifier </a:t>
            </a:r>
            <a:r>
              <a:rPr kumimoji="0" lang="en-US" altLang="en-US" sz="1600" b="0" i="0" u="none" strike="noStrike" cap="none" normalizeH="0" baseline="0" dirty="0" smtClean="0">
                <a:ln>
                  <a:noFill/>
                </a:ln>
                <a:solidFill>
                  <a:srgbClr val="DC143C"/>
                </a:solidFill>
                <a:effectLst/>
                <a:cs typeface="Arial" panose="020B0604020202020204" pitchFamily="34" charset="0"/>
              </a:rPr>
              <a:t>%s</a:t>
            </a:r>
            <a:r>
              <a:rPr kumimoji="0" lang="en-US" altLang="en-US" sz="1600" b="0" i="0" u="none" strike="noStrike" cap="none" normalizeH="0" baseline="0" dirty="0" smtClean="0">
                <a:ln>
                  <a:noFill/>
                </a:ln>
                <a:solidFill>
                  <a:srgbClr val="000000"/>
                </a:solidFill>
                <a:effectLst/>
                <a:cs typeface="Arial" panose="020B0604020202020204" pitchFamily="34" charset="0"/>
              </a:rPr>
              <a:t> to tell C that we are now working with strings:</a:t>
            </a:r>
            <a:endParaRPr kumimoji="0" lang="en-US" altLang="en-US" sz="1600" b="0" i="0" u="none" strike="noStrike" cap="none" normalizeH="0" baseline="0" dirty="0" smtClean="0">
              <a:ln>
                <a:noFill/>
              </a:ln>
              <a:solidFill>
                <a:schemeClr val="tx1"/>
              </a:solidFill>
              <a:effectLst/>
              <a:cs typeface="Arial" panose="020B0604020202020204" pitchFamily="34" charset="0"/>
            </a:endParaRPr>
          </a:p>
        </p:txBody>
      </p:sp>
      <p:sp>
        <p:nvSpPr>
          <p:cNvPr id="7" name="Rectangle 6"/>
          <p:cNvSpPr/>
          <p:nvPr/>
        </p:nvSpPr>
        <p:spPr>
          <a:xfrm>
            <a:off x="2286000" y="2950128"/>
            <a:ext cx="4572000" cy="830997"/>
          </a:xfrm>
          <a:prstGeom prst="rect">
            <a:avLst/>
          </a:prstGeom>
        </p:spPr>
        <p:txBody>
          <a:bodyPr>
            <a:spAutoFit/>
          </a:bodyPr>
          <a:lstStyle/>
          <a:p>
            <a:r>
              <a:rPr lang="en-US" sz="1600" dirty="0" smtClean="0">
                <a:latin typeface="Arial" panose="020B0604020202020204" pitchFamily="34" charset="0"/>
                <a:cs typeface="Arial" panose="020B0604020202020204" pitchFamily="34" charset="0"/>
              </a:rPr>
              <a:t>Example:</a:t>
            </a:r>
            <a:endParaRPr lang="en-US" sz="1600" dirty="0">
              <a:latin typeface="Arial" panose="020B0604020202020204" pitchFamily="34" charset="0"/>
              <a:cs typeface="Arial" panose="020B0604020202020204" pitchFamily="34" charset="0"/>
            </a:endParaRPr>
          </a:p>
          <a:p>
            <a:r>
              <a:rPr lang="en-US" sz="1600" dirty="0">
                <a:solidFill>
                  <a:srgbClr val="0000CD"/>
                </a:solidFill>
                <a:latin typeface="Arial" panose="020B0604020202020204" pitchFamily="34" charset="0"/>
                <a:cs typeface="Arial" panose="020B0604020202020204" pitchFamily="34" charset="0"/>
              </a:rPr>
              <a:t>char</a:t>
            </a:r>
            <a:r>
              <a:rPr lang="en-US" sz="1600" dirty="0">
                <a:latin typeface="Arial" panose="020B0604020202020204" pitchFamily="34" charset="0"/>
                <a:cs typeface="Arial" panose="020B0604020202020204" pitchFamily="34" charset="0"/>
              </a:rPr>
              <a:t> greetings[] = </a:t>
            </a:r>
            <a:r>
              <a:rPr lang="en-US" sz="1600" dirty="0">
                <a:solidFill>
                  <a:srgbClr val="A52A2A"/>
                </a:solidFill>
                <a:latin typeface="Arial" panose="020B0604020202020204" pitchFamily="34" charset="0"/>
                <a:cs typeface="Arial" panose="020B0604020202020204" pitchFamily="34" charset="0"/>
              </a:rPr>
              <a:t>"Hello World!"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err="1">
                <a:latin typeface="Arial" panose="020B0604020202020204" pitchFamily="34" charset="0"/>
                <a:cs typeface="Arial" panose="020B0604020202020204" pitchFamily="34" charset="0"/>
              </a:rPr>
              <a:t>printf</a:t>
            </a:r>
            <a:r>
              <a:rPr lang="en-US" sz="1600" dirty="0">
                <a:latin typeface="Arial" panose="020B0604020202020204" pitchFamily="34" charset="0"/>
                <a:cs typeface="Arial" panose="020B0604020202020204" pitchFamily="34" charset="0"/>
              </a:rPr>
              <a:t>(</a:t>
            </a:r>
            <a:r>
              <a:rPr lang="en-US" sz="1600" dirty="0">
                <a:solidFill>
                  <a:srgbClr val="A52A2A"/>
                </a:solidFill>
                <a:latin typeface="Arial" panose="020B0604020202020204" pitchFamily="34" charset="0"/>
                <a:cs typeface="Arial" panose="020B0604020202020204" pitchFamily="34" charset="0"/>
              </a:rPr>
              <a:t>"%s"</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msg</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19226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Strings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67</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9" name="Rectangle 8"/>
          <p:cNvSpPr/>
          <p:nvPr/>
        </p:nvSpPr>
        <p:spPr>
          <a:xfrm>
            <a:off x="110624" y="866475"/>
            <a:ext cx="8852547" cy="2308324"/>
          </a:xfrm>
          <a:prstGeom prst="rect">
            <a:avLst/>
          </a:prstGeom>
        </p:spPr>
        <p:txBody>
          <a:bodyPr wrap="square">
            <a:spAutoFit/>
          </a:bodyPr>
          <a:lstStyle/>
          <a:p>
            <a:r>
              <a:rPr lang="en-US" sz="1600" dirty="0">
                <a:solidFill>
                  <a:srgbClr val="FF0000"/>
                </a:solidFill>
              </a:rPr>
              <a:t>Access Strings</a:t>
            </a:r>
          </a:p>
          <a:p>
            <a:r>
              <a:rPr lang="en-US" sz="1600" dirty="0">
                <a:solidFill>
                  <a:schemeClr val="accent5">
                    <a:lumMod val="75000"/>
                  </a:schemeClr>
                </a:solidFill>
              </a:rPr>
              <a:t>Since strings are actually arrays in C, you can access a string by referring to its index number inside square brackets [].</a:t>
            </a:r>
          </a:p>
          <a:p>
            <a:endParaRPr lang="en-US" sz="1600" dirty="0"/>
          </a:p>
          <a:p>
            <a:r>
              <a:rPr lang="en-US" sz="1600" dirty="0"/>
              <a:t>This example prints the first character (0) in </a:t>
            </a:r>
            <a:r>
              <a:rPr lang="en-US" sz="1600" dirty="0" err="1" smtClean="0"/>
              <a:t>msg</a:t>
            </a:r>
            <a:r>
              <a:rPr lang="en-US" sz="1600" dirty="0" smtClean="0"/>
              <a:t>:</a:t>
            </a:r>
            <a:endParaRPr lang="en-US" sz="1600" dirty="0"/>
          </a:p>
          <a:p>
            <a:endParaRPr lang="en-US" sz="1600" dirty="0"/>
          </a:p>
          <a:p>
            <a:r>
              <a:rPr lang="en-US" sz="1600" dirty="0">
                <a:solidFill>
                  <a:srgbClr val="FF0000"/>
                </a:solidFill>
              </a:rPr>
              <a:t>Example</a:t>
            </a:r>
          </a:p>
          <a:p>
            <a:r>
              <a:rPr lang="en-US" sz="1600" dirty="0">
                <a:solidFill>
                  <a:schemeClr val="accent5">
                    <a:lumMod val="75000"/>
                  </a:schemeClr>
                </a:solidFill>
              </a:rPr>
              <a:t>char </a:t>
            </a:r>
            <a:r>
              <a:rPr lang="en-US" sz="1600" dirty="0" err="1" smtClean="0">
                <a:solidFill>
                  <a:schemeClr val="accent5">
                    <a:lumMod val="75000"/>
                  </a:schemeClr>
                </a:solidFill>
              </a:rPr>
              <a:t>msg</a:t>
            </a:r>
            <a:r>
              <a:rPr lang="en-US" sz="1600" dirty="0" smtClean="0">
                <a:solidFill>
                  <a:schemeClr val="accent5">
                    <a:lumMod val="75000"/>
                  </a:schemeClr>
                </a:solidFill>
              </a:rPr>
              <a:t>[] </a:t>
            </a:r>
            <a:r>
              <a:rPr lang="en-US" sz="1600" dirty="0">
                <a:solidFill>
                  <a:schemeClr val="accent5">
                    <a:lumMod val="75000"/>
                  </a:schemeClr>
                </a:solidFill>
              </a:rPr>
              <a:t>= "Hello World!";</a:t>
            </a:r>
          </a:p>
          <a:p>
            <a:r>
              <a:rPr lang="en-US" sz="1600" dirty="0" err="1">
                <a:solidFill>
                  <a:schemeClr val="accent5">
                    <a:lumMod val="75000"/>
                  </a:schemeClr>
                </a:solidFill>
              </a:rPr>
              <a:t>printf</a:t>
            </a:r>
            <a:r>
              <a:rPr lang="en-US" sz="1600" dirty="0">
                <a:solidFill>
                  <a:schemeClr val="accent5">
                    <a:lumMod val="75000"/>
                  </a:schemeClr>
                </a:solidFill>
              </a:rPr>
              <a:t>("%c", </a:t>
            </a:r>
            <a:r>
              <a:rPr lang="en-US" sz="1600" dirty="0" err="1" smtClean="0">
                <a:solidFill>
                  <a:schemeClr val="accent5">
                    <a:lumMod val="75000"/>
                  </a:schemeClr>
                </a:solidFill>
              </a:rPr>
              <a:t>msg</a:t>
            </a:r>
            <a:r>
              <a:rPr lang="en-US" sz="1600" dirty="0" smtClean="0">
                <a:solidFill>
                  <a:schemeClr val="accent5">
                    <a:lumMod val="75000"/>
                  </a:schemeClr>
                </a:solidFill>
              </a:rPr>
              <a:t>[0</a:t>
            </a:r>
            <a:r>
              <a:rPr lang="en-US" sz="1600" dirty="0">
                <a:solidFill>
                  <a:schemeClr val="accent5">
                    <a:lumMod val="75000"/>
                  </a:schemeClr>
                </a:solidFill>
              </a:rPr>
              <a:t>]);</a:t>
            </a:r>
          </a:p>
        </p:txBody>
      </p:sp>
      <p:sp>
        <p:nvSpPr>
          <p:cNvPr id="10" name="Rectangle 9"/>
          <p:cNvSpPr/>
          <p:nvPr/>
        </p:nvSpPr>
        <p:spPr>
          <a:xfrm>
            <a:off x="110623" y="3546658"/>
            <a:ext cx="8852547" cy="338554"/>
          </a:xfrm>
          <a:prstGeom prst="rect">
            <a:avLst/>
          </a:prstGeom>
        </p:spPr>
        <p:txBody>
          <a:bodyPr wrap="square">
            <a:spAutoFit/>
          </a:bodyPr>
          <a:lstStyle/>
          <a:p>
            <a:r>
              <a:rPr lang="en-US" sz="1600" dirty="0" smtClean="0">
                <a:solidFill>
                  <a:srgbClr val="FF0000"/>
                </a:solidFill>
              </a:rPr>
              <a:t>Note:</a:t>
            </a:r>
            <a:r>
              <a:rPr lang="en-US" sz="1600" dirty="0" smtClean="0"/>
              <a:t> </a:t>
            </a:r>
            <a:r>
              <a:rPr lang="en-US" sz="1600" dirty="0">
                <a:solidFill>
                  <a:schemeClr val="accent5">
                    <a:lumMod val="75000"/>
                  </a:schemeClr>
                </a:solidFill>
              </a:rPr>
              <a:t>that we have to use the %c format specifier to print a single character</a:t>
            </a:r>
            <a:r>
              <a:rPr lang="en-US" sz="1600" dirty="0"/>
              <a:t>.</a:t>
            </a:r>
          </a:p>
        </p:txBody>
      </p:sp>
    </p:spTree>
    <p:extLst>
      <p:ext uri="{BB962C8B-B14F-4D97-AF65-F5344CB8AC3E}">
        <p14:creationId xmlns:p14="http://schemas.microsoft.com/office/powerpoint/2010/main" val="31668632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Strings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68</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6" y="755152"/>
            <a:ext cx="4450984" cy="3108543"/>
          </a:xfrm>
          <a:prstGeom prst="rect">
            <a:avLst/>
          </a:prstGeom>
        </p:spPr>
        <p:txBody>
          <a:bodyPr wrap="square">
            <a:spAutoFit/>
          </a:bodyPr>
          <a:lstStyle/>
          <a:p>
            <a:r>
              <a:rPr lang="en-US" dirty="0">
                <a:solidFill>
                  <a:srgbClr val="FF0000"/>
                </a:solidFill>
              </a:rPr>
              <a:t>Modify Strings</a:t>
            </a:r>
          </a:p>
          <a:p>
            <a:r>
              <a:rPr lang="en-US" dirty="0"/>
              <a:t>To change the value of a specific character in a string, refer to the index number, and use single quotes:</a:t>
            </a:r>
          </a:p>
          <a:p>
            <a:endParaRPr lang="en-US" dirty="0"/>
          </a:p>
          <a:p>
            <a:r>
              <a:rPr lang="en-US" dirty="0">
                <a:solidFill>
                  <a:srgbClr val="FF0000"/>
                </a:solidFill>
              </a:rPr>
              <a:t>Example</a:t>
            </a:r>
          </a:p>
          <a:p>
            <a:endParaRPr lang="en-US" dirty="0"/>
          </a:p>
          <a:p>
            <a:r>
              <a:rPr lang="en-US" dirty="0"/>
              <a:t>#include &lt;</a:t>
            </a:r>
            <a:r>
              <a:rPr lang="en-US" dirty="0" err="1"/>
              <a:t>stdio.h</a:t>
            </a:r>
            <a:r>
              <a:rPr lang="en-US" dirty="0"/>
              <a:t>&gt;</a:t>
            </a:r>
          </a:p>
          <a:p>
            <a:r>
              <a:rPr lang="en-US" dirty="0" err="1"/>
              <a:t>int</a:t>
            </a:r>
            <a:r>
              <a:rPr lang="en-US" dirty="0"/>
              <a:t> main() </a:t>
            </a:r>
          </a:p>
          <a:p>
            <a:r>
              <a:rPr lang="en-US" dirty="0"/>
              <a:t>{</a:t>
            </a:r>
          </a:p>
          <a:p>
            <a:r>
              <a:rPr lang="en-US" dirty="0"/>
              <a:t>  char greetings[] = "Hello World!";</a:t>
            </a:r>
          </a:p>
          <a:p>
            <a:r>
              <a:rPr lang="en-US" dirty="0"/>
              <a:t>  greetings[0] = 'J';</a:t>
            </a:r>
          </a:p>
          <a:p>
            <a:r>
              <a:rPr lang="en-US" dirty="0"/>
              <a:t>  </a:t>
            </a:r>
            <a:r>
              <a:rPr lang="en-US" dirty="0" err="1"/>
              <a:t>printf</a:t>
            </a:r>
            <a:r>
              <a:rPr lang="en-US" dirty="0"/>
              <a:t>("%s", greetings);</a:t>
            </a:r>
          </a:p>
          <a:p>
            <a:r>
              <a:rPr lang="en-US" dirty="0"/>
              <a:t>  return 0;</a:t>
            </a:r>
          </a:p>
          <a:p>
            <a:r>
              <a:rPr lang="en-US" dirty="0"/>
              <a:t>}</a:t>
            </a:r>
          </a:p>
        </p:txBody>
      </p:sp>
      <p:sp>
        <p:nvSpPr>
          <p:cNvPr id="5" name="Rectangle 4"/>
          <p:cNvSpPr/>
          <p:nvPr/>
        </p:nvSpPr>
        <p:spPr>
          <a:xfrm>
            <a:off x="4759036" y="778120"/>
            <a:ext cx="4384964" cy="4278094"/>
          </a:xfrm>
          <a:prstGeom prst="rect">
            <a:avLst/>
          </a:prstGeom>
        </p:spPr>
        <p:txBody>
          <a:bodyPr wrap="square">
            <a:spAutoFit/>
          </a:bodyPr>
          <a:lstStyle/>
          <a:p>
            <a:r>
              <a:rPr lang="en-US" sz="1600" dirty="0">
                <a:solidFill>
                  <a:srgbClr val="FF0000"/>
                </a:solidFill>
              </a:rPr>
              <a:t>Loop Through a String</a:t>
            </a:r>
          </a:p>
          <a:p>
            <a:r>
              <a:rPr lang="en-US" sz="1600" dirty="0"/>
              <a:t>You can also loop through the characters of a string, using a for loop:</a:t>
            </a:r>
          </a:p>
          <a:p>
            <a:endParaRPr lang="en-US" sz="1600" dirty="0"/>
          </a:p>
          <a:p>
            <a:r>
              <a:rPr lang="en-US" sz="1600" dirty="0">
                <a:solidFill>
                  <a:srgbClr val="FF0000"/>
                </a:solidFill>
              </a:rPr>
              <a:t>Example</a:t>
            </a:r>
          </a:p>
          <a:p>
            <a:r>
              <a:rPr lang="en-US" sz="1600" dirty="0"/>
              <a:t>#include &lt;</a:t>
            </a:r>
            <a:r>
              <a:rPr lang="en-US" sz="1600" dirty="0" err="1"/>
              <a:t>stdio.h</a:t>
            </a:r>
            <a:r>
              <a:rPr lang="en-US" sz="1600" dirty="0"/>
              <a:t>&gt;</a:t>
            </a:r>
          </a:p>
          <a:p>
            <a:endParaRPr lang="en-US" sz="1600" dirty="0"/>
          </a:p>
          <a:p>
            <a:r>
              <a:rPr lang="en-US" sz="1600" dirty="0" err="1"/>
              <a:t>int</a:t>
            </a:r>
            <a:r>
              <a:rPr lang="en-US" sz="1600" dirty="0"/>
              <a:t> main()</a:t>
            </a:r>
          </a:p>
          <a:p>
            <a:r>
              <a:rPr lang="en-US" sz="1600" dirty="0"/>
              <a:t>{</a:t>
            </a:r>
          </a:p>
          <a:p>
            <a:r>
              <a:rPr lang="en-US" sz="1600" dirty="0"/>
              <a:t>  char </a:t>
            </a:r>
            <a:r>
              <a:rPr lang="en-US" sz="1600" dirty="0" err="1"/>
              <a:t>carName</a:t>
            </a:r>
            <a:r>
              <a:rPr lang="en-US" sz="1600" dirty="0"/>
              <a:t>[] = "Volvo";</a:t>
            </a:r>
          </a:p>
          <a:p>
            <a:r>
              <a:rPr lang="en-US" sz="1600" dirty="0"/>
              <a:t>  </a:t>
            </a:r>
            <a:r>
              <a:rPr lang="en-US" sz="1600" dirty="0" err="1"/>
              <a:t>int</a:t>
            </a:r>
            <a:r>
              <a:rPr lang="en-US" sz="1600" dirty="0"/>
              <a:t> </a:t>
            </a:r>
            <a:r>
              <a:rPr lang="en-US" sz="1600" dirty="0" err="1"/>
              <a:t>i</a:t>
            </a:r>
            <a:r>
              <a:rPr lang="en-US" sz="1600" dirty="0"/>
              <a:t>;  </a:t>
            </a:r>
          </a:p>
          <a:p>
            <a:r>
              <a:rPr lang="en-US" sz="1600" dirty="0"/>
              <a:t>  for(</a:t>
            </a:r>
            <a:r>
              <a:rPr lang="en-US" sz="1600" dirty="0" err="1"/>
              <a:t>i</a:t>
            </a:r>
            <a:r>
              <a:rPr lang="en-US" sz="1600" dirty="0"/>
              <a:t> = 0; </a:t>
            </a:r>
            <a:r>
              <a:rPr lang="en-US" sz="1600" dirty="0" err="1"/>
              <a:t>i</a:t>
            </a:r>
            <a:r>
              <a:rPr lang="en-US" sz="1600" dirty="0"/>
              <a:t> &lt; 5; ++</a:t>
            </a:r>
            <a:r>
              <a:rPr lang="en-US" sz="1600" dirty="0" err="1"/>
              <a:t>i</a:t>
            </a:r>
            <a:r>
              <a:rPr lang="en-US" sz="1600" dirty="0"/>
              <a:t>)</a:t>
            </a:r>
          </a:p>
          <a:p>
            <a:r>
              <a:rPr lang="en-US" sz="1600" dirty="0"/>
              <a:t>  {</a:t>
            </a:r>
          </a:p>
          <a:p>
            <a:r>
              <a:rPr lang="en-US" sz="1600" dirty="0"/>
              <a:t>    </a:t>
            </a:r>
            <a:r>
              <a:rPr lang="en-US" sz="1600" dirty="0" err="1"/>
              <a:t>printf</a:t>
            </a:r>
            <a:r>
              <a:rPr lang="en-US" sz="1600" dirty="0"/>
              <a:t>("%c\n", </a:t>
            </a:r>
            <a:r>
              <a:rPr lang="en-US" sz="1600" dirty="0" err="1"/>
              <a:t>carName</a:t>
            </a:r>
            <a:r>
              <a:rPr lang="en-US" sz="1600" dirty="0"/>
              <a:t>[</a:t>
            </a:r>
            <a:r>
              <a:rPr lang="en-US" sz="1600" dirty="0" err="1"/>
              <a:t>i</a:t>
            </a:r>
            <a:r>
              <a:rPr lang="en-US" sz="1600" dirty="0"/>
              <a:t>]);</a:t>
            </a:r>
          </a:p>
          <a:p>
            <a:r>
              <a:rPr lang="en-US" sz="1600" dirty="0"/>
              <a:t>  }</a:t>
            </a:r>
          </a:p>
          <a:p>
            <a:r>
              <a:rPr lang="en-US" sz="1600" dirty="0"/>
              <a:t>  return 0;</a:t>
            </a:r>
          </a:p>
          <a:p>
            <a:r>
              <a:rPr lang="en-US" sz="1600" dirty="0"/>
              <a:t>}</a:t>
            </a:r>
          </a:p>
        </p:txBody>
      </p:sp>
    </p:spTree>
    <p:extLst>
      <p:ext uri="{BB962C8B-B14F-4D97-AF65-F5344CB8AC3E}">
        <p14:creationId xmlns:p14="http://schemas.microsoft.com/office/powerpoint/2010/main" val="2065610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Strings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69</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5" y="755152"/>
            <a:ext cx="2089033" cy="338554"/>
          </a:xfrm>
          <a:prstGeom prst="rect">
            <a:avLst/>
          </a:prstGeom>
        </p:spPr>
        <p:txBody>
          <a:bodyPr wrap="none">
            <a:spAutoFit/>
          </a:bodyPr>
          <a:lstStyle/>
          <a:p>
            <a:r>
              <a:rPr lang="en-US" sz="1600" dirty="0">
                <a:solidFill>
                  <a:srgbClr val="FF0000"/>
                </a:solidFill>
              </a:rPr>
              <a:t>Strings and </a:t>
            </a:r>
            <a:r>
              <a:rPr lang="en-US" sz="1600" dirty="0" smtClean="0">
                <a:solidFill>
                  <a:srgbClr val="FF0000"/>
                </a:solidFill>
              </a:rPr>
              <a:t>Pointers:</a:t>
            </a:r>
            <a:endParaRPr lang="en-US" sz="1600" dirty="0">
              <a:solidFill>
                <a:srgbClr val="FF0000"/>
              </a:solidFill>
            </a:endParaRPr>
          </a:p>
        </p:txBody>
      </p:sp>
      <p:sp>
        <p:nvSpPr>
          <p:cNvPr id="5" name="Rectangle 4"/>
          <p:cNvSpPr/>
          <p:nvPr/>
        </p:nvSpPr>
        <p:spPr>
          <a:xfrm>
            <a:off x="110624" y="1077371"/>
            <a:ext cx="8852547" cy="3046988"/>
          </a:xfrm>
          <a:prstGeom prst="rect">
            <a:avLst/>
          </a:prstGeom>
        </p:spPr>
        <p:txBody>
          <a:bodyPr wrap="square">
            <a:spAutoFit/>
          </a:bodyPr>
          <a:lstStyle/>
          <a:p>
            <a:r>
              <a:rPr lang="en-US" sz="1600" u="sng" dirty="0">
                <a:solidFill>
                  <a:schemeClr val="accent5">
                    <a:lumMod val="75000"/>
                  </a:schemeClr>
                </a:solidFill>
              </a:rPr>
              <a:t>Creating a pointer for the </a:t>
            </a:r>
            <a:r>
              <a:rPr lang="en-US" sz="1600" u="sng" dirty="0" smtClean="0">
                <a:solidFill>
                  <a:schemeClr val="accent5">
                    <a:lumMod val="75000"/>
                  </a:schemeClr>
                </a:solidFill>
              </a:rPr>
              <a:t>string:</a:t>
            </a:r>
          </a:p>
          <a:p>
            <a:endParaRPr lang="en-US" sz="1600" u="sng" dirty="0">
              <a:solidFill>
                <a:schemeClr val="accent5">
                  <a:lumMod val="75000"/>
                </a:schemeClr>
              </a:solidFill>
            </a:endParaRPr>
          </a:p>
          <a:p>
            <a:r>
              <a:rPr lang="en-US" sz="1600" dirty="0">
                <a:solidFill>
                  <a:schemeClr val="accent5">
                    <a:lumMod val="75000"/>
                  </a:schemeClr>
                </a:solidFill>
              </a:rPr>
              <a:t>The variable name of the string </a:t>
            </a:r>
            <a:r>
              <a:rPr lang="en-US" sz="1600" dirty="0" err="1">
                <a:solidFill>
                  <a:schemeClr val="accent3"/>
                </a:solidFill>
              </a:rPr>
              <a:t>str</a:t>
            </a:r>
            <a:r>
              <a:rPr lang="en-US" sz="1600" dirty="0">
                <a:solidFill>
                  <a:schemeClr val="accent5">
                    <a:lumMod val="75000"/>
                  </a:schemeClr>
                </a:solidFill>
              </a:rPr>
              <a:t> holds the address of the first element of the array i.e., it points at the starting memory address.</a:t>
            </a:r>
          </a:p>
          <a:p>
            <a:endParaRPr lang="en-US" sz="1600" dirty="0">
              <a:solidFill>
                <a:schemeClr val="accent5">
                  <a:lumMod val="75000"/>
                </a:schemeClr>
              </a:solidFill>
            </a:endParaRPr>
          </a:p>
          <a:p>
            <a:r>
              <a:rPr lang="en-US" sz="1600" dirty="0">
                <a:solidFill>
                  <a:schemeClr val="accent5">
                    <a:lumMod val="75000"/>
                  </a:schemeClr>
                </a:solidFill>
              </a:rPr>
              <a:t>So, we can create a character pointer </a:t>
            </a:r>
            <a:r>
              <a:rPr lang="en-US" sz="1600" dirty="0" err="1">
                <a:solidFill>
                  <a:schemeClr val="accent3"/>
                </a:solidFill>
              </a:rPr>
              <a:t>ptr</a:t>
            </a:r>
            <a:r>
              <a:rPr lang="en-US" sz="1600" dirty="0">
                <a:solidFill>
                  <a:schemeClr val="accent5">
                    <a:lumMod val="75000"/>
                  </a:schemeClr>
                </a:solidFill>
              </a:rPr>
              <a:t> and store the address of the string </a:t>
            </a:r>
            <a:r>
              <a:rPr lang="en-US" sz="1600" dirty="0" err="1">
                <a:solidFill>
                  <a:schemeClr val="accent3"/>
                </a:solidFill>
              </a:rPr>
              <a:t>str</a:t>
            </a:r>
            <a:r>
              <a:rPr lang="en-US" sz="1600" dirty="0">
                <a:solidFill>
                  <a:schemeClr val="accent5">
                    <a:lumMod val="75000"/>
                  </a:schemeClr>
                </a:solidFill>
              </a:rPr>
              <a:t> variable in it. This way, </a:t>
            </a:r>
            <a:r>
              <a:rPr lang="en-US" sz="1600" dirty="0" err="1">
                <a:solidFill>
                  <a:schemeClr val="accent5">
                    <a:lumMod val="75000"/>
                  </a:schemeClr>
                </a:solidFill>
              </a:rPr>
              <a:t>ptr</a:t>
            </a:r>
            <a:r>
              <a:rPr lang="en-US" sz="1600" dirty="0">
                <a:solidFill>
                  <a:schemeClr val="accent5">
                    <a:lumMod val="75000"/>
                  </a:schemeClr>
                </a:solidFill>
              </a:rPr>
              <a:t> will point at the string str.</a:t>
            </a:r>
          </a:p>
          <a:p>
            <a:endParaRPr lang="en-US" sz="1600" dirty="0">
              <a:solidFill>
                <a:schemeClr val="accent5">
                  <a:lumMod val="75000"/>
                </a:schemeClr>
              </a:solidFill>
            </a:endParaRPr>
          </a:p>
          <a:p>
            <a:r>
              <a:rPr lang="en-US" sz="1600" dirty="0">
                <a:solidFill>
                  <a:schemeClr val="accent5">
                    <a:lumMod val="75000"/>
                  </a:schemeClr>
                </a:solidFill>
              </a:rPr>
              <a:t>In the following code we are assigning the address of the string </a:t>
            </a:r>
            <a:r>
              <a:rPr lang="en-US" sz="1600" dirty="0" err="1">
                <a:solidFill>
                  <a:schemeClr val="accent3"/>
                </a:solidFill>
              </a:rPr>
              <a:t>str</a:t>
            </a:r>
            <a:r>
              <a:rPr lang="en-US" sz="1600" dirty="0">
                <a:solidFill>
                  <a:schemeClr val="accent5">
                    <a:lumMod val="75000"/>
                  </a:schemeClr>
                </a:solidFill>
              </a:rPr>
              <a:t> to the pointer </a:t>
            </a:r>
            <a:r>
              <a:rPr lang="en-US" sz="1600" dirty="0" err="1">
                <a:solidFill>
                  <a:schemeClr val="accent3"/>
                </a:solidFill>
              </a:rPr>
              <a:t>ptr</a:t>
            </a:r>
            <a:r>
              <a:rPr lang="en-US" sz="1600" dirty="0">
                <a:solidFill>
                  <a:schemeClr val="accent5">
                    <a:lumMod val="75000"/>
                  </a:schemeClr>
                </a:solidFill>
              </a:rPr>
              <a:t>.</a:t>
            </a:r>
          </a:p>
          <a:p>
            <a:endParaRPr lang="en-US" sz="1600" dirty="0">
              <a:solidFill>
                <a:schemeClr val="accent5">
                  <a:lumMod val="75000"/>
                </a:schemeClr>
              </a:solidFill>
            </a:endParaRPr>
          </a:p>
          <a:p>
            <a:r>
              <a:rPr lang="en-US" sz="1600" dirty="0">
                <a:solidFill>
                  <a:schemeClr val="accent3"/>
                </a:solidFill>
              </a:rPr>
              <a:t>char *</a:t>
            </a:r>
            <a:r>
              <a:rPr lang="en-US" sz="1600" dirty="0" err="1">
                <a:solidFill>
                  <a:schemeClr val="accent3"/>
                </a:solidFill>
              </a:rPr>
              <a:t>ptr</a:t>
            </a:r>
            <a:r>
              <a:rPr lang="en-US" sz="1600" dirty="0">
                <a:solidFill>
                  <a:schemeClr val="accent3"/>
                </a:solidFill>
              </a:rPr>
              <a:t> = </a:t>
            </a:r>
            <a:r>
              <a:rPr lang="en-US" sz="1600" dirty="0" err="1">
                <a:solidFill>
                  <a:schemeClr val="accent3"/>
                </a:solidFill>
              </a:rPr>
              <a:t>str</a:t>
            </a:r>
            <a:r>
              <a:rPr lang="en-US" sz="1600" dirty="0" smtClean="0">
                <a:solidFill>
                  <a:schemeClr val="accent3"/>
                </a:solidFill>
              </a:rPr>
              <a:t>;</a:t>
            </a:r>
          </a:p>
          <a:p>
            <a:endParaRPr lang="en-US" sz="1600" dirty="0">
              <a:solidFill>
                <a:schemeClr val="accent3"/>
              </a:solidFill>
            </a:endParaRPr>
          </a:p>
        </p:txBody>
      </p:sp>
    </p:spTree>
    <p:extLst>
      <p:ext uri="{BB962C8B-B14F-4D97-AF65-F5344CB8AC3E}">
        <p14:creationId xmlns:p14="http://schemas.microsoft.com/office/powerpoint/2010/main" val="1185219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smtClean="0">
                <a:solidFill>
                  <a:schemeClr val="bg2"/>
                </a:solidFill>
                <a:latin typeface="Times New Roman" panose="02020603050405020304" pitchFamily="18" charset="0"/>
                <a:cs typeface="Times New Roman" panose="02020603050405020304" pitchFamily="18" charset="0"/>
              </a:rPr>
              <a:t>Data Types and Input Output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7" name="Google Shape;94;p13"/>
          <p:cNvSpPr txBox="1"/>
          <p:nvPr/>
        </p:nvSpPr>
        <p:spPr>
          <a:xfrm>
            <a:off x="110624" y="1167917"/>
            <a:ext cx="4056131" cy="2811802"/>
          </a:xfrm>
          <a:prstGeom prst="rect">
            <a:avLst/>
          </a:prstGeom>
          <a:noFill/>
          <a:ln>
            <a:noFill/>
          </a:ln>
        </p:spPr>
        <p:txBody>
          <a:bodyPr spcFirstLastPara="1" wrap="square" lIns="91425" tIns="91425" rIns="91425" bIns="91425" anchor="t" anchorCtr="0">
            <a:noAutofit/>
          </a:bodyPr>
          <a:lstStyle/>
          <a:p>
            <a:pPr lvl="0" algn="just">
              <a:spcBef>
                <a:spcPts val="600"/>
              </a:spcBef>
            </a:pP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#include &lt;</a:t>
            </a:r>
            <a:r>
              <a:rPr lang="en-US" sz="2000" dirty="0" err="1">
                <a:solidFill>
                  <a:schemeClr val="accent5">
                    <a:lumMod val="75000"/>
                  </a:schemeClr>
                </a:solidFill>
                <a:latin typeface="Arial" panose="020B0604020202020204" pitchFamily="34" charset="0"/>
                <a:ea typeface="Lato"/>
                <a:cs typeface="Arial" panose="020B0604020202020204" pitchFamily="34" charset="0"/>
                <a:sym typeface="Lato"/>
              </a:rPr>
              <a:t>stdio.h</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&gt;</a:t>
            </a:r>
            <a:endParaRPr lang="en-US" sz="2000" dirty="0">
              <a:solidFill>
                <a:schemeClr val="accent5">
                  <a:lumMod val="75000"/>
                </a:schemeClr>
              </a:solidFill>
              <a:latin typeface="Arial" panose="020B0604020202020204" pitchFamily="34" charset="0"/>
              <a:ea typeface="Lato"/>
              <a:cs typeface="Arial" panose="020B0604020202020204" pitchFamily="34" charset="0"/>
              <a:sym typeface="Lato"/>
            </a:endParaRPr>
          </a:p>
          <a:p>
            <a:pPr lvl="0" algn="just">
              <a:spcBef>
                <a:spcPts val="600"/>
              </a:spcBef>
            </a:pPr>
            <a:r>
              <a:rPr lang="en-US" sz="2000" dirty="0" err="1">
                <a:solidFill>
                  <a:schemeClr val="accent5">
                    <a:lumMod val="75000"/>
                  </a:schemeClr>
                </a:solidFill>
                <a:latin typeface="Arial" panose="020B0604020202020204" pitchFamily="34" charset="0"/>
                <a:ea typeface="Lato"/>
                <a:cs typeface="Arial" panose="020B0604020202020204" pitchFamily="34" charset="0"/>
                <a:sym typeface="Lato"/>
              </a:rPr>
              <a:t>int</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 main()</a:t>
            </a:r>
          </a:p>
          <a:p>
            <a:pPr lvl="0" algn="just">
              <a:spcBef>
                <a:spcPts val="600"/>
              </a:spcBef>
            </a:pP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a:t>
            </a:r>
          </a:p>
          <a:p>
            <a:pPr lvl="0" algn="just">
              <a:spcBef>
                <a:spcPts val="600"/>
              </a:spcBef>
            </a:pP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    </a:t>
            </a:r>
            <a:r>
              <a:rPr lang="en-US" sz="2000" dirty="0" err="1">
                <a:solidFill>
                  <a:schemeClr val="accent5">
                    <a:lumMod val="75000"/>
                  </a:schemeClr>
                </a:solidFill>
                <a:latin typeface="Arial" panose="020B0604020202020204" pitchFamily="34" charset="0"/>
                <a:ea typeface="Lato"/>
                <a:cs typeface="Arial" panose="020B0604020202020204" pitchFamily="34" charset="0"/>
                <a:sym typeface="Lato"/>
              </a:rPr>
              <a:t>int</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 </a:t>
            </a:r>
            <a:r>
              <a:rPr lang="en-US" sz="2000" dirty="0" err="1" smtClean="0">
                <a:solidFill>
                  <a:schemeClr val="accent5">
                    <a:lumMod val="75000"/>
                  </a:schemeClr>
                </a:solidFill>
                <a:latin typeface="Arial" panose="020B0604020202020204" pitchFamily="34" charset="0"/>
                <a:ea typeface="Lato"/>
                <a:cs typeface="Arial" panose="020B0604020202020204" pitchFamily="34" charset="0"/>
                <a:sym typeface="Lato"/>
              </a:rPr>
              <a:t>num</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=5;</a:t>
            </a:r>
            <a:endParaRPr lang="en-US" sz="2000" dirty="0">
              <a:solidFill>
                <a:schemeClr val="accent5">
                  <a:lumMod val="75000"/>
                </a:schemeClr>
              </a:solidFill>
              <a:latin typeface="Arial" panose="020B0604020202020204" pitchFamily="34" charset="0"/>
              <a:ea typeface="Lato"/>
              <a:cs typeface="Arial" panose="020B0604020202020204" pitchFamily="34" charset="0"/>
              <a:sym typeface="Lato"/>
            </a:endParaRPr>
          </a:p>
          <a:p>
            <a:pPr lvl="0" algn="just">
              <a:spcBef>
                <a:spcPts val="600"/>
              </a:spcBef>
            </a:pP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    </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if(</a:t>
            </a:r>
            <a:r>
              <a:rPr lang="en-US" sz="2000" dirty="0" err="1" smtClean="0">
                <a:solidFill>
                  <a:schemeClr val="accent5">
                    <a:lumMod val="75000"/>
                  </a:schemeClr>
                </a:solidFill>
                <a:latin typeface="Arial" panose="020B0604020202020204" pitchFamily="34" charset="0"/>
                <a:ea typeface="Lato"/>
                <a:cs typeface="Arial" panose="020B0604020202020204" pitchFamily="34" charset="0"/>
                <a:sym typeface="Lato"/>
              </a:rPr>
              <a:t>num</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 </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0)</a:t>
            </a:r>
            <a:endParaRPr lang="en-US" sz="2000" dirty="0">
              <a:solidFill>
                <a:schemeClr val="accent5">
                  <a:lumMod val="75000"/>
                </a:schemeClr>
              </a:solidFill>
              <a:latin typeface="Arial" panose="020B0604020202020204" pitchFamily="34" charset="0"/>
              <a:ea typeface="Lato"/>
              <a:cs typeface="Arial" panose="020B0604020202020204" pitchFamily="34" charset="0"/>
              <a:sym typeface="Lato"/>
            </a:endParaRPr>
          </a:p>
          <a:p>
            <a:pPr lvl="0" algn="just">
              <a:spcBef>
                <a:spcPts val="600"/>
              </a:spcBef>
            </a:pP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        </a:t>
            </a:r>
            <a:r>
              <a:rPr lang="en-US" sz="2000" dirty="0" err="1" smtClean="0">
                <a:solidFill>
                  <a:schemeClr val="accent5">
                    <a:lumMod val="75000"/>
                  </a:schemeClr>
                </a:solidFill>
                <a:latin typeface="Arial" panose="020B0604020202020204" pitchFamily="34" charset="0"/>
                <a:ea typeface="Lato"/>
                <a:cs typeface="Arial" panose="020B0604020202020204" pitchFamily="34" charset="0"/>
                <a:sym typeface="Lato"/>
              </a:rPr>
              <a:t>printf</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(“NOT ZERO\n");</a:t>
            </a:r>
            <a:endParaRPr lang="en-US" sz="2000" dirty="0">
              <a:solidFill>
                <a:schemeClr val="accent5">
                  <a:lumMod val="75000"/>
                </a:schemeClr>
              </a:solidFill>
              <a:latin typeface="Arial" panose="020B0604020202020204" pitchFamily="34" charset="0"/>
              <a:ea typeface="Lato"/>
              <a:cs typeface="Arial" panose="020B0604020202020204" pitchFamily="34" charset="0"/>
              <a:sym typeface="Lato"/>
            </a:endParaRPr>
          </a:p>
          <a:p>
            <a:pPr lvl="0" algn="just">
              <a:spcBef>
                <a:spcPts val="600"/>
              </a:spcBef>
            </a:pP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a:t>
            </a:r>
            <a:endParaRPr sz="2000" dirty="0">
              <a:solidFill>
                <a:schemeClr val="accent5">
                  <a:lumMod val="75000"/>
                </a:schemeClr>
              </a:solidFill>
              <a:latin typeface="Arial" panose="020B0604020202020204" pitchFamily="34" charset="0"/>
              <a:ea typeface="Lato"/>
              <a:cs typeface="Arial" panose="020B0604020202020204" pitchFamily="34" charset="0"/>
              <a:sym typeface="Lato"/>
            </a:endParaRPr>
          </a:p>
        </p:txBody>
      </p:sp>
      <p:sp>
        <p:nvSpPr>
          <p:cNvPr id="5" name="TextBox 4"/>
          <p:cNvSpPr txBox="1"/>
          <p:nvPr/>
        </p:nvSpPr>
        <p:spPr>
          <a:xfrm>
            <a:off x="155769" y="853882"/>
            <a:ext cx="1133644" cy="369332"/>
          </a:xfrm>
          <a:prstGeom prst="rect">
            <a:avLst/>
          </a:prstGeom>
          <a:noFill/>
        </p:spPr>
        <p:txBody>
          <a:bodyPr wrap="none" rtlCol="0">
            <a:spAutoFit/>
          </a:bodyPr>
          <a:lstStyle/>
          <a:p>
            <a:r>
              <a:rPr lang="en-US" sz="1800" u="sng" dirty="0" smtClean="0">
                <a:solidFill>
                  <a:srgbClr val="FF0000"/>
                </a:solidFill>
                <a:latin typeface="Arial" panose="020B0604020202020204" pitchFamily="34" charset="0"/>
                <a:cs typeface="Arial" panose="020B0604020202020204" pitchFamily="34" charset="0"/>
              </a:rPr>
              <a:t>Identifier:</a:t>
            </a:r>
            <a:endParaRPr lang="en-US" sz="1800" u="sng" dirty="0">
              <a:solidFill>
                <a:srgbClr val="FF0000"/>
              </a:solidFill>
              <a:latin typeface="Arial" panose="020B0604020202020204" pitchFamily="34" charset="0"/>
              <a:cs typeface="Arial" panose="020B0604020202020204" pitchFamily="34" charset="0"/>
            </a:endParaRPr>
          </a:p>
        </p:txBody>
      </p:sp>
      <p:sp>
        <p:nvSpPr>
          <p:cNvPr id="4" name="Rectangle 3"/>
          <p:cNvSpPr/>
          <p:nvPr/>
        </p:nvSpPr>
        <p:spPr>
          <a:xfrm>
            <a:off x="4166755" y="1224037"/>
            <a:ext cx="4796417" cy="1015663"/>
          </a:xfrm>
          <a:prstGeom prst="rect">
            <a:avLst/>
          </a:prstGeom>
        </p:spPr>
        <p:txBody>
          <a:bodyPr wrap="square">
            <a:spAutoFit/>
          </a:bodyPr>
          <a:lstStyle/>
          <a:p>
            <a:pPr marL="342900" indent="-342900" algn="just">
              <a:buFont typeface="Wingdings" panose="05000000000000000000" pitchFamily="2" charset="2"/>
              <a:buChar char="§"/>
            </a:pPr>
            <a:r>
              <a:rPr lang="en-US" sz="2000" dirty="0">
                <a:solidFill>
                  <a:schemeClr val="accent5">
                    <a:lumMod val="50000"/>
                  </a:schemeClr>
                </a:solidFill>
                <a:latin typeface="Arial" panose="020B0604020202020204" pitchFamily="34" charset="0"/>
                <a:cs typeface="Arial" panose="020B0604020202020204" pitchFamily="34" charset="0"/>
              </a:rPr>
              <a:t>Once declared, you can use the identifier in later program statements to refer to the associated value.</a:t>
            </a:r>
          </a:p>
        </p:txBody>
      </p:sp>
    </p:spTree>
    <p:extLst>
      <p:ext uri="{BB962C8B-B14F-4D97-AF65-F5344CB8AC3E}">
        <p14:creationId xmlns:p14="http://schemas.microsoft.com/office/powerpoint/2010/main" val="219906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Strings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70</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pic>
        <p:nvPicPr>
          <p:cNvPr id="4" name="Picture 3"/>
          <p:cNvPicPr>
            <a:picLocks noChangeAspect="1"/>
          </p:cNvPicPr>
          <p:nvPr/>
        </p:nvPicPr>
        <p:blipFill>
          <a:blip r:embed="rId3"/>
          <a:stretch>
            <a:fillRect/>
          </a:stretch>
        </p:blipFill>
        <p:spPr>
          <a:xfrm>
            <a:off x="1981121" y="1267445"/>
            <a:ext cx="7148763" cy="3783180"/>
          </a:xfrm>
          <a:prstGeom prst="rect">
            <a:avLst/>
          </a:prstGeom>
        </p:spPr>
      </p:pic>
      <p:sp>
        <p:nvSpPr>
          <p:cNvPr id="5" name="Rectangle 4"/>
          <p:cNvSpPr/>
          <p:nvPr/>
        </p:nvSpPr>
        <p:spPr>
          <a:xfrm>
            <a:off x="110624" y="1017763"/>
            <a:ext cx="8852547" cy="338554"/>
          </a:xfrm>
          <a:prstGeom prst="rect">
            <a:avLst/>
          </a:prstGeom>
        </p:spPr>
        <p:txBody>
          <a:bodyPr wrap="square">
            <a:spAutoFit/>
          </a:bodyPr>
          <a:lstStyle/>
          <a:p>
            <a:r>
              <a:rPr lang="en-US" sz="1600" dirty="0">
                <a:solidFill>
                  <a:schemeClr val="accent5">
                    <a:lumMod val="75000"/>
                  </a:schemeClr>
                </a:solidFill>
              </a:rPr>
              <a:t>We can represent the character pointer variable </a:t>
            </a:r>
            <a:r>
              <a:rPr lang="en-US" sz="1600" dirty="0" err="1">
                <a:solidFill>
                  <a:schemeClr val="accent5">
                    <a:lumMod val="75000"/>
                  </a:schemeClr>
                </a:solidFill>
              </a:rPr>
              <a:t>ptr</a:t>
            </a:r>
            <a:r>
              <a:rPr lang="en-US" sz="1600" dirty="0">
                <a:solidFill>
                  <a:schemeClr val="accent5">
                    <a:lumMod val="75000"/>
                  </a:schemeClr>
                </a:solidFill>
              </a:rPr>
              <a:t> as follows.</a:t>
            </a:r>
            <a:endParaRPr lang="en-US" sz="1600" dirty="0">
              <a:solidFill>
                <a:schemeClr val="accent5">
                  <a:lumMod val="75000"/>
                </a:schemeClr>
              </a:solidFill>
            </a:endParaRPr>
          </a:p>
        </p:txBody>
      </p:sp>
      <p:sp>
        <p:nvSpPr>
          <p:cNvPr id="6" name="Rectangle 5"/>
          <p:cNvSpPr/>
          <p:nvPr/>
        </p:nvSpPr>
        <p:spPr>
          <a:xfrm>
            <a:off x="4668370" y="3925939"/>
            <a:ext cx="4294801" cy="830997"/>
          </a:xfrm>
          <a:prstGeom prst="rect">
            <a:avLst/>
          </a:prstGeom>
        </p:spPr>
        <p:txBody>
          <a:bodyPr wrap="square">
            <a:spAutoFit/>
          </a:bodyPr>
          <a:lstStyle/>
          <a:p>
            <a:r>
              <a:rPr lang="en-US" sz="1600" dirty="0">
                <a:solidFill>
                  <a:schemeClr val="accent5">
                    <a:lumMod val="75000"/>
                  </a:schemeClr>
                </a:solidFill>
              </a:rPr>
              <a:t>The pointer variable </a:t>
            </a:r>
            <a:r>
              <a:rPr lang="en-US" sz="1600" dirty="0" err="1">
                <a:solidFill>
                  <a:schemeClr val="accent3"/>
                </a:solidFill>
              </a:rPr>
              <a:t>ptr</a:t>
            </a:r>
            <a:r>
              <a:rPr lang="en-US" sz="1600" dirty="0">
                <a:solidFill>
                  <a:schemeClr val="accent5">
                    <a:lumMod val="75000"/>
                  </a:schemeClr>
                </a:solidFill>
              </a:rPr>
              <a:t> is allocated memory address 8000 and it holds the address of the string variable </a:t>
            </a:r>
            <a:r>
              <a:rPr lang="en-US" sz="1600" dirty="0" err="1">
                <a:solidFill>
                  <a:schemeClr val="accent3"/>
                </a:solidFill>
              </a:rPr>
              <a:t>str</a:t>
            </a:r>
            <a:r>
              <a:rPr lang="en-US" sz="1600" dirty="0">
                <a:solidFill>
                  <a:schemeClr val="accent5">
                    <a:lumMod val="75000"/>
                  </a:schemeClr>
                </a:solidFill>
              </a:rPr>
              <a:t> i.e., 1000.</a:t>
            </a:r>
          </a:p>
        </p:txBody>
      </p:sp>
      <p:sp>
        <p:nvSpPr>
          <p:cNvPr id="9" name="Rectangle 8"/>
          <p:cNvSpPr/>
          <p:nvPr/>
        </p:nvSpPr>
        <p:spPr>
          <a:xfrm>
            <a:off x="110625" y="755152"/>
            <a:ext cx="2089033" cy="338554"/>
          </a:xfrm>
          <a:prstGeom prst="rect">
            <a:avLst/>
          </a:prstGeom>
        </p:spPr>
        <p:txBody>
          <a:bodyPr wrap="none">
            <a:spAutoFit/>
          </a:bodyPr>
          <a:lstStyle/>
          <a:p>
            <a:r>
              <a:rPr lang="en-US" sz="1600" dirty="0">
                <a:solidFill>
                  <a:srgbClr val="FF0000"/>
                </a:solidFill>
              </a:rPr>
              <a:t>Strings and </a:t>
            </a:r>
            <a:r>
              <a:rPr lang="en-US" sz="1600" dirty="0" smtClean="0">
                <a:solidFill>
                  <a:srgbClr val="FF0000"/>
                </a:solidFill>
              </a:rPr>
              <a:t>Pointers:</a:t>
            </a:r>
            <a:endParaRPr lang="en-US" sz="1600" dirty="0">
              <a:solidFill>
                <a:srgbClr val="FF0000"/>
              </a:solidFill>
            </a:endParaRPr>
          </a:p>
        </p:txBody>
      </p:sp>
    </p:spTree>
    <p:extLst>
      <p:ext uri="{BB962C8B-B14F-4D97-AF65-F5344CB8AC3E}">
        <p14:creationId xmlns:p14="http://schemas.microsoft.com/office/powerpoint/2010/main" val="12172302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Strings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71</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5" y="755152"/>
            <a:ext cx="2089033" cy="338554"/>
          </a:xfrm>
          <a:prstGeom prst="rect">
            <a:avLst/>
          </a:prstGeom>
        </p:spPr>
        <p:txBody>
          <a:bodyPr wrap="none">
            <a:spAutoFit/>
          </a:bodyPr>
          <a:lstStyle/>
          <a:p>
            <a:r>
              <a:rPr lang="en-US" sz="1600" dirty="0">
                <a:solidFill>
                  <a:srgbClr val="FF0000"/>
                </a:solidFill>
              </a:rPr>
              <a:t>Strings and </a:t>
            </a:r>
            <a:r>
              <a:rPr lang="en-US" sz="1600" dirty="0" smtClean="0">
                <a:solidFill>
                  <a:srgbClr val="FF0000"/>
                </a:solidFill>
              </a:rPr>
              <a:t>Pointers:</a:t>
            </a:r>
            <a:endParaRPr lang="en-US" sz="1600" dirty="0">
              <a:solidFill>
                <a:srgbClr val="FF0000"/>
              </a:solidFill>
            </a:endParaRPr>
          </a:p>
        </p:txBody>
      </p:sp>
      <p:sp>
        <p:nvSpPr>
          <p:cNvPr id="7" name="Rectangle 6"/>
          <p:cNvSpPr/>
          <p:nvPr/>
        </p:nvSpPr>
        <p:spPr>
          <a:xfrm>
            <a:off x="110625" y="1110730"/>
            <a:ext cx="3617314" cy="2308324"/>
          </a:xfrm>
          <a:prstGeom prst="rect">
            <a:avLst/>
          </a:prstGeom>
        </p:spPr>
        <p:txBody>
          <a:bodyPr wrap="square">
            <a:spAutoFit/>
          </a:bodyPr>
          <a:lstStyle/>
          <a:p>
            <a:r>
              <a:rPr lang="en-US" sz="1600" u="sng" dirty="0">
                <a:solidFill>
                  <a:schemeClr val="accent5">
                    <a:lumMod val="75000"/>
                  </a:schemeClr>
                </a:solidFill>
              </a:rPr>
              <a:t>Accessing string via </a:t>
            </a:r>
            <a:r>
              <a:rPr lang="en-US" sz="1600" u="sng" dirty="0" smtClean="0">
                <a:solidFill>
                  <a:schemeClr val="accent5">
                    <a:lumMod val="75000"/>
                  </a:schemeClr>
                </a:solidFill>
              </a:rPr>
              <a:t>pointer:</a:t>
            </a:r>
          </a:p>
          <a:p>
            <a:endParaRPr lang="en-US" sz="1600" u="sng" dirty="0">
              <a:solidFill>
                <a:schemeClr val="accent5">
                  <a:lumMod val="75000"/>
                </a:schemeClr>
              </a:solidFill>
            </a:endParaRPr>
          </a:p>
          <a:p>
            <a:r>
              <a:rPr lang="en-US" sz="1600" dirty="0">
                <a:solidFill>
                  <a:schemeClr val="accent5">
                    <a:lumMod val="75000"/>
                  </a:schemeClr>
                </a:solidFill>
              </a:rPr>
              <a:t>To access and print the elements of the string we can use a loop and check for the </a:t>
            </a:r>
            <a:r>
              <a:rPr lang="en-US" sz="1600" dirty="0">
                <a:solidFill>
                  <a:srgbClr val="FF0000"/>
                </a:solidFill>
              </a:rPr>
              <a:t>\0 </a:t>
            </a:r>
            <a:r>
              <a:rPr lang="en-US" sz="1600" dirty="0">
                <a:solidFill>
                  <a:schemeClr val="accent5">
                    <a:lumMod val="75000"/>
                  </a:schemeClr>
                </a:solidFill>
              </a:rPr>
              <a:t>null character.</a:t>
            </a:r>
          </a:p>
          <a:p>
            <a:endParaRPr lang="en-US" sz="1600" dirty="0">
              <a:solidFill>
                <a:schemeClr val="accent5">
                  <a:lumMod val="75000"/>
                </a:schemeClr>
              </a:solidFill>
            </a:endParaRPr>
          </a:p>
          <a:p>
            <a:r>
              <a:rPr lang="en-US" sz="1600" dirty="0">
                <a:solidFill>
                  <a:schemeClr val="accent5">
                    <a:lumMod val="75000"/>
                  </a:schemeClr>
                </a:solidFill>
              </a:rPr>
              <a:t>In the following example we are using </a:t>
            </a:r>
            <a:r>
              <a:rPr lang="en-US" sz="1600" dirty="0">
                <a:solidFill>
                  <a:srgbClr val="FF0000"/>
                </a:solidFill>
              </a:rPr>
              <a:t>while</a:t>
            </a:r>
            <a:r>
              <a:rPr lang="en-US" sz="1600" dirty="0">
                <a:solidFill>
                  <a:schemeClr val="accent5">
                    <a:lumMod val="75000"/>
                  </a:schemeClr>
                </a:solidFill>
              </a:rPr>
              <a:t> loop to print the characters of the string variable </a:t>
            </a:r>
            <a:r>
              <a:rPr lang="en-US" sz="1600" dirty="0">
                <a:solidFill>
                  <a:srgbClr val="FF0000"/>
                </a:solidFill>
              </a:rPr>
              <a:t>str</a:t>
            </a:r>
            <a:r>
              <a:rPr lang="en-US" sz="1600" dirty="0">
                <a:solidFill>
                  <a:schemeClr val="accent5">
                    <a:lumMod val="75000"/>
                  </a:schemeClr>
                </a:solidFill>
              </a:rPr>
              <a:t>.</a:t>
            </a:r>
          </a:p>
        </p:txBody>
      </p:sp>
      <p:sp>
        <p:nvSpPr>
          <p:cNvPr id="8" name="Rectangle 7"/>
          <p:cNvSpPr/>
          <p:nvPr/>
        </p:nvSpPr>
        <p:spPr>
          <a:xfrm>
            <a:off x="3908574" y="851936"/>
            <a:ext cx="5235425" cy="3293209"/>
          </a:xfrm>
          <a:prstGeom prst="rect">
            <a:avLst/>
          </a:prstGeom>
        </p:spPr>
        <p:txBody>
          <a:bodyPr wrap="square">
            <a:spAutoFit/>
          </a:bodyPr>
          <a:lstStyle/>
          <a:p>
            <a:r>
              <a:rPr lang="en-US" sz="1600" dirty="0">
                <a:solidFill>
                  <a:schemeClr val="accent5">
                    <a:lumMod val="75000"/>
                  </a:schemeClr>
                </a:solidFill>
              </a:rPr>
              <a:t>#include &lt;</a:t>
            </a:r>
            <a:r>
              <a:rPr lang="en-US" sz="1600" dirty="0" err="1">
                <a:solidFill>
                  <a:schemeClr val="accent5">
                    <a:lumMod val="75000"/>
                  </a:schemeClr>
                </a:solidFill>
              </a:rPr>
              <a:t>stdio.h</a:t>
            </a:r>
            <a:r>
              <a:rPr lang="en-US" sz="1600" dirty="0" smtClean="0">
                <a:solidFill>
                  <a:schemeClr val="accent5">
                    <a:lumMod val="75000"/>
                  </a:schemeClr>
                </a:solidFill>
              </a:rPr>
              <a:t>&gt;</a:t>
            </a:r>
            <a:endParaRPr lang="en-US" sz="1600" dirty="0">
              <a:solidFill>
                <a:schemeClr val="accent5">
                  <a:lumMod val="75000"/>
                </a:schemeClr>
              </a:solidFill>
            </a:endParaRPr>
          </a:p>
          <a:p>
            <a:r>
              <a:rPr lang="en-US" sz="1600" dirty="0" err="1">
                <a:solidFill>
                  <a:schemeClr val="accent5">
                    <a:lumMod val="75000"/>
                  </a:schemeClr>
                </a:solidFill>
              </a:rPr>
              <a:t>int</a:t>
            </a:r>
            <a:r>
              <a:rPr lang="en-US" sz="1600" dirty="0">
                <a:solidFill>
                  <a:schemeClr val="accent5">
                    <a:lumMod val="75000"/>
                  </a:schemeClr>
                </a:solidFill>
              </a:rPr>
              <a:t> main(void) </a:t>
            </a:r>
            <a:endParaRPr lang="en-US" sz="1600" dirty="0" smtClean="0">
              <a:solidFill>
                <a:schemeClr val="accent5">
                  <a:lumMod val="75000"/>
                </a:schemeClr>
              </a:solidFill>
            </a:endParaRPr>
          </a:p>
          <a:p>
            <a:r>
              <a:rPr lang="en-US" sz="1600" dirty="0" smtClean="0">
                <a:solidFill>
                  <a:schemeClr val="accent5">
                    <a:lumMod val="75000"/>
                  </a:schemeClr>
                </a:solidFill>
              </a:rPr>
              <a:t>{</a:t>
            </a:r>
            <a:endParaRPr lang="en-US" sz="1600" dirty="0">
              <a:solidFill>
                <a:schemeClr val="accent5">
                  <a:lumMod val="75000"/>
                </a:schemeClr>
              </a:solidFill>
            </a:endParaRPr>
          </a:p>
          <a:p>
            <a:r>
              <a:rPr lang="en-US" sz="1600" dirty="0" smtClean="0">
                <a:solidFill>
                  <a:schemeClr val="accent5">
                    <a:lumMod val="75000"/>
                  </a:schemeClr>
                </a:solidFill>
              </a:rPr>
              <a:t>    </a:t>
            </a:r>
            <a:r>
              <a:rPr lang="en-US" sz="1600" dirty="0">
                <a:solidFill>
                  <a:schemeClr val="accent5">
                    <a:lumMod val="75000"/>
                  </a:schemeClr>
                </a:solidFill>
              </a:rPr>
              <a:t>char </a:t>
            </a:r>
            <a:r>
              <a:rPr lang="en-US" sz="1600" dirty="0" err="1">
                <a:solidFill>
                  <a:schemeClr val="accent5">
                    <a:lumMod val="75000"/>
                  </a:schemeClr>
                </a:solidFill>
              </a:rPr>
              <a:t>str</a:t>
            </a:r>
            <a:r>
              <a:rPr lang="en-US" sz="1600" dirty="0">
                <a:solidFill>
                  <a:schemeClr val="accent5">
                    <a:lumMod val="75000"/>
                  </a:schemeClr>
                </a:solidFill>
              </a:rPr>
              <a:t>[6] = "Hello</a:t>
            </a:r>
            <a:r>
              <a:rPr lang="en-US" sz="1600" dirty="0" smtClean="0">
                <a:solidFill>
                  <a:schemeClr val="accent5">
                    <a:lumMod val="75000"/>
                  </a:schemeClr>
                </a:solidFill>
              </a:rPr>
              <a:t>";</a:t>
            </a:r>
            <a:endParaRPr lang="en-US" sz="1600" dirty="0">
              <a:solidFill>
                <a:schemeClr val="accent5">
                  <a:lumMod val="75000"/>
                </a:schemeClr>
              </a:solidFill>
            </a:endParaRPr>
          </a:p>
          <a:p>
            <a:r>
              <a:rPr lang="en-US" sz="1600" dirty="0" smtClean="0">
                <a:solidFill>
                  <a:schemeClr val="accent5">
                    <a:lumMod val="75000"/>
                  </a:schemeClr>
                </a:solidFill>
              </a:rPr>
              <a:t>    char </a:t>
            </a:r>
            <a:r>
              <a:rPr lang="en-US" sz="1600" dirty="0">
                <a:solidFill>
                  <a:schemeClr val="accent5">
                    <a:lumMod val="75000"/>
                  </a:schemeClr>
                </a:solidFill>
              </a:rPr>
              <a:t>*</a:t>
            </a:r>
            <a:r>
              <a:rPr lang="en-US" sz="1600" dirty="0" err="1">
                <a:solidFill>
                  <a:schemeClr val="accent5">
                    <a:lumMod val="75000"/>
                  </a:schemeClr>
                </a:solidFill>
              </a:rPr>
              <a:t>ptr</a:t>
            </a:r>
            <a:r>
              <a:rPr lang="en-US" sz="1600" dirty="0">
                <a:solidFill>
                  <a:schemeClr val="accent5">
                    <a:lumMod val="75000"/>
                  </a:schemeClr>
                </a:solidFill>
              </a:rPr>
              <a:t> = </a:t>
            </a:r>
            <a:r>
              <a:rPr lang="en-US" sz="1600" dirty="0" err="1">
                <a:solidFill>
                  <a:schemeClr val="accent5">
                    <a:lumMod val="75000"/>
                  </a:schemeClr>
                </a:solidFill>
              </a:rPr>
              <a:t>str</a:t>
            </a:r>
            <a:r>
              <a:rPr lang="en-US" sz="1600" dirty="0" smtClean="0">
                <a:solidFill>
                  <a:schemeClr val="accent5">
                    <a:lumMod val="75000"/>
                  </a:schemeClr>
                </a:solidFill>
              </a:rPr>
              <a:t>;</a:t>
            </a:r>
            <a:endParaRPr lang="en-US" sz="1600" dirty="0">
              <a:solidFill>
                <a:schemeClr val="accent5">
                  <a:lumMod val="75000"/>
                </a:schemeClr>
              </a:solidFill>
            </a:endParaRPr>
          </a:p>
          <a:p>
            <a:r>
              <a:rPr lang="en-US" sz="1600" dirty="0">
                <a:solidFill>
                  <a:schemeClr val="accent5">
                    <a:lumMod val="75000"/>
                  </a:schemeClr>
                </a:solidFill>
              </a:rPr>
              <a:t>  </a:t>
            </a:r>
            <a:r>
              <a:rPr lang="en-US" sz="1600" dirty="0" smtClean="0">
                <a:solidFill>
                  <a:schemeClr val="accent5">
                    <a:lumMod val="75000"/>
                  </a:schemeClr>
                </a:solidFill>
              </a:rPr>
              <a:t>  while</a:t>
            </a:r>
            <a:r>
              <a:rPr lang="en-US" sz="1600" dirty="0">
                <a:solidFill>
                  <a:schemeClr val="accent5">
                    <a:lumMod val="75000"/>
                  </a:schemeClr>
                </a:solidFill>
              </a:rPr>
              <a:t>(*</a:t>
            </a:r>
            <a:r>
              <a:rPr lang="en-US" sz="1600" dirty="0" err="1">
                <a:solidFill>
                  <a:schemeClr val="accent5">
                    <a:lumMod val="75000"/>
                  </a:schemeClr>
                </a:solidFill>
              </a:rPr>
              <a:t>ptr</a:t>
            </a:r>
            <a:r>
              <a:rPr lang="en-US" sz="1600" dirty="0">
                <a:solidFill>
                  <a:schemeClr val="accent5">
                    <a:lumMod val="75000"/>
                  </a:schemeClr>
                </a:solidFill>
              </a:rPr>
              <a:t> != '\0</a:t>
            </a:r>
            <a:r>
              <a:rPr lang="en-US" sz="1600" dirty="0" smtClean="0">
                <a:solidFill>
                  <a:schemeClr val="accent5">
                    <a:lumMod val="75000"/>
                  </a:schemeClr>
                </a:solidFill>
              </a:rPr>
              <a:t>')</a:t>
            </a:r>
          </a:p>
          <a:p>
            <a:r>
              <a:rPr lang="en-US" sz="1600" dirty="0">
                <a:solidFill>
                  <a:schemeClr val="accent5">
                    <a:lumMod val="75000"/>
                  </a:schemeClr>
                </a:solidFill>
              </a:rPr>
              <a:t> </a:t>
            </a:r>
            <a:r>
              <a:rPr lang="en-US" sz="1600" dirty="0" smtClean="0">
                <a:solidFill>
                  <a:schemeClr val="accent5">
                    <a:lumMod val="75000"/>
                  </a:schemeClr>
                </a:solidFill>
              </a:rPr>
              <a:t>   {</a:t>
            </a:r>
            <a:endParaRPr lang="en-US" sz="1600" dirty="0">
              <a:solidFill>
                <a:schemeClr val="accent5">
                  <a:lumMod val="75000"/>
                </a:schemeClr>
              </a:solidFill>
            </a:endParaRPr>
          </a:p>
          <a:p>
            <a:r>
              <a:rPr lang="en-US" sz="1600" dirty="0">
                <a:solidFill>
                  <a:schemeClr val="accent5">
                    <a:lumMod val="75000"/>
                  </a:schemeClr>
                </a:solidFill>
              </a:rPr>
              <a:t>    </a:t>
            </a:r>
            <a:r>
              <a:rPr lang="en-US" sz="1600" dirty="0" smtClean="0">
                <a:solidFill>
                  <a:schemeClr val="accent5">
                    <a:lumMod val="75000"/>
                  </a:schemeClr>
                </a:solidFill>
              </a:rPr>
              <a:t>     </a:t>
            </a:r>
            <a:r>
              <a:rPr lang="en-US" sz="1600" dirty="0" err="1" smtClean="0">
                <a:solidFill>
                  <a:schemeClr val="accent5">
                    <a:lumMod val="75000"/>
                  </a:schemeClr>
                </a:solidFill>
              </a:rPr>
              <a:t>printf</a:t>
            </a:r>
            <a:r>
              <a:rPr lang="en-US" sz="1600" dirty="0">
                <a:solidFill>
                  <a:schemeClr val="accent5">
                    <a:lumMod val="75000"/>
                  </a:schemeClr>
                </a:solidFill>
              </a:rPr>
              <a:t>("%c", *</a:t>
            </a:r>
            <a:r>
              <a:rPr lang="en-US" sz="1600" dirty="0" err="1">
                <a:solidFill>
                  <a:schemeClr val="accent5">
                    <a:lumMod val="75000"/>
                  </a:schemeClr>
                </a:solidFill>
              </a:rPr>
              <a:t>ptr</a:t>
            </a:r>
            <a:r>
              <a:rPr lang="en-US" sz="1600" dirty="0" smtClean="0">
                <a:solidFill>
                  <a:schemeClr val="accent5">
                    <a:lumMod val="75000"/>
                  </a:schemeClr>
                </a:solidFill>
              </a:rPr>
              <a:t>);</a:t>
            </a:r>
            <a:endParaRPr lang="en-US" sz="1600" dirty="0">
              <a:solidFill>
                <a:schemeClr val="accent5">
                  <a:lumMod val="75000"/>
                </a:schemeClr>
              </a:solidFill>
            </a:endParaRPr>
          </a:p>
          <a:p>
            <a:r>
              <a:rPr lang="en-US" sz="1600" dirty="0">
                <a:solidFill>
                  <a:schemeClr val="accent5">
                    <a:lumMod val="75000"/>
                  </a:schemeClr>
                </a:solidFill>
              </a:rPr>
              <a:t>    </a:t>
            </a:r>
            <a:r>
              <a:rPr lang="en-US" sz="1600" dirty="0" smtClean="0">
                <a:solidFill>
                  <a:schemeClr val="accent5">
                    <a:lumMod val="75000"/>
                  </a:schemeClr>
                </a:solidFill>
              </a:rPr>
              <a:t>     // </a:t>
            </a:r>
            <a:r>
              <a:rPr lang="en-US" sz="1600" dirty="0">
                <a:solidFill>
                  <a:schemeClr val="accent5">
                    <a:lumMod val="75000"/>
                  </a:schemeClr>
                </a:solidFill>
              </a:rPr>
              <a:t>move the </a:t>
            </a:r>
            <a:r>
              <a:rPr lang="en-US" sz="1600" dirty="0" err="1">
                <a:solidFill>
                  <a:schemeClr val="accent5">
                    <a:lumMod val="75000"/>
                  </a:schemeClr>
                </a:solidFill>
              </a:rPr>
              <a:t>ptr</a:t>
            </a:r>
            <a:r>
              <a:rPr lang="en-US" sz="1600" dirty="0">
                <a:solidFill>
                  <a:schemeClr val="accent5">
                    <a:lumMod val="75000"/>
                  </a:schemeClr>
                </a:solidFill>
              </a:rPr>
              <a:t> pointer to the next memory location</a:t>
            </a:r>
          </a:p>
          <a:p>
            <a:r>
              <a:rPr lang="en-US" sz="1600" dirty="0">
                <a:solidFill>
                  <a:schemeClr val="accent5">
                    <a:lumMod val="75000"/>
                  </a:schemeClr>
                </a:solidFill>
              </a:rPr>
              <a:t>    </a:t>
            </a:r>
            <a:r>
              <a:rPr lang="en-US" sz="1600" dirty="0" smtClean="0">
                <a:solidFill>
                  <a:schemeClr val="accent5">
                    <a:lumMod val="75000"/>
                  </a:schemeClr>
                </a:solidFill>
              </a:rPr>
              <a:t>     </a:t>
            </a:r>
            <a:r>
              <a:rPr lang="en-US" sz="1600" dirty="0" err="1" smtClean="0">
                <a:solidFill>
                  <a:schemeClr val="accent5">
                    <a:lumMod val="75000"/>
                  </a:schemeClr>
                </a:solidFill>
              </a:rPr>
              <a:t>ptr</a:t>
            </a:r>
            <a:r>
              <a:rPr lang="en-US" sz="1600" dirty="0">
                <a:solidFill>
                  <a:schemeClr val="accent5">
                    <a:lumMod val="75000"/>
                  </a:schemeClr>
                </a:solidFill>
              </a:rPr>
              <a:t>++;</a:t>
            </a:r>
          </a:p>
          <a:p>
            <a:r>
              <a:rPr lang="en-US" sz="1600" dirty="0">
                <a:solidFill>
                  <a:schemeClr val="accent5">
                    <a:lumMod val="75000"/>
                  </a:schemeClr>
                </a:solidFill>
              </a:rPr>
              <a:t>  </a:t>
            </a:r>
            <a:r>
              <a:rPr lang="en-US" sz="1600" dirty="0" smtClean="0">
                <a:solidFill>
                  <a:schemeClr val="accent5">
                    <a:lumMod val="75000"/>
                  </a:schemeClr>
                </a:solidFill>
              </a:rPr>
              <a:t>   }</a:t>
            </a:r>
            <a:endParaRPr lang="en-US" sz="1600" dirty="0">
              <a:solidFill>
                <a:schemeClr val="accent5">
                  <a:lumMod val="75000"/>
                </a:schemeClr>
              </a:solidFill>
            </a:endParaRPr>
          </a:p>
          <a:p>
            <a:r>
              <a:rPr lang="en-US" sz="1600" dirty="0">
                <a:solidFill>
                  <a:schemeClr val="accent5">
                    <a:lumMod val="75000"/>
                  </a:schemeClr>
                </a:solidFill>
              </a:rPr>
              <a:t>  </a:t>
            </a:r>
            <a:r>
              <a:rPr lang="en-US" sz="1600" dirty="0" smtClean="0">
                <a:solidFill>
                  <a:schemeClr val="accent5">
                    <a:lumMod val="75000"/>
                  </a:schemeClr>
                </a:solidFill>
              </a:rPr>
              <a:t>   return </a:t>
            </a:r>
            <a:r>
              <a:rPr lang="en-US" sz="1600" dirty="0">
                <a:solidFill>
                  <a:schemeClr val="accent5">
                    <a:lumMod val="75000"/>
                  </a:schemeClr>
                </a:solidFill>
              </a:rPr>
              <a:t>0;</a:t>
            </a:r>
          </a:p>
          <a:p>
            <a:r>
              <a:rPr lang="en-US" sz="1600" dirty="0">
                <a:solidFill>
                  <a:schemeClr val="accent5">
                    <a:lumMod val="75000"/>
                  </a:schemeClr>
                </a:solidFill>
              </a:rPr>
              <a:t>}</a:t>
            </a:r>
          </a:p>
        </p:txBody>
      </p:sp>
    </p:spTree>
    <p:extLst>
      <p:ext uri="{BB962C8B-B14F-4D97-AF65-F5344CB8AC3E}">
        <p14:creationId xmlns:p14="http://schemas.microsoft.com/office/powerpoint/2010/main" val="33571970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Strings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72</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5" y="755152"/>
            <a:ext cx="1723549" cy="338554"/>
          </a:xfrm>
          <a:prstGeom prst="rect">
            <a:avLst/>
          </a:prstGeom>
        </p:spPr>
        <p:txBody>
          <a:bodyPr wrap="none">
            <a:spAutoFit/>
          </a:bodyPr>
          <a:lstStyle/>
          <a:p>
            <a:r>
              <a:rPr lang="en-US" sz="1600" dirty="0">
                <a:solidFill>
                  <a:schemeClr val="accent3"/>
                </a:solidFill>
              </a:rPr>
              <a:t>String </a:t>
            </a:r>
            <a:r>
              <a:rPr lang="en-US" sz="1600" dirty="0" smtClean="0">
                <a:solidFill>
                  <a:schemeClr val="accent3"/>
                </a:solidFill>
              </a:rPr>
              <a:t>Functions:</a:t>
            </a:r>
            <a:endParaRPr lang="en-US" sz="1600" dirty="0">
              <a:solidFill>
                <a:schemeClr val="accent3"/>
              </a:solidFill>
            </a:endParaRPr>
          </a:p>
        </p:txBody>
      </p:sp>
      <p:sp>
        <p:nvSpPr>
          <p:cNvPr id="5" name="Rectangle 4"/>
          <p:cNvSpPr/>
          <p:nvPr/>
        </p:nvSpPr>
        <p:spPr>
          <a:xfrm>
            <a:off x="110624" y="1110730"/>
            <a:ext cx="8852547" cy="2062103"/>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accent5">
                    <a:lumMod val="75000"/>
                  </a:schemeClr>
                </a:solidFill>
              </a:rPr>
              <a:t>We're often required to modify the strings and perform several operations on them according to our needs. If we want to get the length of the string, we could run a loop and calculate its length, but it is not the best way in case of complex problems. Hence, string functions are used to make our code efficient and straightforward as they are pre-written so we can use them directly.</a:t>
            </a:r>
          </a:p>
          <a:p>
            <a:pPr marL="285750" indent="-285750">
              <a:buFont typeface="Arial" panose="020B0604020202020204" pitchFamily="34" charset="0"/>
              <a:buChar char="•"/>
            </a:pPr>
            <a:endParaRPr lang="en-US" sz="1600" dirty="0">
              <a:solidFill>
                <a:schemeClr val="accent5">
                  <a:lumMod val="75000"/>
                </a:schemeClr>
              </a:solidFill>
            </a:endParaRPr>
          </a:p>
          <a:p>
            <a:pPr marL="285750" indent="-285750">
              <a:buFont typeface="Arial" panose="020B0604020202020204" pitchFamily="34" charset="0"/>
              <a:buChar char="•"/>
            </a:pPr>
            <a:r>
              <a:rPr lang="en-US" sz="1600" dirty="0">
                <a:solidFill>
                  <a:schemeClr val="accent5">
                    <a:lumMod val="75000"/>
                  </a:schemeClr>
                </a:solidFill>
              </a:rPr>
              <a:t>The string handling functions are defined in the header file </a:t>
            </a:r>
            <a:r>
              <a:rPr lang="en-US" sz="1600" dirty="0" err="1">
                <a:solidFill>
                  <a:schemeClr val="accent3"/>
                </a:solidFill>
              </a:rPr>
              <a:t>string.h</a:t>
            </a:r>
            <a:r>
              <a:rPr lang="en-US" sz="1600" dirty="0">
                <a:solidFill>
                  <a:schemeClr val="accent5">
                    <a:lumMod val="75000"/>
                  </a:schemeClr>
                </a:solidFill>
              </a:rPr>
              <a:t>. This header file must be included in the C program to use the string handling functions.</a:t>
            </a:r>
          </a:p>
        </p:txBody>
      </p:sp>
    </p:spTree>
    <p:extLst>
      <p:ext uri="{BB962C8B-B14F-4D97-AF65-F5344CB8AC3E}">
        <p14:creationId xmlns:p14="http://schemas.microsoft.com/office/powerpoint/2010/main" val="24972169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Strings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73</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5" y="755152"/>
            <a:ext cx="5601213" cy="338554"/>
          </a:xfrm>
          <a:prstGeom prst="rect">
            <a:avLst/>
          </a:prstGeom>
        </p:spPr>
        <p:txBody>
          <a:bodyPr wrap="none">
            <a:spAutoFit/>
          </a:bodyPr>
          <a:lstStyle/>
          <a:p>
            <a:r>
              <a:rPr lang="en-US" sz="1600" dirty="0">
                <a:solidFill>
                  <a:schemeClr val="accent3"/>
                </a:solidFill>
              </a:rPr>
              <a:t>String Functions: </a:t>
            </a:r>
            <a:r>
              <a:rPr lang="en-US" sz="1600" i="1" dirty="0">
                <a:solidFill>
                  <a:schemeClr val="accent5">
                    <a:lumMod val="75000"/>
                  </a:schemeClr>
                </a:solidFill>
              </a:rPr>
              <a:t>The following are the string functions in C:</a:t>
            </a:r>
          </a:p>
        </p:txBody>
      </p:sp>
      <p:graphicFrame>
        <p:nvGraphicFramePr>
          <p:cNvPr id="6" name="Table 5"/>
          <p:cNvGraphicFramePr>
            <a:graphicFrameLocks noGrp="1"/>
          </p:cNvGraphicFramePr>
          <p:nvPr>
            <p:extLst>
              <p:ext uri="{D42A27DB-BD31-4B8C-83A1-F6EECF244321}">
                <p14:modId xmlns:p14="http://schemas.microsoft.com/office/powerpoint/2010/main" val="3174540824"/>
              </p:ext>
            </p:extLst>
          </p:nvPr>
        </p:nvGraphicFramePr>
        <p:xfrm>
          <a:off x="1834174" y="1198001"/>
          <a:ext cx="6386558" cy="3655682"/>
        </p:xfrm>
        <a:graphic>
          <a:graphicData uri="http://schemas.openxmlformats.org/drawingml/2006/table">
            <a:tbl>
              <a:tblPr/>
              <a:tblGrid>
                <a:gridCol w="1225899">
                  <a:extLst>
                    <a:ext uri="{9D8B030D-6E8A-4147-A177-3AD203B41FA5}">
                      <a16:colId xmlns:a16="http://schemas.microsoft.com/office/drawing/2014/main" val="1228823768"/>
                    </a:ext>
                  </a:extLst>
                </a:gridCol>
                <a:gridCol w="5160659">
                  <a:extLst>
                    <a:ext uri="{9D8B030D-6E8A-4147-A177-3AD203B41FA5}">
                      <a16:colId xmlns:a16="http://schemas.microsoft.com/office/drawing/2014/main" val="2955627117"/>
                    </a:ext>
                  </a:extLst>
                </a:gridCol>
              </a:tblGrid>
              <a:tr h="275413">
                <a:tc>
                  <a:txBody>
                    <a:bodyPr/>
                    <a:lstStyle/>
                    <a:p>
                      <a:pPr algn="ctr"/>
                      <a:r>
                        <a:rPr lang="en-US" sz="1400" dirty="0">
                          <a:solidFill>
                            <a:schemeClr val="accent5">
                              <a:lumMod val="75000"/>
                            </a:schemeClr>
                          </a:solidFill>
                          <a:effectLst/>
                          <a:latin typeface="Arial" panose="020B0604020202020204" pitchFamily="34" charset="0"/>
                          <a:cs typeface="Arial" panose="020B0604020202020204" pitchFamily="34" charset="0"/>
                        </a:rPr>
                        <a:t>Function</a:t>
                      </a:r>
                    </a:p>
                  </a:txBody>
                  <a:tcPr marL="82624" marR="82624" marT="41312" marB="41312" anchor="ctr">
                    <a:lnL>
                      <a:noFill/>
                    </a:lnL>
                    <a:lnR>
                      <a:noFill/>
                    </a:lnR>
                    <a:lnT>
                      <a:noFill/>
                    </a:lnT>
                    <a:lnB>
                      <a:noFill/>
                    </a:lnB>
                    <a:solidFill>
                      <a:schemeClr val="tx2"/>
                    </a:solidFill>
                  </a:tcPr>
                </a:tc>
                <a:tc>
                  <a:txBody>
                    <a:bodyPr/>
                    <a:lstStyle/>
                    <a:p>
                      <a:pPr algn="ctr"/>
                      <a:r>
                        <a:rPr lang="en-US" sz="1400" dirty="0">
                          <a:solidFill>
                            <a:schemeClr val="accent5">
                              <a:lumMod val="75000"/>
                            </a:schemeClr>
                          </a:solidFill>
                          <a:effectLst/>
                          <a:latin typeface="Arial" panose="020B0604020202020204" pitchFamily="34" charset="0"/>
                          <a:cs typeface="Arial" panose="020B0604020202020204" pitchFamily="34" charset="0"/>
                        </a:rPr>
                        <a:t>Description</a:t>
                      </a:r>
                    </a:p>
                  </a:txBody>
                  <a:tcPr marL="82624" marR="82624" marT="41312" marB="41312" anchor="ctr">
                    <a:lnL>
                      <a:noFill/>
                    </a:lnL>
                    <a:lnR>
                      <a:noFill/>
                    </a:lnR>
                    <a:lnT>
                      <a:noFill/>
                    </a:lnT>
                    <a:lnB>
                      <a:noFill/>
                    </a:lnB>
                    <a:solidFill>
                      <a:schemeClr val="tx2"/>
                    </a:solidFill>
                  </a:tcPr>
                </a:tc>
                <a:extLst>
                  <a:ext uri="{0D108BD9-81ED-4DB2-BD59-A6C34878D82A}">
                    <a16:rowId xmlns:a16="http://schemas.microsoft.com/office/drawing/2014/main" val="765180444"/>
                  </a:ext>
                </a:extLst>
              </a:tr>
              <a:tr h="275413">
                <a:tc>
                  <a:txBody>
                    <a:bodyPr/>
                    <a:lstStyle/>
                    <a:p>
                      <a:pPr algn="ctr"/>
                      <a:r>
                        <a:rPr lang="en-US" sz="1400">
                          <a:solidFill>
                            <a:schemeClr val="accent5">
                              <a:lumMod val="75000"/>
                            </a:schemeClr>
                          </a:solidFill>
                          <a:effectLst/>
                          <a:latin typeface="Arial" panose="020B0604020202020204" pitchFamily="34" charset="0"/>
                          <a:cs typeface="Arial" panose="020B0604020202020204" pitchFamily="34" charset="0"/>
                        </a:rPr>
                        <a:t>strlen()</a:t>
                      </a:r>
                    </a:p>
                  </a:txBody>
                  <a:tcPr marL="82624" marR="82624" marT="41312" marB="41312" anchor="ctr">
                    <a:lnL>
                      <a:noFill/>
                    </a:lnL>
                    <a:lnR>
                      <a:noFill/>
                    </a:lnR>
                    <a:lnT>
                      <a:noFill/>
                    </a:lnT>
                    <a:lnB>
                      <a:noFill/>
                    </a:lnB>
                  </a:tcPr>
                </a:tc>
                <a:tc>
                  <a:txBody>
                    <a:bodyPr/>
                    <a:lstStyle/>
                    <a:p>
                      <a:pPr algn="l"/>
                      <a:r>
                        <a:rPr lang="en-US" sz="1400" dirty="0">
                          <a:solidFill>
                            <a:schemeClr val="accent5">
                              <a:lumMod val="75000"/>
                            </a:schemeClr>
                          </a:solidFill>
                          <a:effectLst/>
                          <a:latin typeface="Arial" panose="020B0604020202020204" pitchFamily="34" charset="0"/>
                          <a:cs typeface="Arial" panose="020B0604020202020204" pitchFamily="34" charset="0"/>
                        </a:rPr>
                        <a:t>It returns the string's length.</a:t>
                      </a:r>
                    </a:p>
                  </a:txBody>
                  <a:tcPr marL="82624" marR="82624" marT="41312" marB="41312" anchor="ctr">
                    <a:lnL>
                      <a:noFill/>
                    </a:lnL>
                    <a:lnR>
                      <a:noFill/>
                    </a:lnR>
                    <a:lnT>
                      <a:noFill/>
                    </a:lnT>
                    <a:lnB>
                      <a:noFill/>
                    </a:lnB>
                  </a:tcPr>
                </a:tc>
                <a:extLst>
                  <a:ext uri="{0D108BD9-81ED-4DB2-BD59-A6C34878D82A}">
                    <a16:rowId xmlns:a16="http://schemas.microsoft.com/office/drawing/2014/main" val="3471464089"/>
                  </a:ext>
                </a:extLst>
              </a:tr>
              <a:tr h="853780">
                <a:tc>
                  <a:txBody>
                    <a:bodyPr/>
                    <a:lstStyle/>
                    <a:p>
                      <a:pPr algn="ctr"/>
                      <a:r>
                        <a:rPr lang="en-US" sz="1400" dirty="0" err="1">
                          <a:solidFill>
                            <a:schemeClr val="accent5">
                              <a:lumMod val="75000"/>
                            </a:schemeClr>
                          </a:solidFill>
                          <a:effectLst/>
                          <a:latin typeface="Arial" panose="020B0604020202020204" pitchFamily="34" charset="0"/>
                          <a:cs typeface="Arial" panose="020B0604020202020204" pitchFamily="34" charset="0"/>
                        </a:rPr>
                        <a:t>strnlen</a:t>
                      </a:r>
                      <a:r>
                        <a:rPr lang="en-US" sz="1400" dirty="0">
                          <a:solidFill>
                            <a:schemeClr val="accent5">
                              <a:lumMod val="75000"/>
                            </a:schemeClr>
                          </a:solidFill>
                          <a:effectLst/>
                          <a:latin typeface="Arial" panose="020B0604020202020204" pitchFamily="34" charset="0"/>
                          <a:cs typeface="Arial" panose="020B0604020202020204" pitchFamily="34" charset="0"/>
                        </a:rPr>
                        <a:t>()</a:t>
                      </a:r>
                    </a:p>
                  </a:txBody>
                  <a:tcPr marL="82624" marR="82624" marT="41312" marB="41312" anchor="ctr">
                    <a:lnL>
                      <a:noFill/>
                    </a:lnL>
                    <a:lnR>
                      <a:noFill/>
                    </a:lnR>
                    <a:lnT>
                      <a:noFill/>
                    </a:lnT>
                    <a:lnB>
                      <a:noFill/>
                    </a:lnB>
                  </a:tcPr>
                </a:tc>
                <a:tc>
                  <a:txBody>
                    <a:bodyPr/>
                    <a:lstStyle/>
                    <a:p>
                      <a:pPr algn="l"/>
                      <a:r>
                        <a:rPr lang="en-US" sz="1400" dirty="0">
                          <a:solidFill>
                            <a:schemeClr val="accent5">
                              <a:lumMod val="75000"/>
                            </a:schemeClr>
                          </a:solidFill>
                          <a:effectLst/>
                          <a:latin typeface="Arial" panose="020B0604020202020204" pitchFamily="34" charset="0"/>
                          <a:cs typeface="Arial" panose="020B0604020202020204" pitchFamily="34" charset="0"/>
                        </a:rPr>
                        <a:t>It returns the specified value if the value specified is less than the string length, otherwise the string length.</a:t>
                      </a:r>
                    </a:p>
                  </a:txBody>
                  <a:tcPr marL="82624" marR="82624" marT="41312" marB="41312" anchor="ctr">
                    <a:lnL>
                      <a:noFill/>
                    </a:lnL>
                    <a:lnR>
                      <a:noFill/>
                    </a:lnR>
                    <a:lnT>
                      <a:noFill/>
                    </a:lnT>
                    <a:lnB>
                      <a:noFill/>
                    </a:lnB>
                  </a:tcPr>
                </a:tc>
                <a:extLst>
                  <a:ext uri="{0D108BD9-81ED-4DB2-BD59-A6C34878D82A}">
                    <a16:rowId xmlns:a16="http://schemas.microsoft.com/office/drawing/2014/main" val="1106859258"/>
                  </a:ext>
                </a:extLst>
              </a:tr>
              <a:tr h="468202">
                <a:tc>
                  <a:txBody>
                    <a:bodyPr/>
                    <a:lstStyle/>
                    <a:p>
                      <a:pPr algn="ctr"/>
                      <a:r>
                        <a:rPr lang="en-US" sz="1400">
                          <a:solidFill>
                            <a:schemeClr val="accent5">
                              <a:lumMod val="75000"/>
                            </a:schemeClr>
                          </a:solidFill>
                          <a:effectLst/>
                          <a:latin typeface="Arial" panose="020B0604020202020204" pitchFamily="34" charset="0"/>
                          <a:cs typeface="Arial" panose="020B0604020202020204" pitchFamily="34" charset="0"/>
                        </a:rPr>
                        <a:t>strcmp()</a:t>
                      </a:r>
                    </a:p>
                  </a:txBody>
                  <a:tcPr marL="82624" marR="82624" marT="41312" marB="41312" anchor="ctr">
                    <a:lnL>
                      <a:noFill/>
                    </a:lnL>
                    <a:lnR>
                      <a:noFill/>
                    </a:lnR>
                    <a:lnT>
                      <a:noFill/>
                    </a:lnT>
                    <a:lnB>
                      <a:noFill/>
                    </a:lnB>
                  </a:tcPr>
                </a:tc>
                <a:tc>
                  <a:txBody>
                    <a:bodyPr/>
                    <a:lstStyle/>
                    <a:p>
                      <a:pPr algn="l"/>
                      <a:r>
                        <a:rPr lang="en-US" sz="1400" dirty="0">
                          <a:solidFill>
                            <a:schemeClr val="accent5">
                              <a:lumMod val="75000"/>
                            </a:schemeClr>
                          </a:solidFill>
                          <a:effectLst/>
                          <a:latin typeface="Arial" panose="020B0604020202020204" pitchFamily="34" charset="0"/>
                          <a:cs typeface="Arial" panose="020B0604020202020204" pitchFamily="34" charset="0"/>
                        </a:rPr>
                        <a:t>It compares two strings and returns 0 if the strings are the same.</a:t>
                      </a:r>
                    </a:p>
                  </a:txBody>
                  <a:tcPr marL="82624" marR="82624" marT="41312" marB="41312" anchor="ctr">
                    <a:lnL>
                      <a:noFill/>
                    </a:lnL>
                    <a:lnR>
                      <a:noFill/>
                    </a:lnR>
                    <a:lnT>
                      <a:noFill/>
                    </a:lnT>
                    <a:lnB>
                      <a:noFill/>
                    </a:lnB>
                  </a:tcPr>
                </a:tc>
                <a:extLst>
                  <a:ext uri="{0D108BD9-81ED-4DB2-BD59-A6C34878D82A}">
                    <a16:rowId xmlns:a16="http://schemas.microsoft.com/office/drawing/2014/main" val="1271162822"/>
                  </a:ext>
                </a:extLst>
              </a:tr>
              <a:tr h="468202">
                <a:tc>
                  <a:txBody>
                    <a:bodyPr/>
                    <a:lstStyle/>
                    <a:p>
                      <a:pPr algn="ctr"/>
                      <a:r>
                        <a:rPr lang="en-US" sz="1400" dirty="0" err="1">
                          <a:solidFill>
                            <a:schemeClr val="accent5">
                              <a:lumMod val="75000"/>
                            </a:schemeClr>
                          </a:solidFill>
                          <a:effectLst/>
                          <a:latin typeface="Arial" panose="020B0604020202020204" pitchFamily="34" charset="0"/>
                          <a:cs typeface="Arial" panose="020B0604020202020204" pitchFamily="34" charset="0"/>
                        </a:rPr>
                        <a:t>strncmp</a:t>
                      </a:r>
                      <a:r>
                        <a:rPr lang="en-US" sz="1400" dirty="0">
                          <a:solidFill>
                            <a:schemeClr val="accent5">
                              <a:lumMod val="75000"/>
                            </a:schemeClr>
                          </a:solidFill>
                          <a:effectLst/>
                          <a:latin typeface="Arial" panose="020B0604020202020204" pitchFamily="34" charset="0"/>
                          <a:cs typeface="Arial" panose="020B0604020202020204" pitchFamily="34" charset="0"/>
                        </a:rPr>
                        <a:t>()</a:t>
                      </a:r>
                    </a:p>
                  </a:txBody>
                  <a:tcPr marL="82624" marR="82624" marT="41312" marB="41312" anchor="ctr">
                    <a:lnL>
                      <a:noFill/>
                    </a:lnL>
                    <a:lnR>
                      <a:noFill/>
                    </a:lnR>
                    <a:lnT>
                      <a:noFill/>
                    </a:lnT>
                    <a:lnB>
                      <a:noFill/>
                    </a:lnB>
                  </a:tcPr>
                </a:tc>
                <a:tc>
                  <a:txBody>
                    <a:bodyPr/>
                    <a:lstStyle/>
                    <a:p>
                      <a:pPr algn="l"/>
                      <a:r>
                        <a:rPr lang="en-US" sz="1400" dirty="0">
                          <a:solidFill>
                            <a:schemeClr val="accent5">
                              <a:lumMod val="75000"/>
                            </a:schemeClr>
                          </a:solidFill>
                          <a:effectLst/>
                          <a:latin typeface="Arial" panose="020B0604020202020204" pitchFamily="34" charset="0"/>
                          <a:cs typeface="Arial" panose="020B0604020202020204" pitchFamily="34" charset="0"/>
                        </a:rPr>
                        <a:t>It compares two strings only to n characters.</a:t>
                      </a:r>
                    </a:p>
                  </a:txBody>
                  <a:tcPr marL="82624" marR="82624" marT="41312" marB="41312" anchor="ctr">
                    <a:lnL>
                      <a:noFill/>
                    </a:lnL>
                    <a:lnR>
                      <a:noFill/>
                    </a:lnR>
                    <a:lnT>
                      <a:noFill/>
                    </a:lnT>
                    <a:lnB>
                      <a:noFill/>
                    </a:lnB>
                  </a:tcPr>
                </a:tc>
                <a:extLst>
                  <a:ext uri="{0D108BD9-81ED-4DB2-BD59-A6C34878D82A}">
                    <a16:rowId xmlns:a16="http://schemas.microsoft.com/office/drawing/2014/main" val="655894496"/>
                  </a:ext>
                </a:extLst>
              </a:tr>
              <a:tr h="468202">
                <a:tc>
                  <a:txBody>
                    <a:bodyPr/>
                    <a:lstStyle/>
                    <a:p>
                      <a:pPr algn="ctr"/>
                      <a:r>
                        <a:rPr lang="en-US" sz="1400">
                          <a:solidFill>
                            <a:schemeClr val="accent5">
                              <a:lumMod val="75000"/>
                            </a:schemeClr>
                          </a:solidFill>
                          <a:effectLst/>
                          <a:latin typeface="Arial" panose="020B0604020202020204" pitchFamily="34" charset="0"/>
                          <a:cs typeface="Arial" panose="020B0604020202020204" pitchFamily="34" charset="0"/>
                        </a:rPr>
                        <a:t>strcat()</a:t>
                      </a:r>
                    </a:p>
                  </a:txBody>
                  <a:tcPr marL="82624" marR="82624" marT="41312" marB="41312" anchor="ctr">
                    <a:lnL>
                      <a:noFill/>
                    </a:lnL>
                    <a:lnR>
                      <a:noFill/>
                    </a:lnR>
                    <a:lnT>
                      <a:noFill/>
                    </a:lnT>
                    <a:lnB>
                      <a:noFill/>
                    </a:lnB>
                  </a:tcPr>
                </a:tc>
                <a:tc>
                  <a:txBody>
                    <a:bodyPr/>
                    <a:lstStyle/>
                    <a:p>
                      <a:pPr algn="l"/>
                      <a:r>
                        <a:rPr lang="en-US" sz="1400" dirty="0">
                          <a:solidFill>
                            <a:schemeClr val="accent5">
                              <a:lumMod val="75000"/>
                            </a:schemeClr>
                          </a:solidFill>
                          <a:effectLst/>
                          <a:latin typeface="Arial" panose="020B0604020202020204" pitchFamily="34" charset="0"/>
                          <a:cs typeface="Arial" panose="020B0604020202020204" pitchFamily="34" charset="0"/>
                        </a:rPr>
                        <a:t>It concatenates two strings and returns the concatenated string.</a:t>
                      </a:r>
                    </a:p>
                  </a:txBody>
                  <a:tcPr marL="82624" marR="82624" marT="41312" marB="41312" anchor="ctr">
                    <a:lnL>
                      <a:noFill/>
                    </a:lnL>
                    <a:lnR>
                      <a:noFill/>
                    </a:lnR>
                    <a:lnT>
                      <a:noFill/>
                    </a:lnT>
                    <a:lnB>
                      <a:noFill/>
                    </a:lnB>
                  </a:tcPr>
                </a:tc>
                <a:extLst>
                  <a:ext uri="{0D108BD9-81ED-4DB2-BD59-A6C34878D82A}">
                    <a16:rowId xmlns:a16="http://schemas.microsoft.com/office/drawing/2014/main" val="934218104"/>
                  </a:ext>
                </a:extLst>
              </a:tr>
              <a:tr h="468202">
                <a:tc>
                  <a:txBody>
                    <a:bodyPr/>
                    <a:lstStyle/>
                    <a:p>
                      <a:pPr algn="ctr"/>
                      <a:r>
                        <a:rPr lang="en-US" sz="1400">
                          <a:solidFill>
                            <a:schemeClr val="accent5">
                              <a:lumMod val="75000"/>
                            </a:schemeClr>
                          </a:solidFill>
                          <a:effectLst/>
                          <a:latin typeface="Arial" panose="020B0604020202020204" pitchFamily="34" charset="0"/>
                          <a:cs typeface="Arial" panose="020B0604020202020204" pitchFamily="34" charset="0"/>
                        </a:rPr>
                        <a:t>strncat()</a:t>
                      </a:r>
                    </a:p>
                  </a:txBody>
                  <a:tcPr marL="82624" marR="82624" marT="41312" marB="41312" anchor="ctr">
                    <a:lnL>
                      <a:noFill/>
                    </a:lnL>
                    <a:lnR>
                      <a:noFill/>
                    </a:lnR>
                    <a:lnT>
                      <a:noFill/>
                    </a:lnT>
                    <a:lnB>
                      <a:noFill/>
                    </a:lnB>
                  </a:tcPr>
                </a:tc>
                <a:tc>
                  <a:txBody>
                    <a:bodyPr/>
                    <a:lstStyle/>
                    <a:p>
                      <a:pPr algn="l"/>
                      <a:r>
                        <a:rPr lang="en-US" sz="1400" dirty="0">
                          <a:solidFill>
                            <a:schemeClr val="accent5">
                              <a:lumMod val="75000"/>
                            </a:schemeClr>
                          </a:solidFill>
                          <a:effectLst/>
                          <a:latin typeface="Arial" panose="020B0604020202020204" pitchFamily="34" charset="0"/>
                          <a:cs typeface="Arial" panose="020B0604020202020204" pitchFamily="34" charset="0"/>
                        </a:rPr>
                        <a:t>It concatenates n characters of one string to another string.</a:t>
                      </a:r>
                    </a:p>
                  </a:txBody>
                  <a:tcPr marL="82624" marR="82624" marT="41312" marB="41312" anchor="ctr">
                    <a:lnL>
                      <a:noFill/>
                    </a:lnL>
                    <a:lnR>
                      <a:noFill/>
                    </a:lnR>
                    <a:lnT>
                      <a:noFill/>
                    </a:lnT>
                    <a:lnB>
                      <a:noFill/>
                    </a:lnB>
                  </a:tcPr>
                </a:tc>
                <a:extLst>
                  <a:ext uri="{0D108BD9-81ED-4DB2-BD59-A6C34878D82A}">
                    <a16:rowId xmlns:a16="http://schemas.microsoft.com/office/drawing/2014/main" val="875094817"/>
                  </a:ext>
                </a:extLst>
              </a:tr>
              <a:tr h="275413">
                <a:tc>
                  <a:txBody>
                    <a:bodyPr/>
                    <a:lstStyle/>
                    <a:p>
                      <a:pPr algn="ctr"/>
                      <a:r>
                        <a:rPr lang="en-US" sz="1400">
                          <a:solidFill>
                            <a:schemeClr val="accent5">
                              <a:lumMod val="75000"/>
                            </a:schemeClr>
                          </a:solidFill>
                          <a:effectLst/>
                          <a:latin typeface="Arial" panose="020B0604020202020204" pitchFamily="34" charset="0"/>
                          <a:cs typeface="Arial" panose="020B0604020202020204" pitchFamily="34" charset="0"/>
                        </a:rPr>
                        <a:t>strcpy()</a:t>
                      </a:r>
                    </a:p>
                  </a:txBody>
                  <a:tcPr marL="82624" marR="82624" marT="41312" marB="41312" anchor="ctr">
                    <a:lnL>
                      <a:noFill/>
                    </a:lnL>
                    <a:lnR>
                      <a:noFill/>
                    </a:lnR>
                    <a:lnT>
                      <a:noFill/>
                    </a:lnT>
                    <a:lnB>
                      <a:noFill/>
                    </a:lnB>
                  </a:tcPr>
                </a:tc>
                <a:tc>
                  <a:txBody>
                    <a:bodyPr/>
                    <a:lstStyle/>
                    <a:p>
                      <a:pPr algn="l"/>
                      <a:r>
                        <a:rPr lang="en-US" sz="1400" dirty="0">
                          <a:solidFill>
                            <a:schemeClr val="accent5">
                              <a:lumMod val="75000"/>
                            </a:schemeClr>
                          </a:solidFill>
                          <a:effectLst/>
                          <a:latin typeface="Arial" panose="020B0604020202020204" pitchFamily="34" charset="0"/>
                          <a:cs typeface="Arial" panose="020B0604020202020204" pitchFamily="34" charset="0"/>
                        </a:rPr>
                        <a:t>It copies one string into another.</a:t>
                      </a:r>
                    </a:p>
                  </a:txBody>
                  <a:tcPr marL="82624" marR="82624" marT="41312" marB="41312" anchor="ctr">
                    <a:lnL>
                      <a:noFill/>
                    </a:lnL>
                    <a:lnR>
                      <a:noFill/>
                    </a:lnR>
                    <a:lnT>
                      <a:noFill/>
                    </a:lnT>
                    <a:lnB>
                      <a:noFill/>
                    </a:lnB>
                  </a:tcPr>
                </a:tc>
                <a:extLst>
                  <a:ext uri="{0D108BD9-81ED-4DB2-BD59-A6C34878D82A}">
                    <a16:rowId xmlns:a16="http://schemas.microsoft.com/office/drawing/2014/main" val="1718448508"/>
                  </a:ext>
                </a:extLst>
              </a:tr>
            </a:tbl>
          </a:graphicData>
        </a:graphic>
      </p:graphicFrame>
    </p:spTree>
    <p:extLst>
      <p:ext uri="{BB962C8B-B14F-4D97-AF65-F5344CB8AC3E}">
        <p14:creationId xmlns:p14="http://schemas.microsoft.com/office/powerpoint/2010/main" val="9055421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bg2"/>
                </a:solidFill>
                <a:latin typeface="Times New Roman" panose="02020603050405020304" pitchFamily="18" charset="0"/>
                <a:cs typeface="Times New Roman" panose="02020603050405020304" pitchFamily="18" charset="0"/>
              </a:rPr>
              <a:t>Recursion in </a:t>
            </a:r>
            <a:r>
              <a:rPr lang="en" sz="4000" dirty="0" smtClean="0">
                <a:solidFill>
                  <a:schemeClr val="bg2"/>
                </a:solidFill>
                <a:latin typeface="Times New Roman" panose="02020603050405020304" pitchFamily="18" charset="0"/>
                <a:cs typeface="Times New Roman" panose="02020603050405020304" pitchFamily="18" charset="0"/>
              </a:rPr>
              <a:t>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74</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2" name="TextBox 1"/>
          <p:cNvSpPr txBox="1"/>
          <p:nvPr/>
        </p:nvSpPr>
        <p:spPr>
          <a:xfrm>
            <a:off x="110625" y="1100927"/>
            <a:ext cx="5850933" cy="3293209"/>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solidFill>
                  <a:schemeClr val="accent5">
                    <a:lumMod val="75000"/>
                  </a:schemeClr>
                </a:solidFill>
                <a:latin typeface="Lato" panose="020B0604020202020204" charset="0"/>
              </a:rPr>
              <a:t>Recursion is a method in </a:t>
            </a:r>
            <a:r>
              <a:rPr lang="en-US" sz="1600" dirty="0" smtClean="0">
                <a:solidFill>
                  <a:schemeClr val="accent5">
                    <a:lumMod val="75000"/>
                  </a:schemeClr>
                </a:solidFill>
                <a:latin typeface="Lato" panose="020B0604020202020204" charset="0"/>
              </a:rPr>
              <a:t>C </a:t>
            </a:r>
            <a:r>
              <a:rPr lang="en-US" sz="1600" dirty="0" smtClean="0">
                <a:solidFill>
                  <a:schemeClr val="accent5">
                    <a:lumMod val="75000"/>
                  </a:schemeClr>
                </a:solidFill>
                <a:latin typeface="Lato" panose="020B0604020202020204" charset="0"/>
              </a:rPr>
              <a:t>which </a:t>
            </a:r>
            <a:r>
              <a:rPr lang="en-US" sz="1600" dirty="0">
                <a:solidFill>
                  <a:schemeClr val="accent5">
                    <a:lumMod val="75000"/>
                  </a:schemeClr>
                </a:solidFill>
                <a:latin typeface="Lato" panose="020B0604020202020204" charset="0"/>
              </a:rPr>
              <a:t>calls itself directly or indirectly until a suitable condition is met</a:t>
            </a:r>
            <a:r>
              <a:rPr lang="en-US" sz="1600" dirty="0" smtClean="0">
                <a:solidFill>
                  <a:schemeClr val="accent5">
                    <a:lumMod val="75000"/>
                  </a:schemeClr>
                </a:solidFill>
                <a:latin typeface="Lato" panose="020B0604020202020204" charset="0"/>
              </a:rPr>
              <a:t>.</a:t>
            </a:r>
          </a:p>
          <a:p>
            <a:pPr marL="285750" indent="-285750" algn="just">
              <a:buFont typeface="Wingdings" panose="05000000000000000000" pitchFamily="2" charset="2"/>
              <a:buChar char="§"/>
            </a:pPr>
            <a:r>
              <a:rPr lang="en-US" sz="1600" dirty="0">
                <a:solidFill>
                  <a:schemeClr val="accent5">
                    <a:lumMod val="75000"/>
                  </a:schemeClr>
                </a:solidFill>
                <a:latin typeface="Lato" panose="020B0604020202020204" charset="0"/>
              </a:rPr>
              <a:t>In this method, we repeatedly call the function within the same function, and it has a base case and a recursive condition. The recursive condition helps in the repetition of code again and again, and the base case helps in the termination of the condition</a:t>
            </a:r>
            <a:r>
              <a:rPr lang="en-US" sz="1600" dirty="0" smtClean="0">
                <a:solidFill>
                  <a:schemeClr val="accent5">
                    <a:lumMod val="75000"/>
                  </a:schemeClr>
                </a:solidFill>
                <a:latin typeface="Lato" panose="020B0604020202020204" charset="0"/>
              </a:rPr>
              <a:t>.</a:t>
            </a:r>
          </a:p>
          <a:p>
            <a:pPr marL="285750" indent="-285750" algn="just">
              <a:buFont typeface="Wingdings" panose="05000000000000000000" pitchFamily="2" charset="2"/>
              <a:buChar char="§"/>
            </a:pPr>
            <a:r>
              <a:rPr lang="en-US" sz="1600" dirty="0">
                <a:solidFill>
                  <a:schemeClr val="accent5">
                    <a:lumMod val="75000"/>
                  </a:schemeClr>
                </a:solidFill>
                <a:latin typeface="Lato" panose="020B0604020202020204" charset="0"/>
              </a:rPr>
              <a:t>If there is no base case in the recursive function, the recursive function will continue to repeat continuously</a:t>
            </a:r>
            <a:r>
              <a:rPr lang="en-US" sz="1600" dirty="0" smtClean="0">
                <a:solidFill>
                  <a:schemeClr val="accent5">
                    <a:lumMod val="75000"/>
                  </a:schemeClr>
                </a:solidFill>
                <a:latin typeface="Lato" panose="020B0604020202020204" charset="0"/>
              </a:rPr>
              <a:t>.</a:t>
            </a:r>
          </a:p>
          <a:p>
            <a:pPr marL="285750" indent="-285750" algn="just">
              <a:buFont typeface="Wingdings" panose="05000000000000000000" pitchFamily="2" charset="2"/>
              <a:buChar char="§"/>
            </a:pPr>
            <a:r>
              <a:rPr lang="en-US" sz="1600" dirty="0">
                <a:solidFill>
                  <a:schemeClr val="accent5">
                    <a:lumMod val="75000"/>
                  </a:schemeClr>
                </a:solidFill>
                <a:latin typeface="Lato" panose="020B0604020202020204" charset="0"/>
              </a:rPr>
              <a:t>Here, n==0 is the base case that will terminate the iteration of function when n becomes equal to zero. </a:t>
            </a:r>
          </a:p>
          <a:p>
            <a:pPr marL="285750" indent="-285750" algn="just">
              <a:buFont typeface="Wingdings" panose="05000000000000000000" pitchFamily="2" charset="2"/>
              <a:buChar char="§"/>
            </a:pPr>
            <a:r>
              <a:rPr lang="en-US" sz="1600" dirty="0" smtClean="0">
                <a:solidFill>
                  <a:schemeClr val="accent5">
                    <a:lumMod val="75000"/>
                  </a:schemeClr>
                </a:solidFill>
                <a:latin typeface="Lato" panose="020B0604020202020204" charset="0"/>
              </a:rPr>
              <a:t>Return recursion(n-1</a:t>
            </a:r>
            <a:r>
              <a:rPr lang="en-US" sz="1600" dirty="0">
                <a:solidFill>
                  <a:schemeClr val="accent5">
                    <a:lumMod val="75000"/>
                  </a:schemeClr>
                </a:solidFill>
                <a:latin typeface="Lato" panose="020B0604020202020204" charset="0"/>
              </a:rPr>
              <a:t>) is the recursive function that will help in the repetition of code</a:t>
            </a:r>
            <a:r>
              <a:rPr lang="en-US" sz="1600" dirty="0" smtClean="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p:txBody>
      </p:sp>
      <p:sp>
        <p:nvSpPr>
          <p:cNvPr id="4" name="TextBox 3"/>
          <p:cNvSpPr txBox="1"/>
          <p:nvPr/>
        </p:nvSpPr>
        <p:spPr>
          <a:xfrm>
            <a:off x="6380557" y="1669454"/>
            <a:ext cx="2374368" cy="2062103"/>
          </a:xfrm>
          <a:prstGeom prst="rect">
            <a:avLst/>
          </a:prstGeom>
          <a:noFill/>
        </p:spPr>
        <p:txBody>
          <a:bodyPr wrap="none" rtlCol="0">
            <a:spAutoFit/>
          </a:bodyPr>
          <a:lstStyle/>
          <a:p>
            <a:r>
              <a:rPr lang="en-US" sz="1600" dirty="0" err="1">
                <a:solidFill>
                  <a:schemeClr val="accent1"/>
                </a:solidFill>
                <a:latin typeface="Lato" panose="020B0604020202020204" charset="0"/>
              </a:rPr>
              <a:t>i</a:t>
            </a:r>
            <a:r>
              <a:rPr lang="en-US" sz="1600" dirty="0" err="1" smtClean="0">
                <a:solidFill>
                  <a:schemeClr val="accent1"/>
                </a:solidFill>
                <a:latin typeface="Lato" panose="020B0604020202020204" charset="0"/>
              </a:rPr>
              <a:t>nt</a:t>
            </a:r>
            <a:r>
              <a:rPr lang="en-US" sz="1600" dirty="0" smtClean="0">
                <a:solidFill>
                  <a:schemeClr val="accent1"/>
                </a:solidFill>
                <a:latin typeface="Lato" panose="020B0604020202020204" charset="0"/>
              </a:rPr>
              <a:t> recursion(n)</a:t>
            </a:r>
          </a:p>
          <a:p>
            <a:r>
              <a:rPr lang="en-US" sz="1600" dirty="0" smtClean="0">
                <a:solidFill>
                  <a:schemeClr val="accent1"/>
                </a:solidFill>
                <a:latin typeface="Lato" panose="020B0604020202020204" charset="0"/>
              </a:rPr>
              <a:t>{</a:t>
            </a:r>
          </a:p>
          <a:p>
            <a:r>
              <a:rPr lang="en-US" sz="1600" dirty="0" smtClean="0">
                <a:solidFill>
                  <a:schemeClr val="accent1"/>
                </a:solidFill>
                <a:latin typeface="Lato" panose="020B0604020202020204" charset="0"/>
              </a:rPr>
              <a:t>      if(n == 0)</a:t>
            </a:r>
          </a:p>
          <a:p>
            <a:r>
              <a:rPr lang="en-US" sz="1600" dirty="0">
                <a:solidFill>
                  <a:schemeClr val="accent1"/>
                </a:solidFill>
                <a:latin typeface="Lato" panose="020B0604020202020204" charset="0"/>
              </a:rPr>
              <a:t> </a:t>
            </a:r>
            <a:r>
              <a:rPr lang="en-US" sz="1600" dirty="0" smtClean="0">
                <a:solidFill>
                  <a:schemeClr val="accent1"/>
                </a:solidFill>
                <a:latin typeface="Lato" panose="020B0604020202020204" charset="0"/>
              </a:rPr>
              <a:t>     {</a:t>
            </a:r>
          </a:p>
          <a:p>
            <a:r>
              <a:rPr lang="en-US" sz="1600" dirty="0">
                <a:solidFill>
                  <a:schemeClr val="accent1"/>
                </a:solidFill>
                <a:latin typeface="Lato" panose="020B0604020202020204" charset="0"/>
              </a:rPr>
              <a:t> </a:t>
            </a:r>
            <a:r>
              <a:rPr lang="en-US" sz="1600" dirty="0" smtClean="0">
                <a:solidFill>
                  <a:schemeClr val="accent1"/>
                </a:solidFill>
                <a:latin typeface="Lato" panose="020B0604020202020204" charset="0"/>
              </a:rPr>
              <a:t>           return 0;</a:t>
            </a:r>
          </a:p>
          <a:p>
            <a:r>
              <a:rPr lang="en-US" sz="1600" dirty="0">
                <a:solidFill>
                  <a:schemeClr val="accent1"/>
                </a:solidFill>
                <a:latin typeface="Lato" panose="020B0604020202020204" charset="0"/>
              </a:rPr>
              <a:t> </a:t>
            </a:r>
            <a:r>
              <a:rPr lang="en-US" sz="1600" dirty="0" smtClean="0">
                <a:solidFill>
                  <a:schemeClr val="accent1"/>
                </a:solidFill>
                <a:latin typeface="Lato" panose="020B0604020202020204" charset="0"/>
              </a:rPr>
              <a:t>     }</a:t>
            </a:r>
          </a:p>
          <a:p>
            <a:r>
              <a:rPr lang="en-US" sz="1600" dirty="0">
                <a:solidFill>
                  <a:schemeClr val="accent1"/>
                </a:solidFill>
                <a:latin typeface="Lato" panose="020B0604020202020204" charset="0"/>
              </a:rPr>
              <a:t> </a:t>
            </a:r>
            <a:r>
              <a:rPr lang="en-US" sz="1600" dirty="0" smtClean="0">
                <a:solidFill>
                  <a:schemeClr val="accent1"/>
                </a:solidFill>
                <a:latin typeface="Lato" panose="020B0604020202020204" charset="0"/>
              </a:rPr>
              <a:t>     return recursion(n-1);</a:t>
            </a:r>
          </a:p>
          <a:p>
            <a:r>
              <a:rPr lang="en-US" sz="1600" dirty="0" smtClean="0">
                <a:solidFill>
                  <a:schemeClr val="accent1"/>
                </a:solidFill>
                <a:latin typeface="Lato" panose="020B0604020202020204" charset="0"/>
              </a:rPr>
              <a:t>}</a:t>
            </a:r>
            <a:endParaRPr lang="en-US" sz="1600" dirty="0">
              <a:solidFill>
                <a:schemeClr val="accent1"/>
              </a:solidFill>
              <a:latin typeface="Lato" panose="020B0604020202020204" charset="0"/>
            </a:endParaRPr>
          </a:p>
        </p:txBody>
      </p:sp>
    </p:spTree>
    <p:extLst>
      <p:ext uri="{BB962C8B-B14F-4D97-AF65-F5344CB8AC3E}">
        <p14:creationId xmlns:p14="http://schemas.microsoft.com/office/powerpoint/2010/main" val="226409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a:solidFill>
                  <a:schemeClr val="bg2"/>
                </a:solidFill>
                <a:latin typeface="Times New Roman" panose="02020603050405020304" pitchFamily="18" charset="0"/>
                <a:cs typeface="Times New Roman" panose="02020603050405020304" pitchFamily="18" charset="0"/>
              </a:rPr>
              <a:t>Recursion in </a:t>
            </a:r>
            <a:r>
              <a:rPr lang="en" sz="4000" dirty="0" smtClean="0">
                <a:solidFill>
                  <a:schemeClr val="bg2"/>
                </a:solidFill>
                <a:latin typeface="Times New Roman" panose="02020603050405020304" pitchFamily="18" charset="0"/>
                <a:cs typeface="Times New Roman" panose="02020603050405020304" pitchFamily="18" charset="0"/>
              </a:rPr>
              <a:t>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75</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8" name="TextBox 7"/>
          <p:cNvSpPr txBox="1"/>
          <p:nvPr/>
        </p:nvSpPr>
        <p:spPr>
          <a:xfrm>
            <a:off x="238140" y="798131"/>
            <a:ext cx="7082388" cy="369332"/>
          </a:xfrm>
          <a:prstGeom prst="rect">
            <a:avLst/>
          </a:prstGeom>
          <a:noFill/>
        </p:spPr>
        <p:txBody>
          <a:bodyPr wrap="none" rtlCol="0">
            <a:spAutoFit/>
          </a:bodyPr>
          <a:lstStyle/>
          <a:p>
            <a:r>
              <a:rPr lang="en-US" sz="1800" u="sng" dirty="0" smtClean="0">
                <a:solidFill>
                  <a:schemeClr val="accent3"/>
                </a:solidFill>
                <a:latin typeface="Lato" panose="020B0604020202020204" charset="0"/>
              </a:rPr>
              <a:t>Program to demonstrate recursion-1:</a:t>
            </a:r>
            <a:r>
              <a:rPr lang="en-US" sz="1800" dirty="0" smtClean="0">
                <a:solidFill>
                  <a:schemeClr val="accent3"/>
                </a:solidFill>
                <a:latin typeface="Lato" panose="020B0604020202020204" charset="0"/>
              </a:rPr>
              <a:t> </a:t>
            </a:r>
            <a:r>
              <a:rPr lang="en-US" sz="1600" dirty="0" smtClean="0">
                <a:solidFill>
                  <a:schemeClr val="accent1"/>
                </a:solidFill>
                <a:latin typeface="Lato" panose="020B0604020202020204" charset="0"/>
              </a:rPr>
              <a:t>Calculate factorial using recursion</a:t>
            </a:r>
            <a:endParaRPr lang="en-US" sz="1600" dirty="0">
              <a:solidFill>
                <a:schemeClr val="accent1"/>
              </a:solidFill>
              <a:latin typeface="Lato" panose="020B0604020202020204" charset="0"/>
            </a:endParaRPr>
          </a:p>
        </p:txBody>
      </p:sp>
      <p:sp>
        <p:nvSpPr>
          <p:cNvPr id="5" name="Rectangle 4"/>
          <p:cNvSpPr/>
          <p:nvPr/>
        </p:nvSpPr>
        <p:spPr>
          <a:xfrm>
            <a:off x="273996" y="1420979"/>
            <a:ext cx="3165395" cy="2062103"/>
          </a:xfrm>
          <a:prstGeom prst="rect">
            <a:avLst/>
          </a:prstGeom>
        </p:spPr>
        <p:txBody>
          <a:bodyPr wrap="square">
            <a:spAutoFit/>
          </a:bodyPr>
          <a:lstStyle/>
          <a:p>
            <a:r>
              <a:rPr lang="en-US" sz="1600" dirty="0">
                <a:solidFill>
                  <a:schemeClr val="accent5">
                    <a:lumMod val="75000"/>
                  </a:schemeClr>
                </a:solidFill>
                <a:latin typeface="Lato" panose="020B0604020202020204" charset="0"/>
              </a:rPr>
              <a:t>#include </a:t>
            </a:r>
            <a:r>
              <a:rPr lang="en-US" sz="1600" dirty="0" smtClean="0">
                <a:solidFill>
                  <a:schemeClr val="accent5">
                    <a:lumMod val="75000"/>
                  </a:schemeClr>
                </a:solidFill>
                <a:latin typeface="Lato" panose="020B0604020202020204" charset="0"/>
              </a:rPr>
              <a:t>&lt;</a:t>
            </a:r>
            <a:r>
              <a:rPr lang="en-US" sz="1600" dirty="0" err="1" smtClean="0">
                <a:solidFill>
                  <a:schemeClr val="accent5">
                    <a:lumMod val="75000"/>
                  </a:schemeClr>
                </a:solidFill>
                <a:latin typeface="Lato" panose="020B0604020202020204" charset="0"/>
              </a:rPr>
              <a:t>stdio.h</a:t>
            </a:r>
            <a:r>
              <a:rPr lang="en-US" sz="1600" dirty="0" smtClean="0">
                <a:solidFill>
                  <a:schemeClr val="accent5">
                    <a:lumMod val="75000"/>
                  </a:schemeClr>
                </a:solidFill>
                <a:latin typeface="Lato" panose="020B0604020202020204" charset="0"/>
              </a:rPr>
              <a:t>&gt;</a:t>
            </a:r>
            <a:endParaRPr lang="en-US" sz="1600" dirty="0">
              <a:solidFill>
                <a:schemeClr val="accent5">
                  <a:lumMod val="75000"/>
                </a:schemeClr>
              </a:solidFill>
              <a:latin typeface="Lato" panose="020B0604020202020204" charset="0"/>
            </a:endParaRPr>
          </a:p>
          <a:p>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fact(</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n)</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if(n&gt;=1)</a:t>
            </a:r>
          </a:p>
          <a:p>
            <a:r>
              <a:rPr lang="en-US" sz="1600" dirty="0">
                <a:solidFill>
                  <a:schemeClr val="accent5">
                    <a:lumMod val="75000"/>
                  </a:schemeClr>
                </a:solidFill>
                <a:latin typeface="Lato" panose="020B0604020202020204" charset="0"/>
              </a:rPr>
              <a:t>        return n*fact(n-1);</a:t>
            </a:r>
          </a:p>
          <a:p>
            <a:r>
              <a:rPr lang="en-US" sz="1600" dirty="0">
                <a:solidFill>
                  <a:schemeClr val="accent5">
                    <a:lumMod val="75000"/>
                  </a:schemeClr>
                </a:solidFill>
                <a:latin typeface="Lato" panose="020B0604020202020204" charset="0"/>
              </a:rPr>
              <a:t>    else</a:t>
            </a:r>
          </a:p>
          <a:p>
            <a:r>
              <a:rPr lang="en-US" sz="1600" dirty="0">
                <a:solidFill>
                  <a:schemeClr val="accent5">
                    <a:lumMod val="75000"/>
                  </a:schemeClr>
                </a:solidFill>
                <a:latin typeface="Lato" panose="020B0604020202020204" charset="0"/>
              </a:rPr>
              <a:t>        return 1;</a:t>
            </a:r>
          </a:p>
          <a:p>
            <a:r>
              <a:rPr lang="en-US" sz="1600" dirty="0" smtClean="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p:txBody>
      </p:sp>
      <p:sp>
        <p:nvSpPr>
          <p:cNvPr id="10" name="Rectangle 9"/>
          <p:cNvSpPr/>
          <p:nvPr/>
        </p:nvSpPr>
        <p:spPr>
          <a:xfrm>
            <a:off x="3393645" y="1472934"/>
            <a:ext cx="4572000" cy="2308324"/>
          </a:xfrm>
          <a:prstGeom prst="rect">
            <a:avLst/>
          </a:prstGeom>
        </p:spPr>
        <p:txBody>
          <a:bodyPr>
            <a:spAutoFit/>
          </a:bodyPr>
          <a:lstStyle/>
          <a:p>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a:t>
            </a:r>
            <a:r>
              <a:rPr lang="en-US" sz="1600" dirty="0">
                <a:solidFill>
                  <a:schemeClr val="accent5">
                    <a:lumMod val="75000"/>
                  </a:schemeClr>
                </a:solidFill>
                <a:latin typeface="Lato" panose="020B0604020202020204" charset="0"/>
              </a:rPr>
              <a:t>main()</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num</a:t>
            </a:r>
            <a:r>
              <a:rPr lang="en-US" sz="1600" dirty="0" smtClean="0">
                <a:solidFill>
                  <a:schemeClr val="accent5">
                    <a:lumMod val="75000"/>
                  </a:schemeClr>
                </a:solidFill>
                <a:latin typeface="Lato" panose="020B0604020202020204" charset="0"/>
              </a:rPr>
              <a:t>, f</a:t>
            </a:r>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a:t>
            </a:r>
            <a:r>
              <a:rPr lang="en-US" sz="1600" dirty="0" smtClean="0">
                <a:solidFill>
                  <a:schemeClr val="accent5">
                    <a:lumMod val="75000"/>
                  </a:schemeClr>
                </a:solidFill>
                <a:latin typeface="Lato" panose="020B0604020202020204" charset="0"/>
              </a:rPr>
              <a:t>"Enter </a:t>
            </a:r>
            <a:r>
              <a:rPr lang="en-US" sz="1600" dirty="0">
                <a:solidFill>
                  <a:schemeClr val="accent5">
                    <a:lumMod val="75000"/>
                  </a:schemeClr>
                </a:solidFill>
                <a:latin typeface="Lato" panose="020B0604020202020204" charset="0"/>
              </a:rPr>
              <a:t>a positive integer: </a:t>
            </a:r>
            <a:r>
              <a:rPr lang="en-US" sz="1600" dirty="0" smtClean="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scanf</a:t>
            </a:r>
            <a:r>
              <a:rPr lang="en-US" sz="1600" dirty="0" smtClean="0">
                <a:solidFill>
                  <a:schemeClr val="accent5">
                    <a:lumMod val="75000"/>
                  </a:schemeClr>
                </a:solidFill>
                <a:latin typeface="Lato" panose="020B0604020202020204" charset="0"/>
              </a:rPr>
              <a:t>(“%d”, </a:t>
            </a:r>
            <a:r>
              <a:rPr lang="en-US" sz="1600" dirty="0">
                <a:solidFill>
                  <a:schemeClr val="accent5">
                    <a:lumMod val="75000"/>
                  </a:schemeClr>
                </a:solidFill>
                <a:latin typeface="Lato" panose="020B0604020202020204" charset="0"/>
              </a:rPr>
              <a:t>&amp;</a:t>
            </a:r>
            <a:r>
              <a:rPr lang="en-US" sz="1600" dirty="0" err="1">
                <a:solidFill>
                  <a:schemeClr val="accent5">
                    <a:lumMod val="75000"/>
                  </a:schemeClr>
                </a:solidFill>
                <a:latin typeface="Lato" panose="020B0604020202020204" charset="0"/>
              </a:rPr>
              <a:t>num</a:t>
            </a:r>
            <a:r>
              <a:rPr lang="en-US" sz="1600" dirty="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    f = fact(</a:t>
            </a:r>
            <a:r>
              <a:rPr lang="en-US" sz="1600" dirty="0" err="1">
                <a:solidFill>
                  <a:schemeClr val="accent5">
                    <a:lumMod val="75000"/>
                  </a:schemeClr>
                </a:solidFill>
                <a:latin typeface="Lato" panose="020B0604020202020204" charset="0"/>
              </a:rPr>
              <a:t>num</a:t>
            </a:r>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a:t>
            </a:r>
            <a:r>
              <a:rPr lang="en-US" sz="1600" dirty="0" smtClean="0">
                <a:solidFill>
                  <a:schemeClr val="accent5">
                    <a:lumMod val="75000"/>
                  </a:schemeClr>
                </a:solidFill>
                <a:latin typeface="Lato" panose="020B0604020202020204" charset="0"/>
              </a:rPr>
              <a:t>"Factorial </a:t>
            </a:r>
            <a:r>
              <a:rPr lang="en-US" sz="1600" dirty="0">
                <a:solidFill>
                  <a:schemeClr val="accent5">
                    <a:lumMod val="75000"/>
                  </a:schemeClr>
                </a:solidFill>
                <a:latin typeface="Lato" panose="020B0604020202020204" charset="0"/>
              </a:rPr>
              <a:t>of </a:t>
            </a:r>
            <a:r>
              <a:rPr lang="en-US" sz="1600" dirty="0" smtClean="0">
                <a:solidFill>
                  <a:schemeClr val="accent5">
                    <a:lumMod val="75000"/>
                  </a:schemeClr>
                </a:solidFill>
                <a:latin typeface="Lato" panose="020B0604020202020204" charset="0"/>
              </a:rPr>
              <a:t>%d </a:t>
            </a:r>
            <a:r>
              <a:rPr lang="en-US" sz="1600" dirty="0">
                <a:solidFill>
                  <a:schemeClr val="accent5">
                    <a:lumMod val="75000"/>
                  </a:schemeClr>
                </a:solidFill>
                <a:latin typeface="Lato" panose="020B0604020202020204" charset="0"/>
              </a:rPr>
              <a:t>is </a:t>
            </a:r>
            <a:r>
              <a:rPr lang="en-US" sz="1600" dirty="0" smtClean="0">
                <a:solidFill>
                  <a:schemeClr val="accent5">
                    <a:lumMod val="75000"/>
                  </a:schemeClr>
                </a:solidFill>
                <a:latin typeface="Lato" panose="020B0604020202020204" charset="0"/>
              </a:rPr>
              <a:t>: %d“, </a:t>
            </a:r>
            <a:r>
              <a:rPr lang="en-US" sz="1600" dirty="0" err="1" smtClean="0">
                <a:solidFill>
                  <a:schemeClr val="accent5">
                    <a:lumMod val="75000"/>
                  </a:schemeClr>
                </a:solidFill>
                <a:latin typeface="Lato" panose="020B0604020202020204" charset="0"/>
              </a:rPr>
              <a:t>num</a:t>
            </a:r>
            <a:r>
              <a:rPr lang="en-US" sz="1600" dirty="0" smtClean="0">
                <a:solidFill>
                  <a:schemeClr val="accent5">
                    <a:lumMod val="75000"/>
                  </a:schemeClr>
                </a:solidFill>
                <a:latin typeface="Lato" panose="020B0604020202020204" charset="0"/>
              </a:rPr>
              <a:t>, f);</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    return 0;</a:t>
            </a:r>
          </a:p>
          <a:p>
            <a:r>
              <a:rPr lang="en-US" sz="1600" dirty="0">
                <a:solidFill>
                  <a:schemeClr val="accent5">
                    <a:lumMod val="75000"/>
                  </a:schemeClr>
                </a:solidFill>
                <a:latin typeface="Lato" panose="020B0604020202020204" charset="0"/>
              </a:rPr>
              <a:t>}</a:t>
            </a:r>
          </a:p>
        </p:txBody>
      </p:sp>
    </p:spTree>
    <p:extLst>
      <p:ext uri="{BB962C8B-B14F-4D97-AF65-F5344CB8AC3E}">
        <p14:creationId xmlns:p14="http://schemas.microsoft.com/office/powerpoint/2010/main" val="32841471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a:solidFill>
                  <a:schemeClr val="bg2"/>
                </a:solidFill>
                <a:latin typeface="Times New Roman" panose="02020603050405020304" pitchFamily="18" charset="0"/>
                <a:cs typeface="Times New Roman" panose="02020603050405020304" pitchFamily="18" charset="0"/>
              </a:rPr>
              <a:t>Recursion in </a:t>
            </a:r>
            <a:r>
              <a:rPr lang="en" sz="4000" dirty="0" smtClean="0">
                <a:solidFill>
                  <a:schemeClr val="bg2"/>
                </a:solidFill>
                <a:latin typeface="Times New Roman" panose="02020603050405020304" pitchFamily="18" charset="0"/>
                <a:cs typeface="Times New Roman" panose="02020603050405020304" pitchFamily="18" charset="0"/>
              </a:rPr>
              <a:t>C</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76</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8" name="TextBox 7"/>
          <p:cNvSpPr txBox="1"/>
          <p:nvPr/>
        </p:nvSpPr>
        <p:spPr>
          <a:xfrm>
            <a:off x="238140" y="798131"/>
            <a:ext cx="6532558" cy="369332"/>
          </a:xfrm>
          <a:prstGeom prst="rect">
            <a:avLst/>
          </a:prstGeom>
          <a:noFill/>
        </p:spPr>
        <p:txBody>
          <a:bodyPr wrap="none" rtlCol="0">
            <a:spAutoFit/>
          </a:bodyPr>
          <a:lstStyle/>
          <a:p>
            <a:r>
              <a:rPr lang="en-US" sz="1800" u="sng" dirty="0" smtClean="0">
                <a:solidFill>
                  <a:schemeClr val="accent3"/>
                </a:solidFill>
                <a:latin typeface="Lato" panose="020B0604020202020204" charset="0"/>
              </a:rPr>
              <a:t>Program to demonstrate recursion-2:</a:t>
            </a:r>
            <a:r>
              <a:rPr lang="en-US" sz="1800" dirty="0" smtClean="0">
                <a:solidFill>
                  <a:schemeClr val="accent3"/>
                </a:solidFill>
                <a:latin typeface="Lato" panose="020B0604020202020204" charset="0"/>
              </a:rPr>
              <a:t> </a:t>
            </a:r>
            <a:r>
              <a:rPr lang="en-US" sz="1600" dirty="0" smtClean="0">
                <a:solidFill>
                  <a:schemeClr val="accent1"/>
                </a:solidFill>
                <a:latin typeface="Lato" panose="020B0604020202020204" charset="0"/>
              </a:rPr>
              <a:t>Prime check using recursion</a:t>
            </a:r>
            <a:endParaRPr lang="en-US" sz="1600" dirty="0">
              <a:solidFill>
                <a:schemeClr val="accent1"/>
              </a:solidFill>
              <a:latin typeface="Lato" panose="020B0604020202020204" charset="0"/>
            </a:endParaRPr>
          </a:p>
        </p:txBody>
      </p:sp>
      <p:sp>
        <p:nvSpPr>
          <p:cNvPr id="2" name="Rectangle 1"/>
          <p:cNvSpPr/>
          <p:nvPr/>
        </p:nvSpPr>
        <p:spPr>
          <a:xfrm>
            <a:off x="238140" y="1390317"/>
            <a:ext cx="3585715" cy="3046988"/>
          </a:xfrm>
          <a:prstGeom prst="rect">
            <a:avLst/>
          </a:prstGeom>
        </p:spPr>
        <p:txBody>
          <a:bodyPr wrap="square">
            <a:spAutoFit/>
          </a:bodyPr>
          <a:lstStyle/>
          <a:p>
            <a:r>
              <a:rPr lang="en-US" sz="1600" dirty="0">
                <a:solidFill>
                  <a:schemeClr val="accent5">
                    <a:lumMod val="75000"/>
                  </a:schemeClr>
                </a:solidFill>
                <a:latin typeface="Lato" panose="020B0604020202020204" charset="0"/>
              </a:rPr>
              <a:t>#include </a:t>
            </a:r>
            <a:r>
              <a:rPr lang="en-US" sz="1600" dirty="0" smtClean="0">
                <a:solidFill>
                  <a:schemeClr val="accent5">
                    <a:lumMod val="75000"/>
                  </a:schemeClr>
                </a:solidFill>
                <a:latin typeface="Lato" panose="020B0604020202020204" charset="0"/>
              </a:rPr>
              <a:t>&lt;</a:t>
            </a:r>
            <a:r>
              <a:rPr lang="en-US" sz="1600" dirty="0" err="1" smtClean="0">
                <a:solidFill>
                  <a:schemeClr val="accent5">
                    <a:lumMod val="75000"/>
                  </a:schemeClr>
                </a:solidFill>
                <a:latin typeface="Lato" panose="020B0604020202020204" charset="0"/>
              </a:rPr>
              <a:t>stdio.h</a:t>
            </a:r>
            <a:r>
              <a:rPr lang="en-US" sz="1600" dirty="0" smtClean="0">
                <a:solidFill>
                  <a:schemeClr val="accent5">
                    <a:lumMod val="75000"/>
                  </a:schemeClr>
                </a:solidFill>
                <a:latin typeface="Lato" panose="020B0604020202020204" charset="0"/>
              </a:rPr>
              <a:t>&gt;</a:t>
            </a:r>
            <a:endParaRPr lang="en-US" sz="1600" dirty="0">
              <a:solidFill>
                <a:schemeClr val="accent5">
                  <a:lumMod val="75000"/>
                </a:schemeClr>
              </a:solidFill>
              <a:latin typeface="Lato" panose="020B0604020202020204" charset="0"/>
            </a:endParaRPr>
          </a:p>
          <a:p>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checkPrime</a:t>
            </a:r>
            <a:r>
              <a:rPr lang="en-US" sz="1600" dirty="0">
                <a:solidFill>
                  <a:schemeClr val="accent5">
                    <a:lumMod val="75000"/>
                  </a:schemeClr>
                </a:solidFill>
                <a:latin typeface="Lato" panose="020B0604020202020204" charset="0"/>
              </a:rPr>
              <a:t>(</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n, </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index)</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if(index == 1){</a:t>
            </a:r>
          </a:p>
          <a:p>
            <a:r>
              <a:rPr lang="en-US" sz="1600" dirty="0">
                <a:solidFill>
                  <a:schemeClr val="accent5">
                    <a:lumMod val="75000"/>
                  </a:schemeClr>
                </a:solidFill>
                <a:latin typeface="Lato" panose="020B0604020202020204" charset="0"/>
              </a:rPr>
              <a:t>      return 1;</a:t>
            </a:r>
          </a:p>
          <a:p>
            <a:r>
              <a:rPr lang="en-US" sz="1600" dirty="0">
                <a:solidFill>
                  <a:schemeClr val="accent5">
                    <a:lumMod val="75000"/>
                  </a:schemeClr>
                </a:solidFill>
                <a:latin typeface="Lato" panose="020B0604020202020204" charset="0"/>
              </a:rPr>
              <a:t>   }</a:t>
            </a:r>
          </a:p>
          <a:p>
            <a:r>
              <a:rPr lang="en-US" sz="1600" dirty="0">
                <a:solidFill>
                  <a:schemeClr val="accent5">
                    <a:lumMod val="75000"/>
                  </a:schemeClr>
                </a:solidFill>
                <a:latin typeface="Lato" panose="020B0604020202020204" charset="0"/>
              </a:rPr>
              <a:t>   else if(n % index == 0){</a:t>
            </a:r>
          </a:p>
          <a:p>
            <a:r>
              <a:rPr lang="en-US" sz="1600" dirty="0">
                <a:solidFill>
                  <a:schemeClr val="accent5">
                    <a:lumMod val="75000"/>
                  </a:schemeClr>
                </a:solidFill>
                <a:latin typeface="Lato" panose="020B0604020202020204" charset="0"/>
              </a:rPr>
              <a:t>      return 0;</a:t>
            </a:r>
          </a:p>
          <a:p>
            <a:r>
              <a:rPr lang="en-US" sz="1600" dirty="0">
                <a:solidFill>
                  <a:schemeClr val="accent5">
                    <a:lumMod val="75000"/>
                  </a:schemeClr>
                </a:solidFill>
                <a:latin typeface="Lato" panose="020B0604020202020204" charset="0"/>
              </a:rPr>
              <a:t>   }</a:t>
            </a:r>
          </a:p>
          <a:p>
            <a:r>
              <a:rPr lang="en-US" sz="1600" dirty="0">
                <a:solidFill>
                  <a:schemeClr val="accent5">
                    <a:lumMod val="75000"/>
                  </a:schemeClr>
                </a:solidFill>
                <a:latin typeface="Lato" panose="020B0604020202020204" charset="0"/>
              </a:rPr>
              <a:t>   else</a:t>
            </a:r>
          </a:p>
          <a:p>
            <a:r>
              <a:rPr lang="en-US" sz="1600" dirty="0">
                <a:solidFill>
                  <a:schemeClr val="accent5">
                    <a:lumMod val="75000"/>
                  </a:schemeClr>
                </a:solidFill>
                <a:latin typeface="Lato" panose="020B0604020202020204" charset="0"/>
              </a:rPr>
              <a:t>        return </a:t>
            </a:r>
            <a:r>
              <a:rPr lang="en-US" sz="1600" dirty="0" err="1">
                <a:solidFill>
                  <a:schemeClr val="accent5">
                    <a:lumMod val="75000"/>
                  </a:schemeClr>
                </a:solidFill>
                <a:latin typeface="Lato" panose="020B0604020202020204" charset="0"/>
              </a:rPr>
              <a:t>checkPrime</a:t>
            </a:r>
            <a:r>
              <a:rPr lang="en-US" sz="1600" dirty="0">
                <a:solidFill>
                  <a:schemeClr val="accent5">
                    <a:lumMod val="75000"/>
                  </a:schemeClr>
                </a:solidFill>
                <a:latin typeface="Lato" panose="020B0604020202020204" charset="0"/>
              </a:rPr>
              <a:t>(n, index-1);</a:t>
            </a:r>
          </a:p>
          <a:p>
            <a:r>
              <a:rPr lang="en-US" sz="1600" dirty="0" smtClean="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p:txBody>
      </p:sp>
      <p:sp>
        <p:nvSpPr>
          <p:cNvPr id="4" name="Rectangle 3"/>
          <p:cNvSpPr/>
          <p:nvPr/>
        </p:nvSpPr>
        <p:spPr>
          <a:xfrm>
            <a:off x="3504419" y="1167463"/>
            <a:ext cx="4832200" cy="4031873"/>
          </a:xfrm>
          <a:prstGeom prst="rect">
            <a:avLst/>
          </a:prstGeom>
        </p:spPr>
        <p:txBody>
          <a:bodyPr wrap="square">
            <a:spAutoFit/>
          </a:bodyPr>
          <a:lstStyle/>
          <a:p>
            <a:r>
              <a:rPr lang="en-US" sz="1600" dirty="0" err="1" smtClean="0">
                <a:solidFill>
                  <a:schemeClr val="accent5">
                    <a:lumMod val="75000"/>
                  </a:schemeClr>
                </a:solidFill>
                <a:latin typeface="Lato" panose="020B0604020202020204" charset="0"/>
              </a:rPr>
              <a:t>int</a:t>
            </a:r>
            <a:r>
              <a:rPr lang="en-US" sz="1600" dirty="0" smtClean="0">
                <a:solidFill>
                  <a:schemeClr val="accent5">
                    <a:lumMod val="75000"/>
                  </a:schemeClr>
                </a:solidFill>
                <a:latin typeface="Lato" panose="020B0604020202020204" charset="0"/>
              </a:rPr>
              <a:t> </a:t>
            </a:r>
            <a:r>
              <a:rPr lang="en-US" sz="1600" dirty="0">
                <a:solidFill>
                  <a:schemeClr val="accent5">
                    <a:lumMod val="75000"/>
                  </a:schemeClr>
                </a:solidFill>
                <a:latin typeface="Lato" panose="020B0604020202020204" charset="0"/>
              </a:rPr>
              <a:t>main()</a:t>
            </a:r>
          </a:p>
          <a:p>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int</a:t>
            </a:r>
            <a:r>
              <a:rPr lang="en-US" sz="1600" dirty="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num</a:t>
            </a:r>
            <a:r>
              <a:rPr lang="en-US" sz="1600" dirty="0">
                <a:solidFill>
                  <a:schemeClr val="accent5">
                    <a:lumMod val="75000"/>
                  </a:schemeClr>
                </a:solidFill>
                <a:latin typeface="Lato" panose="020B0604020202020204" charset="0"/>
              </a:rPr>
              <a:t>, b;</a:t>
            </a: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a:t>
            </a:r>
            <a:r>
              <a:rPr lang="en-US" sz="1600" dirty="0" smtClean="0">
                <a:solidFill>
                  <a:schemeClr val="accent5">
                    <a:lumMod val="75000"/>
                  </a:schemeClr>
                </a:solidFill>
                <a:latin typeface="Lato" panose="020B0604020202020204" charset="0"/>
              </a:rPr>
              <a:t>"Enter </a:t>
            </a:r>
            <a:r>
              <a:rPr lang="en-US" sz="1600" dirty="0">
                <a:solidFill>
                  <a:schemeClr val="accent5">
                    <a:lumMod val="75000"/>
                  </a:schemeClr>
                </a:solidFill>
                <a:latin typeface="Lato" panose="020B0604020202020204" charset="0"/>
              </a:rPr>
              <a:t>a positive integer</a:t>
            </a:r>
            <a:r>
              <a:rPr lang="en-US" sz="1600" dirty="0" smtClean="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scanf</a:t>
            </a:r>
            <a:r>
              <a:rPr lang="en-US" sz="1600" dirty="0" smtClean="0">
                <a:solidFill>
                  <a:schemeClr val="accent5">
                    <a:lumMod val="75000"/>
                  </a:schemeClr>
                </a:solidFill>
                <a:latin typeface="Lato" panose="020B0604020202020204" charset="0"/>
              </a:rPr>
              <a:t>(“%d”,&amp;</a:t>
            </a:r>
            <a:r>
              <a:rPr lang="en-US" sz="1600" dirty="0" err="1" smtClean="0">
                <a:solidFill>
                  <a:schemeClr val="accent5">
                    <a:lumMod val="75000"/>
                  </a:schemeClr>
                </a:solidFill>
                <a:latin typeface="Lato" panose="020B0604020202020204" charset="0"/>
              </a:rPr>
              <a:t>num</a:t>
            </a:r>
            <a:r>
              <a:rPr lang="en-US" sz="1600" dirty="0" smtClean="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    b = </a:t>
            </a:r>
            <a:r>
              <a:rPr lang="en-US" sz="1600" dirty="0" err="1">
                <a:solidFill>
                  <a:schemeClr val="accent5">
                    <a:lumMod val="75000"/>
                  </a:schemeClr>
                </a:solidFill>
                <a:latin typeface="Lato" panose="020B0604020202020204" charset="0"/>
              </a:rPr>
              <a:t>checkPrime</a:t>
            </a:r>
            <a:r>
              <a:rPr lang="en-US" sz="1600" dirty="0">
                <a:solidFill>
                  <a:schemeClr val="accent5">
                    <a:lumMod val="75000"/>
                  </a:schemeClr>
                </a:solidFill>
                <a:latin typeface="Lato" panose="020B0604020202020204" charset="0"/>
              </a:rPr>
              <a:t>(</a:t>
            </a:r>
            <a:r>
              <a:rPr lang="en-US" sz="1600" dirty="0" err="1">
                <a:solidFill>
                  <a:schemeClr val="accent5">
                    <a:lumMod val="75000"/>
                  </a:schemeClr>
                </a:solidFill>
                <a:latin typeface="Lato" panose="020B0604020202020204" charset="0"/>
              </a:rPr>
              <a:t>num</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num</a:t>
            </a:r>
            <a:r>
              <a:rPr lang="en-US" sz="1600" dirty="0" smtClean="0">
                <a:solidFill>
                  <a:schemeClr val="accent5">
                    <a:lumMod val="75000"/>
                  </a:schemeClr>
                </a:solidFill>
                <a:latin typeface="Lato" panose="020B0604020202020204" charset="0"/>
              </a:rPr>
              <a:t>/2</a:t>
            </a:r>
            <a:r>
              <a:rPr lang="en-US" sz="1600" dirty="0">
                <a:solidFill>
                  <a:schemeClr val="accent5">
                    <a:lumMod val="75000"/>
                  </a:schemeClr>
                </a:solidFill>
                <a:latin typeface="Lato" panose="020B0604020202020204" charset="0"/>
              </a:rPr>
              <a:t>);</a:t>
            </a:r>
          </a:p>
          <a:p>
            <a:r>
              <a:rPr lang="en-US" sz="1600" dirty="0">
                <a:solidFill>
                  <a:schemeClr val="accent5">
                    <a:lumMod val="75000"/>
                  </a:schemeClr>
                </a:solidFill>
                <a:latin typeface="Lato" panose="020B0604020202020204" charset="0"/>
              </a:rPr>
              <a:t>    if(b == 1)</a:t>
            </a:r>
          </a:p>
          <a:p>
            <a:r>
              <a:rPr lang="en-US" sz="1600" dirty="0">
                <a:solidFill>
                  <a:schemeClr val="accent5">
                    <a:lumMod val="75000"/>
                  </a:schemeClr>
                </a:solidFill>
                <a:latin typeface="Lato" panose="020B0604020202020204" charset="0"/>
              </a:rPr>
              <a:t>    {</a:t>
            </a:r>
          </a:p>
          <a:p>
            <a:r>
              <a:rPr lang="en-US" sz="1600" dirty="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(“%d </a:t>
            </a:r>
            <a:r>
              <a:rPr lang="en-US" sz="1600" dirty="0" smtClean="0">
                <a:solidFill>
                  <a:schemeClr val="accent5">
                    <a:lumMod val="75000"/>
                  </a:schemeClr>
                </a:solidFill>
                <a:latin typeface="Lato" panose="020B0604020202020204" charset="0"/>
              </a:rPr>
              <a:t>is </a:t>
            </a:r>
            <a:r>
              <a:rPr lang="en-US" sz="1600" dirty="0">
                <a:solidFill>
                  <a:schemeClr val="accent5">
                    <a:lumMod val="75000"/>
                  </a:schemeClr>
                </a:solidFill>
                <a:latin typeface="Lato" panose="020B0604020202020204" charset="0"/>
              </a:rPr>
              <a:t>a Prime number </a:t>
            </a:r>
            <a:r>
              <a:rPr lang="en-US" sz="1600" dirty="0" smtClean="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num</a:t>
            </a:r>
            <a:r>
              <a:rPr lang="en-US" sz="1600" dirty="0" smtClean="0">
                <a:solidFill>
                  <a:schemeClr val="accent5">
                    <a:lumMod val="75000"/>
                  </a:schemeClr>
                </a:solidFill>
                <a:latin typeface="Lato" panose="020B0604020202020204" charset="0"/>
              </a:rPr>
              <a:t>)</a:t>
            </a:r>
            <a:r>
              <a:rPr lang="en-US" sz="1600" dirty="0" smtClean="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    }</a:t>
            </a:r>
          </a:p>
          <a:p>
            <a:r>
              <a:rPr lang="en-US" sz="1600" dirty="0">
                <a:solidFill>
                  <a:schemeClr val="accent5">
                    <a:lumMod val="75000"/>
                  </a:schemeClr>
                </a:solidFill>
                <a:latin typeface="Lato" panose="020B0604020202020204" charset="0"/>
              </a:rPr>
              <a:t>    else</a:t>
            </a:r>
          </a:p>
          <a:p>
            <a:r>
              <a:rPr lang="en-US" sz="1600" dirty="0">
                <a:solidFill>
                  <a:schemeClr val="accent5">
                    <a:lumMod val="75000"/>
                  </a:schemeClr>
                </a:solidFill>
                <a:latin typeface="Lato" panose="020B0604020202020204" charset="0"/>
              </a:rPr>
              <a:t>    {</a:t>
            </a:r>
          </a:p>
          <a:p>
            <a:r>
              <a:rPr lang="en-US" sz="1600" dirty="0">
                <a:solidFill>
                  <a:schemeClr val="accent5">
                    <a:lumMod val="75000"/>
                  </a:schemeClr>
                </a:solidFill>
                <a:latin typeface="Lato" panose="020B0604020202020204" charset="0"/>
              </a:rPr>
              <a:t>        </a:t>
            </a:r>
            <a:r>
              <a:rPr lang="en-US" sz="1600" dirty="0" err="1">
                <a:solidFill>
                  <a:schemeClr val="accent5">
                    <a:lumMod val="75000"/>
                  </a:schemeClr>
                </a:solidFill>
                <a:latin typeface="Lato" panose="020B0604020202020204" charset="0"/>
              </a:rPr>
              <a:t>printf</a:t>
            </a:r>
            <a:r>
              <a:rPr lang="en-US" sz="1600" dirty="0" smtClean="0">
                <a:solidFill>
                  <a:schemeClr val="accent5">
                    <a:lumMod val="75000"/>
                  </a:schemeClr>
                </a:solidFill>
                <a:latin typeface="Lato" panose="020B0604020202020204" charset="0"/>
              </a:rPr>
              <a:t>(“%d</a:t>
            </a:r>
            <a:r>
              <a:rPr lang="en-US" sz="1600" dirty="0" smtClean="0">
                <a:solidFill>
                  <a:schemeClr val="accent5">
                    <a:lumMod val="75000"/>
                  </a:schemeClr>
                </a:solidFill>
                <a:latin typeface="Lato" panose="020B0604020202020204" charset="0"/>
              </a:rPr>
              <a:t> </a:t>
            </a:r>
            <a:r>
              <a:rPr lang="en-US" sz="1600" dirty="0">
                <a:solidFill>
                  <a:schemeClr val="accent5">
                    <a:lumMod val="75000"/>
                  </a:schemeClr>
                </a:solidFill>
                <a:latin typeface="Lato" panose="020B0604020202020204" charset="0"/>
              </a:rPr>
              <a:t>is not a Prime number</a:t>
            </a:r>
            <a:r>
              <a:rPr lang="en-US" sz="1600" dirty="0">
                <a:solidFill>
                  <a:schemeClr val="accent5">
                    <a:lumMod val="75000"/>
                  </a:schemeClr>
                </a:solidFill>
                <a:latin typeface="Lato" panose="020B0604020202020204" charset="0"/>
              </a:rPr>
              <a:t>!“, </a:t>
            </a:r>
            <a:r>
              <a:rPr lang="en-US" sz="1600" dirty="0" err="1" smtClean="0">
                <a:solidFill>
                  <a:schemeClr val="accent5">
                    <a:lumMod val="75000"/>
                  </a:schemeClr>
                </a:solidFill>
                <a:latin typeface="Lato" panose="020B0604020202020204" charset="0"/>
              </a:rPr>
              <a:t>num</a:t>
            </a:r>
            <a:r>
              <a:rPr lang="en-US" sz="1600" dirty="0" smtClean="0">
                <a:solidFill>
                  <a:schemeClr val="accent5">
                    <a:lumMod val="75000"/>
                  </a:schemeClr>
                </a:solidFill>
                <a:latin typeface="Lato" panose="020B0604020202020204" charset="0"/>
              </a:rPr>
              <a:t>)</a:t>
            </a:r>
            <a:r>
              <a:rPr lang="en-US" sz="1600" dirty="0" smtClean="0">
                <a:solidFill>
                  <a:schemeClr val="accent5">
                    <a:lumMod val="75000"/>
                  </a:schemeClr>
                </a:solidFill>
                <a:latin typeface="Lato" panose="020B0604020202020204" charset="0"/>
              </a:rPr>
              <a:t>;</a:t>
            </a:r>
            <a:endParaRPr lang="en-US" sz="1600" dirty="0">
              <a:solidFill>
                <a:schemeClr val="accent5">
                  <a:lumMod val="75000"/>
                </a:schemeClr>
              </a:solidFill>
              <a:latin typeface="Lato" panose="020B0604020202020204" charset="0"/>
            </a:endParaRPr>
          </a:p>
          <a:p>
            <a:r>
              <a:rPr lang="en-US" sz="1600" dirty="0">
                <a:solidFill>
                  <a:schemeClr val="accent5">
                    <a:lumMod val="75000"/>
                  </a:schemeClr>
                </a:solidFill>
                <a:latin typeface="Lato" panose="020B0604020202020204" charset="0"/>
              </a:rPr>
              <a:t>    }</a:t>
            </a:r>
          </a:p>
          <a:p>
            <a:r>
              <a:rPr lang="en-US" sz="1600" dirty="0">
                <a:solidFill>
                  <a:schemeClr val="accent5">
                    <a:lumMod val="75000"/>
                  </a:schemeClr>
                </a:solidFill>
                <a:latin typeface="Lato" panose="020B0604020202020204" charset="0"/>
              </a:rPr>
              <a:t>    return 0;</a:t>
            </a:r>
          </a:p>
          <a:p>
            <a:r>
              <a:rPr lang="en-US" sz="1600" dirty="0">
                <a:solidFill>
                  <a:schemeClr val="accent5">
                    <a:lumMod val="75000"/>
                  </a:schemeClr>
                </a:solidFill>
                <a:latin typeface="Lato" panose="020B0604020202020204" charset="0"/>
              </a:rPr>
              <a:t>}</a:t>
            </a:r>
          </a:p>
        </p:txBody>
      </p:sp>
    </p:spTree>
    <p:extLst>
      <p:ext uri="{BB962C8B-B14F-4D97-AF65-F5344CB8AC3E}">
        <p14:creationId xmlns:p14="http://schemas.microsoft.com/office/powerpoint/2010/main" val="4087350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Structures and Unions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77</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4" y="829370"/>
            <a:ext cx="8852547" cy="2308324"/>
          </a:xfrm>
          <a:prstGeom prst="rect">
            <a:avLst/>
          </a:prstGeom>
        </p:spPr>
        <p:txBody>
          <a:bodyPr wrap="square">
            <a:spAutoFit/>
          </a:bodyPr>
          <a:lstStyle/>
          <a:p>
            <a:pPr marL="285750" indent="-285750">
              <a:buFont typeface="Wingdings" panose="05000000000000000000" pitchFamily="2" charset="2"/>
              <a:buChar char="§"/>
            </a:pPr>
            <a:r>
              <a:rPr lang="en-US" sz="1600" dirty="0">
                <a:solidFill>
                  <a:schemeClr val="accent5">
                    <a:lumMod val="75000"/>
                  </a:schemeClr>
                </a:solidFill>
              </a:rPr>
              <a:t>Structure is a user-defined datatype in C language which allows us to combine data of different types together. Structure helps to construct a complex data type which is more meaningful. It is somewhat similar to an Array, but an array holds data of similar type only. But structure on the other hand, can store data of any type, which is practical more useful.</a:t>
            </a:r>
          </a:p>
          <a:p>
            <a:pPr marL="285750" indent="-285750">
              <a:buFont typeface="Wingdings" panose="05000000000000000000" pitchFamily="2" charset="2"/>
              <a:buChar char="§"/>
            </a:pPr>
            <a:endParaRPr lang="en-US" sz="1600" dirty="0">
              <a:solidFill>
                <a:schemeClr val="accent5">
                  <a:lumMod val="75000"/>
                </a:schemeClr>
              </a:solidFill>
            </a:endParaRPr>
          </a:p>
          <a:p>
            <a:pPr marL="285750" indent="-285750">
              <a:buFont typeface="Wingdings" panose="05000000000000000000" pitchFamily="2" charset="2"/>
              <a:buChar char="§"/>
            </a:pPr>
            <a:r>
              <a:rPr lang="en-US" sz="1600" dirty="0">
                <a:solidFill>
                  <a:srgbClr val="FF0000"/>
                </a:solidFill>
              </a:rPr>
              <a:t>For example: </a:t>
            </a:r>
            <a:r>
              <a:rPr lang="en-US" sz="1600" dirty="0">
                <a:solidFill>
                  <a:schemeClr val="accent5">
                    <a:lumMod val="75000"/>
                  </a:schemeClr>
                </a:solidFill>
              </a:rPr>
              <a:t>If I have to write a program to store Student information, which will have Student's name, age, branch, permanent address, father's name </a:t>
            </a:r>
            <a:r>
              <a:rPr lang="en-US" sz="1600" dirty="0" err="1">
                <a:solidFill>
                  <a:schemeClr val="accent5">
                    <a:lumMod val="75000"/>
                  </a:schemeClr>
                </a:solidFill>
              </a:rPr>
              <a:t>etc</a:t>
            </a:r>
            <a:r>
              <a:rPr lang="en-US" sz="1600" dirty="0">
                <a:solidFill>
                  <a:schemeClr val="accent5">
                    <a:lumMod val="75000"/>
                  </a:schemeClr>
                </a:solidFill>
              </a:rPr>
              <a:t>, which included string values, integer values </a:t>
            </a:r>
            <a:r>
              <a:rPr lang="en-US" sz="1600" dirty="0" err="1">
                <a:solidFill>
                  <a:schemeClr val="accent5">
                    <a:lumMod val="75000"/>
                  </a:schemeClr>
                </a:solidFill>
              </a:rPr>
              <a:t>etc</a:t>
            </a:r>
            <a:r>
              <a:rPr lang="en-US" sz="1600" dirty="0">
                <a:solidFill>
                  <a:schemeClr val="accent5">
                    <a:lumMod val="75000"/>
                  </a:schemeClr>
                </a:solidFill>
              </a:rPr>
              <a:t>, how can I use arrays for this problem, I will require something which can hold data of different types together.</a:t>
            </a:r>
          </a:p>
        </p:txBody>
      </p:sp>
    </p:spTree>
    <p:extLst>
      <p:ext uri="{BB962C8B-B14F-4D97-AF65-F5344CB8AC3E}">
        <p14:creationId xmlns:p14="http://schemas.microsoft.com/office/powerpoint/2010/main" val="16972213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Structures and Unions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78</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Rectangle 4"/>
          <p:cNvSpPr/>
          <p:nvPr/>
        </p:nvSpPr>
        <p:spPr>
          <a:xfrm>
            <a:off x="110625" y="755152"/>
            <a:ext cx="2984267" cy="3785652"/>
          </a:xfrm>
          <a:prstGeom prst="rect">
            <a:avLst/>
          </a:prstGeom>
        </p:spPr>
        <p:txBody>
          <a:bodyPr wrap="square">
            <a:spAutoFit/>
          </a:bodyPr>
          <a:lstStyle/>
          <a:p>
            <a:r>
              <a:rPr lang="en-US" sz="1600" dirty="0">
                <a:solidFill>
                  <a:schemeClr val="accent3"/>
                </a:solidFill>
              </a:rPr>
              <a:t>Defining a </a:t>
            </a:r>
            <a:r>
              <a:rPr lang="en-US" sz="1600" dirty="0" smtClean="0">
                <a:solidFill>
                  <a:schemeClr val="accent3"/>
                </a:solidFill>
              </a:rPr>
              <a:t>structure:</a:t>
            </a:r>
          </a:p>
          <a:p>
            <a:endParaRPr lang="en-US" sz="1600" dirty="0">
              <a:solidFill>
                <a:schemeClr val="accent5">
                  <a:lumMod val="75000"/>
                </a:schemeClr>
              </a:solidFill>
            </a:endParaRPr>
          </a:p>
          <a:p>
            <a:pPr algn="just"/>
            <a:r>
              <a:rPr lang="en-US" sz="1600" dirty="0" err="1">
                <a:solidFill>
                  <a:schemeClr val="accent5">
                    <a:lumMod val="75000"/>
                  </a:schemeClr>
                </a:solidFill>
              </a:rPr>
              <a:t>struct</a:t>
            </a:r>
            <a:r>
              <a:rPr lang="en-US" sz="1600" dirty="0">
                <a:solidFill>
                  <a:schemeClr val="accent5">
                    <a:lumMod val="75000"/>
                  </a:schemeClr>
                </a:solidFill>
              </a:rPr>
              <a:t> keyword is used to define a structure. </a:t>
            </a:r>
            <a:r>
              <a:rPr lang="en-US" sz="1600" dirty="0" err="1">
                <a:solidFill>
                  <a:schemeClr val="accent5">
                    <a:lumMod val="75000"/>
                  </a:schemeClr>
                </a:solidFill>
              </a:rPr>
              <a:t>struct</a:t>
            </a:r>
            <a:r>
              <a:rPr lang="en-US" sz="1600" dirty="0">
                <a:solidFill>
                  <a:schemeClr val="accent5">
                    <a:lumMod val="75000"/>
                  </a:schemeClr>
                </a:solidFill>
              </a:rPr>
              <a:t> defines a new data type which is a collection of primary and derived data types.</a:t>
            </a:r>
          </a:p>
          <a:p>
            <a:endParaRPr lang="en-US" sz="1600" dirty="0">
              <a:solidFill>
                <a:schemeClr val="accent5">
                  <a:lumMod val="75000"/>
                </a:schemeClr>
              </a:solidFill>
            </a:endParaRPr>
          </a:p>
          <a:p>
            <a:r>
              <a:rPr lang="en-US" sz="1600" dirty="0">
                <a:solidFill>
                  <a:schemeClr val="accent3"/>
                </a:solidFill>
              </a:rPr>
              <a:t>Syntax</a:t>
            </a:r>
            <a:r>
              <a:rPr lang="en-US" sz="1600" dirty="0" smtClean="0">
                <a:solidFill>
                  <a:schemeClr val="accent3"/>
                </a:solidFill>
              </a:rPr>
              <a:t>:</a:t>
            </a:r>
            <a:endParaRPr lang="en-US" sz="1600" dirty="0">
              <a:solidFill>
                <a:schemeClr val="accent3"/>
              </a:solidFill>
            </a:endParaRPr>
          </a:p>
          <a:p>
            <a:r>
              <a:rPr lang="en-US" sz="1600" dirty="0" err="1">
                <a:solidFill>
                  <a:schemeClr val="accent5">
                    <a:lumMod val="75000"/>
                  </a:schemeClr>
                </a:solidFill>
              </a:rPr>
              <a:t>struct</a:t>
            </a:r>
            <a:r>
              <a:rPr lang="en-US" sz="1600" dirty="0">
                <a:solidFill>
                  <a:schemeClr val="accent5">
                    <a:lumMod val="75000"/>
                  </a:schemeClr>
                </a:solidFill>
              </a:rPr>
              <a:t> [</a:t>
            </a:r>
            <a:r>
              <a:rPr lang="en-US" sz="1600" dirty="0" err="1">
                <a:solidFill>
                  <a:schemeClr val="accent5">
                    <a:lumMod val="75000"/>
                  </a:schemeClr>
                </a:solidFill>
              </a:rPr>
              <a:t>structure_tag</a:t>
            </a:r>
            <a:r>
              <a:rPr lang="en-US" sz="1600" dirty="0">
                <a:solidFill>
                  <a:schemeClr val="accent5">
                    <a:lumMod val="75000"/>
                  </a:schemeClr>
                </a:solidFill>
              </a:rPr>
              <a:t>]</a:t>
            </a:r>
          </a:p>
          <a:p>
            <a:r>
              <a:rPr lang="en-US" sz="1600" dirty="0">
                <a:solidFill>
                  <a:schemeClr val="accent5">
                    <a:lumMod val="75000"/>
                  </a:schemeClr>
                </a:solidFill>
              </a:rPr>
              <a:t>{</a:t>
            </a:r>
          </a:p>
          <a:p>
            <a:r>
              <a:rPr lang="en-US" sz="1600" dirty="0">
                <a:solidFill>
                  <a:schemeClr val="accent5">
                    <a:lumMod val="75000"/>
                  </a:schemeClr>
                </a:solidFill>
              </a:rPr>
              <a:t>    //member variable 1</a:t>
            </a:r>
          </a:p>
          <a:p>
            <a:r>
              <a:rPr lang="en-US" sz="1600" dirty="0">
                <a:solidFill>
                  <a:schemeClr val="accent5">
                    <a:lumMod val="75000"/>
                  </a:schemeClr>
                </a:solidFill>
              </a:rPr>
              <a:t>    //member variable </a:t>
            </a:r>
            <a:r>
              <a:rPr lang="en-US" sz="1600" dirty="0" smtClean="0">
                <a:solidFill>
                  <a:schemeClr val="accent5">
                    <a:lumMod val="75000"/>
                  </a:schemeClr>
                </a:solidFill>
              </a:rPr>
              <a:t>2</a:t>
            </a:r>
            <a:endParaRPr lang="en-US" sz="1600" dirty="0">
              <a:solidFill>
                <a:schemeClr val="accent5">
                  <a:lumMod val="75000"/>
                </a:schemeClr>
              </a:solidFill>
            </a:endParaRPr>
          </a:p>
          <a:p>
            <a:r>
              <a:rPr lang="en-US" sz="1600" dirty="0">
                <a:solidFill>
                  <a:schemeClr val="accent5">
                    <a:lumMod val="75000"/>
                  </a:schemeClr>
                </a:solidFill>
              </a:rPr>
              <a:t>    ...</a:t>
            </a:r>
          </a:p>
          <a:p>
            <a:r>
              <a:rPr lang="en-US" sz="1600" dirty="0">
                <a:solidFill>
                  <a:schemeClr val="accent5">
                    <a:lumMod val="75000"/>
                  </a:schemeClr>
                </a:solidFill>
              </a:rPr>
              <a:t>}[</a:t>
            </a:r>
            <a:r>
              <a:rPr lang="en-US" sz="1600" dirty="0" err="1">
                <a:solidFill>
                  <a:schemeClr val="accent5">
                    <a:lumMod val="75000"/>
                  </a:schemeClr>
                </a:solidFill>
              </a:rPr>
              <a:t>structure_variables</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6" name="Rectangle 5"/>
          <p:cNvSpPr/>
          <p:nvPr/>
        </p:nvSpPr>
        <p:spPr>
          <a:xfrm>
            <a:off x="3411414" y="974475"/>
            <a:ext cx="5551757" cy="3046988"/>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chemeClr val="accent5">
                    <a:lumMod val="75000"/>
                  </a:schemeClr>
                </a:solidFill>
              </a:rPr>
              <a:t>As you can see in the syntax above, we start with the </a:t>
            </a:r>
            <a:r>
              <a:rPr lang="en-US" sz="1600" dirty="0" err="1">
                <a:solidFill>
                  <a:schemeClr val="accent5">
                    <a:lumMod val="75000"/>
                  </a:schemeClr>
                </a:solidFill>
              </a:rPr>
              <a:t>struct</a:t>
            </a:r>
            <a:r>
              <a:rPr lang="en-US" sz="1600" dirty="0">
                <a:solidFill>
                  <a:schemeClr val="accent5">
                    <a:lumMod val="75000"/>
                  </a:schemeClr>
                </a:solidFill>
              </a:rPr>
              <a:t> keyword, then it's optional to provide your structure a name, we suggest you to give it a name, then inside the curly braces, we have to mention all the member variables, which are nothing but normal C language variables of different types like </a:t>
            </a:r>
            <a:r>
              <a:rPr lang="en-US" sz="1600" dirty="0" err="1">
                <a:solidFill>
                  <a:schemeClr val="accent5">
                    <a:lumMod val="75000"/>
                  </a:schemeClr>
                </a:solidFill>
              </a:rPr>
              <a:t>int</a:t>
            </a:r>
            <a:r>
              <a:rPr lang="en-US" sz="1600" dirty="0">
                <a:solidFill>
                  <a:schemeClr val="accent5">
                    <a:lumMod val="75000"/>
                  </a:schemeClr>
                </a:solidFill>
              </a:rPr>
              <a:t>, float, array etc</a:t>
            </a:r>
            <a:r>
              <a:rPr lang="en-US" sz="1600" dirty="0" smtClean="0">
                <a:solidFill>
                  <a:schemeClr val="accent5">
                    <a:lumMod val="75000"/>
                  </a:schemeClr>
                </a:solidFill>
              </a:rPr>
              <a:t>.</a:t>
            </a:r>
            <a:endParaRPr lang="en-US" sz="1600" dirty="0">
              <a:solidFill>
                <a:schemeClr val="accent5">
                  <a:lumMod val="75000"/>
                </a:schemeClr>
              </a:solidFill>
            </a:endParaRPr>
          </a:p>
          <a:p>
            <a:pPr marL="285750" indent="-285750" algn="just">
              <a:buFont typeface="Arial" panose="020B0604020202020204" pitchFamily="34" charset="0"/>
              <a:buChar char="•"/>
            </a:pPr>
            <a:r>
              <a:rPr lang="en-US" sz="1600" dirty="0">
                <a:solidFill>
                  <a:schemeClr val="accent5">
                    <a:lumMod val="75000"/>
                  </a:schemeClr>
                </a:solidFill>
              </a:rPr>
              <a:t>After the closing curly brace, we can specify one or more structure variables, again this is optional.</a:t>
            </a:r>
          </a:p>
          <a:p>
            <a:endParaRPr lang="en-US" sz="1600" dirty="0">
              <a:solidFill>
                <a:schemeClr val="accent5">
                  <a:lumMod val="75000"/>
                </a:schemeClr>
              </a:solidFill>
            </a:endParaRPr>
          </a:p>
          <a:p>
            <a:r>
              <a:rPr lang="en-US" sz="1600" dirty="0">
                <a:solidFill>
                  <a:schemeClr val="accent3"/>
                </a:solidFill>
              </a:rPr>
              <a:t>Note: </a:t>
            </a:r>
            <a:r>
              <a:rPr lang="en-US" sz="1600" dirty="0">
                <a:solidFill>
                  <a:schemeClr val="accent5">
                    <a:lumMod val="75000"/>
                  </a:schemeClr>
                </a:solidFill>
              </a:rPr>
              <a:t>The closing curly brace in the structure type declaration must be followed by a semicolon(;).</a:t>
            </a:r>
            <a:endParaRPr lang="en-US" sz="1600" dirty="0">
              <a:solidFill>
                <a:schemeClr val="accent5">
                  <a:lumMod val="75000"/>
                </a:schemeClr>
              </a:solidFill>
            </a:endParaRPr>
          </a:p>
        </p:txBody>
      </p:sp>
    </p:spTree>
    <p:extLst>
      <p:ext uri="{BB962C8B-B14F-4D97-AF65-F5344CB8AC3E}">
        <p14:creationId xmlns:p14="http://schemas.microsoft.com/office/powerpoint/2010/main" val="30733651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Structures and Unions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79</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2675" y="847848"/>
            <a:ext cx="8918650" cy="4031873"/>
          </a:xfrm>
          <a:prstGeom prst="rect">
            <a:avLst/>
          </a:prstGeom>
        </p:spPr>
        <p:txBody>
          <a:bodyPr wrap="square">
            <a:spAutoFit/>
          </a:bodyPr>
          <a:lstStyle/>
          <a:p>
            <a:r>
              <a:rPr lang="en-US" sz="1600" dirty="0">
                <a:solidFill>
                  <a:srgbClr val="FF0000"/>
                </a:solidFill>
              </a:rPr>
              <a:t>Example of </a:t>
            </a:r>
            <a:r>
              <a:rPr lang="en-US" sz="1600" dirty="0" smtClean="0">
                <a:solidFill>
                  <a:srgbClr val="FF0000"/>
                </a:solidFill>
              </a:rPr>
              <a:t>Structure:</a:t>
            </a:r>
          </a:p>
          <a:p>
            <a:endParaRPr lang="en-US" sz="1600" dirty="0">
              <a:solidFill>
                <a:schemeClr val="accent5">
                  <a:lumMod val="75000"/>
                </a:schemeClr>
              </a:solidFill>
            </a:endParaRPr>
          </a:p>
          <a:p>
            <a:r>
              <a:rPr lang="en-US" sz="1600" dirty="0" err="1">
                <a:solidFill>
                  <a:schemeClr val="accent5">
                    <a:lumMod val="75000"/>
                  </a:schemeClr>
                </a:solidFill>
              </a:rPr>
              <a:t>struct</a:t>
            </a:r>
            <a:r>
              <a:rPr lang="en-US" sz="1600" dirty="0">
                <a:solidFill>
                  <a:schemeClr val="accent5">
                    <a:lumMod val="75000"/>
                  </a:schemeClr>
                </a:solidFill>
              </a:rPr>
              <a:t> Student</a:t>
            </a:r>
          </a:p>
          <a:p>
            <a:r>
              <a:rPr lang="en-US" sz="1600" dirty="0">
                <a:solidFill>
                  <a:schemeClr val="accent5">
                    <a:lumMod val="75000"/>
                  </a:schemeClr>
                </a:solidFill>
              </a:rPr>
              <a:t>{</a:t>
            </a:r>
          </a:p>
          <a:p>
            <a:r>
              <a:rPr lang="en-US" sz="1600" dirty="0">
                <a:solidFill>
                  <a:schemeClr val="accent5">
                    <a:lumMod val="75000"/>
                  </a:schemeClr>
                </a:solidFill>
              </a:rPr>
              <a:t>    char name[25];</a:t>
            </a:r>
          </a:p>
          <a:p>
            <a:r>
              <a:rPr lang="en-US" sz="1600" dirty="0">
                <a:solidFill>
                  <a:schemeClr val="accent5">
                    <a:lumMod val="75000"/>
                  </a:schemeClr>
                </a:solidFill>
              </a:rPr>
              <a:t>    </a:t>
            </a:r>
            <a:r>
              <a:rPr lang="en-US" sz="1600" dirty="0" err="1">
                <a:solidFill>
                  <a:schemeClr val="accent5">
                    <a:lumMod val="75000"/>
                  </a:schemeClr>
                </a:solidFill>
              </a:rPr>
              <a:t>int</a:t>
            </a:r>
            <a:r>
              <a:rPr lang="en-US" sz="1600" dirty="0">
                <a:solidFill>
                  <a:schemeClr val="accent5">
                    <a:lumMod val="75000"/>
                  </a:schemeClr>
                </a:solidFill>
              </a:rPr>
              <a:t> age;</a:t>
            </a:r>
          </a:p>
          <a:p>
            <a:r>
              <a:rPr lang="en-US" sz="1600" dirty="0">
                <a:solidFill>
                  <a:schemeClr val="accent5">
                    <a:lumMod val="75000"/>
                  </a:schemeClr>
                </a:solidFill>
              </a:rPr>
              <a:t>    char branch[10</a:t>
            </a:r>
            <a:r>
              <a:rPr lang="en-US" sz="1600" dirty="0" smtClean="0">
                <a:solidFill>
                  <a:schemeClr val="accent5">
                    <a:lumMod val="75000"/>
                  </a:schemeClr>
                </a:solidFill>
              </a:rPr>
              <a:t>];</a:t>
            </a:r>
            <a:endParaRPr lang="en-US" sz="1600" dirty="0">
              <a:solidFill>
                <a:schemeClr val="accent5">
                  <a:lumMod val="75000"/>
                </a:schemeClr>
              </a:solidFill>
            </a:endParaRPr>
          </a:p>
          <a:p>
            <a:r>
              <a:rPr lang="en-US" sz="1600" dirty="0">
                <a:solidFill>
                  <a:schemeClr val="accent5">
                    <a:lumMod val="75000"/>
                  </a:schemeClr>
                </a:solidFill>
              </a:rPr>
              <a:t>    char gender;</a:t>
            </a:r>
          </a:p>
          <a:p>
            <a:r>
              <a:rPr lang="en-US" sz="1600" dirty="0" smtClean="0">
                <a:solidFill>
                  <a:schemeClr val="accent5">
                    <a:lumMod val="75000"/>
                  </a:schemeClr>
                </a:solidFill>
              </a:rPr>
              <a:t>};</a:t>
            </a:r>
          </a:p>
          <a:p>
            <a:endParaRPr lang="en-US" sz="1600" dirty="0">
              <a:solidFill>
                <a:schemeClr val="accent5">
                  <a:lumMod val="75000"/>
                </a:schemeClr>
              </a:solidFill>
            </a:endParaRPr>
          </a:p>
          <a:p>
            <a:r>
              <a:rPr lang="en-US" sz="1600" dirty="0">
                <a:solidFill>
                  <a:schemeClr val="accent5">
                    <a:lumMod val="75000"/>
                  </a:schemeClr>
                </a:solidFill>
              </a:rPr>
              <a:t>Here </a:t>
            </a:r>
            <a:r>
              <a:rPr lang="en-US" sz="1600" dirty="0" err="1">
                <a:solidFill>
                  <a:srgbClr val="FF0000"/>
                </a:solidFill>
              </a:rPr>
              <a:t>struct</a:t>
            </a:r>
            <a:r>
              <a:rPr lang="en-US" sz="1600" dirty="0">
                <a:solidFill>
                  <a:srgbClr val="FF0000"/>
                </a:solidFill>
              </a:rPr>
              <a:t> Student </a:t>
            </a:r>
            <a:r>
              <a:rPr lang="en-US" sz="1600" dirty="0">
                <a:solidFill>
                  <a:schemeClr val="accent5">
                    <a:lumMod val="75000"/>
                  </a:schemeClr>
                </a:solidFill>
              </a:rPr>
              <a:t>declares a structure to hold the details of a student which consists of 4 data fields, namely </a:t>
            </a:r>
            <a:r>
              <a:rPr lang="en-US" sz="1600" dirty="0">
                <a:solidFill>
                  <a:srgbClr val="FF0000"/>
                </a:solidFill>
              </a:rPr>
              <a:t>name, age, branch and gender</a:t>
            </a:r>
            <a:r>
              <a:rPr lang="en-US" sz="1600" dirty="0">
                <a:solidFill>
                  <a:schemeClr val="accent5">
                    <a:lumMod val="75000"/>
                  </a:schemeClr>
                </a:solidFill>
              </a:rPr>
              <a:t>. These fields are called </a:t>
            </a:r>
            <a:r>
              <a:rPr lang="en-US" sz="1600" b="1" dirty="0">
                <a:solidFill>
                  <a:schemeClr val="accent5">
                    <a:lumMod val="75000"/>
                  </a:schemeClr>
                </a:solidFill>
              </a:rPr>
              <a:t>structure elements or members.</a:t>
            </a:r>
          </a:p>
          <a:p>
            <a:endParaRPr lang="en-US" sz="1600" dirty="0">
              <a:solidFill>
                <a:schemeClr val="accent5">
                  <a:lumMod val="75000"/>
                </a:schemeClr>
              </a:solidFill>
            </a:endParaRPr>
          </a:p>
          <a:p>
            <a:r>
              <a:rPr lang="en-US" sz="1600" dirty="0">
                <a:solidFill>
                  <a:schemeClr val="accent5">
                    <a:lumMod val="75000"/>
                  </a:schemeClr>
                </a:solidFill>
              </a:rPr>
              <a:t>Each member can have different datatype, like in this case, </a:t>
            </a:r>
            <a:r>
              <a:rPr lang="en-US" sz="1600" dirty="0">
                <a:solidFill>
                  <a:srgbClr val="FF0000"/>
                </a:solidFill>
              </a:rPr>
              <a:t>name</a:t>
            </a:r>
            <a:r>
              <a:rPr lang="en-US" sz="1600" dirty="0">
                <a:solidFill>
                  <a:schemeClr val="accent5">
                    <a:lumMod val="75000"/>
                  </a:schemeClr>
                </a:solidFill>
              </a:rPr>
              <a:t> is an array of </a:t>
            </a:r>
            <a:r>
              <a:rPr lang="en-US" sz="1600" dirty="0">
                <a:solidFill>
                  <a:srgbClr val="FF0000"/>
                </a:solidFill>
              </a:rPr>
              <a:t>char</a:t>
            </a:r>
            <a:r>
              <a:rPr lang="en-US" sz="1600" dirty="0">
                <a:solidFill>
                  <a:schemeClr val="accent5">
                    <a:lumMod val="75000"/>
                  </a:schemeClr>
                </a:solidFill>
              </a:rPr>
              <a:t> type and </a:t>
            </a:r>
            <a:r>
              <a:rPr lang="en-US" sz="1600" dirty="0">
                <a:solidFill>
                  <a:srgbClr val="FF0000"/>
                </a:solidFill>
              </a:rPr>
              <a:t>age</a:t>
            </a:r>
            <a:r>
              <a:rPr lang="en-US" sz="1600" dirty="0">
                <a:solidFill>
                  <a:schemeClr val="accent5">
                    <a:lumMod val="75000"/>
                  </a:schemeClr>
                </a:solidFill>
              </a:rPr>
              <a:t> is of </a:t>
            </a:r>
            <a:r>
              <a:rPr lang="en-US" sz="1600" dirty="0" err="1">
                <a:solidFill>
                  <a:srgbClr val="FF0000"/>
                </a:solidFill>
              </a:rPr>
              <a:t>int</a:t>
            </a:r>
            <a:r>
              <a:rPr lang="en-US" sz="1600" dirty="0">
                <a:solidFill>
                  <a:schemeClr val="accent5">
                    <a:lumMod val="75000"/>
                  </a:schemeClr>
                </a:solidFill>
              </a:rPr>
              <a:t> type etc. Student is the name of the structure and is called as the structure tag.</a:t>
            </a:r>
          </a:p>
        </p:txBody>
      </p:sp>
    </p:spTree>
    <p:extLst>
      <p:ext uri="{BB962C8B-B14F-4D97-AF65-F5344CB8AC3E}">
        <p14:creationId xmlns:p14="http://schemas.microsoft.com/office/powerpoint/2010/main" val="2592592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smtClean="0">
                <a:solidFill>
                  <a:schemeClr val="bg2"/>
                </a:solidFill>
                <a:latin typeface="Times New Roman" panose="02020603050405020304" pitchFamily="18" charset="0"/>
                <a:cs typeface="Times New Roman" panose="02020603050405020304" pitchFamily="18" charset="0"/>
              </a:rPr>
              <a:t>Data Types and Input Output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7" name="Google Shape;94;p13"/>
          <p:cNvSpPr txBox="1"/>
          <p:nvPr/>
        </p:nvSpPr>
        <p:spPr>
          <a:xfrm>
            <a:off x="110624" y="1167916"/>
            <a:ext cx="5031779" cy="3669291"/>
          </a:xfrm>
          <a:prstGeom prst="rect">
            <a:avLst/>
          </a:prstGeom>
          <a:noFill/>
          <a:ln>
            <a:noFill/>
          </a:ln>
        </p:spPr>
        <p:txBody>
          <a:bodyPr spcFirstLastPara="1" wrap="square" lIns="91425" tIns="91425" rIns="91425" bIns="91425" anchor="t" anchorCtr="0">
            <a:noAutofit/>
          </a:bodyPr>
          <a:lstStyle/>
          <a:p>
            <a:pPr marL="285750" lvl="0" indent="-285750" algn="just">
              <a:spcBef>
                <a:spcPts val="600"/>
              </a:spcBef>
              <a:buFont typeface="Wingdings" panose="05000000000000000000" pitchFamily="2" charset="2"/>
              <a:buChar char="§"/>
            </a:pP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A variable is </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nothing but a memory area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used to </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store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data. </a:t>
            </a:r>
            <a:endPar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endParaRPr>
          </a:p>
          <a:p>
            <a:pPr marL="285750" lvl="0" indent="-285750" algn="just">
              <a:spcBef>
                <a:spcPts val="600"/>
              </a:spcBef>
              <a:buFont typeface="Wingdings" panose="05000000000000000000" pitchFamily="2" charset="2"/>
              <a:buChar char="§"/>
            </a:pP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Each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variable must be represented with a unique name. For example, </a:t>
            </a:r>
            <a:r>
              <a:rPr lang="en-US" sz="2000" dirty="0" err="1">
                <a:solidFill>
                  <a:schemeClr val="bg2"/>
                </a:solidFill>
                <a:latin typeface="Arial" panose="020B0604020202020204" pitchFamily="34" charset="0"/>
                <a:ea typeface="Lato"/>
                <a:cs typeface="Arial" panose="020B0604020202020204" pitchFamily="34" charset="0"/>
                <a:sym typeface="Lato"/>
              </a:rPr>
              <a:t>int</a:t>
            </a:r>
            <a:r>
              <a:rPr lang="en-US" sz="2000" dirty="0">
                <a:solidFill>
                  <a:schemeClr val="bg2"/>
                </a:solidFill>
                <a:latin typeface="Arial" panose="020B0604020202020204" pitchFamily="34" charset="0"/>
                <a:ea typeface="Lato"/>
                <a:cs typeface="Arial" panose="020B0604020202020204" pitchFamily="34" charset="0"/>
                <a:sym typeface="Lato"/>
              </a:rPr>
              <a:t> </a:t>
            </a:r>
            <a:r>
              <a:rPr lang="en-US" sz="2000" dirty="0" smtClean="0">
                <a:solidFill>
                  <a:schemeClr val="bg2"/>
                </a:solidFill>
                <a:latin typeface="Arial" panose="020B0604020202020204" pitchFamily="34" charset="0"/>
                <a:ea typeface="Lato"/>
                <a:cs typeface="Arial" panose="020B0604020202020204" pitchFamily="34" charset="0"/>
                <a:sym typeface="Lato"/>
              </a:rPr>
              <a:t>no </a:t>
            </a:r>
            <a:r>
              <a:rPr lang="en-US" sz="2000" dirty="0">
                <a:solidFill>
                  <a:schemeClr val="bg2"/>
                </a:solidFill>
                <a:latin typeface="Arial" panose="020B0604020202020204" pitchFamily="34" charset="0"/>
                <a:ea typeface="Lato"/>
                <a:cs typeface="Arial" panose="020B0604020202020204" pitchFamily="34" charset="0"/>
                <a:sym typeface="Lato"/>
              </a:rPr>
              <a:t>= </a:t>
            </a:r>
            <a:r>
              <a:rPr lang="en-US" sz="2000" dirty="0" smtClean="0">
                <a:solidFill>
                  <a:schemeClr val="bg2"/>
                </a:solidFill>
                <a:latin typeface="Arial" panose="020B0604020202020204" pitchFamily="34" charset="0"/>
                <a:ea typeface="Lato"/>
                <a:cs typeface="Arial" panose="020B0604020202020204" pitchFamily="34" charset="0"/>
                <a:sym typeface="Lato"/>
              </a:rPr>
              <a:t>2;</a:t>
            </a:r>
          </a:p>
          <a:p>
            <a:pPr marL="285750" lvl="0" indent="-285750" algn="just">
              <a:spcBef>
                <a:spcPts val="600"/>
              </a:spcBef>
              <a:buFont typeface="Wingdings" panose="05000000000000000000" pitchFamily="2" charset="2"/>
              <a:buChar char="§"/>
            </a:pP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Here, </a:t>
            </a:r>
            <a:r>
              <a:rPr lang="en-US" sz="2000" dirty="0" smtClean="0">
                <a:solidFill>
                  <a:schemeClr val="bg2"/>
                </a:solidFill>
                <a:latin typeface="Arial" panose="020B0604020202020204" pitchFamily="34" charset="0"/>
                <a:ea typeface="Lato"/>
                <a:cs typeface="Arial" panose="020B0604020202020204" pitchFamily="34" charset="0"/>
                <a:sym typeface="Lato"/>
              </a:rPr>
              <a:t>no</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is the name of the variable which contains the integer value </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2.</a:t>
            </a:r>
          </a:p>
          <a:p>
            <a:pPr marL="285750" lvl="0" indent="-285750" algn="just">
              <a:spcBef>
                <a:spcPts val="600"/>
              </a:spcBef>
              <a:buFont typeface="Wingdings" panose="05000000000000000000" pitchFamily="2" charset="2"/>
              <a:buChar char="§"/>
            </a:pP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The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value </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stored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can be changed, hence </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it is called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variable</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a:t>
            </a:r>
          </a:p>
          <a:p>
            <a:pPr marL="285750" lvl="0" indent="-285750" algn="just">
              <a:spcBef>
                <a:spcPts val="600"/>
              </a:spcBef>
              <a:buFont typeface="Wingdings" panose="05000000000000000000" pitchFamily="2" charset="2"/>
              <a:buChar char="§"/>
            </a:pP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Each variable is associated with an address.</a:t>
            </a:r>
            <a:endParaRPr sz="2000" dirty="0">
              <a:solidFill>
                <a:schemeClr val="accent5">
                  <a:lumMod val="75000"/>
                </a:schemeClr>
              </a:solidFill>
              <a:latin typeface="Arial" panose="020B0604020202020204" pitchFamily="34" charset="0"/>
              <a:ea typeface="Lato"/>
              <a:cs typeface="Arial" panose="020B0604020202020204" pitchFamily="34" charset="0"/>
              <a:sym typeface="Lato"/>
            </a:endParaRPr>
          </a:p>
        </p:txBody>
      </p:sp>
      <p:sp>
        <p:nvSpPr>
          <p:cNvPr id="12" name="Google Shape;94;p13"/>
          <p:cNvSpPr txBox="1"/>
          <p:nvPr/>
        </p:nvSpPr>
        <p:spPr>
          <a:xfrm>
            <a:off x="5142402" y="2457195"/>
            <a:ext cx="3820769" cy="2347794"/>
          </a:xfrm>
          <a:prstGeom prst="rect">
            <a:avLst/>
          </a:prstGeom>
          <a:noFill/>
          <a:ln>
            <a:noFill/>
          </a:ln>
        </p:spPr>
        <p:txBody>
          <a:bodyPr spcFirstLastPara="1" wrap="square" lIns="91425" tIns="91425" rIns="91425" bIns="91425" anchor="t" anchorCtr="0">
            <a:noAutofit/>
          </a:bodyPr>
          <a:lstStyle/>
          <a:p>
            <a:pPr marL="285750" lvl="0" indent="-285750" algn="just">
              <a:spcBef>
                <a:spcPts val="600"/>
              </a:spcBef>
              <a:buFont typeface="Wingdings" panose="05000000000000000000" pitchFamily="2" charset="2"/>
              <a:buChar char="§"/>
            </a:pP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In the above declaration, </a:t>
            </a:r>
            <a:r>
              <a:rPr lang="en-US" sz="2000" dirty="0" err="1" smtClean="0">
                <a:solidFill>
                  <a:schemeClr val="accent3"/>
                </a:solidFill>
                <a:latin typeface="Arial" panose="020B0604020202020204" pitchFamily="34" charset="0"/>
                <a:ea typeface="Lato"/>
                <a:cs typeface="Arial" panose="020B0604020202020204" pitchFamily="34" charset="0"/>
                <a:sym typeface="Lato"/>
              </a:rPr>
              <a:t>int</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 is the data type, </a:t>
            </a:r>
            <a:r>
              <a:rPr lang="en-US" sz="2000" dirty="0" smtClean="0">
                <a:solidFill>
                  <a:schemeClr val="accent3"/>
                </a:solidFill>
                <a:latin typeface="Arial" panose="020B0604020202020204" pitchFamily="34" charset="0"/>
                <a:ea typeface="Lato"/>
                <a:cs typeface="Arial" panose="020B0604020202020204" pitchFamily="34" charset="0"/>
                <a:sym typeface="Lato"/>
              </a:rPr>
              <a:t>no</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 is the variable name, </a:t>
            </a:r>
            <a:r>
              <a:rPr lang="en-US" sz="2000" dirty="0" smtClean="0">
                <a:solidFill>
                  <a:schemeClr val="accent3"/>
                </a:solidFill>
                <a:latin typeface="Arial" panose="020B0604020202020204" pitchFamily="34" charset="0"/>
                <a:ea typeface="Lato"/>
                <a:cs typeface="Arial" panose="020B0604020202020204" pitchFamily="34" charset="0"/>
                <a:sym typeface="Lato"/>
              </a:rPr>
              <a:t>5</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 is the value stored at </a:t>
            </a:r>
            <a:r>
              <a:rPr lang="en-US" sz="2000" dirty="0" smtClean="0">
                <a:solidFill>
                  <a:schemeClr val="accent3"/>
                </a:solidFill>
                <a:latin typeface="Arial" panose="020B0604020202020204" pitchFamily="34" charset="0"/>
                <a:ea typeface="Lato"/>
                <a:cs typeface="Arial" panose="020B0604020202020204" pitchFamily="34" charset="0"/>
                <a:sym typeface="Lato"/>
              </a:rPr>
              <a:t>no</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 and </a:t>
            </a:r>
            <a:r>
              <a:rPr lang="en-US" sz="2000" dirty="0" smtClean="0">
                <a:solidFill>
                  <a:schemeClr val="accent3"/>
                </a:solidFill>
                <a:latin typeface="Arial" panose="020B0604020202020204" pitchFamily="34" charset="0"/>
                <a:ea typeface="Lato"/>
                <a:cs typeface="Arial" panose="020B0604020202020204" pitchFamily="34" charset="0"/>
                <a:sym typeface="Lato"/>
              </a:rPr>
              <a:t>100</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 is the address of the memory location.</a:t>
            </a:r>
          </a:p>
        </p:txBody>
      </p:sp>
      <p:sp>
        <p:nvSpPr>
          <p:cNvPr id="13" name="Rectangle 12"/>
          <p:cNvSpPr/>
          <p:nvPr/>
        </p:nvSpPr>
        <p:spPr>
          <a:xfrm>
            <a:off x="7383038" y="1521367"/>
            <a:ext cx="887019" cy="495759"/>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atin typeface="Arial" panose="020B0604020202020204" pitchFamily="34" charset="0"/>
                <a:cs typeface="Arial" panose="020B0604020202020204" pitchFamily="34" charset="0"/>
              </a:rPr>
              <a:t>5</a:t>
            </a:r>
            <a:endParaRPr lang="en-US" sz="2000" dirty="0">
              <a:latin typeface="Arial" panose="020B0604020202020204" pitchFamily="34" charset="0"/>
              <a:cs typeface="Arial" panose="020B0604020202020204" pitchFamily="34" charset="0"/>
            </a:endParaRPr>
          </a:p>
        </p:txBody>
      </p:sp>
      <p:sp>
        <p:nvSpPr>
          <p:cNvPr id="14" name="TextBox 13"/>
          <p:cNvSpPr txBox="1"/>
          <p:nvPr/>
        </p:nvSpPr>
        <p:spPr>
          <a:xfrm>
            <a:off x="7603898" y="1997313"/>
            <a:ext cx="412292" cy="338554"/>
          </a:xfrm>
          <a:prstGeom prst="rect">
            <a:avLst/>
          </a:prstGeom>
          <a:noFill/>
        </p:spPr>
        <p:txBody>
          <a:bodyPr wrap="none" rtlCol="0">
            <a:spAutoFit/>
          </a:bodyPr>
          <a:lstStyle/>
          <a:p>
            <a:r>
              <a:rPr lang="en-US" sz="1600" dirty="0" smtClean="0">
                <a:solidFill>
                  <a:schemeClr val="bg2"/>
                </a:solidFill>
                <a:latin typeface="Arial" panose="020B0604020202020204" pitchFamily="34" charset="0"/>
                <a:cs typeface="Arial" panose="020B0604020202020204" pitchFamily="34" charset="0"/>
              </a:rPr>
              <a:t>no</a:t>
            </a:r>
            <a:endParaRPr lang="en-US" sz="1600" dirty="0">
              <a:solidFill>
                <a:schemeClr val="bg2"/>
              </a:solidFill>
              <a:latin typeface="Arial" panose="020B0604020202020204" pitchFamily="34" charset="0"/>
              <a:cs typeface="Arial" panose="020B0604020202020204" pitchFamily="34" charset="0"/>
            </a:endParaRPr>
          </a:p>
        </p:txBody>
      </p:sp>
      <p:sp>
        <p:nvSpPr>
          <p:cNvPr id="15" name="TextBox 14"/>
          <p:cNvSpPr txBox="1"/>
          <p:nvPr/>
        </p:nvSpPr>
        <p:spPr>
          <a:xfrm>
            <a:off x="7178268" y="2036940"/>
            <a:ext cx="43954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112822" y="1385053"/>
            <a:ext cx="1661032" cy="400110"/>
          </a:xfrm>
          <a:prstGeom prst="rect">
            <a:avLst/>
          </a:prstGeom>
          <a:noFill/>
        </p:spPr>
        <p:txBody>
          <a:bodyPr wrap="none" rtlCol="0">
            <a:spAutoFit/>
          </a:bodyPr>
          <a:lstStyle/>
          <a:p>
            <a:pPr marL="342900" indent="-342900">
              <a:buFont typeface="Wingdings" panose="05000000000000000000" pitchFamily="2" charset="2"/>
              <a:buChar char="§"/>
            </a:pPr>
            <a:r>
              <a:rPr lang="en-US" sz="2000" dirty="0" err="1">
                <a:latin typeface="Arial" panose="020B0604020202020204" pitchFamily="34" charset="0"/>
                <a:cs typeface="Arial" panose="020B0604020202020204" pitchFamily="34" charset="0"/>
              </a:rPr>
              <a:t>i</a:t>
            </a:r>
            <a:r>
              <a:rPr lang="en-US" sz="2000" dirty="0" err="1" smtClean="0">
                <a:latin typeface="Arial" panose="020B0604020202020204" pitchFamily="34" charset="0"/>
                <a:cs typeface="Arial" panose="020B0604020202020204" pitchFamily="34" charset="0"/>
              </a:rPr>
              <a:t>nt</a:t>
            </a:r>
            <a:r>
              <a:rPr lang="en-US" sz="2000" dirty="0" smtClean="0">
                <a:latin typeface="Arial" panose="020B0604020202020204" pitchFamily="34" charset="0"/>
                <a:cs typeface="Arial" panose="020B0604020202020204" pitchFamily="34" charset="0"/>
              </a:rPr>
              <a:t> no = 5;</a:t>
            </a:r>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155769" y="853882"/>
            <a:ext cx="1095172" cy="369332"/>
          </a:xfrm>
          <a:prstGeom prst="rect">
            <a:avLst/>
          </a:prstGeom>
          <a:noFill/>
        </p:spPr>
        <p:txBody>
          <a:bodyPr wrap="none" rtlCol="0">
            <a:spAutoFit/>
          </a:bodyPr>
          <a:lstStyle/>
          <a:p>
            <a:r>
              <a:rPr lang="en-US" sz="1800" u="sng" dirty="0" smtClean="0">
                <a:solidFill>
                  <a:srgbClr val="FF0000"/>
                </a:solidFill>
                <a:latin typeface="Arial" panose="020B0604020202020204" pitchFamily="34" charset="0"/>
                <a:cs typeface="Arial" panose="020B0604020202020204" pitchFamily="34" charset="0"/>
              </a:rPr>
              <a:t>Variable:</a:t>
            </a:r>
            <a:endParaRPr lang="en-US" sz="1800" u="sng"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43825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Structures and Unions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80</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Rectangle 4"/>
          <p:cNvSpPr/>
          <p:nvPr/>
        </p:nvSpPr>
        <p:spPr>
          <a:xfrm>
            <a:off x="110624" y="755152"/>
            <a:ext cx="8852547" cy="1323439"/>
          </a:xfrm>
          <a:prstGeom prst="rect">
            <a:avLst/>
          </a:prstGeom>
        </p:spPr>
        <p:txBody>
          <a:bodyPr wrap="square">
            <a:spAutoFit/>
          </a:bodyPr>
          <a:lstStyle/>
          <a:p>
            <a:r>
              <a:rPr lang="en-US" sz="1600" dirty="0">
                <a:solidFill>
                  <a:srgbClr val="FF0000"/>
                </a:solidFill>
              </a:rPr>
              <a:t>Declaring Structure </a:t>
            </a:r>
            <a:r>
              <a:rPr lang="en-US" sz="1600" dirty="0" smtClean="0">
                <a:solidFill>
                  <a:srgbClr val="FF0000"/>
                </a:solidFill>
              </a:rPr>
              <a:t>Variables:</a:t>
            </a:r>
            <a:endParaRPr lang="en-US" sz="1600" dirty="0">
              <a:solidFill>
                <a:srgbClr val="FF0000"/>
              </a:solidFill>
            </a:endParaRPr>
          </a:p>
          <a:p>
            <a:pPr marL="285750" indent="-285750">
              <a:buFont typeface="Arial" panose="020B0604020202020204" pitchFamily="34" charset="0"/>
              <a:buChar char="•"/>
            </a:pPr>
            <a:r>
              <a:rPr lang="en-US" sz="1600" dirty="0"/>
              <a:t>It is possible to declare variables of a structure, either along with structure definition or after the structure is defined. Structure variable declaration is similar to the declaration of any normal variable of any other datatype. Structure variables can be declared in following two ways:</a:t>
            </a:r>
          </a:p>
        </p:txBody>
      </p:sp>
      <p:sp>
        <p:nvSpPr>
          <p:cNvPr id="6" name="Rectangle 5"/>
          <p:cNvSpPr/>
          <p:nvPr/>
        </p:nvSpPr>
        <p:spPr>
          <a:xfrm>
            <a:off x="326572" y="2294723"/>
            <a:ext cx="6134518" cy="2062103"/>
          </a:xfrm>
          <a:prstGeom prst="rect">
            <a:avLst/>
          </a:prstGeom>
        </p:spPr>
        <p:txBody>
          <a:bodyPr wrap="square">
            <a:spAutoFit/>
          </a:bodyPr>
          <a:lstStyle/>
          <a:p>
            <a:r>
              <a:rPr lang="en-US" sz="1600" dirty="0" err="1">
                <a:solidFill>
                  <a:schemeClr val="accent5">
                    <a:lumMod val="75000"/>
                  </a:schemeClr>
                </a:solidFill>
              </a:rPr>
              <a:t>struct</a:t>
            </a:r>
            <a:r>
              <a:rPr lang="en-US" sz="1600" dirty="0">
                <a:solidFill>
                  <a:schemeClr val="accent5">
                    <a:lumMod val="75000"/>
                  </a:schemeClr>
                </a:solidFill>
              </a:rPr>
              <a:t> Student</a:t>
            </a:r>
          </a:p>
          <a:p>
            <a:r>
              <a:rPr lang="en-US" sz="1600" dirty="0">
                <a:solidFill>
                  <a:schemeClr val="accent5">
                    <a:lumMod val="75000"/>
                  </a:schemeClr>
                </a:solidFill>
              </a:rPr>
              <a:t>{</a:t>
            </a:r>
          </a:p>
          <a:p>
            <a:r>
              <a:rPr lang="en-US" sz="1600" dirty="0">
                <a:solidFill>
                  <a:schemeClr val="accent5">
                    <a:lumMod val="75000"/>
                  </a:schemeClr>
                </a:solidFill>
              </a:rPr>
              <a:t>    char name[25];</a:t>
            </a:r>
          </a:p>
          <a:p>
            <a:r>
              <a:rPr lang="en-US" sz="1600" dirty="0">
                <a:solidFill>
                  <a:schemeClr val="accent5">
                    <a:lumMod val="75000"/>
                  </a:schemeClr>
                </a:solidFill>
              </a:rPr>
              <a:t>    </a:t>
            </a:r>
            <a:r>
              <a:rPr lang="en-US" sz="1600" dirty="0" err="1">
                <a:solidFill>
                  <a:schemeClr val="accent5">
                    <a:lumMod val="75000"/>
                  </a:schemeClr>
                </a:solidFill>
              </a:rPr>
              <a:t>int</a:t>
            </a:r>
            <a:r>
              <a:rPr lang="en-US" sz="1600" dirty="0">
                <a:solidFill>
                  <a:schemeClr val="accent5">
                    <a:lumMod val="75000"/>
                  </a:schemeClr>
                </a:solidFill>
              </a:rPr>
              <a:t> age;</a:t>
            </a:r>
          </a:p>
          <a:p>
            <a:r>
              <a:rPr lang="en-US" sz="1600" dirty="0">
                <a:solidFill>
                  <a:schemeClr val="accent5">
                    <a:lumMod val="75000"/>
                  </a:schemeClr>
                </a:solidFill>
              </a:rPr>
              <a:t>    char branch[10</a:t>
            </a:r>
            <a:r>
              <a:rPr lang="en-US" sz="1600" dirty="0" smtClean="0">
                <a:solidFill>
                  <a:schemeClr val="accent5">
                    <a:lumMod val="75000"/>
                  </a:schemeClr>
                </a:solidFill>
              </a:rPr>
              <a:t>];</a:t>
            </a:r>
            <a:endParaRPr lang="en-US" sz="1600" dirty="0">
              <a:solidFill>
                <a:schemeClr val="accent5">
                  <a:lumMod val="75000"/>
                </a:schemeClr>
              </a:solidFill>
            </a:endParaRPr>
          </a:p>
          <a:p>
            <a:r>
              <a:rPr lang="en-US" sz="1600" dirty="0">
                <a:solidFill>
                  <a:schemeClr val="accent5">
                    <a:lumMod val="75000"/>
                  </a:schemeClr>
                </a:solidFill>
              </a:rPr>
              <a:t>    char gender;</a:t>
            </a:r>
          </a:p>
          <a:p>
            <a:r>
              <a:rPr lang="en-US" sz="1600" dirty="0" smtClean="0">
                <a:solidFill>
                  <a:schemeClr val="accent5">
                    <a:lumMod val="75000"/>
                  </a:schemeClr>
                </a:solidFill>
              </a:rPr>
              <a:t>};</a:t>
            </a:r>
            <a:endParaRPr lang="en-US" sz="1600" dirty="0">
              <a:solidFill>
                <a:schemeClr val="accent5">
                  <a:lumMod val="75000"/>
                </a:schemeClr>
              </a:solidFill>
            </a:endParaRPr>
          </a:p>
          <a:p>
            <a:r>
              <a:rPr lang="en-US" sz="1600" dirty="0" err="1">
                <a:solidFill>
                  <a:schemeClr val="accent5">
                    <a:lumMod val="75000"/>
                  </a:schemeClr>
                </a:solidFill>
              </a:rPr>
              <a:t>struct</a:t>
            </a:r>
            <a:r>
              <a:rPr lang="en-US" sz="1600" dirty="0">
                <a:solidFill>
                  <a:schemeClr val="accent5">
                    <a:lumMod val="75000"/>
                  </a:schemeClr>
                </a:solidFill>
              </a:rPr>
              <a:t> Student S1, S2; </a:t>
            </a:r>
            <a:r>
              <a:rPr lang="en-US" sz="1600" dirty="0" smtClean="0">
                <a:solidFill>
                  <a:schemeClr val="accent5">
                    <a:lumMod val="75000"/>
                  </a:schemeClr>
                </a:solidFill>
              </a:rPr>
              <a:t> </a:t>
            </a:r>
            <a:r>
              <a:rPr lang="en-US" sz="1600" dirty="0">
                <a:solidFill>
                  <a:schemeClr val="accent5">
                    <a:lumMod val="75000"/>
                  </a:schemeClr>
                </a:solidFill>
              </a:rPr>
              <a:t>//declaring variables of </a:t>
            </a:r>
            <a:r>
              <a:rPr lang="en-US" sz="1600" dirty="0" err="1">
                <a:solidFill>
                  <a:schemeClr val="accent5">
                    <a:lumMod val="75000"/>
                  </a:schemeClr>
                </a:solidFill>
              </a:rPr>
              <a:t>struct</a:t>
            </a:r>
            <a:r>
              <a:rPr lang="en-US" sz="1600" dirty="0">
                <a:solidFill>
                  <a:schemeClr val="accent5">
                    <a:lumMod val="75000"/>
                  </a:schemeClr>
                </a:solidFill>
              </a:rPr>
              <a:t> Student</a:t>
            </a:r>
          </a:p>
        </p:txBody>
      </p:sp>
      <p:sp>
        <p:nvSpPr>
          <p:cNvPr id="7" name="Rectangle 6"/>
          <p:cNvSpPr/>
          <p:nvPr/>
        </p:nvSpPr>
        <p:spPr>
          <a:xfrm>
            <a:off x="6254931" y="2294723"/>
            <a:ext cx="2225644" cy="1815882"/>
          </a:xfrm>
          <a:prstGeom prst="rect">
            <a:avLst/>
          </a:prstGeom>
        </p:spPr>
        <p:txBody>
          <a:bodyPr wrap="square">
            <a:spAutoFit/>
          </a:bodyPr>
          <a:lstStyle/>
          <a:p>
            <a:r>
              <a:rPr lang="en-US" sz="1600" dirty="0" err="1">
                <a:solidFill>
                  <a:schemeClr val="accent5">
                    <a:lumMod val="75000"/>
                  </a:schemeClr>
                </a:solidFill>
              </a:rPr>
              <a:t>struct</a:t>
            </a:r>
            <a:r>
              <a:rPr lang="en-US" sz="1600" dirty="0">
                <a:solidFill>
                  <a:schemeClr val="accent5">
                    <a:lumMod val="75000"/>
                  </a:schemeClr>
                </a:solidFill>
              </a:rPr>
              <a:t> Student</a:t>
            </a:r>
          </a:p>
          <a:p>
            <a:r>
              <a:rPr lang="en-US" sz="1600" dirty="0">
                <a:solidFill>
                  <a:schemeClr val="accent5">
                    <a:lumMod val="75000"/>
                  </a:schemeClr>
                </a:solidFill>
              </a:rPr>
              <a:t>{</a:t>
            </a:r>
          </a:p>
          <a:p>
            <a:r>
              <a:rPr lang="en-US" sz="1600" dirty="0">
                <a:solidFill>
                  <a:schemeClr val="accent5">
                    <a:lumMod val="75000"/>
                  </a:schemeClr>
                </a:solidFill>
              </a:rPr>
              <a:t>    char name[25];</a:t>
            </a:r>
          </a:p>
          <a:p>
            <a:r>
              <a:rPr lang="en-US" sz="1600" dirty="0">
                <a:solidFill>
                  <a:schemeClr val="accent5">
                    <a:lumMod val="75000"/>
                  </a:schemeClr>
                </a:solidFill>
              </a:rPr>
              <a:t>    </a:t>
            </a:r>
            <a:r>
              <a:rPr lang="en-US" sz="1600" dirty="0" err="1">
                <a:solidFill>
                  <a:schemeClr val="accent5">
                    <a:lumMod val="75000"/>
                  </a:schemeClr>
                </a:solidFill>
              </a:rPr>
              <a:t>int</a:t>
            </a:r>
            <a:r>
              <a:rPr lang="en-US" sz="1600" dirty="0">
                <a:solidFill>
                  <a:schemeClr val="accent5">
                    <a:lumMod val="75000"/>
                  </a:schemeClr>
                </a:solidFill>
              </a:rPr>
              <a:t> age;</a:t>
            </a:r>
          </a:p>
          <a:p>
            <a:r>
              <a:rPr lang="en-US" sz="1600" dirty="0">
                <a:solidFill>
                  <a:schemeClr val="accent5">
                    <a:lumMod val="75000"/>
                  </a:schemeClr>
                </a:solidFill>
              </a:rPr>
              <a:t>    char branch[10</a:t>
            </a:r>
            <a:r>
              <a:rPr lang="en-US" sz="1600" dirty="0" smtClean="0">
                <a:solidFill>
                  <a:schemeClr val="accent5">
                    <a:lumMod val="75000"/>
                  </a:schemeClr>
                </a:solidFill>
              </a:rPr>
              <a:t>];</a:t>
            </a:r>
            <a:endParaRPr lang="en-US" sz="1600" dirty="0">
              <a:solidFill>
                <a:schemeClr val="accent5">
                  <a:lumMod val="75000"/>
                </a:schemeClr>
              </a:solidFill>
            </a:endParaRPr>
          </a:p>
          <a:p>
            <a:r>
              <a:rPr lang="en-US" sz="1600" dirty="0">
                <a:solidFill>
                  <a:schemeClr val="accent5">
                    <a:lumMod val="75000"/>
                  </a:schemeClr>
                </a:solidFill>
              </a:rPr>
              <a:t>    char gender;</a:t>
            </a:r>
          </a:p>
          <a:p>
            <a:r>
              <a:rPr lang="en-US" sz="1600" dirty="0">
                <a:solidFill>
                  <a:schemeClr val="accent5">
                    <a:lumMod val="75000"/>
                  </a:schemeClr>
                </a:solidFill>
              </a:rPr>
              <a:t>}S1, S2;</a:t>
            </a:r>
          </a:p>
        </p:txBody>
      </p:sp>
    </p:spTree>
    <p:extLst>
      <p:ext uri="{BB962C8B-B14F-4D97-AF65-F5344CB8AC3E}">
        <p14:creationId xmlns:p14="http://schemas.microsoft.com/office/powerpoint/2010/main" val="9325192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Structures and Unions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81</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8" name="Rectangle 7"/>
          <p:cNvSpPr/>
          <p:nvPr/>
        </p:nvSpPr>
        <p:spPr>
          <a:xfrm>
            <a:off x="110625" y="755152"/>
            <a:ext cx="3024461" cy="3539430"/>
          </a:xfrm>
          <a:prstGeom prst="rect">
            <a:avLst/>
          </a:prstGeom>
        </p:spPr>
        <p:txBody>
          <a:bodyPr wrap="square">
            <a:spAutoFit/>
          </a:bodyPr>
          <a:lstStyle/>
          <a:p>
            <a:r>
              <a:rPr lang="en-US" sz="1600" dirty="0">
                <a:solidFill>
                  <a:srgbClr val="FF0000"/>
                </a:solidFill>
                <a:latin typeface="Arial" panose="020B0604020202020204" pitchFamily="34" charset="0"/>
                <a:cs typeface="Arial" panose="020B0604020202020204" pitchFamily="34" charset="0"/>
              </a:rPr>
              <a:t>Accessing Structure </a:t>
            </a:r>
            <a:r>
              <a:rPr lang="en-US" sz="1600" dirty="0" smtClean="0">
                <a:solidFill>
                  <a:srgbClr val="FF0000"/>
                </a:solidFill>
                <a:latin typeface="Arial" panose="020B0604020202020204" pitchFamily="34" charset="0"/>
                <a:cs typeface="Arial" panose="020B0604020202020204" pitchFamily="34" charset="0"/>
              </a:rPr>
              <a:t>Members:</a:t>
            </a:r>
          </a:p>
          <a:p>
            <a:endParaRPr lang="en-US" sz="1600" dirty="0">
              <a:solidFill>
                <a:schemeClr val="accent5">
                  <a:lumMod val="75000"/>
                </a:schemeClr>
              </a:solidFill>
              <a:latin typeface="Arial" panose="020B0604020202020204" pitchFamily="34" charset="0"/>
              <a:cs typeface="Arial" panose="020B0604020202020204" pitchFamily="34" charset="0"/>
            </a:endParaRPr>
          </a:p>
          <a:p>
            <a:pPr algn="just"/>
            <a:r>
              <a:rPr lang="en-US" sz="1600" dirty="0">
                <a:solidFill>
                  <a:schemeClr val="accent5">
                    <a:lumMod val="75000"/>
                  </a:schemeClr>
                </a:solidFill>
                <a:latin typeface="Arial" panose="020B0604020202020204" pitchFamily="34" charset="0"/>
                <a:cs typeface="Arial" panose="020B0604020202020204" pitchFamily="34" charset="0"/>
              </a:rPr>
              <a:t>Structure members can be accessed and assigned values in a number of ways. Structure members have no meaning individually without the structure. In order to assign a value to any structure member, the member name must be linked with the structure variable using a dot . operator also called period or member access operator.</a:t>
            </a:r>
          </a:p>
        </p:txBody>
      </p:sp>
      <p:sp>
        <p:nvSpPr>
          <p:cNvPr id="9" name="Rectangle 8"/>
          <p:cNvSpPr/>
          <p:nvPr/>
        </p:nvSpPr>
        <p:spPr>
          <a:xfrm>
            <a:off x="3908575" y="738127"/>
            <a:ext cx="4572000" cy="4185761"/>
          </a:xfrm>
          <a:prstGeom prst="rect">
            <a:avLst/>
          </a:prstGeom>
        </p:spPr>
        <p:txBody>
          <a:bodyPr>
            <a:spAutoFit/>
          </a:bodyPr>
          <a:lstStyle/>
          <a:p>
            <a:r>
              <a:rPr lang="en-US" dirty="0">
                <a:solidFill>
                  <a:schemeClr val="accent5">
                    <a:lumMod val="75000"/>
                  </a:schemeClr>
                </a:solidFill>
                <a:latin typeface="Arial" panose="020B0604020202020204" pitchFamily="34" charset="0"/>
                <a:cs typeface="Arial" panose="020B0604020202020204" pitchFamily="34" charset="0"/>
              </a:rPr>
              <a:t>#include&lt;</a:t>
            </a:r>
            <a:r>
              <a:rPr lang="en-US" dirty="0" err="1">
                <a:solidFill>
                  <a:schemeClr val="accent5">
                    <a:lumMod val="75000"/>
                  </a:schemeClr>
                </a:solidFill>
                <a:latin typeface="Arial" panose="020B0604020202020204" pitchFamily="34" charset="0"/>
                <a:cs typeface="Arial" panose="020B0604020202020204" pitchFamily="34" charset="0"/>
              </a:rPr>
              <a:t>stdio.h</a:t>
            </a:r>
            <a:r>
              <a:rPr lang="en-US" dirty="0">
                <a:solidFill>
                  <a:schemeClr val="accent5">
                    <a:lumMod val="75000"/>
                  </a:schemeClr>
                </a:solidFill>
                <a:latin typeface="Arial" panose="020B0604020202020204" pitchFamily="34" charset="0"/>
                <a:cs typeface="Arial" panose="020B0604020202020204" pitchFamily="34" charset="0"/>
              </a:rPr>
              <a:t>&gt;</a:t>
            </a:r>
          </a:p>
          <a:p>
            <a:r>
              <a:rPr lang="en-US" dirty="0">
                <a:solidFill>
                  <a:schemeClr val="accent5">
                    <a:lumMod val="75000"/>
                  </a:schemeClr>
                </a:solidFill>
                <a:latin typeface="Arial" panose="020B0604020202020204" pitchFamily="34" charset="0"/>
                <a:cs typeface="Arial" panose="020B0604020202020204" pitchFamily="34" charset="0"/>
              </a:rPr>
              <a:t>#include&lt;</a:t>
            </a:r>
            <a:r>
              <a:rPr lang="en-US" dirty="0" err="1">
                <a:solidFill>
                  <a:schemeClr val="accent5">
                    <a:lumMod val="75000"/>
                  </a:schemeClr>
                </a:solidFill>
                <a:latin typeface="Arial" panose="020B0604020202020204" pitchFamily="34" charset="0"/>
                <a:cs typeface="Arial" panose="020B0604020202020204" pitchFamily="34" charset="0"/>
              </a:rPr>
              <a:t>string.h</a:t>
            </a:r>
            <a:r>
              <a:rPr lang="en-US" dirty="0" smtClean="0">
                <a:solidFill>
                  <a:schemeClr val="accent5">
                    <a:lumMod val="75000"/>
                  </a:schemeClr>
                </a:solidFill>
                <a:latin typeface="Arial" panose="020B0604020202020204" pitchFamily="34" charset="0"/>
                <a:cs typeface="Arial" panose="020B0604020202020204" pitchFamily="34" charset="0"/>
              </a:rPr>
              <a:t>&gt;</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err="1">
                <a:solidFill>
                  <a:schemeClr val="accent5">
                    <a:lumMod val="75000"/>
                  </a:schemeClr>
                </a:solidFill>
                <a:latin typeface="Arial" panose="020B0604020202020204" pitchFamily="34" charset="0"/>
                <a:cs typeface="Arial" panose="020B0604020202020204" pitchFamily="34" charset="0"/>
              </a:rPr>
              <a:t>struct</a:t>
            </a:r>
            <a:r>
              <a:rPr lang="en-US" dirty="0">
                <a:solidFill>
                  <a:schemeClr val="accent5">
                    <a:lumMod val="75000"/>
                  </a:schemeClr>
                </a:solidFill>
                <a:latin typeface="Arial" panose="020B0604020202020204" pitchFamily="34" charset="0"/>
                <a:cs typeface="Arial" panose="020B0604020202020204" pitchFamily="34" charset="0"/>
              </a:rPr>
              <a:t> Student</a:t>
            </a:r>
          </a:p>
          <a:p>
            <a:r>
              <a:rPr lang="en-US" dirty="0">
                <a:solidFill>
                  <a:schemeClr val="accent5">
                    <a:lumMod val="75000"/>
                  </a:schemeClr>
                </a:solidFill>
                <a:latin typeface="Arial" panose="020B0604020202020204" pitchFamily="34" charset="0"/>
                <a:cs typeface="Arial" panose="020B0604020202020204" pitchFamily="34" charset="0"/>
              </a:rPr>
              <a:t>{</a:t>
            </a:r>
          </a:p>
          <a:p>
            <a:r>
              <a:rPr lang="en-US" dirty="0">
                <a:solidFill>
                  <a:schemeClr val="accent5">
                    <a:lumMod val="75000"/>
                  </a:schemeClr>
                </a:solidFill>
                <a:latin typeface="Arial" panose="020B0604020202020204" pitchFamily="34" charset="0"/>
                <a:cs typeface="Arial" panose="020B0604020202020204" pitchFamily="34" charset="0"/>
              </a:rPr>
              <a:t>    char name[25];</a:t>
            </a:r>
          </a:p>
          <a:p>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int</a:t>
            </a:r>
            <a:r>
              <a:rPr lang="en-US" dirty="0">
                <a:solidFill>
                  <a:schemeClr val="accent5">
                    <a:lumMod val="75000"/>
                  </a:schemeClr>
                </a:solidFill>
                <a:latin typeface="Arial" panose="020B0604020202020204" pitchFamily="34" charset="0"/>
                <a:cs typeface="Arial" panose="020B0604020202020204" pitchFamily="34" charset="0"/>
              </a:rPr>
              <a:t> age;</a:t>
            </a:r>
          </a:p>
          <a:p>
            <a:r>
              <a:rPr lang="en-US" dirty="0">
                <a:solidFill>
                  <a:schemeClr val="accent5">
                    <a:lumMod val="75000"/>
                  </a:schemeClr>
                </a:solidFill>
                <a:latin typeface="Arial" panose="020B0604020202020204" pitchFamily="34" charset="0"/>
                <a:cs typeface="Arial" panose="020B0604020202020204" pitchFamily="34" charset="0"/>
              </a:rPr>
              <a:t>    char branch[10</a:t>
            </a:r>
            <a:r>
              <a:rPr lang="en-US" dirty="0" smtClean="0">
                <a:solidFill>
                  <a:schemeClr val="accent5">
                    <a:lumMod val="75000"/>
                  </a:schemeClr>
                </a:solidFill>
                <a:latin typeface="Arial" panose="020B0604020202020204" pitchFamily="34" charset="0"/>
                <a:cs typeface="Arial" panose="020B0604020202020204" pitchFamily="34" charset="0"/>
              </a:rPr>
              <a:t>];</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a:solidFill>
                  <a:schemeClr val="accent5">
                    <a:lumMod val="75000"/>
                  </a:schemeClr>
                </a:solidFill>
                <a:latin typeface="Arial" panose="020B0604020202020204" pitchFamily="34" charset="0"/>
                <a:cs typeface="Arial" panose="020B0604020202020204" pitchFamily="34" charset="0"/>
              </a:rPr>
              <a:t>    char gender;</a:t>
            </a:r>
          </a:p>
          <a:p>
            <a:r>
              <a:rPr lang="en-US" dirty="0" smtClean="0">
                <a:solidFill>
                  <a:schemeClr val="accent5">
                    <a:lumMod val="75000"/>
                  </a:schemeClr>
                </a:solidFill>
                <a:latin typeface="Arial" panose="020B0604020202020204" pitchFamily="34" charset="0"/>
                <a:cs typeface="Arial" panose="020B0604020202020204" pitchFamily="34" charset="0"/>
              </a:rPr>
              <a:t>};</a:t>
            </a:r>
          </a:p>
          <a:p>
            <a:r>
              <a:rPr lang="en-US" dirty="0" err="1" smtClean="0">
                <a:solidFill>
                  <a:schemeClr val="accent5">
                    <a:lumMod val="75000"/>
                  </a:schemeClr>
                </a:solidFill>
                <a:latin typeface="Arial" panose="020B0604020202020204" pitchFamily="34" charset="0"/>
                <a:cs typeface="Arial" panose="020B0604020202020204" pitchFamily="34" charset="0"/>
              </a:rPr>
              <a:t>int</a:t>
            </a:r>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a:solidFill>
                  <a:schemeClr val="accent5">
                    <a:lumMod val="75000"/>
                  </a:schemeClr>
                </a:solidFill>
                <a:latin typeface="Arial" panose="020B0604020202020204" pitchFamily="34" charset="0"/>
                <a:cs typeface="Arial" panose="020B0604020202020204" pitchFamily="34" charset="0"/>
              </a:rPr>
              <a:t>main()</a:t>
            </a:r>
          </a:p>
          <a:p>
            <a:r>
              <a:rPr lang="en-US" dirty="0">
                <a:solidFill>
                  <a:schemeClr val="accent5">
                    <a:lumMod val="75000"/>
                  </a:schemeClr>
                </a:solidFill>
                <a:latin typeface="Arial" panose="020B0604020202020204" pitchFamily="34" charset="0"/>
                <a:cs typeface="Arial" panose="020B0604020202020204" pitchFamily="34" charset="0"/>
              </a:rPr>
              <a:t>{</a:t>
            </a:r>
          </a:p>
          <a:p>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struct</a:t>
            </a:r>
            <a:r>
              <a:rPr lang="en-US" dirty="0">
                <a:solidFill>
                  <a:schemeClr val="accent5">
                    <a:lumMod val="75000"/>
                  </a:schemeClr>
                </a:solidFill>
                <a:latin typeface="Arial" panose="020B0604020202020204" pitchFamily="34" charset="0"/>
                <a:cs typeface="Arial" panose="020B0604020202020204" pitchFamily="34" charset="0"/>
              </a:rPr>
              <a:t> Student s1;</a:t>
            </a:r>
          </a:p>
          <a:p>
            <a:r>
              <a:rPr lang="en-US" dirty="0" smtClean="0">
                <a:solidFill>
                  <a:schemeClr val="accent5">
                    <a:lumMod val="75000"/>
                  </a:schemeClr>
                </a:solidFill>
                <a:latin typeface="Arial" panose="020B0604020202020204" pitchFamily="34" charset="0"/>
                <a:cs typeface="Arial" panose="020B0604020202020204" pitchFamily="34" charset="0"/>
              </a:rPr>
              <a:t>    s1.age </a:t>
            </a:r>
            <a:r>
              <a:rPr lang="en-US" dirty="0">
                <a:solidFill>
                  <a:schemeClr val="accent5">
                    <a:lumMod val="75000"/>
                  </a:schemeClr>
                </a:solidFill>
                <a:latin typeface="Arial" panose="020B0604020202020204" pitchFamily="34" charset="0"/>
                <a:cs typeface="Arial" panose="020B0604020202020204" pitchFamily="34" charset="0"/>
              </a:rPr>
              <a:t>= 18;</a:t>
            </a: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strcpy</a:t>
            </a:r>
            <a:r>
              <a:rPr lang="en-US" dirty="0" smtClean="0">
                <a:solidFill>
                  <a:schemeClr val="accent5">
                    <a:lumMod val="75000"/>
                  </a:schemeClr>
                </a:solidFill>
                <a:latin typeface="Arial" panose="020B0604020202020204" pitchFamily="34" charset="0"/>
                <a:cs typeface="Arial" panose="020B0604020202020204" pitchFamily="34" charset="0"/>
              </a:rPr>
              <a:t>(s1.name</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Viraaj</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printf</a:t>
            </a:r>
            <a:r>
              <a:rPr lang="en-US" dirty="0">
                <a:solidFill>
                  <a:schemeClr val="accent5">
                    <a:lumMod val="75000"/>
                  </a:schemeClr>
                </a:solidFill>
                <a:latin typeface="Arial" panose="020B0604020202020204" pitchFamily="34" charset="0"/>
                <a:cs typeface="Arial" panose="020B0604020202020204" pitchFamily="34" charset="0"/>
              </a:rPr>
              <a:t>("Name of Student 1: %s\n", s1.name);</a:t>
            </a:r>
          </a:p>
          <a:p>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printf</a:t>
            </a:r>
            <a:r>
              <a:rPr lang="en-US" dirty="0">
                <a:solidFill>
                  <a:schemeClr val="accent5">
                    <a:lumMod val="75000"/>
                  </a:schemeClr>
                </a:solidFill>
                <a:latin typeface="Arial" panose="020B0604020202020204" pitchFamily="34" charset="0"/>
                <a:cs typeface="Arial" panose="020B0604020202020204" pitchFamily="34" charset="0"/>
              </a:rPr>
              <a:t>("Age of Student 1: %d\n", s1.age);</a:t>
            </a:r>
          </a:p>
          <a:p>
            <a:r>
              <a:rPr lang="en-US" dirty="0">
                <a:solidFill>
                  <a:schemeClr val="accent5">
                    <a:lumMod val="75000"/>
                  </a:schemeClr>
                </a:solidFill>
                <a:latin typeface="Arial" panose="020B0604020202020204" pitchFamily="34" charset="0"/>
                <a:cs typeface="Arial" panose="020B0604020202020204" pitchFamily="34" charset="0"/>
              </a:rPr>
              <a:t>    </a:t>
            </a:r>
          </a:p>
          <a:p>
            <a:r>
              <a:rPr lang="en-US" dirty="0">
                <a:solidFill>
                  <a:schemeClr val="accent5">
                    <a:lumMod val="75000"/>
                  </a:schemeClr>
                </a:solidFill>
                <a:latin typeface="Arial" panose="020B0604020202020204" pitchFamily="34" charset="0"/>
                <a:cs typeface="Arial" panose="020B0604020202020204" pitchFamily="34" charset="0"/>
              </a:rPr>
              <a:t>    return 0;</a:t>
            </a:r>
          </a:p>
          <a:p>
            <a:r>
              <a:rPr lang="en-US" dirty="0">
                <a:solidFill>
                  <a:schemeClr val="accent5">
                    <a:lumMod val="7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348895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Structures and Unions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82</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4" y="835842"/>
            <a:ext cx="9033376" cy="584775"/>
          </a:xfrm>
          <a:prstGeom prst="rect">
            <a:avLst/>
          </a:prstGeom>
        </p:spPr>
        <p:txBody>
          <a:bodyPr wrap="square">
            <a:spAutoFit/>
          </a:bodyPr>
          <a:lstStyle/>
          <a:p>
            <a:r>
              <a:rPr lang="en-US" sz="1600" dirty="0">
                <a:solidFill>
                  <a:schemeClr val="accent3"/>
                </a:solidFill>
                <a:latin typeface="Arial" panose="020B0604020202020204" pitchFamily="34" charset="0"/>
                <a:cs typeface="Arial" panose="020B0604020202020204" pitchFamily="34" charset="0"/>
              </a:rPr>
              <a:t>Structure </a:t>
            </a:r>
            <a:r>
              <a:rPr lang="en-US" sz="1600" dirty="0" smtClean="0">
                <a:solidFill>
                  <a:schemeClr val="accent3"/>
                </a:solidFill>
                <a:latin typeface="Arial" panose="020B0604020202020204" pitchFamily="34" charset="0"/>
                <a:cs typeface="Arial" panose="020B0604020202020204" pitchFamily="34" charset="0"/>
              </a:rPr>
              <a:t>Initialization:</a:t>
            </a:r>
            <a:endParaRPr lang="en-US" sz="1600" dirty="0">
              <a:solidFill>
                <a:schemeClr val="accent3"/>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Like a variable of any other datatype, structure variable can also be initialized at compile time.</a:t>
            </a:r>
          </a:p>
        </p:txBody>
      </p:sp>
      <p:sp>
        <p:nvSpPr>
          <p:cNvPr id="5" name="Rectangle 4"/>
          <p:cNvSpPr/>
          <p:nvPr/>
        </p:nvSpPr>
        <p:spPr>
          <a:xfrm>
            <a:off x="623090" y="1518331"/>
            <a:ext cx="3647460" cy="2308324"/>
          </a:xfrm>
          <a:prstGeom prst="rect">
            <a:avLst/>
          </a:prstGeom>
        </p:spPr>
        <p:txBody>
          <a:bodyPr wrap="square">
            <a:spAutoFit/>
          </a:bodyPr>
          <a:lstStyle/>
          <a:p>
            <a:r>
              <a:rPr lang="en-US" sz="1600" dirty="0">
                <a:solidFill>
                  <a:schemeClr val="accent5">
                    <a:lumMod val="75000"/>
                  </a:schemeClr>
                </a:solidFill>
              </a:rPr>
              <a:t>//</a:t>
            </a:r>
            <a:r>
              <a:rPr lang="en-US" sz="1600" dirty="0" smtClean="0">
                <a:solidFill>
                  <a:schemeClr val="accent5">
                    <a:lumMod val="75000"/>
                  </a:schemeClr>
                </a:solidFill>
              </a:rPr>
              <a:t>initialization</a:t>
            </a:r>
          </a:p>
          <a:p>
            <a:r>
              <a:rPr lang="en-US" sz="1600" dirty="0" err="1" smtClean="0">
                <a:solidFill>
                  <a:schemeClr val="accent5">
                    <a:lumMod val="75000"/>
                  </a:schemeClr>
                </a:solidFill>
              </a:rPr>
              <a:t>struct</a:t>
            </a:r>
            <a:r>
              <a:rPr lang="en-US" sz="1600" dirty="0" smtClean="0">
                <a:solidFill>
                  <a:schemeClr val="accent5">
                    <a:lumMod val="75000"/>
                  </a:schemeClr>
                </a:solidFill>
              </a:rPr>
              <a:t> </a:t>
            </a:r>
            <a:r>
              <a:rPr lang="en-US" sz="1600" dirty="0">
                <a:solidFill>
                  <a:schemeClr val="accent5">
                    <a:lumMod val="75000"/>
                  </a:schemeClr>
                </a:solidFill>
              </a:rPr>
              <a:t>Patient</a:t>
            </a:r>
          </a:p>
          <a:p>
            <a:r>
              <a:rPr lang="en-US" sz="1600" dirty="0">
                <a:solidFill>
                  <a:schemeClr val="accent5">
                    <a:lumMod val="75000"/>
                  </a:schemeClr>
                </a:solidFill>
              </a:rPr>
              <a:t>{</a:t>
            </a:r>
          </a:p>
          <a:p>
            <a:r>
              <a:rPr lang="en-US" sz="1600" dirty="0">
                <a:solidFill>
                  <a:schemeClr val="accent5">
                    <a:lumMod val="75000"/>
                  </a:schemeClr>
                </a:solidFill>
              </a:rPr>
              <a:t>    float height;</a:t>
            </a:r>
          </a:p>
          <a:p>
            <a:r>
              <a:rPr lang="en-US" sz="1600" dirty="0">
                <a:solidFill>
                  <a:schemeClr val="accent5">
                    <a:lumMod val="75000"/>
                  </a:schemeClr>
                </a:solidFill>
              </a:rPr>
              <a:t>    </a:t>
            </a:r>
            <a:r>
              <a:rPr lang="en-US" sz="1600" dirty="0" err="1">
                <a:solidFill>
                  <a:schemeClr val="accent5">
                    <a:lumMod val="75000"/>
                  </a:schemeClr>
                </a:solidFill>
              </a:rPr>
              <a:t>int</a:t>
            </a:r>
            <a:r>
              <a:rPr lang="en-US" sz="1600" dirty="0">
                <a:solidFill>
                  <a:schemeClr val="accent5">
                    <a:lumMod val="75000"/>
                  </a:schemeClr>
                </a:solidFill>
              </a:rPr>
              <a:t> weight;  </a:t>
            </a:r>
          </a:p>
          <a:p>
            <a:r>
              <a:rPr lang="en-US" sz="1600" dirty="0">
                <a:solidFill>
                  <a:schemeClr val="accent5">
                    <a:lumMod val="75000"/>
                  </a:schemeClr>
                </a:solidFill>
              </a:rPr>
              <a:t>    </a:t>
            </a:r>
            <a:r>
              <a:rPr lang="en-US" sz="1600" dirty="0" err="1">
                <a:solidFill>
                  <a:schemeClr val="accent5">
                    <a:lumMod val="75000"/>
                  </a:schemeClr>
                </a:solidFill>
              </a:rPr>
              <a:t>int</a:t>
            </a:r>
            <a:r>
              <a:rPr lang="en-US" sz="1600" dirty="0">
                <a:solidFill>
                  <a:schemeClr val="accent5">
                    <a:lumMod val="75000"/>
                  </a:schemeClr>
                </a:solidFill>
              </a:rPr>
              <a:t> age; </a:t>
            </a:r>
          </a:p>
          <a:p>
            <a:r>
              <a:rPr lang="en-US" sz="1600" dirty="0">
                <a:solidFill>
                  <a:schemeClr val="accent5">
                    <a:lumMod val="75000"/>
                  </a:schemeClr>
                </a:solidFill>
              </a:rPr>
              <a:t>};</a:t>
            </a:r>
          </a:p>
          <a:p>
            <a:endParaRPr lang="en-US" sz="1600" dirty="0">
              <a:solidFill>
                <a:schemeClr val="accent5">
                  <a:lumMod val="75000"/>
                </a:schemeClr>
              </a:solidFill>
            </a:endParaRPr>
          </a:p>
          <a:p>
            <a:r>
              <a:rPr lang="en-US" sz="1600" dirty="0" err="1">
                <a:solidFill>
                  <a:schemeClr val="accent5">
                    <a:lumMod val="75000"/>
                  </a:schemeClr>
                </a:solidFill>
              </a:rPr>
              <a:t>struct</a:t>
            </a:r>
            <a:r>
              <a:rPr lang="en-US" sz="1600" dirty="0">
                <a:solidFill>
                  <a:schemeClr val="accent5">
                    <a:lumMod val="75000"/>
                  </a:schemeClr>
                </a:solidFill>
              </a:rPr>
              <a:t> Patient p1 = { 180.75 , 73, 23 };    </a:t>
            </a:r>
          </a:p>
        </p:txBody>
      </p:sp>
      <p:sp>
        <p:nvSpPr>
          <p:cNvPr id="6" name="Rectangle 5"/>
          <p:cNvSpPr/>
          <p:nvPr/>
        </p:nvSpPr>
        <p:spPr>
          <a:xfrm>
            <a:off x="4808182" y="1714566"/>
            <a:ext cx="4572000" cy="1569660"/>
          </a:xfrm>
          <a:prstGeom prst="rect">
            <a:avLst/>
          </a:prstGeom>
        </p:spPr>
        <p:txBody>
          <a:bodyPr>
            <a:spAutoFit/>
          </a:bodyPr>
          <a:lstStyle/>
          <a:p>
            <a:r>
              <a:rPr lang="en-US" sz="1600" dirty="0">
                <a:solidFill>
                  <a:schemeClr val="accent5">
                    <a:lumMod val="75000"/>
                  </a:schemeClr>
                </a:solidFill>
              </a:rPr>
              <a:t>//initialization of each member separately</a:t>
            </a:r>
            <a:endParaRPr lang="en-US" sz="1600" dirty="0" smtClean="0">
              <a:solidFill>
                <a:schemeClr val="accent5">
                  <a:lumMod val="75000"/>
                </a:schemeClr>
              </a:solidFill>
            </a:endParaRPr>
          </a:p>
          <a:p>
            <a:r>
              <a:rPr lang="en-US" sz="1600" dirty="0" err="1" smtClean="0">
                <a:solidFill>
                  <a:schemeClr val="accent5">
                    <a:lumMod val="75000"/>
                  </a:schemeClr>
                </a:solidFill>
              </a:rPr>
              <a:t>struct</a:t>
            </a:r>
            <a:r>
              <a:rPr lang="en-US" sz="1600" dirty="0" smtClean="0">
                <a:solidFill>
                  <a:schemeClr val="accent5">
                    <a:lumMod val="75000"/>
                  </a:schemeClr>
                </a:solidFill>
              </a:rPr>
              <a:t> </a:t>
            </a:r>
            <a:r>
              <a:rPr lang="en-US" sz="1600" dirty="0">
                <a:solidFill>
                  <a:schemeClr val="accent5">
                    <a:lumMod val="75000"/>
                  </a:schemeClr>
                </a:solidFill>
              </a:rPr>
              <a:t>Patient p1;</a:t>
            </a:r>
          </a:p>
          <a:p>
            <a:r>
              <a:rPr lang="en-US" sz="1600" dirty="0">
                <a:solidFill>
                  <a:schemeClr val="accent5">
                    <a:lumMod val="75000"/>
                  </a:schemeClr>
                </a:solidFill>
              </a:rPr>
              <a:t>p1.height = 180.75;     </a:t>
            </a:r>
          </a:p>
          <a:p>
            <a:r>
              <a:rPr lang="en-US" sz="1600" dirty="0">
                <a:solidFill>
                  <a:schemeClr val="accent5">
                    <a:lumMod val="75000"/>
                  </a:schemeClr>
                </a:solidFill>
              </a:rPr>
              <a:t>p1.weight = 73;</a:t>
            </a:r>
          </a:p>
          <a:p>
            <a:r>
              <a:rPr lang="en-US" sz="1600" dirty="0">
                <a:solidFill>
                  <a:schemeClr val="accent5">
                    <a:lumMod val="75000"/>
                  </a:schemeClr>
                </a:solidFill>
              </a:rPr>
              <a:t>p1.age = 23</a:t>
            </a:r>
            <a:r>
              <a:rPr lang="en-US" sz="1600" dirty="0" smtClean="0">
                <a:solidFill>
                  <a:schemeClr val="accent5">
                    <a:lumMod val="75000"/>
                  </a:schemeClr>
                </a:solidFill>
              </a:rPr>
              <a:t>;</a:t>
            </a:r>
          </a:p>
          <a:p>
            <a:endParaRPr lang="en-US" sz="1600" dirty="0">
              <a:solidFill>
                <a:schemeClr val="accent5">
                  <a:lumMod val="75000"/>
                </a:schemeClr>
              </a:solidFill>
            </a:endParaRPr>
          </a:p>
        </p:txBody>
      </p:sp>
    </p:spTree>
    <p:extLst>
      <p:ext uri="{BB962C8B-B14F-4D97-AF65-F5344CB8AC3E}">
        <p14:creationId xmlns:p14="http://schemas.microsoft.com/office/powerpoint/2010/main" val="8987515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Structures and Unions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83</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7" name="Rectangle 6"/>
          <p:cNvSpPr/>
          <p:nvPr/>
        </p:nvSpPr>
        <p:spPr>
          <a:xfrm>
            <a:off x="110624" y="755152"/>
            <a:ext cx="8852547" cy="1323439"/>
          </a:xfrm>
          <a:prstGeom prst="rect">
            <a:avLst/>
          </a:prstGeom>
        </p:spPr>
        <p:txBody>
          <a:bodyPr wrap="square">
            <a:spAutoFit/>
          </a:bodyPr>
          <a:lstStyle/>
          <a:p>
            <a:r>
              <a:rPr lang="en-US" sz="1600" dirty="0">
                <a:solidFill>
                  <a:schemeClr val="accent3"/>
                </a:solidFill>
              </a:rPr>
              <a:t>Array of </a:t>
            </a:r>
            <a:r>
              <a:rPr lang="en-US" sz="1600" dirty="0" smtClean="0">
                <a:solidFill>
                  <a:schemeClr val="accent3"/>
                </a:solidFill>
              </a:rPr>
              <a:t>Structure:</a:t>
            </a:r>
            <a:endParaRPr lang="en-US" sz="1600" dirty="0">
              <a:solidFill>
                <a:schemeClr val="accent3"/>
              </a:solidFill>
            </a:endParaRPr>
          </a:p>
          <a:p>
            <a:pPr marL="285750" indent="-285750">
              <a:buFont typeface="Arial" panose="020B0604020202020204" pitchFamily="34" charset="0"/>
              <a:buChar char="•"/>
            </a:pPr>
            <a:r>
              <a:rPr lang="en-US" sz="1600" dirty="0">
                <a:solidFill>
                  <a:schemeClr val="accent5">
                    <a:lumMod val="75000"/>
                  </a:schemeClr>
                </a:solidFill>
              </a:rPr>
              <a:t>We can also declare an array of </a:t>
            </a:r>
            <a:r>
              <a:rPr lang="en-US" sz="1600" b="1" dirty="0">
                <a:solidFill>
                  <a:schemeClr val="accent5">
                    <a:lumMod val="75000"/>
                  </a:schemeClr>
                </a:solidFill>
              </a:rPr>
              <a:t>structure</a:t>
            </a:r>
            <a:r>
              <a:rPr lang="en-US" sz="1600" dirty="0">
                <a:solidFill>
                  <a:schemeClr val="accent5">
                    <a:lumMod val="75000"/>
                  </a:schemeClr>
                </a:solidFill>
              </a:rPr>
              <a:t> variables. in which each element of the array will represent a </a:t>
            </a:r>
            <a:r>
              <a:rPr lang="en-US" sz="1600" b="1" dirty="0">
                <a:solidFill>
                  <a:schemeClr val="accent5">
                    <a:lumMod val="75000"/>
                  </a:schemeClr>
                </a:solidFill>
              </a:rPr>
              <a:t>structure</a:t>
            </a:r>
            <a:r>
              <a:rPr lang="en-US" sz="1600" dirty="0">
                <a:solidFill>
                  <a:schemeClr val="accent5">
                    <a:lumMod val="75000"/>
                  </a:schemeClr>
                </a:solidFill>
              </a:rPr>
              <a:t> variable. </a:t>
            </a:r>
            <a:r>
              <a:rPr lang="en-US" sz="1600" dirty="0">
                <a:solidFill>
                  <a:schemeClr val="accent3"/>
                </a:solidFill>
              </a:rPr>
              <a:t>Example :</a:t>
            </a:r>
            <a:r>
              <a:rPr lang="en-US" sz="1600" dirty="0">
                <a:solidFill>
                  <a:schemeClr val="accent5">
                    <a:lumMod val="75000"/>
                  </a:schemeClr>
                </a:solidFill>
              </a:rPr>
              <a:t> </a:t>
            </a:r>
            <a:r>
              <a:rPr lang="en-US" sz="1600" dirty="0" err="1">
                <a:solidFill>
                  <a:schemeClr val="bg2"/>
                </a:solidFill>
              </a:rPr>
              <a:t>struct</a:t>
            </a:r>
            <a:r>
              <a:rPr lang="en-US" sz="1600" dirty="0">
                <a:solidFill>
                  <a:schemeClr val="bg2"/>
                </a:solidFill>
              </a:rPr>
              <a:t> employee </a:t>
            </a:r>
            <a:r>
              <a:rPr lang="en-US" sz="1600" dirty="0" err="1">
                <a:solidFill>
                  <a:schemeClr val="bg2"/>
                </a:solidFill>
              </a:rPr>
              <a:t>emp</a:t>
            </a:r>
            <a:r>
              <a:rPr lang="en-US" sz="1600" dirty="0">
                <a:solidFill>
                  <a:schemeClr val="bg2"/>
                </a:solidFill>
              </a:rPr>
              <a:t>[5</a:t>
            </a:r>
            <a:r>
              <a:rPr lang="en-US" sz="1600" dirty="0" smtClean="0">
                <a:solidFill>
                  <a:schemeClr val="bg2"/>
                </a:solidFill>
              </a:rPr>
              <a:t>];</a:t>
            </a:r>
            <a:endParaRPr lang="en-US" sz="1600" dirty="0">
              <a:solidFill>
                <a:schemeClr val="accent5">
                  <a:lumMod val="75000"/>
                </a:schemeClr>
              </a:solidFill>
            </a:endParaRPr>
          </a:p>
          <a:p>
            <a:pPr marL="285750" indent="-285750">
              <a:buFont typeface="Arial" panose="020B0604020202020204" pitchFamily="34" charset="0"/>
              <a:buChar char="•"/>
            </a:pPr>
            <a:r>
              <a:rPr lang="en-US" sz="1600" dirty="0">
                <a:solidFill>
                  <a:schemeClr val="accent5">
                    <a:lumMod val="75000"/>
                  </a:schemeClr>
                </a:solidFill>
              </a:rPr>
              <a:t>The below program defines an array </a:t>
            </a:r>
            <a:r>
              <a:rPr lang="en-US" sz="1600" dirty="0" err="1">
                <a:solidFill>
                  <a:schemeClr val="accent3"/>
                </a:solidFill>
              </a:rPr>
              <a:t>emp</a:t>
            </a:r>
            <a:r>
              <a:rPr lang="en-US" sz="1600" dirty="0">
                <a:solidFill>
                  <a:schemeClr val="accent5">
                    <a:lumMod val="75000"/>
                  </a:schemeClr>
                </a:solidFill>
              </a:rPr>
              <a:t> of size 5. Each element of the array </a:t>
            </a:r>
            <a:r>
              <a:rPr lang="en-US" sz="1600" dirty="0" err="1">
                <a:solidFill>
                  <a:schemeClr val="accent3"/>
                </a:solidFill>
              </a:rPr>
              <a:t>emp</a:t>
            </a:r>
            <a:r>
              <a:rPr lang="en-US" sz="1600" dirty="0">
                <a:solidFill>
                  <a:schemeClr val="accent5">
                    <a:lumMod val="75000"/>
                  </a:schemeClr>
                </a:solidFill>
              </a:rPr>
              <a:t> is of type </a:t>
            </a:r>
            <a:r>
              <a:rPr lang="en-US" sz="1600" dirty="0">
                <a:solidFill>
                  <a:schemeClr val="accent3"/>
                </a:solidFill>
              </a:rPr>
              <a:t>Employee</a:t>
            </a:r>
            <a:r>
              <a:rPr lang="en-US" sz="1600" dirty="0">
                <a:solidFill>
                  <a:schemeClr val="accent5">
                    <a:lumMod val="75000"/>
                  </a:schemeClr>
                </a:solidFill>
              </a:rPr>
              <a:t>.</a:t>
            </a:r>
          </a:p>
        </p:txBody>
      </p:sp>
      <p:sp>
        <p:nvSpPr>
          <p:cNvPr id="8" name="Rectangle 7"/>
          <p:cNvSpPr/>
          <p:nvPr/>
        </p:nvSpPr>
        <p:spPr>
          <a:xfrm>
            <a:off x="371555" y="2095615"/>
            <a:ext cx="2160630" cy="2677656"/>
          </a:xfrm>
          <a:prstGeom prst="rect">
            <a:avLst/>
          </a:prstGeom>
        </p:spPr>
        <p:txBody>
          <a:bodyPr wrap="square">
            <a:spAutoFit/>
          </a:bodyPr>
          <a:lstStyle/>
          <a:p>
            <a:r>
              <a:rPr lang="en-US" dirty="0">
                <a:solidFill>
                  <a:schemeClr val="accent5">
                    <a:lumMod val="75000"/>
                  </a:schemeClr>
                </a:solidFill>
              </a:rPr>
              <a:t>#include&lt;</a:t>
            </a:r>
            <a:r>
              <a:rPr lang="en-US" dirty="0" err="1">
                <a:solidFill>
                  <a:schemeClr val="accent5">
                    <a:lumMod val="75000"/>
                  </a:schemeClr>
                </a:solidFill>
              </a:rPr>
              <a:t>stdio.h</a:t>
            </a:r>
            <a:r>
              <a:rPr lang="en-US" dirty="0" smtClean="0">
                <a:solidFill>
                  <a:schemeClr val="accent5">
                    <a:lumMod val="75000"/>
                  </a:schemeClr>
                </a:solidFill>
              </a:rPr>
              <a:t>&gt;</a:t>
            </a:r>
            <a:endParaRPr lang="en-US" dirty="0">
              <a:solidFill>
                <a:schemeClr val="accent5">
                  <a:lumMod val="75000"/>
                </a:schemeClr>
              </a:solidFill>
            </a:endParaRPr>
          </a:p>
          <a:p>
            <a:r>
              <a:rPr lang="en-US" dirty="0" err="1">
                <a:solidFill>
                  <a:schemeClr val="accent5">
                    <a:lumMod val="75000"/>
                  </a:schemeClr>
                </a:solidFill>
              </a:rPr>
              <a:t>struct</a:t>
            </a:r>
            <a:r>
              <a:rPr lang="en-US" dirty="0">
                <a:solidFill>
                  <a:schemeClr val="accent5">
                    <a:lumMod val="75000"/>
                  </a:schemeClr>
                </a:solidFill>
              </a:rPr>
              <a:t> Employee</a:t>
            </a:r>
          </a:p>
          <a:p>
            <a:r>
              <a:rPr lang="en-US" dirty="0">
                <a:solidFill>
                  <a:schemeClr val="accent5">
                    <a:lumMod val="75000"/>
                  </a:schemeClr>
                </a:solidFill>
              </a:rPr>
              <a:t>{</a:t>
            </a:r>
          </a:p>
          <a:p>
            <a:r>
              <a:rPr lang="en-US" dirty="0">
                <a:solidFill>
                  <a:schemeClr val="accent5">
                    <a:lumMod val="75000"/>
                  </a:schemeClr>
                </a:solidFill>
              </a:rPr>
              <a:t>    char </a:t>
            </a:r>
            <a:r>
              <a:rPr lang="en-US" dirty="0" err="1">
                <a:solidFill>
                  <a:schemeClr val="accent5">
                    <a:lumMod val="75000"/>
                  </a:schemeClr>
                </a:solidFill>
              </a:rPr>
              <a:t>ename</a:t>
            </a:r>
            <a:r>
              <a:rPr lang="en-US" dirty="0">
                <a:solidFill>
                  <a:schemeClr val="accent5">
                    <a:lumMod val="75000"/>
                  </a:schemeClr>
                </a:solidFill>
              </a:rPr>
              <a:t>[10];</a:t>
            </a:r>
          </a:p>
          <a:p>
            <a:r>
              <a:rPr lang="en-US" dirty="0">
                <a:solidFill>
                  <a:schemeClr val="accent5">
                    <a:lumMod val="75000"/>
                  </a:schemeClr>
                </a:solidFill>
              </a:rPr>
              <a:t>    </a:t>
            </a:r>
            <a:r>
              <a:rPr lang="en-US" dirty="0" err="1">
                <a:solidFill>
                  <a:schemeClr val="accent5">
                    <a:lumMod val="75000"/>
                  </a:schemeClr>
                </a:solidFill>
              </a:rPr>
              <a:t>int</a:t>
            </a:r>
            <a:r>
              <a:rPr lang="en-US" dirty="0">
                <a:solidFill>
                  <a:schemeClr val="accent5">
                    <a:lumMod val="75000"/>
                  </a:schemeClr>
                </a:solidFill>
              </a:rPr>
              <a:t> </a:t>
            </a:r>
            <a:r>
              <a:rPr lang="en-US" dirty="0" err="1">
                <a:solidFill>
                  <a:schemeClr val="accent5">
                    <a:lumMod val="75000"/>
                  </a:schemeClr>
                </a:solidFill>
              </a:rPr>
              <a:t>sal</a:t>
            </a:r>
            <a:r>
              <a:rPr lang="en-US" dirty="0">
                <a:solidFill>
                  <a:schemeClr val="accent5">
                    <a:lumMod val="75000"/>
                  </a:schemeClr>
                </a:solidFill>
              </a:rPr>
              <a:t>;</a:t>
            </a:r>
          </a:p>
          <a:p>
            <a:r>
              <a:rPr lang="en-US" dirty="0" smtClean="0">
                <a:solidFill>
                  <a:schemeClr val="accent5">
                    <a:lumMod val="75000"/>
                  </a:schemeClr>
                </a:solidFill>
              </a:rPr>
              <a:t>};</a:t>
            </a:r>
            <a:endParaRPr lang="en-US" dirty="0">
              <a:solidFill>
                <a:schemeClr val="accent5">
                  <a:lumMod val="75000"/>
                </a:schemeClr>
              </a:solidFill>
            </a:endParaRPr>
          </a:p>
          <a:p>
            <a:r>
              <a:rPr lang="en-US" dirty="0" err="1">
                <a:solidFill>
                  <a:schemeClr val="accent5">
                    <a:lumMod val="75000"/>
                  </a:schemeClr>
                </a:solidFill>
              </a:rPr>
              <a:t>struct</a:t>
            </a:r>
            <a:r>
              <a:rPr lang="en-US" dirty="0">
                <a:solidFill>
                  <a:schemeClr val="accent5">
                    <a:lumMod val="75000"/>
                  </a:schemeClr>
                </a:solidFill>
              </a:rPr>
              <a:t> Employee </a:t>
            </a:r>
            <a:r>
              <a:rPr lang="en-US" dirty="0" err="1">
                <a:solidFill>
                  <a:schemeClr val="accent5">
                    <a:lumMod val="75000"/>
                  </a:schemeClr>
                </a:solidFill>
              </a:rPr>
              <a:t>emp</a:t>
            </a:r>
            <a:r>
              <a:rPr lang="en-US" dirty="0">
                <a:solidFill>
                  <a:schemeClr val="accent5">
                    <a:lumMod val="75000"/>
                  </a:schemeClr>
                </a:solidFill>
              </a:rPr>
              <a:t>[5];</a:t>
            </a:r>
          </a:p>
          <a:p>
            <a:r>
              <a:rPr lang="en-US" dirty="0" err="1">
                <a:solidFill>
                  <a:schemeClr val="accent5">
                    <a:lumMod val="75000"/>
                  </a:schemeClr>
                </a:solidFill>
              </a:rPr>
              <a:t>int</a:t>
            </a:r>
            <a:r>
              <a:rPr lang="en-US" dirty="0">
                <a:solidFill>
                  <a:schemeClr val="accent5">
                    <a:lumMod val="75000"/>
                  </a:schemeClr>
                </a:solidFill>
              </a:rPr>
              <a:t> </a:t>
            </a:r>
            <a:r>
              <a:rPr lang="en-US" dirty="0" err="1">
                <a:solidFill>
                  <a:schemeClr val="accent5">
                    <a:lumMod val="75000"/>
                  </a:schemeClr>
                </a:solidFill>
              </a:rPr>
              <a:t>i</a:t>
            </a:r>
            <a:r>
              <a:rPr lang="en-US" dirty="0">
                <a:solidFill>
                  <a:schemeClr val="accent5">
                    <a:lumMod val="75000"/>
                  </a:schemeClr>
                </a:solidFill>
              </a:rPr>
              <a:t>, j;</a:t>
            </a:r>
          </a:p>
          <a:p>
            <a:r>
              <a:rPr lang="en-US" dirty="0">
                <a:solidFill>
                  <a:schemeClr val="accent5">
                    <a:lumMod val="75000"/>
                  </a:schemeClr>
                </a:solidFill>
              </a:rPr>
              <a:t>void ask()</a:t>
            </a:r>
          </a:p>
          <a:p>
            <a:r>
              <a:rPr lang="en-US" dirty="0">
                <a:solidFill>
                  <a:schemeClr val="accent5">
                    <a:lumMod val="75000"/>
                  </a:schemeClr>
                </a:solidFill>
              </a:rPr>
              <a:t>{</a:t>
            </a:r>
          </a:p>
          <a:p>
            <a:r>
              <a:rPr lang="en-US" dirty="0">
                <a:solidFill>
                  <a:schemeClr val="accent5">
                    <a:lumMod val="75000"/>
                  </a:schemeClr>
                </a:solidFill>
              </a:rPr>
              <a:t>    for(</a:t>
            </a:r>
            <a:r>
              <a:rPr lang="en-US" dirty="0" err="1">
                <a:solidFill>
                  <a:schemeClr val="accent5">
                    <a:lumMod val="75000"/>
                  </a:schemeClr>
                </a:solidFill>
              </a:rPr>
              <a:t>i</a:t>
            </a:r>
            <a:r>
              <a:rPr lang="en-US" dirty="0">
                <a:solidFill>
                  <a:schemeClr val="accent5">
                    <a:lumMod val="75000"/>
                  </a:schemeClr>
                </a:solidFill>
              </a:rPr>
              <a:t> = 0; </a:t>
            </a:r>
            <a:r>
              <a:rPr lang="en-US" dirty="0" err="1">
                <a:solidFill>
                  <a:schemeClr val="accent5">
                    <a:lumMod val="75000"/>
                  </a:schemeClr>
                </a:solidFill>
              </a:rPr>
              <a:t>i</a:t>
            </a:r>
            <a:r>
              <a:rPr lang="en-US" dirty="0">
                <a:solidFill>
                  <a:schemeClr val="accent5">
                    <a:lumMod val="75000"/>
                  </a:schemeClr>
                </a:solidFill>
              </a:rPr>
              <a:t> &lt; 3; </a:t>
            </a:r>
            <a:r>
              <a:rPr lang="en-US" dirty="0" err="1">
                <a:solidFill>
                  <a:schemeClr val="accent5">
                    <a:lumMod val="75000"/>
                  </a:schemeClr>
                </a:solidFill>
              </a:rPr>
              <a:t>i</a:t>
            </a:r>
            <a:r>
              <a:rPr lang="en-US" dirty="0">
                <a:solidFill>
                  <a:schemeClr val="accent5">
                    <a:lumMod val="75000"/>
                  </a:schemeClr>
                </a:solidFill>
              </a:rPr>
              <a:t>++)</a:t>
            </a:r>
          </a:p>
          <a:p>
            <a:r>
              <a:rPr lang="en-US" dirty="0">
                <a:solidFill>
                  <a:schemeClr val="accent5">
                    <a:lumMod val="75000"/>
                  </a:schemeClr>
                </a:solidFill>
              </a:rPr>
              <a:t>    </a:t>
            </a:r>
            <a:r>
              <a:rPr lang="en-US" dirty="0" smtClean="0">
                <a:solidFill>
                  <a:schemeClr val="accent5">
                    <a:lumMod val="75000"/>
                  </a:schemeClr>
                </a:solidFill>
              </a:rPr>
              <a:t>{</a:t>
            </a:r>
            <a:endParaRPr lang="en-US" dirty="0">
              <a:solidFill>
                <a:schemeClr val="accent5">
                  <a:lumMod val="75000"/>
                </a:schemeClr>
              </a:solidFill>
            </a:endParaRPr>
          </a:p>
        </p:txBody>
      </p:sp>
      <p:sp>
        <p:nvSpPr>
          <p:cNvPr id="11" name="Rectangle 10"/>
          <p:cNvSpPr/>
          <p:nvPr/>
        </p:nvSpPr>
        <p:spPr>
          <a:xfrm>
            <a:off x="1931789" y="2022138"/>
            <a:ext cx="4572000" cy="1600438"/>
          </a:xfrm>
          <a:prstGeom prst="rect">
            <a:avLst/>
          </a:prstGeom>
        </p:spPr>
        <p:txBody>
          <a:bodyPr>
            <a:spAutoFit/>
          </a:bodyPr>
          <a:lstStyle/>
          <a:p>
            <a:r>
              <a:rPr lang="en-US" dirty="0" smtClean="0">
                <a:solidFill>
                  <a:schemeClr val="accent5">
                    <a:lumMod val="75000"/>
                  </a:schemeClr>
                </a:solidFill>
              </a:rPr>
              <a:t>        </a:t>
            </a:r>
            <a:r>
              <a:rPr lang="en-US" dirty="0" err="1">
                <a:solidFill>
                  <a:schemeClr val="accent5">
                    <a:lumMod val="75000"/>
                  </a:schemeClr>
                </a:solidFill>
              </a:rPr>
              <a:t>printf</a:t>
            </a:r>
            <a:r>
              <a:rPr lang="en-US" dirty="0">
                <a:solidFill>
                  <a:schemeClr val="accent5">
                    <a:lumMod val="75000"/>
                  </a:schemeClr>
                </a:solidFill>
              </a:rPr>
              <a:t>("\</a:t>
            </a:r>
            <a:r>
              <a:rPr lang="en-US" dirty="0" err="1">
                <a:solidFill>
                  <a:schemeClr val="accent5">
                    <a:lumMod val="75000"/>
                  </a:schemeClr>
                </a:solidFill>
              </a:rPr>
              <a:t>nEnter</a:t>
            </a:r>
            <a:r>
              <a:rPr lang="en-US" dirty="0">
                <a:solidFill>
                  <a:schemeClr val="accent5">
                    <a:lumMod val="75000"/>
                  </a:schemeClr>
                </a:solidFill>
              </a:rPr>
              <a:t> %</a:t>
            </a:r>
            <a:r>
              <a:rPr lang="en-US" dirty="0" smtClean="0">
                <a:solidFill>
                  <a:schemeClr val="accent5">
                    <a:lumMod val="75000"/>
                  </a:schemeClr>
                </a:solidFill>
              </a:rPr>
              <a:t>d </a:t>
            </a:r>
            <a:r>
              <a:rPr lang="en-US" dirty="0">
                <a:solidFill>
                  <a:schemeClr val="accent5">
                    <a:lumMod val="75000"/>
                  </a:schemeClr>
                </a:solidFill>
              </a:rPr>
              <a:t>Employee record:\n", i+1);</a:t>
            </a:r>
          </a:p>
          <a:p>
            <a:r>
              <a:rPr lang="en-US" dirty="0">
                <a:solidFill>
                  <a:schemeClr val="accent5">
                    <a:lumMod val="75000"/>
                  </a:schemeClr>
                </a:solidFill>
              </a:rPr>
              <a:t>        </a:t>
            </a:r>
            <a:r>
              <a:rPr lang="en-US" dirty="0" err="1">
                <a:solidFill>
                  <a:schemeClr val="accent5">
                    <a:lumMod val="75000"/>
                  </a:schemeClr>
                </a:solidFill>
              </a:rPr>
              <a:t>printf</a:t>
            </a:r>
            <a:r>
              <a:rPr lang="en-US" dirty="0">
                <a:solidFill>
                  <a:schemeClr val="accent5">
                    <a:lumMod val="75000"/>
                  </a:schemeClr>
                </a:solidFill>
              </a:rPr>
              <a:t>("\</a:t>
            </a:r>
            <a:r>
              <a:rPr lang="en-US" dirty="0" err="1">
                <a:solidFill>
                  <a:schemeClr val="accent5">
                    <a:lumMod val="75000"/>
                  </a:schemeClr>
                </a:solidFill>
              </a:rPr>
              <a:t>nEmployee</a:t>
            </a:r>
            <a:r>
              <a:rPr lang="en-US" dirty="0">
                <a:solidFill>
                  <a:schemeClr val="accent5">
                    <a:lumMod val="75000"/>
                  </a:schemeClr>
                </a:solidFill>
              </a:rPr>
              <a:t> name:\t");</a:t>
            </a:r>
          </a:p>
          <a:p>
            <a:r>
              <a:rPr lang="en-US" dirty="0">
                <a:solidFill>
                  <a:schemeClr val="accent5">
                    <a:lumMod val="75000"/>
                  </a:schemeClr>
                </a:solidFill>
              </a:rPr>
              <a:t>        </a:t>
            </a:r>
            <a:r>
              <a:rPr lang="en-US" dirty="0" err="1">
                <a:solidFill>
                  <a:schemeClr val="accent5">
                    <a:lumMod val="75000"/>
                  </a:schemeClr>
                </a:solidFill>
              </a:rPr>
              <a:t>scanf</a:t>
            </a:r>
            <a:r>
              <a:rPr lang="en-US" dirty="0">
                <a:solidFill>
                  <a:schemeClr val="accent5">
                    <a:lumMod val="75000"/>
                  </a:schemeClr>
                </a:solidFill>
              </a:rPr>
              <a:t>("%s", </a:t>
            </a:r>
            <a:r>
              <a:rPr lang="en-US" dirty="0" err="1">
                <a:solidFill>
                  <a:schemeClr val="accent5">
                    <a:lumMod val="75000"/>
                  </a:schemeClr>
                </a:solidFill>
              </a:rPr>
              <a:t>emp</a:t>
            </a:r>
            <a:r>
              <a:rPr lang="en-US" dirty="0">
                <a:solidFill>
                  <a:schemeClr val="accent5">
                    <a:lumMod val="75000"/>
                  </a:schemeClr>
                </a:solidFill>
              </a:rPr>
              <a:t>[</a:t>
            </a:r>
            <a:r>
              <a:rPr lang="en-US" dirty="0" err="1">
                <a:solidFill>
                  <a:schemeClr val="accent5">
                    <a:lumMod val="75000"/>
                  </a:schemeClr>
                </a:solidFill>
              </a:rPr>
              <a:t>i</a:t>
            </a:r>
            <a:r>
              <a:rPr lang="en-US" dirty="0">
                <a:solidFill>
                  <a:schemeClr val="accent5">
                    <a:lumMod val="75000"/>
                  </a:schemeClr>
                </a:solidFill>
              </a:rPr>
              <a:t>].</a:t>
            </a:r>
            <a:r>
              <a:rPr lang="en-US" dirty="0" err="1">
                <a:solidFill>
                  <a:schemeClr val="accent5">
                    <a:lumMod val="75000"/>
                  </a:schemeClr>
                </a:solidFill>
              </a:rPr>
              <a:t>ename</a:t>
            </a:r>
            <a:r>
              <a:rPr lang="en-US" dirty="0">
                <a:solidFill>
                  <a:schemeClr val="accent5">
                    <a:lumMod val="75000"/>
                  </a:schemeClr>
                </a:solidFill>
              </a:rPr>
              <a:t>);</a:t>
            </a:r>
          </a:p>
          <a:p>
            <a:r>
              <a:rPr lang="en-US" dirty="0">
                <a:solidFill>
                  <a:schemeClr val="accent5">
                    <a:lumMod val="75000"/>
                  </a:schemeClr>
                </a:solidFill>
              </a:rPr>
              <a:t>        </a:t>
            </a:r>
            <a:r>
              <a:rPr lang="en-US" dirty="0" err="1">
                <a:solidFill>
                  <a:schemeClr val="accent5">
                    <a:lumMod val="75000"/>
                  </a:schemeClr>
                </a:solidFill>
              </a:rPr>
              <a:t>printf</a:t>
            </a:r>
            <a:r>
              <a:rPr lang="en-US" dirty="0">
                <a:solidFill>
                  <a:schemeClr val="accent5">
                    <a:lumMod val="75000"/>
                  </a:schemeClr>
                </a:solidFill>
              </a:rPr>
              <a:t>("\</a:t>
            </a:r>
            <a:r>
              <a:rPr lang="en-US" dirty="0" err="1">
                <a:solidFill>
                  <a:schemeClr val="accent5">
                    <a:lumMod val="75000"/>
                  </a:schemeClr>
                </a:solidFill>
              </a:rPr>
              <a:t>nEnter</a:t>
            </a:r>
            <a:r>
              <a:rPr lang="en-US" dirty="0">
                <a:solidFill>
                  <a:schemeClr val="accent5">
                    <a:lumMod val="75000"/>
                  </a:schemeClr>
                </a:solidFill>
              </a:rPr>
              <a:t> Salary:\t");</a:t>
            </a:r>
          </a:p>
          <a:p>
            <a:r>
              <a:rPr lang="en-US" dirty="0">
                <a:solidFill>
                  <a:schemeClr val="accent5">
                    <a:lumMod val="75000"/>
                  </a:schemeClr>
                </a:solidFill>
              </a:rPr>
              <a:t>        </a:t>
            </a:r>
            <a:r>
              <a:rPr lang="en-US" dirty="0" err="1">
                <a:solidFill>
                  <a:schemeClr val="accent5">
                    <a:lumMod val="75000"/>
                  </a:schemeClr>
                </a:solidFill>
              </a:rPr>
              <a:t>scanf</a:t>
            </a:r>
            <a:r>
              <a:rPr lang="en-US" dirty="0">
                <a:solidFill>
                  <a:schemeClr val="accent5">
                    <a:lumMod val="75000"/>
                  </a:schemeClr>
                </a:solidFill>
              </a:rPr>
              <a:t>("%d", &amp;</a:t>
            </a:r>
            <a:r>
              <a:rPr lang="en-US" dirty="0" err="1">
                <a:solidFill>
                  <a:schemeClr val="accent5">
                    <a:lumMod val="75000"/>
                  </a:schemeClr>
                </a:solidFill>
              </a:rPr>
              <a:t>emp</a:t>
            </a:r>
            <a:r>
              <a:rPr lang="en-US" dirty="0">
                <a:solidFill>
                  <a:schemeClr val="accent5">
                    <a:lumMod val="75000"/>
                  </a:schemeClr>
                </a:solidFill>
              </a:rPr>
              <a:t>[</a:t>
            </a:r>
            <a:r>
              <a:rPr lang="en-US" dirty="0" err="1">
                <a:solidFill>
                  <a:schemeClr val="accent5">
                    <a:lumMod val="75000"/>
                  </a:schemeClr>
                </a:solidFill>
              </a:rPr>
              <a:t>i</a:t>
            </a:r>
            <a:r>
              <a:rPr lang="en-US" dirty="0">
                <a:solidFill>
                  <a:schemeClr val="accent5">
                    <a:lumMod val="75000"/>
                  </a:schemeClr>
                </a:solidFill>
              </a:rPr>
              <a:t>].</a:t>
            </a:r>
            <a:r>
              <a:rPr lang="en-US" dirty="0" err="1">
                <a:solidFill>
                  <a:schemeClr val="accent5">
                    <a:lumMod val="75000"/>
                  </a:schemeClr>
                </a:solidFill>
              </a:rPr>
              <a:t>sal</a:t>
            </a:r>
            <a:r>
              <a:rPr lang="en-US" dirty="0">
                <a:solidFill>
                  <a:schemeClr val="accent5">
                    <a:lumMod val="75000"/>
                  </a:schemeClr>
                </a:solidFill>
              </a:rPr>
              <a:t>);</a:t>
            </a:r>
          </a:p>
          <a:p>
            <a:r>
              <a:rPr lang="en-US" dirty="0">
                <a:solidFill>
                  <a:schemeClr val="accent5">
                    <a:lumMod val="75000"/>
                  </a:schemeClr>
                </a:solidFill>
              </a:rPr>
              <a:t>    }</a:t>
            </a:r>
          </a:p>
          <a:p>
            <a:r>
              <a:rPr lang="en-US" dirty="0">
                <a:solidFill>
                  <a:schemeClr val="accent5">
                    <a:lumMod val="75000"/>
                  </a:schemeClr>
                </a:solidFill>
              </a:rPr>
              <a:t>    </a:t>
            </a:r>
          </a:p>
        </p:txBody>
      </p:sp>
      <p:sp>
        <p:nvSpPr>
          <p:cNvPr id="12" name="Rectangle 11"/>
          <p:cNvSpPr/>
          <p:nvPr/>
        </p:nvSpPr>
        <p:spPr>
          <a:xfrm>
            <a:off x="4755987" y="2548220"/>
            <a:ext cx="4572000" cy="2462213"/>
          </a:xfrm>
          <a:prstGeom prst="rect">
            <a:avLst/>
          </a:prstGeom>
        </p:spPr>
        <p:txBody>
          <a:bodyPr>
            <a:spAutoFit/>
          </a:bodyPr>
          <a:lstStyle/>
          <a:p>
            <a:r>
              <a:rPr lang="en-US" dirty="0" smtClean="0">
                <a:solidFill>
                  <a:schemeClr val="accent5">
                    <a:lumMod val="75000"/>
                  </a:schemeClr>
                </a:solidFill>
              </a:rPr>
              <a:t>    </a:t>
            </a:r>
            <a:r>
              <a:rPr lang="en-US" dirty="0" err="1" smtClean="0">
                <a:solidFill>
                  <a:schemeClr val="accent5">
                    <a:lumMod val="75000"/>
                  </a:schemeClr>
                </a:solidFill>
              </a:rPr>
              <a:t>printf</a:t>
            </a:r>
            <a:r>
              <a:rPr lang="en-US" dirty="0">
                <a:solidFill>
                  <a:schemeClr val="accent5">
                    <a:lumMod val="75000"/>
                  </a:schemeClr>
                </a:solidFill>
              </a:rPr>
              <a:t>("\</a:t>
            </a:r>
            <a:r>
              <a:rPr lang="en-US" dirty="0" err="1">
                <a:solidFill>
                  <a:schemeClr val="accent5">
                    <a:lumMod val="75000"/>
                  </a:schemeClr>
                </a:solidFill>
              </a:rPr>
              <a:t>nDisplaying</a:t>
            </a:r>
            <a:r>
              <a:rPr lang="en-US" dirty="0">
                <a:solidFill>
                  <a:schemeClr val="accent5">
                    <a:lumMod val="75000"/>
                  </a:schemeClr>
                </a:solidFill>
              </a:rPr>
              <a:t> Employee record:\n");</a:t>
            </a:r>
          </a:p>
          <a:p>
            <a:r>
              <a:rPr lang="en-US" dirty="0">
                <a:solidFill>
                  <a:schemeClr val="accent5">
                    <a:lumMod val="75000"/>
                  </a:schemeClr>
                </a:solidFill>
              </a:rPr>
              <a:t>    for(</a:t>
            </a:r>
            <a:r>
              <a:rPr lang="en-US" dirty="0" err="1">
                <a:solidFill>
                  <a:schemeClr val="accent5">
                    <a:lumMod val="75000"/>
                  </a:schemeClr>
                </a:solidFill>
              </a:rPr>
              <a:t>i</a:t>
            </a:r>
            <a:r>
              <a:rPr lang="en-US" dirty="0">
                <a:solidFill>
                  <a:schemeClr val="accent5">
                    <a:lumMod val="75000"/>
                  </a:schemeClr>
                </a:solidFill>
              </a:rPr>
              <a:t> = 0; </a:t>
            </a:r>
            <a:r>
              <a:rPr lang="en-US" dirty="0" err="1">
                <a:solidFill>
                  <a:schemeClr val="accent5">
                    <a:lumMod val="75000"/>
                  </a:schemeClr>
                </a:solidFill>
              </a:rPr>
              <a:t>i</a:t>
            </a:r>
            <a:r>
              <a:rPr lang="en-US" dirty="0">
                <a:solidFill>
                  <a:schemeClr val="accent5">
                    <a:lumMod val="75000"/>
                  </a:schemeClr>
                </a:solidFill>
              </a:rPr>
              <a:t> &lt; 3; </a:t>
            </a:r>
            <a:r>
              <a:rPr lang="en-US" dirty="0" err="1">
                <a:solidFill>
                  <a:schemeClr val="accent5">
                    <a:lumMod val="75000"/>
                  </a:schemeClr>
                </a:solidFill>
              </a:rPr>
              <a:t>i</a:t>
            </a:r>
            <a:r>
              <a:rPr lang="en-US" dirty="0">
                <a:solidFill>
                  <a:schemeClr val="accent5">
                    <a:lumMod val="75000"/>
                  </a:schemeClr>
                </a:solidFill>
              </a:rPr>
              <a:t>++)</a:t>
            </a:r>
          </a:p>
          <a:p>
            <a:r>
              <a:rPr lang="en-US" dirty="0">
                <a:solidFill>
                  <a:schemeClr val="accent5">
                    <a:lumMod val="75000"/>
                  </a:schemeClr>
                </a:solidFill>
              </a:rPr>
              <a:t>    {</a:t>
            </a:r>
          </a:p>
          <a:p>
            <a:r>
              <a:rPr lang="en-US" dirty="0">
                <a:solidFill>
                  <a:schemeClr val="accent5">
                    <a:lumMod val="75000"/>
                  </a:schemeClr>
                </a:solidFill>
              </a:rPr>
              <a:t>        </a:t>
            </a:r>
            <a:r>
              <a:rPr lang="en-US" dirty="0" err="1">
                <a:solidFill>
                  <a:schemeClr val="accent5">
                    <a:lumMod val="75000"/>
                  </a:schemeClr>
                </a:solidFill>
              </a:rPr>
              <a:t>printf</a:t>
            </a:r>
            <a:r>
              <a:rPr lang="en-US" dirty="0">
                <a:solidFill>
                  <a:schemeClr val="accent5">
                    <a:lumMod val="75000"/>
                  </a:schemeClr>
                </a:solidFill>
              </a:rPr>
              <a:t>("\</a:t>
            </a:r>
            <a:r>
              <a:rPr lang="en-US" dirty="0" err="1">
                <a:solidFill>
                  <a:schemeClr val="accent5">
                    <a:lumMod val="75000"/>
                  </a:schemeClr>
                </a:solidFill>
              </a:rPr>
              <a:t>nEmployee</a:t>
            </a:r>
            <a:r>
              <a:rPr lang="en-US" dirty="0">
                <a:solidFill>
                  <a:schemeClr val="accent5">
                    <a:lumMod val="75000"/>
                  </a:schemeClr>
                </a:solidFill>
              </a:rPr>
              <a:t> name is %s", </a:t>
            </a:r>
            <a:r>
              <a:rPr lang="en-US" dirty="0" err="1">
                <a:solidFill>
                  <a:schemeClr val="accent5">
                    <a:lumMod val="75000"/>
                  </a:schemeClr>
                </a:solidFill>
              </a:rPr>
              <a:t>emp</a:t>
            </a:r>
            <a:r>
              <a:rPr lang="en-US" dirty="0">
                <a:solidFill>
                  <a:schemeClr val="accent5">
                    <a:lumMod val="75000"/>
                  </a:schemeClr>
                </a:solidFill>
              </a:rPr>
              <a:t>[</a:t>
            </a:r>
            <a:r>
              <a:rPr lang="en-US" dirty="0" err="1">
                <a:solidFill>
                  <a:schemeClr val="accent5">
                    <a:lumMod val="75000"/>
                  </a:schemeClr>
                </a:solidFill>
              </a:rPr>
              <a:t>i</a:t>
            </a:r>
            <a:r>
              <a:rPr lang="en-US" dirty="0">
                <a:solidFill>
                  <a:schemeClr val="accent5">
                    <a:lumMod val="75000"/>
                  </a:schemeClr>
                </a:solidFill>
              </a:rPr>
              <a:t>].</a:t>
            </a:r>
            <a:r>
              <a:rPr lang="en-US" dirty="0" err="1">
                <a:solidFill>
                  <a:schemeClr val="accent5">
                    <a:lumMod val="75000"/>
                  </a:schemeClr>
                </a:solidFill>
              </a:rPr>
              <a:t>ename</a:t>
            </a:r>
            <a:r>
              <a:rPr lang="en-US" dirty="0">
                <a:solidFill>
                  <a:schemeClr val="accent5">
                    <a:lumMod val="75000"/>
                  </a:schemeClr>
                </a:solidFill>
              </a:rPr>
              <a:t>);</a:t>
            </a:r>
          </a:p>
          <a:p>
            <a:r>
              <a:rPr lang="en-US" dirty="0">
                <a:solidFill>
                  <a:schemeClr val="accent5">
                    <a:lumMod val="75000"/>
                  </a:schemeClr>
                </a:solidFill>
              </a:rPr>
              <a:t>        </a:t>
            </a:r>
            <a:r>
              <a:rPr lang="en-US" dirty="0" err="1">
                <a:solidFill>
                  <a:schemeClr val="accent5">
                    <a:lumMod val="75000"/>
                  </a:schemeClr>
                </a:solidFill>
              </a:rPr>
              <a:t>printf</a:t>
            </a:r>
            <a:r>
              <a:rPr lang="en-US" dirty="0">
                <a:solidFill>
                  <a:schemeClr val="accent5">
                    <a:lumMod val="75000"/>
                  </a:schemeClr>
                </a:solidFill>
              </a:rPr>
              <a:t>("\</a:t>
            </a:r>
            <a:r>
              <a:rPr lang="en-US" dirty="0" err="1">
                <a:solidFill>
                  <a:schemeClr val="accent5">
                    <a:lumMod val="75000"/>
                  </a:schemeClr>
                </a:solidFill>
              </a:rPr>
              <a:t>nSlary</a:t>
            </a:r>
            <a:r>
              <a:rPr lang="en-US" dirty="0">
                <a:solidFill>
                  <a:schemeClr val="accent5">
                    <a:lumMod val="75000"/>
                  </a:schemeClr>
                </a:solidFill>
              </a:rPr>
              <a:t> is %d", </a:t>
            </a:r>
            <a:r>
              <a:rPr lang="en-US" dirty="0" err="1">
                <a:solidFill>
                  <a:schemeClr val="accent5">
                    <a:lumMod val="75000"/>
                  </a:schemeClr>
                </a:solidFill>
              </a:rPr>
              <a:t>emp</a:t>
            </a:r>
            <a:r>
              <a:rPr lang="en-US" dirty="0">
                <a:solidFill>
                  <a:schemeClr val="accent5">
                    <a:lumMod val="75000"/>
                  </a:schemeClr>
                </a:solidFill>
              </a:rPr>
              <a:t>[</a:t>
            </a:r>
            <a:r>
              <a:rPr lang="en-US" dirty="0" err="1">
                <a:solidFill>
                  <a:schemeClr val="accent5">
                    <a:lumMod val="75000"/>
                  </a:schemeClr>
                </a:solidFill>
              </a:rPr>
              <a:t>i</a:t>
            </a:r>
            <a:r>
              <a:rPr lang="en-US" dirty="0">
                <a:solidFill>
                  <a:schemeClr val="accent5">
                    <a:lumMod val="75000"/>
                  </a:schemeClr>
                </a:solidFill>
              </a:rPr>
              <a:t>].</a:t>
            </a:r>
            <a:r>
              <a:rPr lang="en-US" dirty="0" err="1">
                <a:solidFill>
                  <a:schemeClr val="accent5">
                    <a:lumMod val="75000"/>
                  </a:schemeClr>
                </a:solidFill>
              </a:rPr>
              <a:t>sal</a:t>
            </a:r>
            <a:r>
              <a:rPr lang="en-US" dirty="0">
                <a:solidFill>
                  <a:schemeClr val="accent5">
                    <a:lumMod val="75000"/>
                  </a:schemeClr>
                </a:solidFill>
              </a:rPr>
              <a:t>);</a:t>
            </a:r>
          </a:p>
          <a:p>
            <a:r>
              <a:rPr lang="en-US" dirty="0">
                <a:solidFill>
                  <a:schemeClr val="accent5">
                    <a:lumMod val="75000"/>
                  </a:schemeClr>
                </a:solidFill>
              </a:rPr>
              <a:t>    }</a:t>
            </a:r>
          </a:p>
          <a:p>
            <a:r>
              <a:rPr lang="en-US" dirty="0">
                <a:solidFill>
                  <a:schemeClr val="accent5">
                    <a:lumMod val="75000"/>
                  </a:schemeClr>
                </a:solidFill>
              </a:rPr>
              <a:t>}</a:t>
            </a:r>
          </a:p>
          <a:p>
            <a:r>
              <a:rPr lang="en-US" dirty="0">
                <a:solidFill>
                  <a:schemeClr val="accent5">
                    <a:lumMod val="75000"/>
                  </a:schemeClr>
                </a:solidFill>
              </a:rPr>
              <a:t>void main()</a:t>
            </a:r>
          </a:p>
          <a:p>
            <a:r>
              <a:rPr lang="en-US" dirty="0">
                <a:solidFill>
                  <a:schemeClr val="accent5">
                    <a:lumMod val="75000"/>
                  </a:schemeClr>
                </a:solidFill>
              </a:rPr>
              <a:t>{</a:t>
            </a:r>
          </a:p>
          <a:p>
            <a:r>
              <a:rPr lang="en-US" dirty="0">
                <a:solidFill>
                  <a:schemeClr val="accent5">
                    <a:lumMod val="75000"/>
                  </a:schemeClr>
                </a:solidFill>
              </a:rPr>
              <a:t>    ask();</a:t>
            </a:r>
          </a:p>
          <a:p>
            <a:r>
              <a:rPr lang="en-US" dirty="0">
                <a:solidFill>
                  <a:schemeClr val="accent5">
                    <a:lumMod val="75000"/>
                  </a:schemeClr>
                </a:solidFill>
              </a:rPr>
              <a:t>}</a:t>
            </a:r>
          </a:p>
        </p:txBody>
      </p:sp>
    </p:spTree>
    <p:extLst>
      <p:ext uri="{BB962C8B-B14F-4D97-AF65-F5344CB8AC3E}">
        <p14:creationId xmlns:p14="http://schemas.microsoft.com/office/powerpoint/2010/main" val="2819571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Structures and Unions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84</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4" y="743950"/>
            <a:ext cx="8852547" cy="1323439"/>
          </a:xfrm>
          <a:prstGeom prst="rect">
            <a:avLst/>
          </a:prstGeom>
        </p:spPr>
        <p:txBody>
          <a:bodyPr wrap="square">
            <a:spAutoFit/>
          </a:bodyPr>
          <a:lstStyle/>
          <a:p>
            <a:r>
              <a:rPr lang="en-US" sz="1600" dirty="0" smtClean="0">
                <a:solidFill>
                  <a:schemeClr val="accent3"/>
                </a:solidFill>
                <a:latin typeface="Arial" panose="020B0604020202020204" pitchFamily="34" charset="0"/>
                <a:cs typeface="Arial" panose="020B0604020202020204" pitchFamily="34" charset="0"/>
              </a:rPr>
              <a:t>Unions:</a:t>
            </a:r>
            <a:endParaRPr lang="en-US" sz="1600" dirty="0">
              <a:solidFill>
                <a:schemeClr val="accent3"/>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Unions are conceptually similar to structures in C. The syntax to declare/define a union is also similar to that of a structure. The only differences is in terms of storage. </a:t>
            </a:r>
            <a:endParaRPr lang="en-US" sz="1600" dirty="0" smtClean="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chemeClr val="accent5">
                    <a:lumMod val="75000"/>
                  </a:schemeClr>
                </a:solidFill>
                <a:latin typeface="Arial" panose="020B0604020202020204" pitchFamily="34" charset="0"/>
                <a:cs typeface="Arial" panose="020B0604020202020204" pitchFamily="34" charset="0"/>
              </a:rPr>
              <a:t>In </a:t>
            </a:r>
            <a:r>
              <a:rPr lang="en-US" sz="1600" dirty="0">
                <a:solidFill>
                  <a:schemeClr val="accent5">
                    <a:lumMod val="75000"/>
                  </a:schemeClr>
                </a:solidFill>
                <a:latin typeface="Arial" panose="020B0604020202020204" pitchFamily="34" charset="0"/>
                <a:cs typeface="Arial" panose="020B0604020202020204" pitchFamily="34" charset="0"/>
              </a:rPr>
              <a:t>structure each member has its own storage location, whereas all members of union uses a single shared memory location which is equal to the size of its largest data member.</a:t>
            </a:r>
          </a:p>
        </p:txBody>
      </p:sp>
      <p:pic>
        <p:nvPicPr>
          <p:cNvPr id="5" name="Picture 4"/>
          <p:cNvPicPr>
            <a:picLocks noChangeAspect="1"/>
          </p:cNvPicPr>
          <p:nvPr/>
        </p:nvPicPr>
        <p:blipFill>
          <a:blip r:embed="rId3"/>
          <a:stretch>
            <a:fillRect/>
          </a:stretch>
        </p:blipFill>
        <p:spPr>
          <a:xfrm>
            <a:off x="3352372" y="2060150"/>
            <a:ext cx="5715000" cy="2924175"/>
          </a:xfrm>
          <a:prstGeom prst="rect">
            <a:avLst/>
          </a:prstGeom>
        </p:spPr>
      </p:pic>
      <p:sp>
        <p:nvSpPr>
          <p:cNvPr id="6" name="Rectangle 5"/>
          <p:cNvSpPr/>
          <p:nvPr/>
        </p:nvSpPr>
        <p:spPr>
          <a:xfrm>
            <a:off x="110625" y="2037303"/>
            <a:ext cx="3241748" cy="2554545"/>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chemeClr val="accent5">
                    <a:lumMod val="75000"/>
                  </a:schemeClr>
                </a:solidFill>
              </a:rPr>
              <a:t>This implies that although a union may contain many members of different types, it cannot handle all the members at the same </a:t>
            </a:r>
            <a:r>
              <a:rPr lang="en-US" sz="1600" dirty="0" err="1">
                <a:solidFill>
                  <a:schemeClr val="accent5">
                    <a:lumMod val="75000"/>
                  </a:schemeClr>
                </a:solidFill>
              </a:rPr>
              <a:t>time.This</a:t>
            </a:r>
            <a:r>
              <a:rPr lang="en-US" sz="1600" dirty="0">
                <a:solidFill>
                  <a:schemeClr val="accent5">
                    <a:lumMod val="75000"/>
                  </a:schemeClr>
                </a:solidFill>
              </a:rPr>
              <a:t> implies that although a union may contain many members of different types, it cannot handle all the members at the same time.</a:t>
            </a:r>
          </a:p>
        </p:txBody>
      </p:sp>
    </p:spTree>
    <p:extLst>
      <p:ext uri="{BB962C8B-B14F-4D97-AF65-F5344CB8AC3E}">
        <p14:creationId xmlns:p14="http://schemas.microsoft.com/office/powerpoint/2010/main" val="40647836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Structures and Unions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85</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7" name="Rectangle 6"/>
          <p:cNvSpPr/>
          <p:nvPr/>
        </p:nvSpPr>
        <p:spPr>
          <a:xfrm>
            <a:off x="180828" y="721103"/>
            <a:ext cx="6973598" cy="4031873"/>
          </a:xfrm>
          <a:prstGeom prst="rect">
            <a:avLst/>
          </a:prstGeom>
        </p:spPr>
        <p:txBody>
          <a:bodyPr wrap="square">
            <a:spAutoFit/>
          </a:bodyPr>
          <a:lstStyle/>
          <a:p>
            <a:r>
              <a:rPr lang="en-US" sz="1600" dirty="0">
                <a:solidFill>
                  <a:srgbClr val="FF0000"/>
                </a:solidFill>
                <a:latin typeface="Arial" panose="020B0604020202020204" pitchFamily="34" charset="0"/>
                <a:cs typeface="Arial" panose="020B0604020202020204" pitchFamily="34" charset="0"/>
              </a:rPr>
              <a:t>Declaring a Union in </a:t>
            </a:r>
            <a:r>
              <a:rPr lang="en-US" sz="1600" dirty="0" smtClean="0">
                <a:solidFill>
                  <a:srgbClr val="FF0000"/>
                </a:solidFill>
                <a:latin typeface="Arial" panose="020B0604020202020204" pitchFamily="34" charset="0"/>
                <a:cs typeface="Arial" panose="020B0604020202020204" pitchFamily="34" charset="0"/>
              </a:rPr>
              <a:t>C:</a:t>
            </a:r>
            <a:endParaRPr lang="en-US" sz="1600" dirty="0">
              <a:solidFill>
                <a:srgbClr val="FF0000"/>
              </a:solidFill>
              <a:latin typeface="Arial" panose="020B0604020202020204" pitchFamily="34" charset="0"/>
              <a:cs typeface="Arial" panose="020B0604020202020204" pitchFamily="34" charset="0"/>
            </a:endParaRPr>
          </a:p>
          <a:p>
            <a:r>
              <a:rPr lang="en-US" sz="1600" dirty="0">
                <a:solidFill>
                  <a:schemeClr val="accent5">
                    <a:lumMod val="75000"/>
                  </a:schemeClr>
                </a:solidFill>
                <a:latin typeface="Arial" panose="020B0604020202020204" pitchFamily="34" charset="0"/>
                <a:cs typeface="Arial" panose="020B0604020202020204" pitchFamily="34" charset="0"/>
              </a:rPr>
              <a:t>A union is declared using the union keyword in </a:t>
            </a:r>
            <a:r>
              <a:rPr lang="en-US" sz="1600" dirty="0" smtClean="0">
                <a:solidFill>
                  <a:schemeClr val="accent5">
                    <a:lumMod val="75000"/>
                  </a:schemeClr>
                </a:solidFill>
                <a:latin typeface="Arial" panose="020B0604020202020204" pitchFamily="34" charset="0"/>
                <a:cs typeface="Arial" panose="020B0604020202020204" pitchFamily="34" charset="0"/>
              </a:rPr>
              <a:t>C. The </a:t>
            </a:r>
            <a:r>
              <a:rPr lang="en-US" sz="1600" dirty="0">
                <a:solidFill>
                  <a:schemeClr val="accent5">
                    <a:lumMod val="75000"/>
                  </a:schemeClr>
                </a:solidFill>
                <a:latin typeface="Arial" panose="020B0604020202020204" pitchFamily="34" charset="0"/>
                <a:cs typeface="Arial" panose="020B0604020202020204" pitchFamily="34" charset="0"/>
              </a:rPr>
              <a:t>syntax is as </a:t>
            </a:r>
            <a:r>
              <a:rPr lang="en-US" sz="1600" dirty="0" smtClean="0">
                <a:solidFill>
                  <a:schemeClr val="accent5">
                    <a:lumMod val="75000"/>
                  </a:schemeClr>
                </a:solidFill>
                <a:latin typeface="Arial" panose="020B0604020202020204" pitchFamily="34" charset="0"/>
                <a:cs typeface="Arial" panose="020B0604020202020204" pitchFamily="34" charset="0"/>
              </a:rPr>
              <a:t>follows</a:t>
            </a:r>
            <a:endParaRPr lang="en-US" sz="1600" dirty="0">
              <a:solidFill>
                <a:schemeClr val="accent5">
                  <a:lumMod val="75000"/>
                </a:schemeClr>
              </a:solidFill>
              <a:latin typeface="Arial" panose="020B0604020202020204" pitchFamily="34" charset="0"/>
              <a:cs typeface="Arial" panose="020B0604020202020204" pitchFamily="34" charset="0"/>
            </a:endParaRPr>
          </a:p>
          <a:p>
            <a:r>
              <a:rPr lang="en-US" sz="1600" dirty="0">
                <a:solidFill>
                  <a:schemeClr val="accent5">
                    <a:lumMod val="75000"/>
                  </a:schemeClr>
                </a:solidFill>
                <a:latin typeface="Arial" panose="020B0604020202020204" pitchFamily="34" charset="0"/>
                <a:cs typeface="Arial" panose="020B0604020202020204" pitchFamily="34" charset="0"/>
              </a:rPr>
              <a:t>union </a:t>
            </a:r>
            <a:r>
              <a:rPr lang="en-US" sz="1600" dirty="0" err="1">
                <a:solidFill>
                  <a:schemeClr val="accent5">
                    <a:lumMod val="75000"/>
                  </a:schemeClr>
                </a:solidFill>
                <a:latin typeface="Arial" panose="020B0604020202020204" pitchFamily="34" charset="0"/>
                <a:cs typeface="Arial" panose="020B0604020202020204" pitchFamily="34" charset="0"/>
              </a:rPr>
              <a:t>tag_name</a:t>
            </a:r>
            <a:r>
              <a:rPr lang="en-US" sz="1600" dirty="0">
                <a:solidFill>
                  <a:schemeClr val="accent5">
                    <a:lumMod val="75000"/>
                  </a:schemeClr>
                </a:solidFill>
                <a:latin typeface="Arial" panose="020B0604020202020204" pitchFamily="34" charset="0"/>
                <a:cs typeface="Arial" panose="020B0604020202020204" pitchFamily="34" charset="0"/>
              </a:rPr>
              <a:t> {</a:t>
            </a:r>
          </a:p>
          <a:p>
            <a:r>
              <a:rPr lang="en-US" sz="1600" dirty="0">
                <a:solidFill>
                  <a:schemeClr val="accent5">
                    <a:lumMod val="75000"/>
                  </a:schemeClr>
                </a:solidFill>
                <a:latin typeface="Arial" panose="020B0604020202020204" pitchFamily="34" charset="0"/>
                <a:cs typeface="Arial" panose="020B0604020202020204" pitchFamily="34" charset="0"/>
              </a:rPr>
              <a:t>   member definition;</a:t>
            </a:r>
          </a:p>
          <a:p>
            <a:r>
              <a:rPr lang="en-US" sz="1600" dirty="0">
                <a:solidFill>
                  <a:schemeClr val="accent5">
                    <a:lumMod val="75000"/>
                  </a:schemeClr>
                </a:solidFill>
                <a:latin typeface="Arial" panose="020B0604020202020204" pitchFamily="34" charset="0"/>
                <a:cs typeface="Arial" panose="020B0604020202020204" pitchFamily="34" charset="0"/>
              </a:rPr>
              <a:t>   member definition;</a:t>
            </a:r>
          </a:p>
          <a:p>
            <a:r>
              <a:rPr lang="en-US" sz="1600" dirty="0">
                <a:solidFill>
                  <a:schemeClr val="accent5">
                    <a:lumMod val="75000"/>
                  </a:schemeClr>
                </a:solidFill>
                <a:latin typeface="Arial" panose="020B0604020202020204" pitchFamily="34" charset="0"/>
                <a:cs typeface="Arial" panose="020B0604020202020204" pitchFamily="34" charset="0"/>
              </a:rPr>
              <a:t>   ...</a:t>
            </a:r>
          </a:p>
          <a:p>
            <a:r>
              <a:rPr lang="en-US" sz="1600" dirty="0">
                <a:solidFill>
                  <a:schemeClr val="accent5">
                    <a:lumMod val="75000"/>
                  </a:schemeClr>
                </a:solidFill>
                <a:latin typeface="Arial" panose="020B0604020202020204" pitchFamily="34" charset="0"/>
                <a:cs typeface="Arial" panose="020B0604020202020204" pitchFamily="34" charset="0"/>
              </a:rPr>
              <a:t>   member definition;</a:t>
            </a:r>
          </a:p>
          <a:p>
            <a:r>
              <a:rPr lang="en-US" sz="1600" dirty="0">
                <a:solidFill>
                  <a:schemeClr val="accent5">
                    <a:lumMod val="75000"/>
                  </a:schemeClr>
                </a:solidFill>
                <a:latin typeface="Arial" panose="020B0604020202020204" pitchFamily="34" charset="0"/>
                <a:cs typeface="Arial" panose="020B0604020202020204" pitchFamily="34" charset="0"/>
              </a:rPr>
              <a:t>} union variable(s</a:t>
            </a:r>
            <a:r>
              <a:rPr lang="en-US" sz="1600" dirty="0" smtClean="0">
                <a:solidFill>
                  <a:schemeClr val="accent5">
                    <a:lumMod val="75000"/>
                  </a:schemeClr>
                </a:solidFill>
                <a:latin typeface="Arial" panose="020B0604020202020204" pitchFamily="34" charset="0"/>
                <a:cs typeface="Arial" panose="020B0604020202020204" pitchFamily="34" charset="0"/>
              </a:rPr>
              <a:t>);</a:t>
            </a:r>
          </a:p>
          <a:p>
            <a:r>
              <a:rPr lang="en-US" sz="1600" dirty="0" smtClean="0">
                <a:solidFill>
                  <a:schemeClr val="accent5">
                    <a:lumMod val="75000"/>
                  </a:schemeClr>
                </a:solidFill>
                <a:latin typeface="Arial" panose="020B0604020202020204" pitchFamily="34" charset="0"/>
                <a:cs typeface="Arial" panose="020B0604020202020204" pitchFamily="34" charset="0"/>
              </a:rPr>
              <a:t> </a:t>
            </a:r>
            <a:endParaRPr lang="en-US" sz="1600" dirty="0">
              <a:solidFill>
                <a:schemeClr val="accent5">
                  <a:lumMod val="75000"/>
                </a:schemeClr>
              </a:solidFill>
              <a:latin typeface="Arial" panose="020B0604020202020204" pitchFamily="34" charset="0"/>
              <a:cs typeface="Arial" panose="020B0604020202020204" pitchFamily="34" charset="0"/>
            </a:endParaRPr>
          </a:p>
          <a:p>
            <a:r>
              <a:rPr lang="en-US" sz="1600" dirty="0">
                <a:solidFill>
                  <a:schemeClr val="accent5">
                    <a:lumMod val="75000"/>
                  </a:schemeClr>
                </a:solidFill>
                <a:latin typeface="Arial" panose="020B0604020202020204" pitchFamily="34" charset="0"/>
                <a:cs typeface="Arial" panose="020B0604020202020204" pitchFamily="34" charset="0"/>
              </a:rPr>
              <a:t>For example</a:t>
            </a:r>
            <a:r>
              <a:rPr lang="en-US" sz="1600" dirty="0" smtClean="0">
                <a:solidFill>
                  <a:schemeClr val="accent5">
                    <a:lumMod val="75000"/>
                  </a:schemeClr>
                </a:solidFill>
                <a:latin typeface="Arial" panose="020B0604020202020204" pitchFamily="34" charset="0"/>
                <a:cs typeface="Arial" panose="020B0604020202020204" pitchFamily="34" charset="0"/>
              </a:rPr>
              <a:t>,</a:t>
            </a:r>
            <a:endParaRPr lang="en-US" sz="1600" dirty="0">
              <a:solidFill>
                <a:schemeClr val="accent5">
                  <a:lumMod val="75000"/>
                </a:schemeClr>
              </a:solidFill>
              <a:latin typeface="Arial" panose="020B0604020202020204" pitchFamily="34" charset="0"/>
              <a:cs typeface="Arial" panose="020B0604020202020204" pitchFamily="34" charset="0"/>
            </a:endParaRPr>
          </a:p>
          <a:p>
            <a:r>
              <a:rPr lang="en-US" sz="1600" dirty="0">
                <a:solidFill>
                  <a:schemeClr val="accent5">
                    <a:lumMod val="75000"/>
                  </a:schemeClr>
                </a:solidFill>
                <a:latin typeface="Arial" panose="020B0604020202020204" pitchFamily="34" charset="0"/>
                <a:cs typeface="Arial" panose="020B0604020202020204" pitchFamily="34" charset="0"/>
              </a:rPr>
              <a:t>union item</a:t>
            </a:r>
          </a:p>
          <a:p>
            <a:r>
              <a:rPr lang="en-US" sz="1600" dirty="0">
                <a:solidFill>
                  <a:schemeClr val="accent5">
                    <a:lumMod val="75000"/>
                  </a:schemeClr>
                </a:solidFill>
                <a:latin typeface="Arial" panose="020B0604020202020204" pitchFamily="34" charset="0"/>
                <a:cs typeface="Arial" panose="020B0604020202020204" pitchFamily="34" charset="0"/>
              </a:rPr>
              <a:t>{</a:t>
            </a:r>
          </a:p>
          <a:p>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err="1">
                <a:solidFill>
                  <a:schemeClr val="accent5">
                    <a:lumMod val="75000"/>
                  </a:schemeClr>
                </a:solidFill>
                <a:latin typeface="Arial" panose="020B0604020202020204" pitchFamily="34" charset="0"/>
                <a:cs typeface="Arial" panose="020B0604020202020204" pitchFamily="34" charset="0"/>
              </a:rPr>
              <a:t>int</a:t>
            </a:r>
            <a:r>
              <a:rPr lang="en-US" sz="1600" dirty="0">
                <a:solidFill>
                  <a:schemeClr val="accent5">
                    <a:lumMod val="75000"/>
                  </a:schemeClr>
                </a:solidFill>
                <a:latin typeface="Arial" panose="020B0604020202020204" pitchFamily="34" charset="0"/>
                <a:cs typeface="Arial" panose="020B0604020202020204" pitchFamily="34" charset="0"/>
              </a:rPr>
              <a:t> m;</a:t>
            </a:r>
          </a:p>
          <a:p>
            <a:r>
              <a:rPr lang="en-US" sz="1600" dirty="0">
                <a:solidFill>
                  <a:schemeClr val="accent5">
                    <a:lumMod val="75000"/>
                  </a:schemeClr>
                </a:solidFill>
                <a:latin typeface="Arial" panose="020B0604020202020204" pitchFamily="34" charset="0"/>
                <a:cs typeface="Arial" panose="020B0604020202020204" pitchFamily="34" charset="0"/>
              </a:rPr>
              <a:t>    float x;</a:t>
            </a:r>
          </a:p>
          <a:p>
            <a:r>
              <a:rPr lang="en-US" sz="1600" dirty="0">
                <a:solidFill>
                  <a:schemeClr val="accent5">
                    <a:lumMod val="75000"/>
                  </a:schemeClr>
                </a:solidFill>
                <a:latin typeface="Arial" panose="020B0604020202020204" pitchFamily="34" charset="0"/>
                <a:cs typeface="Arial" panose="020B0604020202020204" pitchFamily="34" charset="0"/>
              </a:rPr>
              <a:t>    char c;</a:t>
            </a:r>
          </a:p>
          <a:p>
            <a:r>
              <a:rPr lang="en-US" sz="1600" dirty="0">
                <a:solidFill>
                  <a:schemeClr val="accent5">
                    <a:lumMod val="75000"/>
                  </a:schemeClr>
                </a:solidFill>
                <a:latin typeface="Arial" panose="020B0604020202020204" pitchFamily="34" charset="0"/>
                <a:cs typeface="Arial" panose="020B0604020202020204" pitchFamily="34" charset="0"/>
              </a:rPr>
              <a:t>} It1</a:t>
            </a:r>
            <a:r>
              <a:rPr lang="en-US" sz="1600" dirty="0" smtClean="0">
                <a:solidFill>
                  <a:schemeClr val="accent5">
                    <a:lumMod val="75000"/>
                  </a:schemeClr>
                </a:solidFill>
                <a:latin typeface="Arial" panose="020B0604020202020204" pitchFamily="34" charset="0"/>
                <a:cs typeface="Arial" panose="020B0604020202020204" pitchFamily="34" charset="0"/>
              </a:rPr>
              <a:t>;</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0" name="Rectangle 9"/>
          <p:cNvSpPr/>
          <p:nvPr/>
        </p:nvSpPr>
        <p:spPr>
          <a:xfrm>
            <a:off x="2222317" y="1480795"/>
            <a:ext cx="6921683" cy="3539430"/>
          </a:xfrm>
          <a:prstGeom prst="rect">
            <a:avLst/>
          </a:prstGeom>
        </p:spPr>
        <p:txBody>
          <a:bodyPr wrap="square">
            <a:spAutoFit/>
          </a:bodyPr>
          <a:lstStyle/>
          <a:p>
            <a:pPr marL="285750" indent="-285750">
              <a:buFont typeface="Arial" panose="020B0604020202020204" pitchFamily="34" charset="0"/>
              <a:buChar char="•"/>
            </a:pPr>
            <a:r>
              <a:rPr lang="en-US" sz="1600" dirty="0" smtClean="0">
                <a:solidFill>
                  <a:schemeClr val="accent5">
                    <a:lumMod val="75000"/>
                  </a:schemeClr>
                </a:solidFill>
                <a:latin typeface="Arial" panose="020B0604020202020204" pitchFamily="34" charset="0"/>
                <a:cs typeface="Arial" panose="020B0604020202020204" pitchFamily="34" charset="0"/>
              </a:rPr>
              <a:t>This </a:t>
            </a:r>
            <a:r>
              <a:rPr lang="en-US" sz="1600" dirty="0">
                <a:solidFill>
                  <a:schemeClr val="accent5">
                    <a:lumMod val="75000"/>
                  </a:schemeClr>
                </a:solidFill>
                <a:latin typeface="Arial" panose="020B0604020202020204" pitchFamily="34" charset="0"/>
                <a:cs typeface="Arial" panose="020B0604020202020204" pitchFamily="34" charset="0"/>
              </a:rPr>
              <a:t>declares a variable </a:t>
            </a:r>
            <a:r>
              <a:rPr lang="en-US" sz="1600" dirty="0">
                <a:solidFill>
                  <a:srgbClr val="FF0000"/>
                </a:solidFill>
                <a:latin typeface="Arial" panose="020B0604020202020204" pitchFamily="34" charset="0"/>
                <a:cs typeface="Arial" panose="020B0604020202020204" pitchFamily="34" charset="0"/>
              </a:rPr>
              <a:t>It1</a:t>
            </a:r>
            <a:r>
              <a:rPr lang="en-US" sz="1600" dirty="0">
                <a:solidFill>
                  <a:schemeClr val="accent5">
                    <a:lumMod val="75000"/>
                  </a:schemeClr>
                </a:solidFill>
                <a:latin typeface="Arial" panose="020B0604020202020204" pitchFamily="34" charset="0"/>
                <a:cs typeface="Arial" panose="020B0604020202020204" pitchFamily="34" charset="0"/>
              </a:rPr>
              <a:t> of type </a:t>
            </a:r>
            <a:r>
              <a:rPr lang="en-US" sz="1600" dirty="0">
                <a:solidFill>
                  <a:srgbClr val="FF0000"/>
                </a:solidFill>
                <a:latin typeface="Arial" panose="020B0604020202020204" pitchFamily="34" charset="0"/>
                <a:cs typeface="Arial" panose="020B0604020202020204" pitchFamily="34" charset="0"/>
              </a:rPr>
              <a:t>union</a:t>
            </a:r>
            <a:r>
              <a:rPr lang="en-US" sz="1600" dirty="0">
                <a:solidFill>
                  <a:schemeClr val="accent5">
                    <a:lumMod val="75000"/>
                  </a:schemeClr>
                </a:solidFill>
                <a:latin typeface="Arial" panose="020B0604020202020204" pitchFamily="34" charset="0"/>
                <a:cs typeface="Arial" panose="020B0604020202020204" pitchFamily="34" charset="0"/>
              </a:rPr>
              <a:t> item. This </a:t>
            </a:r>
            <a:r>
              <a:rPr lang="en-US" sz="1600" dirty="0">
                <a:solidFill>
                  <a:srgbClr val="FF0000"/>
                </a:solidFill>
                <a:latin typeface="Arial" panose="020B0604020202020204" pitchFamily="34" charset="0"/>
                <a:cs typeface="Arial" panose="020B0604020202020204" pitchFamily="34" charset="0"/>
              </a:rPr>
              <a:t>union</a:t>
            </a:r>
            <a:r>
              <a:rPr lang="en-US" sz="1600" dirty="0">
                <a:solidFill>
                  <a:schemeClr val="accent5">
                    <a:lumMod val="75000"/>
                  </a:schemeClr>
                </a:solidFill>
                <a:latin typeface="Arial" panose="020B0604020202020204" pitchFamily="34" charset="0"/>
                <a:cs typeface="Arial" panose="020B0604020202020204" pitchFamily="34" charset="0"/>
              </a:rPr>
              <a:t> contains three members each with a different data type. However only one of them can be used at a time. This is due to the fact that only one location is allocated for all the </a:t>
            </a:r>
            <a:r>
              <a:rPr lang="en-US" sz="1600" dirty="0">
                <a:solidFill>
                  <a:srgbClr val="FF0000"/>
                </a:solidFill>
                <a:latin typeface="Arial" panose="020B0604020202020204" pitchFamily="34" charset="0"/>
                <a:cs typeface="Arial" panose="020B0604020202020204" pitchFamily="34" charset="0"/>
              </a:rPr>
              <a:t>union</a:t>
            </a:r>
            <a:r>
              <a:rPr lang="en-US" sz="1600" dirty="0">
                <a:solidFill>
                  <a:schemeClr val="accent5">
                    <a:lumMod val="75000"/>
                  </a:schemeClr>
                </a:solidFill>
                <a:latin typeface="Arial" panose="020B0604020202020204" pitchFamily="34" charset="0"/>
                <a:cs typeface="Arial" panose="020B0604020202020204" pitchFamily="34" charset="0"/>
              </a:rPr>
              <a:t> variables, irrespective of their size. The compiler allocates the storage that is large enough to hold the largest variable type in the union.</a:t>
            </a:r>
          </a:p>
          <a:p>
            <a:endParaRPr lang="en-US" sz="1600"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In the union declared above the member </a:t>
            </a:r>
            <a:r>
              <a:rPr lang="en-US" sz="1600" dirty="0">
                <a:solidFill>
                  <a:srgbClr val="FF0000"/>
                </a:solidFill>
                <a:latin typeface="Arial" panose="020B0604020202020204" pitchFamily="34" charset="0"/>
                <a:cs typeface="Arial" panose="020B0604020202020204" pitchFamily="34" charset="0"/>
              </a:rPr>
              <a:t>x</a:t>
            </a:r>
            <a:r>
              <a:rPr lang="en-US" sz="1600" dirty="0">
                <a:solidFill>
                  <a:schemeClr val="accent5">
                    <a:lumMod val="75000"/>
                  </a:schemeClr>
                </a:solidFill>
                <a:latin typeface="Arial" panose="020B0604020202020204" pitchFamily="34" charset="0"/>
                <a:cs typeface="Arial" panose="020B0604020202020204" pitchFamily="34" charset="0"/>
              </a:rPr>
              <a:t> requires </a:t>
            </a:r>
            <a:r>
              <a:rPr lang="en-US" sz="1600" dirty="0">
                <a:solidFill>
                  <a:srgbClr val="FF0000"/>
                </a:solidFill>
                <a:latin typeface="Arial" panose="020B0604020202020204" pitchFamily="34" charset="0"/>
                <a:cs typeface="Arial" panose="020B0604020202020204" pitchFamily="34" charset="0"/>
              </a:rPr>
              <a:t>4 bytes </a:t>
            </a:r>
            <a:r>
              <a:rPr lang="en-US" sz="1600" dirty="0">
                <a:solidFill>
                  <a:schemeClr val="accent5">
                    <a:lumMod val="75000"/>
                  </a:schemeClr>
                </a:solidFill>
                <a:latin typeface="Arial" panose="020B0604020202020204" pitchFamily="34" charset="0"/>
                <a:cs typeface="Arial" panose="020B0604020202020204" pitchFamily="34" charset="0"/>
              </a:rPr>
              <a:t>which is largest amongst the members for a 16-bit machine. Other members of union will share the same memory address.</a:t>
            </a:r>
          </a:p>
          <a:p>
            <a:endParaRPr lang="en-US" sz="1600"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To define variables of a union, we use </a:t>
            </a:r>
            <a:r>
              <a:rPr lang="en-US" sz="1600" dirty="0">
                <a:solidFill>
                  <a:srgbClr val="FF0000"/>
                </a:solidFill>
                <a:latin typeface="Arial" panose="020B0604020202020204" pitchFamily="34" charset="0"/>
                <a:cs typeface="Arial" panose="020B0604020202020204" pitchFamily="34" charset="0"/>
              </a:rPr>
              <a:t>union</a:t>
            </a:r>
            <a:r>
              <a:rPr lang="en-US" sz="1600" dirty="0">
                <a:solidFill>
                  <a:schemeClr val="accent5">
                    <a:lumMod val="75000"/>
                  </a:schemeClr>
                </a:solidFill>
                <a:latin typeface="Arial" panose="020B0604020202020204" pitchFamily="34" charset="0"/>
                <a:cs typeface="Arial" panose="020B0604020202020204" pitchFamily="34" charset="0"/>
              </a:rPr>
              <a:t> keyword as follows:</a:t>
            </a:r>
          </a:p>
          <a:p>
            <a:endParaRPr lang="en-US" sz="1600"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2"/>
                </a:solidFill>
                <a:latin typeface="Arial" panose="020B0604020202020204" pitchFamily="34" charset="0"/>
                <a:cs typeface="Arial" panose="020B0604020202020204" pitchFamily="34" charset="0"/>
              </a:rPr>
              <a:t>union</a:t>
            </a:r>
            <a:r>
              <a:rPr lang="en-US" sz="1600" dirty="0">
                <a:solidFill>
                  <a:srgbClr val="FF0000"/>
                </a:solidFill>
                <a:latin typeface="Arial" panose="020B0604020202020204" pitchFamily="34" charset="0"/>
                <a:cs typeface="Arial" panose="020B0604020202020204" pitchFamily="34" charset="0"/>
              </a:rPr>
              <a:t> item it2, it3;</a:t>
            </a:r>
          </a:p>
        </p:txBody>
      </p:sp>
    </p:spTree>
    <p:extLst>
      <p:ext uri="{BB962C8B-B14F-4D97-AF65-F5344CB8AC3E}">
        <p14:creationId xmlns:p14="http://schemas.microsoft.com/office/powerpoint/2010/main" val="19937265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Structures and Unions</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86</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0625" y="755152"/>
            <a:ext cx="8918650" cy="3785652"/>
          </a:xfrm>
          <a:prstGeom prst="rect">
            <a:avLst/>
          </a:prstGeom>
        </p:spPr>
        <p:txBody>
          <a:bodyPr wrap="square">
            <a:spAutoFit/>
          </a:bodyPr>
          <a:lstStyle/>
          <a:p>
            <a:r>
              <a:rPr lang="en-US" sz="1600" dirty="0">
                <a:solidFill>
                  <a:srgbClr val="FF0000"/>
                </a:solidFill>
                <a:latin typeface="Arial" panose="020B0604020202020204" pitchFamily="34" charset="0"/>
                <a:cs typeface="Arial" panose="020B0604020202020204" pitchFamily="34" charset="0"/>
              </a:rPr>
              <a:t>Accessing a Union Member in </a:t>
            </a:r>
            <a:r>
              <a:rPr lang="en-US" sz="1600" dirty="0" smtClean="0">
                <a:solidFill>
                  <a:srgbClr val="FF0000"/>
                </a:solidFill>
                <a:latin typeface="Arial" panose="020B0604020202020204" pitchFamily="34" charset="0"/>
                <a:cs typeface="Arial" panose="020B0604020202020204" pitchFamily="34" charset="0"/>
              </a:rPr>
              <a:t>C:</a:t>
            </a:r>
            <a:endParaRPr lang="en-US" sz="1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We use </a:t>
            </a:r>
            <a:r>
              <a:rPr lang="en-US" sz="1600" dirty="0">
                <a:solidFill>
                  <a:schemeClr val="accent3"/>
                </a:solidFill>
                <a:latin typeface="Arial" panose="020B0604020202020204" pitchFamily="34" charset="0"/>
                <a:cs typeface="Arial" panose="020B0604020202020204" pitchFamily="34" charset="0"/>
              </a:rPr>
              <a:t>member access operator</a:t>
            </a:r>
            <a:r>
              <a:rPr lang="en-US" sz="1600" dirty="0">
                <a:solidFill>
                  <a:schemeClr val="accent5">
                    <a:lumMod val="75000"/>
                  </a:schemeClr>
                </a:solidFill>
                <a:latin typeface="Arial" panose="020B0604020202020204" pitchFamily="34" charset="0"/>
                <a:cs typeface="Arial" panose="020B0604020202020204" pitchFamily="34" charset="0"/>
              </a:rPr>
              <a:t> (.) to access members of a union in C. It is used between the union variable name and the union member that we want to access. Syntax for accessing any union member is similar to accessing structure members</a:t>
            </a:r>
            <a:r>
              <a:rPr lang="en-US" sz="1600" dirty="0" smtClean="0">
                <a:solidFill>
                  <a:schemeClr val="accent5">
                    <a:lumMod val="75000"/>
                  </a:schemeClr>
                </a:solidFill>
                <a:latin typeface="Arial" panose="020B0604020202020204" pitchFamily="34" charset="0"/>
                <a:cs typeface="Arial" panose="020B0604020202020204" pitchFamily="34" charset="0"/>
              </a:rPr>
              <a:t>.</a:t>
            </a:r>
            <a:endParaRPr lang="en-US" sz="1600" dirty="0">
              <a:solidFill>
                <a:schemeClr val="accent5">
                  <a:lumMod val="75000"/>
                </a:schemeClr>
              </a:solidFill>
              <a:latin typeface="Arial" panose="020B0604020202020204" pitchFamily="34" charset="0"/>
              <a:cs typeface="Arial" panose="020B0604020202020204" pitchFamily="34" charset="0"/>
            </a:endParaRPr>
          </a:p>
          <a:p>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solidFill>
                  <a:schemeClr val="accent3">
                    <a:lumMod val="75000"/>
                  </a:schemeClr>
                </a:solidFill>
                <a:latin typeface="Arial" panose="020B0604020202020204" pitchFamily="34" charset="0"/>
                <a:cs typeface="Arial" panose="020B0604020202020204" pitchFamily="34" charset="0"/>
              </a:rPr>
              <a:t>union </a:t>
            </a:r>
            <a:r>
              <a:rPr lang="en-US" sz="1600" dirty="0">
                <a:solidFill>
                  <a:schemeClr val="accent3">
                    <a:lumMod val="75000"/>
                  </a:schemeClr>
                </a:solidFill>
                <a:latin typeface="Arial" panose="020B0604020202020204" pitchFamily="34" charset="0"/>
                <a:cs typeface="Arial" panose="020B0604020202020204" pitchFamily="34" charset="0"/>
              </a:rPr>
              <a:t>test</a:t>
            </a:r>
          </a:p>
          <a:p>
            <a:r>
              <a:rPr lang="en-US" sz="1600" dirty="0" smtClean="0">
                <a:solidFill>
                  <a:schemeClr val="accent3">
                    <a:lumMod val="75000"/>
                  </a:schemeClr>
                </a:solidFill>
                <a:latin typeface="Arial" panose="020B0604020202020204" pitchFamily="34" charset="0"/>
                <a:cs typeface="Arial" panose="020B0604020202020204" pitchFamily="34" charset="0"/>
              </a:rPr>
              <a:t>                    {</a:t>
            </a:r>
            <a:endParaRPr lang="en-US" sz="1600" dirty="0">
              <a:solidFill>
                <a:schemeClr val="accent3">
                  <a:lumMod val="75000"/>
                </a:schemeClr>
              </a:solidFill>
              <a:latin typeface="Arial" panose="020B0604020202020204" pitchFamily="34" charset="0"/>
              <a:cs typeface="Arial" panose="020B0604020202020204" pitchFamily="34" charset="0"/>
            </a:endParaRPr>
          </a:p>
          <a:p>
            <a:r>
              <a:rPr lang="en-US" sz="1600" dirty="0">
                <a:solidFill>
                  <a:schemeClr val="accent3">
                    <a:lumMod val="75000"/>
                  </a:schemeClr>
                </a:solidFill>
                <a:latin typeface="Arial" panose="020B0604020202020204" pitchFamily="34" charset="0"/>
                <a:cs typeface="Arial" panose="020B0604020202020204" pitchFamily="34" charset="0"/>
              </a:rPr>
              <a:t>    </a:t>
            </a:r>
            <a:r>
              <a:rPr lang="en-US" sz="1600" dirty="0" smtClean="0">
                <a:solidFill>
                  <a:schemeClr val="accent3">
                    <a:lumMod val="75000"/>
                  </a:schemeClr>
                </a:solidFill>
                <a:latin typeface="Arial" panose="020B0604020202020204" pitchFamily="34" charset="0"/>
                <a:cs typeface="Arial" panose="020B0604020202020204" pitchFamily="34" charset="0"/>
              </a:rPr>
              <a:t>		</a:t>
            </a:r>
            <a:r>
              <a:rPr lang="en-US" sz="1600" dirty="0" err="1" smtClean="0">
                <a:solidFill>
                  <a:schemeClr val="accent3">
                    <a:lumMod val="75000"/>
                  </a:schemeClr>
                </a:solidFill>
                <a:latin typeface="Arial" panose="020B0604020202020204" pitchFamily="34" charset="0"/>
                <a:cs typeface="Arial" panose="020B0604020202020204" pitchFamily="34" charset="0"/>
              </a:rPr>
              <a:t>int</a:t>
            </a:r>
            <a:r>
              <a:rPr lang="en-US" sz="1600" dirty="0" smtClean="0">
                <a:solidFill>
                  <a:schemeClr val="accent3">
                    <a:lumMod val="75000"/>
                  </a:schemeClr>
                </a:solidFill>
                <a:latin typeface="Arial" panose="020B0604020202020204" pitchFamily="34" charset="0"/>
                <a:cs typeface="Arial" panose="020B0604020202020204" pitchFamily="34" charset="0"/>
              </a:rPr>
              <a:t> </a:t>
            </a:r>
            <a:r>
              <a:rPr lang="en-US" sz="1600" dirty="0">
                <a:solidFill>
                  <a:schemeClr val="accent3">
                    <a:lumMod val="75000"/>
                  </a:schemeClr>
                </a:solidFill>
                <a:latin typeface="Arial" panose="020B0604020202020204" pitchFamily="34" charset="0"/>
                <a:cs typeface="Arial" panose="020B0604020202020204" pitchFamily="34" charset="0"/>
              </a:rPr>
              <a:t>a;</a:t>
            </a:r>
          </a:p>
          <a:p>
            <a:r>
              <a:rPr lang="en-US" sz="1600" dirty="0">
                <a:solidFill>
                  <a:schemeClr val="accent3">
                    <a:lumMod val="75000"/>
                  </a:schemeClr>
                </a:solidFill>
                <a:latin typeface="Arial" panose="020B0604020202020204" pitchFamily="34" charset="0"/>
                <a:cs typeface="Arial" panose="020B0604020202020204" pitchFamily="34" charset="0"/>
              </a:rPr>
              <a:t>    </a:t>
            </a:r>
            <a:r>
              <a:rPr lang="en-US" sz="1600" dirty="0" smtClean="0">
                <a:solidFill>
                  <a:schemeClr val="accent3">
                    <a:lumMod val="75000"/>
                  </a:schemeClr>
                </a:solidFill>
                <a:latin typeface="Arial" panose="020B0604020202020204" pitchFamily="34" charset="0"/>
                <a:cs typeface="Arial" panose="020B0604020202020204" pitchFamily="34" charset="0"/>
              </a:rPr>
              <a:t>		float </a:t>
            </a:r>
            <a:r>
              <a:rPr lang="en-US" sz="1600" dirty="0">
                <a:solidFill>
                  <a:schemeClr val="accent3">
                    <a:lumMod val="75000"/>
                  </a:schemeClr>
                </a:solidFill>
                <a:latin typeface="Arial" panose="020B0604020202020204" pitchFamily="34" charset="0"/>
                <a:cs typeface="Arial" panose="020B0604020202020204" pitchFamily="34" charset="0"/>
              </a:rPr>
              <a:t>b;</a:t>
            </a:r>
          </a:p>
          <a:p>
            <a:r>
              <a:rPr lang="en-US" sz="1600" dirty="0">
                <a:solidFill>
                  <a:schemeClr val="accent3">
                    <a:lumMod val="75000"/>
                  </a:schemeClr>
                </a:solidFill>
                <a:latin typeface="Arial" panose="020B0604020202020204" pitchFamily="34" charset="0"/>
                <a:cs typeface="Arial" panose="020B0604020202020204" pitchFamily="34" charset="0"/>
              </a:rPr>
              <a:t>    </a:t>
            </a:r>
            <a:r>
              <a:rPr lang="en-US" sz="1600" dirty="0" smtClean="0">
                <a:solidFill>
                  <a:schemeClr val="accent3">
                    <a:lumMod val="75000"/>
                  </a:schemeClr>
                </a:solidFill>
                <a:latin typeface="Arial" panose="020B0604020202020204" pitchFamily="34" charset="0"/>
                <a:cs typeface="Arial" panose="020B0604020202020204" pitchFamily="34" charset="0"/>
              </a:rPr>
              <a:t>		char </a:t>
            </a:r>
            <a:r>
              <a:rPr lang="en-US" sz="1600" dirty="0">
                <a:solidFill>
                  <a:schemeClr val="accent3">
                    <a:lumMod val="75000"/>
                  </a:schemeClr>
                </a:solidFill>
                <a:latin typeface="Arial" panose="020B0604020202020204" pitchFamily="34" charset="0"/>
                <a:cs typeface="Arial" panose="020B0604020202020204" pitchFamily="34" charset="0"/>
              </a:rPr>
              <a:t>c;</a:t>
            </a:r>
          </a:p>
          <a:p>
            <a:r>
              <a:rPr lang="en-US" sz="1600" dirty="0" smtClean="0">
                <a:solidFill>
                  <a:schemeClr val="accent3">
                    <a:lumMod val="75000"/>
                  </a:schemeClr>
                </a:solidFill>
                <a:latin typeface="Arial" panose="020B0604020202020204" pitchFamily="34" charset="0"/>
                <a:cs typeface="Arial" panose="020B0604020202020204" pitchFamily="34" charset="0"/>
              </a:rPr>
              <a:t>	    }</a:t>
            </a:r>
            <a:r>
              <a:rPr lang="en-US" sz="1600" dirty="0">
                <a:solidFill>
                  <a:schemeClr val="accent3">
                    <a:lumMod val="75000"/>
                  </a:schemeClr>
                </a:solidFill>
                <a:latin typeface="Arial" panose="020B0604020202020204" pitchFamily="34" charset="0"/>
                <a:cs typeface="Arial" panose="020B0604020202020204" pitchFamily="34" charset="0"/>
              </a:rPr>
              <a:t>t</a:t>
            </a:r>
            <a:r>
              <a:rPr lang="en-US" sz="1600" dirty="0" smtClean="0">
                <a:solidFill>
                  <a:schemeClr val="accent3">
                    <a:lumMod val="75000"/>
                  </a:schemeClr>
                </a:solidFill>
                <a:latin typeface="Arial" panose="020B0604020202020204" pitchFamily="34" charset="0"/>
                <a:cs typeface="Arial" panose="020B0604020202020204" pitchFamily="34" charset="0"/>
              </a:rPr>
              <a:t>;</a:t>
            </a:r>
            <a:endParaRPr lang="en-US" sz="1600" dirty="0">
              <a:solidFill>
                <a:schemeClr val="accent3">
                  <a:lumMod val="75000"/>
                </a:schemeClr>
              </a:solidFill>
              <a:latin typeface="Arial" panose="020B0604020202020204" pitchFamily="34" charset="0"/>
              <a:cs typeface="Arial" panose="020B0604020202020204" pitchFamily="34" charset="0"/>
            </a:endParaRPr>
          </a:p>
          <a:p>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t.a</a:t>
            </a:r>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//to access members of union t</a:t>
            </a:r>
          </a:p>
          <a:p>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t.b</a:t>
            </a:r>
            <a:r>
              <a:rPr lang="en-US" sz="1600" dirty="0">
                <a:solidFill>
                  <a:schemeClr val="accent5">
                    <a:lumMod val="75000"/>
                  </a:schemeClr>
                </a:solidFill>
                <a:latin typeface="Arial" panose="020B0604020202020204" pitchFamily="34" charset="0"/>
                <a:cs typeface="Arial" panose="020B0604020202020204" pitchFamily="34" charset="0"/>
              </a:rPr>
              <a:t>;     </a:t>
            </a:r>
          </a:p>
          <a:p>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t.c</a:t>
            </a:r>
            <a:r>
              <a:rPr lang="en-US" sz="1600" dirty="0">
                <a:solidFill>
                  <a:schemeClr val="accent5">
                    <a:lumMod val="7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In unions, if we change the value of any one member, the value of other members gets affected.</a:t>
            </a:r>
          </a:p>
        </p:txBody>
      </p:sp>
    </p:spTree>
    <p:extLst>
      <p:ext uri="{BB962C8B-B14F-4D97-AF65-F5344CB8AC3E}">
        <p14:creationId xmlns:p14="http://schemas.microsoft.com/office/powerpoint/2010/main" val="34444481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87</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Rectangle 4"/>
          <p:cNvSpPr/>
          <p:nvPr/>
        </p:nvSpPr>
        <p:spPr>
          <a:xfrm>
            <a:off x="145726" y="725700"/>
            <a:ext cx="8852547" cy="3539430"/>
          </a:xfrm>
          <a:prstGeom prst="rect">
            <a:avLst/>
          </a:prstGeom>
        </p:spPr>
        <p:txBody>
          <a:bodyPr wrap="square">
            <a:spAutoFit/>
          </a:bodyPr>
          <a:lstStyle/>
          <a:p>
            <a:r>
              <a:rPr lang="en-US" dirty="0">
                <a:solidFill>
                  <a:schemeClr val="accent3"/>
                </a:solidFill>
                <a:latin typeface="Arial" panose="020B0604020202020204" pitchFamily="34" charset="0"/>
                <a:cs typeface="Arial" panose="020B0604020202020204" pitchFamily="34" charset="0"/>
              </a:rPr>
              <a:t>What is File Handling in C?</a:t>
            </a:r>
          </a:p>
          <a:p>
            <a:r>
              <a:rPr lang="en-US" dirty="0">
                <a:solidFill>
                  <a:schemeClr val="accent5">
                    <a:lumMod val="75000"/>
                  </a:schemeClr>
                </a:solidFill>
                <a:latin typeface="Arial" panose="020B0604020202020204" pitchFamily="34" charset="0"/>
                <a:cs typeface="Arial" panose="020B0604020202020204" pitchFamily="34" charset="0"/>
              </a:rPr>
              <a:t>File handling refers to the method of storing data in the C program in the form of an output or input that might have been generated while running a C program in a data file, i.e., a binary file or a text file for future analysis and reference in that very program</a:t>
            </a:r>
            <a:r>
              <a:rPr lang="en-US" dirty="0" smtClean="0">
                <a:solidFill>
                  <a:schemeClr val="accent5">
                    <a:lumMod val="75000"/>
                  </a:schemeClr>
                </a:solidFill>
                <a:latin typeface="Arial" panose="020B0604020202020204" pitchFamily="34" charset="0"/>
                <a:cs typeface="Arial" panose="020B0604020202020204" pitchFamily="34" charset="0"/>
              </a:rPr>
              <a:t>.</a:t>
            </a:r>
          </a:p>
          <a:p>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a:solidFill>
                  <a:schemeClr val="accent3"/>
                </a:solidFill>
                <a:latin typeface="Arial" panose="020B0604020202020204" pitchFamily="34" charset="0"/>
                <a:cs typeface="Arial" panose="020B0604020202020204" pitchFamily="34" charset="0"/>
              </a:rPr>
              <a:t>What is a File in C?</a:t>
            </a:r>
          </a:p>
          <a:p>
            <a:r>
              <a:rPr lang="en-US" dirty="0">
                <a:solidFill>
                  <a:schemeClr val="accent5">
                    <a:lumMod val="75000"/>
                  </a:schemeClr>
                </a:solidFill>
                <a:latin typeface="Arial" panose="020B0604020202020204" pitchFamily="34" charset="0"/>
                <a:cs typeface="Arial" panose="020B0604020202020204" pitchFamily="34" charset="0"/>
              </a:rPr>
              <a:t>A file refers to a source in which a program stores the information/data in the form of bytes of sequence on a disk (permanently). The content available on a file isn’t volatile like the compiler memory in C. But the program can perform various operations, such as creating, opening, reading a file, or even manipulating the data present inside the file. This process is known as file handling in C</a:t>
            </a:r>
            <a:r>
              <a:rPr lang="en-US" dirty="0" smtClean="0">
                <a:solidFill>
                  <a:schemeClr val="accent5">
                    <a:lumMod val="75000"/>
                  </a:schemeClr>
                </a:solidFill>
                <a:latin typeface="Arial" panose="020B0604020202020204" pitchFamily="34" charset="0"/>
                <a:cs typeface="Arial" panose="020B0604020202020204" pitchFamily="34" charset="0"/>
              </a:rPr>
              <a:t>.</a:t>
            </a:r>
          </a:p>
          <a:p>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a:solidFill>
                  <a:schemeClr val="accent3"/>
                </a:solidFill>
                <a:latin typeface="Arial" panose="020B0604020202020204" pitchFamily="34" charset="0"/>
                <a:cs typeface="Arial" panose="020B0604020202020204" pitchFamily="34" charset="0"/>
              </a:rPr>
              <a:t>Why Do We Need File Handling in C?</a:t>
            </a:r>
          </a:p>
          <a:p>
            <a:r>
              <a:rPr lang="en-US" dirty="0">
                <a:solidFill>
                  <a:schemeClr val="accent5">
                    <a:lumMod val="75000"/>
                  </a:schemeClr>
                </a:solidFill>
                <a:latin typeface="Arial" panose="020B0604020202020204" pitchFamily="34" charset="0"/>
                <a:cs typeface="Arial" panose="020B0604020202020204" pitchFamily="34" charset="0"/>
              </a:rPr>
              <a:t>There are times when the output generated out of a program after its compilation and running do not serve our intended purpose. In such cases, we might want to check the program’s output various times. Now, compiling and running the very same program multiple times becomes a tedious task for any programmer. It is exactly where file handling becomes useful</a:t>
            </a:r>
            <a:r>
              <a:rPr lang="en-US" dirty="0" smtClean="0">
                <a:solidFill>
                  <a:schemeClr val="accent5">
                    <a:lumMod val="75000"/>
                  </a:schemeClr>
                </a:solidFill>
                <a:latin typeface="Arial" panose="020B0604020202020204" pitchFamily="34" charset="0"/>
                <a:cs typeface="Arial" panose="020B0604020202020204" pitchFamily="34" charset="0"/>
              </a:rPr>
              <a:t>.</a:t>
            </a:r>
            <a:endParaRPr lang="en-US"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93478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88</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Rectangle 4"/>
          <p:cNvSpPr/>
          <p:nvPr/>
        </p:nvSpPr>
        <p:spPr>
          <a:xfrm>
            <a:off x="145726" y="745796"/>
            <a:ext cx="8852547" cy="2031325"/>
          </a:xfrm>
          <a:prstGeom prst="rect">
            <a:avLst/>
          </a:prstGeom>
        </p:spPr>
        <p:txBody>
          <a:bodyPr wrap="square">
            <a:spAutoFit/>
          </a:bodyPr>
          <a:lstStyle/>
          <a:p>
            <a:r>
              <a:rPr lang="en-US" dirty="0" smtClean="0">
                <a:solidFill>
                  <a:schemeClr val="accent5">
                    <a:lumMod val="75000"/>
                  </a:schemeClr>
                </a:solidFill>
                <a:latin typeface="Arial" panose="020B0604020202020204" pitchFamily="34" charset="0"/>
                <a:cs typeface="Arial" panose="020B0604020202020204" pitchFamily="34" charset="0"/>
              </a:rPr>
              <a:t>Let </a:t>
            </a:r>
            <a:r>
              <a:rPr lang="en-US" dirty="0">
                <a:solidFill>
                  <a:schemeClr val="accent5">
                    <a:lumMod val="75000"/>
                  </a:schemeClr>
                </a:solidFill>
                <a:latin typeface="Arial" panose="020B0604020202020204" pitchFamily="34" charset="0"/>
                <a:cs typeface="Arial" panose="020B0604020202020204" pitchFamily="34" charset="0"/>
              </a:rPr>
              <a:t>us look at a few reasons why file handling makes programming easier for all:</a:t>
            </a:r>
          </a:p>
          <a:p>
            <a:endParaRPr lang="en-US"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accent3"/>
                </a:solidFill>
                <a:latin typeface="Arial" panose="020B0604020202020204" pitchFamily="34" charset="0"/>
                <a:cs typeface="Arial" panose="020B0604020202020204" pitchFamily="34" charset="0"/>
              </a:rPr>
              <a:t>Reusability: </a:t>
            </a:r>
            <a:r>
              <a:rPr lang="en-US" dirty="0">
                <a:solidFill>
                  <a:schemeClr val="accent5">
                    <a:lumMod val="75000"/>
                  </a:schemeClr>
                </a:solidFill>
                <a:latin typeface="Arial" panose="020B0604020202020204" pitchFamily="34" charset="0"/>
                <a:cs typeface="Arial" panose="020B0604020202020204" pitchFamily="34" charset="0"/>
              </a:rPr>
              <a:t>File handling allows us to preserve the information/data generated after we run the program.</a:t>
            </a:r>
          </a:p>
          <a:p>
            <a:pPr marL="285750" indent="-285750">
              <a:buFont typeface="Arial" panose="020B0604020202020204" pitchFamily="34" charset="0"/>
              <a:buChar char="•"/>
            </a:pPr>
            <a:r>
              <a:rPr lang="en-US" dirty="0">
                <a:solidFill>
                  <a:schemeClr val="accent3"/>
                </a:solidFill>
                <a:latin typeface="Arial" panose="020B0604020202020204" pitchFamily="34" charset="0"/>
                <a:cs typeface="Arial" panose="020B0604020202020204" pitchFamily="34" charset="0"/>
              </a:rPr>
              <a:t>Saves Time: </a:t>
            </a:r>
            <a:r>
              <a:rPr lang="en-US" dirty="0">
                <a:solidFill>
                  <a:schemeClr val="accent5">
                    <a:lumMod val="75000"/>
                  </a:schemeClr>
                </a:solidFill>
                <a:latin typeface="Arial" panose="020B0604020202020204" pitchFamily="34" charset="0"/>
                <a:cs typeface="Arial" panose="020B0604020202020204" pitchFamily="34" charset="0"/>
              </a:rPr>
              <a:t>Some programs might require a large amount of input from their users. In such cases, file handling allows you to easily access a part of a code using individual commands.</a:t>
            </a:r>
          </a:p>
          <a:p>
            <a:pPr marL="285750" indent="-285750">
              <a:buFont typeface="Arial" panose="020B0604020202020204" pitchFamily="34" charset="0"/>
              <a:buChar char="•"/>
            </a:pPr>
            <a:r>
              <a:rPr lang="en-US" dirty="0">
                <a:solidFill>
                  <a:schemeClr val="accent3"/>
                </a:solidFill>
                <a:latin typeface="Arial" panose="020B0604020202020204" pitchFamily="34" charset="0"/>
                <a:cs typeface="Arial" panose="020B0604020202020204" pitchFamily="34" charset="0"/>
              </a:rPr>
              <a:t>Commendable storage capacity: </a:t>
            </a:r>
            <a:r>
              <a:rPr lang="en-US" dirty="0">
                <a:solidFill>
                  <a:schemeClr val="accent5">
                    <a:lumMod val="75000"/>
                  </a:schemeClr>
                </a:solidFill>
                <a:latin typeface="Arial" panose="020B0604020202020204" pitchFamily="34" charset="0"/>
                <a:cs typeface="Arial" panose="020B0604020202020204" pitchFamily="34" charset="0"/>
              </a:rPr>
              <a:t>When storing data in files, you can leave behind the worry of storing all the info in bulk in any program.</a:t>
            </a:r>
          </a:p>
          <a:p>
            <a:pPr marL="285750" indent="-285750">
              <a:buFont typeface="Arial" panose="020B0604020202020204" pitchFamily="34" charset="0"/>
              <a:buChar char="•"/>
            </a:pPr>
            <a:r>
              <a:rPr lang="en-US" dirty="0">
                <a:solidFill>
                  <a:schemeClr val="accent3"/>
                </a:solidFill>
                <a:latin typeface="Arial" panose="020B0604020202020204" pitchFamily="34" charset="0"/>
                <a:cs typeface="Arial" panose="020B0604020202020204" pitchFamily="34" charset="0"/>
              </a:rPr>
              <a:t>Portability: </a:t>
            </a:r>
            <a:r>
              <a:rPr lang="en-US" dirty="0">
                <a:solidFill>
                  <a:schemeClr val="accent5">
                    <a:lumMod val="75000"/>
                  </a:schemeClr>
                </a:solidFill>
                <a:latin typeface="Arial" panose="020B0604020202020204" pitchFamily="34" charset="0"/>
                <a:cs typeface="Arial" panose="020B0604020202020204" pitchFamily="34" charset="0"/>
              </a:rPr>
              <a:t>The contents available in any file can be transferred to another one without any data loss in the computer system. This saves a lot of effort and </a:t>
            </a:r>
            <a:r>
              <a:rPr lang="en-US" dirty="0" smtClean="0">
                <a:solidFill>
                  <a:schemeClr val="accent5">
                    <a:lumMod val="75000"/>
                  </a:schemeClr>
                </a:solidFill>
                <a:latin typeface="Arial" panose="020B0604020202020204" pitchFamily="34" charset="0"/>
                <a:cs typeface="Arial" panose="020B0604020202020204" pitchFamily="34" charset="0"/>
              </a:rPr>
              <a:t>minimizes </a:t>
            </a:r>
            <a:r>
              <a:rPr lang="en-US" dirty="0">
                <a:solidFill>
                  <a:schemeClr val="accent5">
                    <a:lumMod val="75000"/>
                  </a:schemeClr>
                </a:solidFill>
                <a:latin typeface="Arial" panose="020B0604020202020204" pitchFamily="34" charset="0"/>
                <a:cs typeface="Arial" panose="020B0604020202020204" pitchFamily="34" charset="0"/>
              </a:rPr>
              <a:t>the risk of flawed coding.</a:t>
            </a:r>
            <a:endParaRPr lang="en-US"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41199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89</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Rectangle 4"/>
          <p:cNvSpPr/>
          <p:nvPr/>
        </p:nvSpPr>
        <p:spPr>
          <a:xfrm>
            <a:off x="145726" y="745796"/>
            <a:ext cx="8852547" cy="3754874"/>
          </a:xfrm>
          <a:prstGeom prst="rect">
            <a:avLst/>
          </a:prstGeom>
        </p:spPr>
        <p:txBody>
          <a:bodyPr wrap="square">
            <a:spAutoFit/>
          </a:bodyPr>
          <a:lstStyle/>
          <a:p>
            <a:r>
              <a:rPr lang="en-US" dirty="0">
                <a:solidFill>
                  <a:schemeClr val="accent3"/>
                </a:solidFill>
                <a:latin typeface="Arial" panose="020B0604020202020204" pitchFamily="34" charset="0"/>
                <a:cs typeface="Arial" panose="020B0604020202020204" pitchFamily="34" charset="0"/>
              </a:rPr>
              <a:t>Types of Files in a C Program</a:t>
            </a:r>
          </a:p>
          <a:p>
            <a:r>
              <a:rPr lang="en-US" dirty="0">
                <a:solidFill>
                  <a:schemeClr val="accent5">
                    <a:lumMod val="75000"/>
                  </a:schemeClr>
                </a:solidFill>
                <a:latin typeface="Arial" panose="020B0604020202020204" pitchFamily="34" charset="0"/>
                <a:cs typeface="Arial" panose="020B0604020202020204" pitchFamily="34" charset="0"/>
              </a:rPr>
              <a:t>When referring to file handling, we refer to files in the form of data files. Now, these data files are available in 2 distinct forms in the C language, namely</a:t>
            </a:r>
            <a:r>
              <a:rPr lang="en-US" dirty="0" smtClean="0">
                <a:solidFill>
                  <a:schemeClr val="accent5">
                    <a:lumMod val="75000"/>
                  </a:schemeClr>
                </a:solidFill>
                <a:latin typeface="Arial" panose="020B0604020202020204" pitchFamily="34" charset="0"/>
                <a:cs typeface="Arial" panose="020B0604020202020204" pitchFamily="34" charset="0"/>
              </a:rPr>
              <a:t>:</a:t>
            </a:r>
            <a:endParaRPr lang="en-US"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Text Files</a:t>
            </a:r>
          </a:p>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Binary </a:t>
            </a:r>
            <a:r>
              <a:rPr lang="en-US" dirty="0" smtClean="0">
                <a:solidFill>
                  <a:schemeClr val="accent5">
                    <a:lumMod val="75000"/>
                  </a:schemeClr>
                </a:solidFill>
                <a:latin typeface="Arial" panose="020B0604020202020204" pitchFamily="34" charset="0"/>
                <a:cs typeface="Arial" panose="020B0604020202020204" pitchFamily="34" charset="0"/>
              </a:rPr>
              <a:t>Files</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a:solidFill>
                  <a:schemeClr val="accent3"/>
                </a:solidFill>
                <a:latin typeface="Arial" panose="020B0604020202020204" pitchFamily="34" charset="0"/>
                <a:cs typeface="Arial" panose="020B0604020202020204" pitchFamily="34" charset="0"/>
              </a:rPr>
              <a:t>Text Files</a:t>
            </a:r>
          </a:p>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The text files are the most basic/simplest types of files that a user can create in a C program. We create the text files using an extension .txt with the help of a simple text editor. In general, we can use notepads for the creation of .txt files. These files store info internally in ASCII character format, but when we open these files, the content/text opens in a human-readable form.</a:t>
            </a:r>
          </a:p>
          <a:p>
            <a:endParaRPr lang="en-US"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Text files are, thus, very easy to access as well as use. But there’s one major disadvantage; it lacks security. Since a .txt file can be accessed easily, information isn’t very secure in it. Added to this, text files consume a very large space in storage.</a:t>
            </a:r>
          </a:p>
          <a:p>
            <a:endParaRPr lang="en-US"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To solve these problems, we have a different type of file in C programs, known as binary files.</a:t>
            </a:r>
          </a:p>
          <a:p>
            <a:endParaRPr lang="en-US"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4464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 sz="4000" dirty="0" smtClean="0">
                <a:solidFill>
                  <a:schemeClr val="bg2"/>
                </a:solidFill>
                <a:latin typeface="Times New Roman" panose="02020603050405020304" pitchFamily="18" charset="0"/>
                <a:cs typeface="Times New Roman" panose="02020603050405020304" pitchFamily="18" charset="0"/>
              </a:rPr>
              <a:t>Data Types and Input Output</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7" name="Google Shape;94;p13"/>
          <p:cNvSpPr txBox="1"/>
          <p:nvPr/>
        </p:nvSpPr>
        <p:spPr>
          <a:xfrm>
            <a:off x="110624" y="1167916"/>
            <a:ext cx="8852548" cy="3669291"/>
          </a:xfrm>
          <a:prstGeom prst="rect">
            <a:avLst/>
          </a:prstGeom>
          <a:noFill/>
          <a:ln>
            <a:noFill/>
          </a:ln>
        </p:spPr>
        <p:txBody>
          <a:bodyPr spcFirstLastPara="1" wrap="square" lIns="91425" tIns="91425" rIns="91425" bIns="91425" anchor="t" anchorCtr="0">
            <a:noAutofit/>
          </a:bodyPr>
          <a:lstStyle/>
          <a:p>
            <a:pPr marL="285750" lvl="0" indent="-285750" algn="just">
              <a:spcBef>
                <a:spcPts val="600"/>
              </a:spcBef>
              <a:buFont typeface="Wingdings" panose="05000000000000000000" pitchFamily="2" charset="2"/>
              <a:buChar char="§"/>
            </a:pP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A </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data type defines the type of values a variable can store. In C programming, every variable is associated with a data type.</a:t>
            </a:r>
          </a:p>
          <a:p>
            <a:pPr marL="285750" lvl="0" indent="-285750" algn="just">
              <a:spcBef>
                <a:spcPts val="600"/>
              </a:spcBef>
              <a:buFont typeface="Wingdings" panose="05000000000000000000" pitchFamily="2" charset="2"/>
              <a:buChar char="§"/>
            </a:pP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Each data type requires different amount of memory.</a:t>
            </a:r>
          </a:p>
          <a:p>
            <a:pPr marL="285750" lvl="0" indent="-285750" algn="just">
              <a:spcBef>
                <a:spcPts val="600"/>
              </a:spcBef>
              <a:buFont typeface="Wingdings" panose="05000000000000000000" pitchFamily="2" charset="2"/>
              <a:buChar char="§"/>
            </a:pP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For example; a variable declared as integer can store only integer values.</a:t>
            </a:r>
          </a:p>
          <a:p>
            <a:pPr marL="285750" lvl="0" indent="-285750" algn="just">
              <a:spcBef>
                <a:spcPts val="600"/>
              </a:spcBef>
              <a:buFont typeface="Wingdings" panose="05000000000000000000" pitchFamily="2" charset="2"/>
              <a:buChar char="§"/>
            </a:pP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In C, data types are categorized into three groups; primitive, user defined and derived type.</a:t>
            </a:r>
          </a:p>
          <a:p>
            <a:pPr marL="285750" lvl="0" indent="-285750" algn="just">
              <a:spcBef>
                <a:spcPts val="600"/>
              </a:spcBef>
              <a:buFont typeface="Wingdings" panose="05000000000000000000" pitchFamily="2" charset="2"/>
              <a:buChar char="§"/>
            </a:pPr>
            <a:r>
              <a:rPr lang="en-US" sz="2000" dirty="0">
                <a:solidFill>
                  <a:schemeClr val="accent3"/>
                </a:solidFill>
                <a:latin typeface="Arial" panose="020B0604020202020204" pitchFamily="34" charset="0"/>
                <a:ea typeface="Lato"/>
                <a:cs typeface="Arial" panose="020B0604020202020204" pitchFamily="34" charset="0"/>
                <a:sym typeface="Lato"/>
              </a:rPr>
              <a:t>Void</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 </a:t>
            </a:r>
            <a:r>
              <a:rPr lang="en-US" sz="2000" dirty="0" smtClean="0">
                <a:solidFill>
                  <a:schemeClr val="accent5">
                    <a:lumMod val="75000"/>
                  </a:schemeClr>
                </a:solidFill>
                <a:latin typeface="Arial" panose="020B0604020202020204" pitchFamily="34" charset="0"/>
                <a:ea typeface="Lato"/>
                <a:cs typeface="Arial" panose="020B0604020202020204" pitchFamily="34" charset="0"/>
                <a:sym typeface="Lato"/>
              </a:rPr>
              <a:t>data type </a:t>
            </a:r>
            <a:r>
              <a:rPr lang="en-US" sz="2000" dirty="0">
                <a:solidFill>
                  <a:schemeClr val="accent5">
                    <a:lumMod val="75000"/>
                  </a:schemeClr>
                </a:solidFill>
                <a:latin typeface="Arial" panose="020B0604020202020204" pitchFamily="34" charset="0"/>
                <a:ea typeface="Lato"/>
                <a:cs typeface="Arial" panose="020B0604020202020204" pitchFamily="34" charset="0"/>
                <a:sym typeface="Lato"/>
              </a:rPr>
              <a:t>has no value or operator and it does not provide a result to its caller. But void comes under Primitive data types.</a:t>
            </a:r>
          </a:p>
        </p:txBody>
      </p:sp>
      <p:sp>
        <p:nvSpPr>
          <p:cNvPr id="5" name="TextBox 4"/>
          <p:cNvSpPr txBox="1"/>
          <p:nvPr/>
        </p:nvSpPr>
        <p:spPr>
          <a:xfrm>
            <a:off x="155769" y="853882"/>
            <a:ext cx="1428596" cy="369332"/>
          </a:xfrm>
          <a:prstGeom prst="rect">
            <a:avLst/>
          </a:prstGeom>
          <a:noFill/>
        </p:spPr>
        <p:txBody>
          <a:bodyPr wrap="none" rtlCol="0">
            <a:spAutoFit/>
          </a:bodyPr>
          <a:lstStyle/>
          <a:p>
            <a:r>
              <a:rPr lang="en-US" sz="1800" u="sng" dirty="0">
                <a:solidFill>
                  <a:srgbClr val="FF0000"/>
                </a:solidFill>
                <a:latin typeface="Arial" panose="020B0604020202020204" pitchFamily="34" charset="0"/>
                <a:cs typeface="Arial" panose="020B0604020202020204" pitchFamily="34" charset="0"/>
              </a:rPr>
              <a:t>D</a:t>
            </a:r>
            <a:r>
              <a:rPr lang="en-US" sz="1800" u="sng" dirty="0" smtClean="0">
                <a:solidFill>
                  <a:srgbClr val="FF0000"/>
                </a:solidFill>
                <a:latin typeface="Arial" panose="020B0604020202020204" pitchFamily="34" charset="0"/>
                <a:cs typeface="Arial" panose="020B0604020202020204" pitchFamily="34" charset="0"/>
              </a:rPr>
              <a:t>ata Types:</a:t>
            </a:r>
            <a:endParaRPr lang="en-US" sz="1800" u="sng"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65468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90</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Rectangle 4"/>
          <p:cNvSpPr/>
          <p:nvPr/>
        </p:nvSpPr>
        <p:spPr>
          <a:xfrm>
            <a:off x="145726" y="745796"/>
            <a:ext cx="8852547" cy="2031325"/>
          </a:xfrm>
          <a:prstGeom prst="rect">
            <a:avLst/>
          </a:prstGeom>
        </p:spPr>
        <p:txBody>
          <a:bodyPr wrap="square">
            <a:spAutoFit/>
          </a:bodyPr>
          <a:lstStyle/>
          <a:p>
            <a:r>
              <a:rPr lang="en-US" dirty="0" smtClean="0">
                <a:solidFill>
                  <a:schemeClr val="accent3"/>
                </a:solidFill>
                <a:latin typeface="Arial" panose="020B0604020202020204" pitchFamily="34" charset="0"/>
                <a:cs typeface="Arial" panose="020B0604020202020204" pitchFamily="34" charset="0"/>
              </a:rPr>
              <a:t>Binary </a:t>
            </a:r>
            <a:r>
              <a:rPr lang="en-US" dirty="0">
                <a:solidFill>
                  <a:schemeClr val="accent3"/>
                </a:solidFill>
                <a:latin typeface="Arial" panose="020B0604020202020204" pitchFamily="34" charset="0"/>
                <a:cs typeface="Arial" panose="020B0604020202020204" pitchFamily="34" charset="0"/>
              </a:rPr>
              <a:t>Files</a:t>
            </a:r>
          </a:p>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The binary files store info and data in the binary format of 0’s and 1’s (the binary number system). Thus, the files occupy comparatively lesser space in the storage. In simpler words, the binary files store data and info the same way a computer holds the info in its memory. Thus, it can be accessed very easily as compared to a text file.</a:t>
            </a:r>
          </a:p>
          <a:p>
            <a:endParaRPr lang="en-US" dirty="0">
              <a:solidFill>
                <a:schemeClr val="accent5">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accent5">
                    <a:lumMod val="75000"/>
                  </a:schemeClr>
                </a:solidFill>
                <a:latin typeface="Arial" panose="020B0604020202020204" pitchFamily="34" charset="0"/>
                <a:cs typeface="Arial" panose="020B0604020202020204" pitchFamily="34" charset="0"/>
              </a:rPr>
              <a:t>The binary files are created with the extension .bin in a program, and it overcomes the drawback of the text files in a program since humans can’t read it; only machines can. Thus, the information becomes much more secure. Thus, binary files are safest in terms of storing data files in a C program.</a:t>
            </a:r>
            <a:endParaRPr lang="en-US" dirty="0">
              <a:solidFill>
                <a:schemeClr val="accent5">
                  <a:lumMod val="75000"/>
                </a:schemeClr>
              </a:solidFill>
              <a:latin typeface="Arial" panose="020B0604020202020204" pitchFamily="34" charset="0"/>
              <a:cs typeface="Arial" panose="020B0604020202020204" pitchFamily="34" charset="0"/>
            </a:endParaRPr>
          </a:p>
        </p:txBody>
      </p:sp>
      <p:sp>
        <p:nvSpPr>
          <p:cNvPr id="4" name="Rectangle 3"/>
          <p:cNvSpPr/>
          <p:nvPr/>
        </p:nvSpPr>
        <p:spPr>
          <a:xfrm>
            <a:off x="110624" y="2837409"/>
            <a:ext cx="8852547" cy="738664"/>
          </a:xfrm>
          <a:prstGeom prst="rect">
            <a:avLst/>
          </a:prstGeom>
        </p:spPr>
        <p:txBody>
          <a:bodyPr wrap="square">
            <a:spAutoFit/>
          </a:bodyPr>
          <a:lstStyle/>
          <a:p>
            <a:r>
              <a:rPr lang="en-US" dirty="0">
                <a:solidFill>
                  <a:srgbClr val="FF0000"/>
                </a:solidFill>
              </a:rPr>
              <a:t>Operators/Functions that We Use for File Handling in C</a:t>
            </a:r>
          </a:p>
          <a:p>
            <a:r>
              <a:rPr lang="en-US" dirty="0">
                <a:solidFill>
                  <a:schemeClr val="accent5">
                    <a:lumMod val="75000"/>
                  </a:schemeClr>
                </a:solidFill>
              </a:rPr>
              <a:t>We can use a variety of functions in order to open a file, read it, write more data, create a new file, close or delete a file, search for a file, etc. These are known as file handling operators in C.</a:t>
            </a:r>
          </a:p>
        </p:txBody>
      </p:sp>
    </p:spTree>
    <p:extLst>
      <p:ext uri="{BB962C8B-B14F-4D97-AF65-F5344CB8AC3E}">
        <p14:creationId xmlns:p14="http://schemas.microsoft.com/office/powerpoint/2010/main" val="41050207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91</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75011280"/>
              </p:ext>
            </p:extLst>
          </p:nvPr>
        </p:nvGraphicFramePr>
        <p:xfrm>
          <a:off x="347457" y="1020705"/>
          <a:ext cx="8681818" cy="3822930"/>
        </p:xfrm>
        <a:graphic>
          <a:graphicData uri="http://schemas.openxmlformats.org/drawingml/2006/table">
            <a:tbl>
              <a:tblPr/>
              <a:tblGrid>
                <a:gridCol w="7334372">
                  <a:extLst>
                    <a:ext uri="{9D8B030D-6E8A-4147-A177-3AD203B41FA5}">
                      <a16:colId xmlns:a16="http://schemas.microsoft.com/office/drawing/2014/main" val="821839473"/>
                    </a:ext>
                  </a:extLst>
                </a:gridCol>
                <a:gridCol w="1347446">
                  <a:extLst>
                    <a:ext uri="{9D8B030D-6E8A-4147-A177-3AD203B41FA5}">
                      <a16:colId xmlns:a16="http://schemas.microsoft.com/office/drawing/2014/main" val="1431785920"/>
                    </a:ext>
                  </a:extLst>
                </a:gridCol>
              </a:tblGrid>
              <a:tr h="220901">
                <a:tc>
                  <a:txBody>
                    <a:bodyPr/>
                    <a:lstStyle/>
                    <a:p>
                      <a:pPr fontAlgn="t"/>
                      <a:r>
                        <a:rPr lang="en-US" sz="1200" b="1" dirty="0">
                          <a:solidFill>
                            <a:schemeClr val="accent5">
                              <a:lumMod val="75000"/>
                            </a:schemeClr>
                          </a:solidFill>
                          <a:effectLst/>
                          <a:latin typeface="Arial" panose="020B0604020202020204" pitchFamily="34" charset="0"/>
                          <a:cs typeface="Arial" panose="020B0604020202020204" pitchFamily="34" charset="0"/>
                        </a:rPr>
                        <a:t>Description of Function</a:t>
                      </a:r>
                      <a:endParaRPr lang="en-US" sz="1200" dirty="0">
                        <a:solidFill>
                          <a:schemeClr val="accent5">
                            <a:lumMod val="75000"/>
                          </a:schemeClr>
                        </a:solidFill>
                        <a:effectLst/>
                        <a:latin typeface="Arial" panose="020B0604020202020204" pitchFamily="34" charset="0"/>
                        <a:cs typeface="Arial" panose="020B0604020202020204" pitchFamily="34" charset="0"/>
                      </a:endParaRP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40000"/>
                        <a:lumOff val="60000"/>
                      </a:schemeClr>
                    </a:solidFill>
                  </a:tcPr>
                </a:tc>
                <a:tc>
                  <a:txBody>
                    <a:bodyPr/>
                    <a:lstStyle/>
                    <a:p>
                      <a:pPr fontAlgn="t"/>
                      <a:r>
                        <a:rPr lang="en-US" sz="1200" b="1" dirty="0">
                          <a:solidFill>
                            <a:schemeClr val="accent5">
                              <a:lumMod val="75000"/>
                            </a:schemeClr>
                          </a:solidFill>
                          <a:effectLst/>
                          <a:latin typeface="Arial" panose="020B0604020202020204" pitchFamily="34" charset="0"/>
                          <a:cs typeface="Arial" panose="020B0604020202020204" pitchFamily="34" charset="0"/>
                        </a:rPr>
                        <a:t>Function in Use</a:t>
                      </a:r>
                      <a:endParaRPr lang="en-US" sz="1200" dirty="0">
                        <a:solidFill>
                          <a:schemeClr val="accent5">
                            <a:lumMod val="75000"/>
                          </a:schemeClr>
                        </a:solidFill>
                        <a:effectLst/>
                        <a:latin typeface="Arial" panose="020B0604020202020204" pitchFamily="34" charset="0"/>
                        <a:cs typeface="Arial" panose="020B0604020202020204" pitchFamily="34" charset="0"/>
                      </a:endParaRP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06154926"/>
                  </a:ext>
                </a:extLst>
              </a:tr>
              <a:tr h="349760">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used to open an existing file or a new file</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fopen()</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75402717"/>
                  </a:ext>
                </a:extLst>
              </a:tr>
              <a:tr h="220901">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writing data into an available file</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fprintf()</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14074522"/>
                  </a:ext>
                </a:extLst>
              </a:tr>
              <a:tr h="220901">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reading the data available in a file</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fscanf()</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32762719"/>
                  </a:ext>
                </a:extLst>
              </a:tr>
              <a:tr h="349760">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writing any character into the program file</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fputc()</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2022180"/>
                  </a:ext>
                </a:extLst>
              </a:tr>
              <a:tr h="349760">
                <a:tc>
                  <a:txBody>
                    <a:bodyPr/>
                    <a:lstStyle/>
                    <a:p>
                      <a:pPr fontAlgn="t"/>
                      <a:r>
                        <a:rPr lang="en-US" sz="1200" dirty="0">
                          <a:solidFill>
                            <a:schemeClr val="accent5">
                              <a:lumMod val="75000"/>
                            </a:schemeClr>
                          </a:solidFill>
                          <a:effectLst/>
                          <a:latin typeface="Arial" panose="020B0604020202020204" pitchFamily="34" charset="0"/>
                          <a:cs typeface="Arial" panose="020B0604020202020204" pitchFamily="34" charset="0"/>
                        </a:rPr>
                        <a:t>reading the character from an available file</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fgetc()</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2095488"/>
                  </a:ext>
                </a:extLst>
              </a:tr>
              <a:tr h="220901">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used to close the program file</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fclose()</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1755987"/>
                  </a:ext>
                </a:extLst>
              </a:tr>
              <a:tr h="349760">
                <a:tc>
                  <a:txBody>
                    <a:bodyPr/>
                    <a:lstStyle/>
                    <a:p>
                      <a:pPr fontAlgn="t"/>
                      <a:r>
                        <a:rPr lang="en-US" sz="1200" dirty="0">
                          <a:solidFill>
                            <a:schemeClr val="accent5">
                              <a:lumMod val="75000"/>
                            </a:schemeClr>
                          </a:solidFill>
                          <a:effectLst/>
                          <a:latin typeface="Arial" panose="020B0604020202020204" pitchFamily="34" charset="0"/>
                          <a:cs typeface="Arial" panose="020B0604020202020204" pitchFamily="34" charset="0"/>
                        </a:rPr>
                        <a:t>used to set the file pointer to the intended file position</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fseek()</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46398641"/>
                  </a:ext>
                </a:extLst>
              </a:tr>
              <a:tr h="220901">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writing an integer into an available file</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fputw()</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4502100"/>
                  </a:ext>
                </a:extLst>
              </a:tr>
              <a:tr h="349760">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used to read an integer from the given file</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fgetw()</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22604923"/>
                  </a:ext>
                </a:extLst>
              </a:tr>
              <a:tr h="349760">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used for reading the current position of a file</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ftell()</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63886423"/>
                  </a:ext>
                </a:extLst>
              </a:tr>
              <a:tr h="349760">
                <a:tc>
                  <a:txBody>
                    <a:bodyPr/>
                    <a:lstStyle/>
                    <a:p>
                      <a:pPr fontAlgn="t"/>
                      <a:r>
                        <a:rPr lang="en-US" sz="1200">
                          <a:solidFill>
                            <a:schemeClr val="accent5">
                              <a:lumMod val="75000"/>
                            </a:schemeClr>
                          </a:solidFill>
                          <a:effectLst/>
                          <a:latin typeface="Arial" panose="020B0604020202020204" pitchFamily="34" charset="0"/>
                          <a:cs typeface="Arial" panose="020B0604020202020204" pitchFamily="34" charset="0"/>
                        </a:rPr>
                        <a:t>sets an intended file pointer to the file’s beginning itself</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solidFill>
                            <a:schemeClr val="accent5">
                              <a:lumMod val="75000"/>
                            </a:schemeClr>
                          </a:solidFill>
                          <a:effectLst/>
                          <a:latin typeface="Arial" panose="020B0604020202020204" pitchFamily="34" charset="0"/>
                          <a:cs typeface="Arial" panose="020B0604020202020204" pitchFamily="34" charset="0"/>
                        </a:rPr>
                        <a:t>rewind()</a:t>
                      </a:r>
                    </a:p>
                  </a:txBody>
                  <a:tcPr marL="46021" marR="46021" marT="46021" marB="4602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48002535"/>
                  </a:ext>
                </a:extLst>
              </a:tr>
            </a:tbl>
          </a:graphicData>
        </a:graphic>
      </p:graphicFrame>
      <p:sp>
        <p:nvSpPr>
          <p:cNvPr id="7" name="Rectangle 6"/>
          <p:cNvSpPr/>
          <p:nvPr/>
        </p:nvSpPr>
        <p:spPr>
          <a:xfrm>
            <a:off x="205991" y="708855"/>
            <a:ext cx="8823284" cy="307777"/>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5">
                    <a:lumMod val="75000"/>
                  </a:schemeClr>
                </a:solidFill>
              </a:rPr>
              <a:t>Here’s a list of functions that allow you to do so</a:t>
            </a:r>
            <a:r>
              <a:rPr lang="en-US" dirty="0" smtClean="0">
                <a:solidFill>
                  <a:schemeClr val="accent5">
                    <a:lumMod val="75000"/>
                  </a:schemeClr>
                </a:solidFill>
              </a:rPr>
              <a:t>: Here’s </a:t>
            </a:r>
            <a:r>
              <a:rPr lang="en-US" dirty="0">
                <a:solidFill>
                  <a:schemeClr val="accent5">
                    <a:lumMod val="75000"/>
                  </a:schemeClr>
                </a:solidFill>
              </a:rPr>
              <a:t>a list of functions that allow you to do so:</a:t>
            </a:r>
          </a:p>
        </p:txBody>
      </p:sp>
    </p:spTree>
    <p:extLst>
      <p:ext uri="{BB962C8B-B14F-4D97-AF65-F5344CB8AC3E}">
        <p14:creationId xmlns:p14="http://schemas.microsoft.com/office/powerpoint/2010/main" val="17838760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92</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5" name="Rectangle 4"/>
          <p:cNvSpPr/>
          <p:nvPr/>
        </p:nvSpPr>
        <p:spPr>
          <a:xfrm>
            <a:off x="110625" y="749701"/>
            <a:ext cx="8852547" cy="2554545"/>
          </a:xfrm>
          <a:prstGeom prst="rect">
            <a:avLst/>
          </a:prstGeom>
        </p:spPr>
        <p:txBody>
          <a:bodyPr wrap="square">
            <a:spAutoFit/>
          </a:bodyPr>
          <a:lstStyle/>
          <a:p>
            <a:r>
              <a:rPr lang="en-US" sz="1600" dirty="0">
                <a:solidFill>
                  <a:schemeClr val="accent3"/>
                </a:solidFill>
              </a:rPr>
              <a:t>Operations Done in File Handling</a:t>
            </a:r>
          </a:p>
          <a:p>
            <a:r>
              <a:rPr lang="en-US" sz="1600" dirty="0">
                <a:solidFill>
                  <a:schemeClr val="accent5">
                    <a:lumMod val="75000"/>
                  </a:schemeClr>
                </a:solidFill>
              </a:rPr>
              <a:t>The process of file handling enables a user to update, create, open, read, write, and ultimately delete the file/content in the file that exists on the C program’s local file system. Here are the primary operations that you can perform on a file in a C program:</a:t>
            </a:r>
          </a:p>
          <a:p>
            <a:endParaRPr lang="en-US" sz="1600" dirty="0">
              <a:solidFill>
                <a:schemeClr val="accent5">
                  <a:lumMod val="75000"/>
                </a:schemeClr>
              </a:solidFill>
            </a:endParaRPr>
          </a:p>
          <a:p>
            <a:pPr marL="342900" indent="-342900">
              <a:buFont typeface="Arial" panose="020B0604020202020204" pitchFamily="34" charset="0"/>
              <a:buChar char="•"/>
            </a:pPr>
            <a:r>
              <a:rPr lang="en-US" sz="1600" dirty="0">
                <a:solidFill>
                  <a:schemeClr val="accent5">
                    <a:lumMod val="75000"/>
                  </a:schemeClr>
                </a:solidFill>
              </a:rPr>
              <a:t>Opening a file that already exists</a:t>
            </a:r>
          </a:p>
          <a:p>
            <a:pPr marL="342900" indent="-342900">
              <a:buFont typeface="Arial" panose="020B0604020202020204" pitchFamily="34" charset="0"/>
              <a:buChar char="•"/>
            </a:pPr>
            <a:r>
              <a:rPr lang="en-US" sz="1600" dirty="0">
                <a:solidFill>
                  <a:schemeClr val="accent5">
                    <a:lumMod val="75000"/>
                  </a:schemeClr>
                </a:solidFill>
              </a:rPr>
              <a:t>Creating a new file</a:t>
            </a:r>
          </a:p>
          <a:p>
            <a:pPr marL="342900" indent="-342900">
              <a:buFont typeface="Arial" panose="020B0604020202020204" pitchFamily="34" charset="0"/>
              <a:buChar char="•"/>
            </a:pPr>
            <a:r>
              <a:rPr lang="en-US" sz="1600" dirty="0">
                <a:solidFill>
                  <a:schemeClr val="accent5">
                    <a:lumMod val="75000"/>
                  </a:schemeClr>
                </a:solidFill>
              </a:rPr>
              <a:t>Reading content/ data from the existing file</a:t>
            </a:r>
          </a:p>
          <a:p>
            <a:pPr marL="342900" indent="-342900">
              <a:buFont typeface="Arial" panose="020B0604020202020204" pitchFamily="34" charset="0"/>
              <a:buChar char="•"/>
            </a:pPr>
            <a:r>
              <a:rPr lang="en-US" sz="1600" dirty="0">
                <a:solidFill>
                  <a:schemeClr val="accent5">
                    <a:lumMod val="75000"/>
                  </a:schemeClr>
                </a:solidFill>
              </a:rPr>
              <a:t>Writing more data into the file</a:t>
            </a:r>
          </a:p>
          <a:p>
            <a:pPr marL="342900" indent="-342900">
              <a:buFont typeface="Arial" panose="020B0604020202020204" pitchFamily="34" charset="0"/>
              <a:buChar char="•"/>
            </a:pPr>
            <a:r>
              <a:rPr lang="en-US" sz="1600" dirty="0">
                <a:solidFill>
                  <a:schemeClr val="accent5">
                    <a:lumMod val="75000"/>
                  </a:schemeClr>
                </a:solidFill>
              </a:rPr>
              <a:t>Deleting the data in the file or the file altogether</a:t>
            </a:r>
          </a:p>
        </p:txBody>
      </p:sp>
    </p:spTree>
    <p:extLst>
      <p:ext uri="{BB962C8B-B14F-4D97-AF65-F5344CB8AC3E}">
        <p14:creationId xmlns:p14="http://schemas.microsoft.com/office/powerpoint/2010/main" val="137618948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93</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2675" y="755152"/>
            <a:ext cx="8918649" cy="2800767"/>
          </a:xfrm>
          <a:prstGeom prst="rect">
            <a:avLst/>
          </a:prstGeom>
        </p:spPr>
        <p:txBody>
          <a:bodyPr wrap="square">
            <a:spAutoFit/>
          </a:bodyPr>
          <a:lstStyle/>
          <a:p>
            <a:r>
              <a:rPr lang="en-US" sz="1600" dirty="0">
                <a:solidFill>
                  <a:schemeClr val="accent3"/>
                </a:solidFill>
                <a:latin typeface="Arial" panose="020B0604020202020204" pitchFamily="34" charset="0"/>
                <a:cs typeface="Arial" panose="020B0604020202020204" pitchFamily="34" charset="0"/>
              </a:rPr>
              <a:t>Opening a File in the Program – to create and edit data</a:t>
            </a:r>
          </a:p>
          <a:p>
            <a:r>
              <a:rPr lang="en-US" sz="1600" dirty="0">
                <a:latin typeface="Arial" panose="020B0604020202020204" pitchFamily="34" charset="0"/>
                <a:cs typeface="Arial" panose="020B0604020202020204" pitchFamily="34" charset="0"/>
              </a:rPr>
              <a:t>We open a file with the help of the </a:t>
            </a:r>
            <a:r>
              <a:rPr lang="en-US" sz="1600" dirty="0" err="1">
                <a:latin typeface="Arial" panose="020B0604020202020204" pitchFamily="34" charset="0"/>
                <a:cs typeface="Arial" panose="020B0604020202020204" pitchFamily="34" charset="0"/>
              </a:rPr>
              <a:t>fopen</a:t>
            </a:r>
            <a:r>
              <a:rPr lang="en-US" sz="1600" dirty="0">
                <a:latin typeface="Arial" panose="020B0604020202020204" pitchFamily="34" charset="0"/>
                <a:cs typeface="Arial" panose="020B0604020202020204" pitchFamily="34" charset="0"/>
              </a:rPr>
              <a:t>() function that is defined in the header file- </a:t>
            </a:r>
            <a:r>
              <a:rPr lang="en-US" sz="1600" dirty="0" err="1">
                <a:latin typeface="Arial" panose="020B0604020202020204" pitchFamily="34" charset="0"/>
                <a:cs typeface="Arial" panose="020B0604020202020204" pitchFamily="34" charset="0"/>
              </a:rPr>
              <a:t>stdio.h</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Here is the syntax that we follow when opening a file</a:t>
            </a:r>
            <a:r>
              <a:rPr lang="en-US" sz="1600" dirty="0" smtClean="0">
                <a:latin typeface="Arial" panose="020B0604020202020204" pitchFamily="34" charset="0"/>
                <a:cs typeface="Arial" panose="020B0604020202020204" pitchFamily="34" charset="0"/>
              </a:rPr>
              <a:t>:</a:t>
            </a:r>
          </a:p>
          <a:p>
            <a:endParaRPr lang="en-US" sz="1600" dirty="0" smtClean="0">
              <a:latin typeface="Arial" panose="020B0604020202020204" pitchFamily="34" charset="0"/>
              <a:cs typeface="Arial" panose="020B0604020202020204" pitchFamily="34" charset="0"/>
            </a:endParaRPr>
          </a:p>
          <a:p>
            <a:r>
              <a:rPr lang="en-US" sz="1600" dirty="0" err="1" smtClean="0">
                <a:solidFill>
                  <a:schemeClr val="accent1"/>
                </a:solidFill>
                <a:latin typeface="Arial" panose="020B0604020202020204" pitchFamily="34" charset="0"/>
                <a:cs typeface="Arial" panose="020B0604020202020204" pitchFamily="34" charset="0"/>
              </a:rPr>
              <a:t>ptr</a:t>
            </a:r>
            <a:r>
              <a:rPr lang="en-US" sz="1600" dirty="0" smtClean="0">
                <a:solidFill>
                  <a:schemeClr val="accent1"/>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 </a:t>
            </a:r>
            <a:r>
              <a:rPr lang="en-US" sz="1600" dirty="0" err="1">
                <a:solidFill>
                  <a:schemeClr val="accent1"/>
                </a:solidFill>
                <a:latin typeface="Arial" panose="020B0604020202020204" pitchFamily="34" charset="0"/>
                <a:cs typeface="Arial" panose="020B0604020202020204" pitchFamily="34" charset="0"/>
              </a:rPr>
              <a:t>fopen</a:t>
            </a:r>
            <a:r>
              <a:rPr lang="en-US" sz="1600" dirty="0">
                <a:solidFill>
                  <a:schemeClr val="accent1"/>
                </a:solidFill>
                <a:latin typeface="Arial" panose="020B0604020202020204" pitchFamily="34" charset="0"/>
                <a:cs typeface="Arial" panose="020B0604020202020204" pitchFamily="34" charset="0"/>
              </a:rPr>
              <a:t> (“</a:t>
            </a:r>
            <a:r>
              <a:rPr lang="en-US" sz="1600" dirty="0" err="1">
                <a:solidFill>
                  <a:schemeClr val="accent1"/>
                </a:solidFill>
                <a:latin typeface="Arial" panose="020B0604020202020204" pitchFamily="34" charset="0"/>
                <a:cs typeface="Arial" panose="020B0604020202020204" pitchFamily="34" charset="0"/>
              </a:rPr>
              <a:t>openfile</a:t>
            </a:r>
            <a:r>
              <a:rPr lang="en-US" sz="1600" dirty="0">
                <a:solidFill>
                  <a:schemeClr val="accent1"/>
                </a:solidFill>
                <a:latin typeface="Arial" panose="020B0604020202020204" pitchFamily="34" charset="0"/>
                <a:cs typeface="Arial" panose="020B0604020202020204" pitchFamily="34" charset="0"/>
              </a:rPr>
              <a:t>” , “</a:t>
            </a:r>
            <a:r>
              <a:rPr lang="en-US" sz="1600" dirty="0" err="1">
                <a:solidFill>
                  <a:schemeClr val="accent1"/>
                </a:solidFill>
                <a:latin typeface="Arial" panose="020B0604020202020204" pitchFamily="34" charset="0"/>
                <a:cs typeface="Arial" panose="020B0604020202020204" pitchFamily="34" charset="0"/>
              </a:rPr>
              <a:t>openingmode</a:t>
            </a:r>
            <a:r>
              <a:rPr lang="en-US" sz="1600" dirty="0">
                <a:solidFill>
                  <a:schemeClr val="accent1"/>
                </a:solidFill>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Let us take a look at an example for the same,</a:t>
            </a:r>
          </a:p>
          <a:p>
            <a:endParaRPr lang="en-US" sz="1600" dirty="0">
              <a:latin typeface="Arial" panose="020B0604020202020204" pitchFamily="34" charset="0"/>
              <a:cs typeface="Arial" panose="020B0604020202020204" pitchFamily="34" charset="0"/>
            </a:endParaRPr>
          </a:p>
          <a:p>
            <a:r>
              <a:rPr lang="en-US" sz="1600" dirty="0" err="1">
                <a:solidFill>
                  <a:schemeClr val="accent1"/>
                </a:solidFill>
                <a:latin typeface="Arial" panose="020B0604020202020204" pitchFamily="34" charset="0"/>
                <a:cs typeface="Arial" panose="020B0604020202020204" pitchFamily="34" charset="0"/>
              </a:rPr>
              <a:t>fopen</a:t>
            </a:r>
            <a:r>
              <a:rPr lang="en-US" sz="1600" dirty="0">
                <a:solidFill>
                  <a:schemeClr val="accent1"/>
                </a:solidFill>
                <a:latin typeface="Arial" panose="020B0604020202020204" pitchFamily="34" charset="0"/>
                <a:cs typeface="Arial" panose="020B0604020202020204" pitchFamily="34" charset="0"/>
              </a:rPr>
              <a:t> (“E:\\</a:t>
            </a:r>
            <a:r>
              <a:rPr lang="en-US" sz="1600" dirty="0" err="1">
                <a:solidFill>
                  <a:schemeClr val="accent1"/>
                </a:solidFill>
                <a:latin typeface="Arial" panose="020B0604020202020204" pitchFamily="34" charset="0"/>
                <a:cs typeface="Arial" panose="020B0604020202020204" pitchFamily="34" charset="0"/>
              </a:rPr>
              <a:t>myprogram</a:t>
            </a:r>
            <a:r>
              <a:rPr lang="en-US" sz="1600" dirty="0">
                <a:solidFill>
                  <a:schemeClr val="accent1"/>
                </a:solidFill>
                <a:latin typeface="Arial" panose="020B0604020202020204" pitchFamily="34" charset="0"/>
                <a:cs typeface="Arial" panose="020B0604020202020204" pitchFamily="34" charset="0"/>
              </a:rPr>
              <a:t>\\recentprogram.txt” , “w”);</a:t>
            </a:r>
          </a:p>
          <a:p>
            <a:endParaRPr lang="en-US" sz="1600" dirty="0">
              <a:solidFill>
                <a:schemeClr val="accent1"/>
              </a:solidFill>
              <a:latin typeface="Arial" panose="020B0604020202020204" pitchFamily="34" charset="0"/>
              <a:cs typeface="Arial" panose="020B0604020202020204" pitchFamily="34" charset="0"/>
            </a:endParaRPr>
          </a:p>
          <a:p>
            <a:r>
              <a:rPr lang="en-US" sz="1600" dirty="0" err="1">
                <a:solidFill>
                  <a:schemeClr val="accent1"/>
                </a:solidFill>
                <a:latin typeface="Arial" panose="020B0604020202020204" pitchFamily="34" charset="0"/>
                <a:cs typeface="Arial" panose="020B0604020202020204" pitchFamily="34" charset="0"/>
              </a:rPr>
              <a:t>fopen</a:t>
            </a:r>
            <a:r>
              <a:rPr lang="en-US" sz="1600" dirty="0">
                <a:solidFill>
                  <a:schemeClr val="accent1"/>
                </a:solidFill>
                <a:latin typeface="Arial" panose="020B0604020202020204" pitchFamily="34" charset="0"/>
                <a:cs typeface="Arial" panose="020B0604020202020204" pitchFamily="34" charset="0"/>
              </a:rPr>
              <a:t> (“E:\\</a:t>
            </a:r>
            <a:r>
              <a:rPr lang="en-US" sz="1600" dirty="0" err="1">
                <a:solidFill>
                  <a:schemeClr val="accent1"/>
                </a:solidFill>
                <a:latin typeface="Arial" panose="020B0604020202020204" pitchFamily="34" charset="0"/>
                <a:cs typeface="Arial" panose="020B0604020202020204" pitchFamily="34" charset="0"/>
              </a:rPr>
              <a:t>myprogram</a:t>
            </a:r>
            <a:r>
              <a:rPr lang="en-US" sz="1600" dirty="0">
                <a:solidFill>
                  <a:schemeClr val="accent1"/>
                </a:solidFill>
                <a:latin typeface="Arial" panose="020B0604020202020204" pitchFamily="34" charset="0"/>
                <a:cs typeface="Arial" panose="020B0604020202020204" pitchFamily="34" charset="0"/>
              </a:rPr>
              <a:t>\\</a:t>
            </a:r>
            <a:r>
              <a:rPr lang="en-US" sz="1600" dirty="0" err="1">
                <a:solidFill>
                  <a:schemeClr val="accent1"/>
                </a:solidFill>
                <a:latin typeface="Arial" panose="020B0604020202020204" pitchFamily="34" charset="0"/>
                <a:cs typeface="Arial" panose="020B0604020202020204" pitchFamily="34" charset="0"/>
              </a:rPr>
              <a:t>previousprogram.bin</a:t>
            </a:r>
            <a:r>
              <a:rPr lang="en-US" sz="1600" dirty="0">
                <a:solidFill>
                  <a:schemeClr val="accent1"/>
                </a:solidFill>
                <a:latin typeface="Arial" panose="020B0604020202020204" pitchFamily="34" charset="0"/>
                <a:cs typeface="Arial" panose="020B0604020202020204" pitchFamily="34" charset="0"/>
              </a:rPr>
              <a:t>” , “</a:t>
            </a:r>
            <a:r>
              <a:rPr lang="en-US" sz="1600" dirty="0" err="1">
                <a:solidFill>
                  <a:schemeClr val="accent1"/>
                </a:solidFill>
                <a:latin typeface="Arial" panose="020B0604020202020204" pitchFamily="34" charset="0"/>
                <a:cs typeface="Arial" panose="020B0604020202020204" pitchFamily="34" charset="0"/>
              </a:rPr>
              <a:t>rb</a:t>
            </a:r>
            <a:r>
              <a:rPr lang="en-US" sz="1600" dirty="0" smtClean="0">
                <a:solidFill>
                  <a:schemeClr val="accent1"/>
                </a:solidFill>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556938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94</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12675" y="755152"/>
            <a:ext cx="8918649" cy="3046988"/>
          </a:xfrm>
          <a:prstGeom prst="rect">
            <a:avLst/>
          </a:prstGeom>
        </p:spPr>
        <p:txBody>
          <a:bodyPr wrap="square">
            <a:spAutoFit/>
          </a:bodyPr>
          <a:lstStyle/>
          <a:p>
            <a:r>
              <a:rPr lang="en-US" sz="1600" dirty="0">
                <a:solidFill>
                  <a:schemeClr val="accent3"/>
                </a:solidFill>
                <a:latin typeface="Arial" panose="020B0604020202020204" pitchFamily="34" charset="0"/>
                <a:cs typeface="Arial" panose="020B0604020202020204" pitchFamily="34" charset="0"/>
              </a:rPr>
              <a:t>Opening a File in the Program – to create and edit data</a:t>
            </a: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chemeClr val="accent5">
                    <a:lumMod val="75000"/>
                  </a:schemeClr>
                </a:solidFill>
                <a:latin typeface="Arial" panose="020B0604020202020204" pitchFamily="34" charset="0"/>
                <a:cs typeface="Arial" panose="020B0604020202020204" pitchFamily="34" charset="0"/>
              </a:rPr>
              <a:t>Here</a:t>
            </a:r>
            <a:r>
              <a:rPr lang="en-US" sz="1600" dirty="0">
                <a:solidFill>
                  <a:schemeClr val="accent5">
                    <a:lumMod val="75000"/>
                  </a:schemeClr>
                </a:solidFill>
                <a:latin typeface="Arial" panose="020B0604020202020204" pitchFamily="34" charset="0"/>
                <a:cs typeface="Arial" panose="020B0604020202020204" pitchFamily="34" charset="0"/>
              </a:rPr>
              <a:t>, if we suppose that the file – recentprogram.txt doesn’t really exist in the E:\\myprogram location. Here, we have used the mode “w”. Thus, the first function will create a new file with the name recentprogram.txt and then open it for writing (since we have used the “w” mode).</a:t>
            </a:r>
          </a:p>
          <a:p>
            <a:pPr marL="285750" indent="-285750">
              <a:buFont typeface="Arial" panose="020B0604020202020204" pitchFamily="34" charset="0"/>
              <a:buChar char="•"/>
            </a:pPr>
            <a:r>
              <a:rPr lang="en-US" sz="1600" dirty="0">
                <a:solidFill>
                  <a:schemeClr val="accent5">
                    <a:lumMod val="75000"/>
                  </a:schemeClr>
                </a:solidFill>
                <a:latin typeface="Arial" panose="020B0604020202020204" pitchFamily="34" charset="0"/>
                <a:cs typeface="Arial" panose="020B0604020202020204" pitchFamily="34" charset="0"/>
              </a:rPr>
              <a:t>The “w” here refers to writing mode. It allows a programmer to overwrite/edit and create the contents in a program file</a:t>
            </a:r>
            <a:r>
              <a:rPr lang="en-US" sz="1600" dirty="0" smtClean="0">
                <a:solidFill>
                  <a:schemeClr val="accent5">
                    <a:lumMod val="7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smtClean="0">
                <a:solidFill>
                  <a:schemeClr val="accent5">
                    <a:lumMod val="75000"/>
                  </a:schemeClr>
                </a:solidFill>
                <a:latin typeface="Arial" panose="020B0604020202020204" pitchFamily="34" charset="0"/>
                <a:cs typeface="Arial" panose="020B0604020202020204" pitchFamily="34" charset="0"/>
              </a:rPr>
              <a:t>Now, let us take a look at the second binary previous </a:t>
            </a:r>
            <a:r>
              <a:rPr lang="en-US" sz="1600" dirty="0" err="1" smtClean="0">
                <a:solidFill>
                  <a:schemeClr val="accent5">
                    <a:lumMod val="75000"/>
                  </a:schemeClr>
                </a:solidFill>
                <a:latin typeface="Arial" panose="020B0604020202020204" pitchFamily="34" charset="0"/>
                <a:cs typeface="Arial" panose="020B0604020202020204" pitchFamily="34" charset="0"/>
              </a:rPr>
              <a:t>program.bin</a:t>
            </a:r>
            <a:r>
              <a:rPr lang="en-US" sz="1600" dirty="0" smtClean="0">
                <a:solidFill>
                  <a:schemeClr val="accent5">
                    <a:lumMod val="75000"/>
                  </a:schemeClr>
                </a:solidFill>
                <a:latin typeface="Arial" panose="020B0604020202020204" pitchFamily="34" charset="0"/>
                <a:cs typeface="Arial" panose="020B0604020202020204" pitchFamily="34" charset="0"/>
              </a:rPr>
              <a:t> file that is present in the E:\\myprogram location. Thus, the second function here will open the file (that already exists) for reading in the “</a:t>
            </a:r>
            <a:r>
              <a:rPr lang="en-US" sz="1600" dirty="0" err="1" smtClean="0">
                <a:solidFill>
                  <a:schemeClr val="accent5">
                    <a:lumMod val="75000"/>
                  </a:schemeClr>
                </a:solidFill>
                <a:latin typeface="Arial" panose="020B0604020202020204" pitchFamily="34" charset="0"/>
                <a:cs typeface="Arial" panose="020B0604020202020204" pitchFamily="34" charset="0"/>
              </a:rPr>
              <a:t>rb</a:t>
            </a:r>
            <a:r>
              <a:rPr lang="en-US" sz="1600" dirty="0" smtClean="0">
                <a:solidFill>
                  <a:schemeClr val="accent5">
                    <a:lumMod val="75000"/>
                  </a:schemeClr>
                </a:solidFill>
                <a:latin typeface="Arial" panose="020B0604020202020204" pitchFamily="34" charset="0"/>
                <a:cs typeface="Arial" panose="020B0604020202020204" pitchFamily="34" charset="0"/>
              </a:rPr>
              <a:t>” binary mode.</a:t>
            </a:r>
          </a:p>
          <a:p>
            <a:pPr marL="285750" indent="-285750">
              <a:buFont typeface="Arial" panose="020B0604020202020204" pitchFamily="34" charset="0"/>
              <a:buChar char="•"/>
            </a:pPr>
            <a:r>
              <a:rPr lang="en-US" sz="1600" dirty="0" smtClean="0">
                <a:solidFill>
                  <a:schemeClr val="accent5">
                    <a:lumMod val="75000"/>
                  </a:schemeClr>
                </a:solidFill>
                <a:latin typeface="Arial" panose="020B0604020202020204" pitchFamily="34" charset="0"/>
                <a:cs typeface="Arial" panose="020B0604020202020204" pitchFamily="34" charset="0"/>
              </a:rPr>
              <a:t>The “</a:t>
            </a:r>
            <a:r>
              <a:rPr lang="en-US" sz="1600" dirty="0" err="1" smtClean="0">
                <a:solidFill>
                  <a:schemeClr val="accent5">
                    <a:lumMod val="75000"/>
                  </a:schemeClr>
                </a:solidFill>
                <a:latin typeface="Arial" panose="020B0604020202020204" pitchFamily="34" charset="0"/>
                <a:cs typeface="Arial" panose="020B0604020202020204" pitchFamily="34" charset="0"/>
              </a:rPr>
              <a:t>rb</a:t>
            </a:r>
            <a:r>
              <a:rPr lang="en-US" sz="1600" dirty="0" smtClean="0">
                <a:solidFill>
                  <a:schemeClr val="accent5">
                    <a:lumMod val="75000"/>
                  </a:schemeClr>
                </a:solidFill>
                <a:latin typeface="Arial" panose="020B0604020202020204" pitchFamily="34" charset="0"/>
                <a:cs typeface="Arial" panose="020B0604020202020204" pitchFamily="34" charset="0"/>
              </a:rPr>
              <a:t>” refers to the reading mode. It only allows you to read a file, but not overwrite it. Thus, it will only read this available file in the program.</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07811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95</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81025051"/>
              </p:ext>
            </p:extLst>
          </p:nvPr>
        </p:nvGraphicFramePr>
        <p:xfrm>
          <a:off x="870977" y="1158365"/>
          <a:ext cx="7469655" cy="3619826"/>
        </p:xfrm>
        <a:graphic>
          <a:graphicData uri="http://schemas.openxmlformats.org/drawingml/2006/table">
            <a:tbl>
              <a:tblPr/>
              <a:tblGrid>
                <a:gridCol w="1510482">
                  <a:extLst>
                    <a:ext uri="{9D8B030D-6E8A-4147-A177-3AD203B41FA5}">
                      <a16:colId xmlns:a16="http://schemas.microsoft.com/office/drawing/2014/main" val="1544900949"/>
                    </a:ext>
                  </a:extLst>
                </a:gridCol>
                <a:gridCol w="2180493">
                  <a:extLst>
                    <a:ext uri="{9D8B030D-6E8A-4147-A177-3AD203B41FA5}">
                      <a16:colId xmlns:a16="http://schemas.microsoft.com/office/drawing/2014/main" val="3607300695"/>
                    </a:ext>
                  </a:extLst>
                </a:gridCol>
                <a:gridCol w="3778680">
                  <a:extLst>
                    <a:ext uri="{9D8B030D-6E8A-4147-A177-3AD203B41FA5}">
                      <a16:colId xmlns:a16="http://schemas.microsoft.com/office/drawing/2014/main" val="2147977873"/>
                    </a:ext>
                  </a:extLst>
                </a:gridCol>
              </a:tblGrid>
              <a:tr h="346617">
                <a:tc gridSpan="3">
                  <a:txBody>
                    <a:bodyPr/>
                    <a:lstStyle/>
                    <a:p>
                      <a:pPr fontAlgn="t"/>
                      <a:r>
                        <a:rPr lang="en-US" sz="1400" b="1">
                          <a:solidFill>
                            <a:schemeClr val="accent5">
                              <a:lumMod val="75000"/>
                            </a:schemeClr>
                          </a:solidFill>
                          <a:effectLst/>
                          <a:latin typeface="Arial" panose="020B0604020202020204" pitchFamily="34" charset="0"/>
                          <a:cs typeface="Arial" panose="020B0604020202020204" pitchFamily="34" charset="0"/>
                        </a:rPr>
                        <a:t>Opening Modes of C in Standard I/O of a Program</a:t>
                      </a:r>
                      <a:endParaRPr lang="en-US" sz="1400">
                        <a:solidFill>
                          <a:schemeClr val="accent5">
                            <a:lumMod val="75000"/>
                          </a:schemeClr>
                        </a:solidFill>
                        <a:effectLst/>
                        <a:latin typeface="Arial" panose="020B0604020202020204" pitchFamily="34" charset="0"/>
                        <a:cs typeface="Arial" panose="020B0604020202020204" pitchFamily="34" charset="0"/>
                      </a:endParaRP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3444738"/>
                  </a:ext>
                </a:extLst>
              </a:tr>
              <a:tr h="548810">
                <a:tc>
                  <a:txBody>
                    <a:bodyPr/>
                    <a:lstStyle/>
                    <a:p>
                      <a:pPr algn="ctr" fontAlgn="t"/>
                      <a:r>
                        <a:rPr lang="en-US" sz="1400" b="1" dirty="0">
                          <a:solidFill>
                            <a:schemeClr val="accent5">
                              <a:lumMod val="75000"/>
                            </a:schemeClr>
                          </a:solidFill>
                          <a:effectLst/>
                          <a:latin typeface="Arial" panose="020B0604020202020204" pitchFamily="34" charset="0"/>
                          <a:cs typeface="Arial" panose="020B0604020202020204" pitchFamily="34" charset="0"/>
                        </a:rPr>
                        <a:t>Mode in Program</a:t>
                      </a:r>
                      <a:endParaRPr lang="en-US" sz="1400" dirty="0">
                        <a:solidFill>
                          <a:schemeClr val="accent5">
                            <a:lumMod val="75000"/>
                          </a:schemeClr>
                        </a:solidFill>
                        <a:effectLst/>
                        <a:latin typeface="Arial" panose="020B0604020202020204" pitchFamily="34" charset="0"/>
                        <a:cs typeface="Arial" panose="020B0604020202020204" pitchFamily="34" charset="0"/>
                      </a:endParaRP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dirty="0">
                          <a:solidFill>
                            <a:schemeClr val="accent5">
                              <a:lumMod val="75000"/>
                            </a:schemeClr>
                          </a:solidFill>
                          <a:effectLst/>
                          <a:latin typeface="Arial" panose="020B0604020202020204" pitchFamily="34" charset="0"/>
                          <a:cs typeface="Arial" panose="020B0604020202020204" pitchFamily="34" charset="0"/>
                        </a:rPr>
                        <a:t>Meaning of Mode</a:t>
                      </a:r>
                      <a:endParaRPr lang="en-US" sz="1400" dirty="0">
                        <a:solidFill>
                          <a:schemeClr val="accent5">
                            <a:lumMod val="75000"/>
                          </a:schemeClr>
                        </a:solidFill>
                        <a:effectLst/>
                        <a:latin typeface="Arial" panose="020B0604020202020204" pitchFamily="34" charset="0"/>
                        <a:cs typeface="Arial" panose="020B0604020202020204" pitchFamily="34" charset="0"/>
                      </a:endParaRP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400" b="1" dirty="0">
                          <a:solidFill>
                            <a:schemeClr val="accent5">
                              <a:lumMod val="75000"/>
                            </a:schemeClr>
                          </a:solidFill>
                          <a:effectLst/>
                          <a:latin typeface="Arial" panose="020B0604020202020204" pitchFamily="34" charset="0"/>
                          <a:cs typeface="Arial" panose="020B0604020202020204" pitchFamily="34" charset="0"/>
                        </a:rPr>
                        <a:t>When the file doesn’t exist</a:t>
                      </a:r>
                      <a:endParaRPr lang="en-US" sz="1400" dirty="0">
                        <a:solidFill>
                          <a:schemeClr val="accent5">
                            <a:lumMod val="75000"/>
                          </a:schemeClr>
                        </a:solidFill>
                        <a:effectLst/>
                        <a:latin typeface="Arial" panose="020B0604020202020204" pitchFamily="34" charset="0"/>
                        <a:cs typeface="Arial" panose="020B0604020202020204" pitchFamily="34" charset="0"/>
                      </a:endParaRP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80460559"/>
                  </a:ext>
                </a:extLst>
              </a:tr>
              <a:tr h="751004">
                <a:tc>
                  <a:txBody>
                    <a:bodyPr/>
                    <a:lstStyle/>
                    <a:p>
                      <a:pPr fontAlgn="t"/>
                      <a:r>
                        <a:rPr lang="en-US" sz="1400">
                          <a:solidFill>
                            <a:schemeClr val="accent5">
                              <a:lumMod val="75000"/>
                            </a:schemeClr>
                          </a:solidFill>
                          <a:effectLst/>
                          <a:latin typeface="Arial" panose="020B0604020202020204" pitchFamily="34" charset="0"/>
                          <a:cs typeface="Arial" panose="020B0604020202020204" pitchFamily="34" charset="0"/>
                        </a:rPr>
                        <a:t>r</a:t>
                      </a: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solidFill>
                            <a:schemeClr val="accent5">
                              <a:lumMod val="75000"/>
                            </a:schemeClr>
                          </a:solidFill>
                          <a:effectLst/>
                          <a:latin typeface="Arial" panose="020B0604020202020204" pitchFamily="34" charset="0"/>
                          <a:cs typeface="Arial" panose="020B0604020202020204" pitchFamily="34" charset="0"/>
                        </a:rPr>
                        <a:t>Open a file for reading the content.</a:t>
                      </a: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solidFill>
                            <a:schemeClr val="accent5">
                              <a:lumMod val="75000"/>
                            </a:schemeClr>
                          </a:solidFill>
                          <a:effectLst/>
                          <a:latin typeface="Arial" panose="020B0604020202020204" pitchFamily="34" charset="0"/>
                          <a:cs typeface="Arial" panose="020B0604020202020204" pitchFamily="34" charset="0"/>
                        </a:rPr>
                        <a:t>In case the file doesn’t exist in the location, then </a:t>
                      </a:r>
                      <a:r>
                        <a:rPr lang="en-US" sz="1400" dirty="0" err="1">
                          <a:solidFill>
                            <a:schemeClr val="accent5">
                              <a:lumMod val="75000"/>
                            </a:schemeClr>
                          </a:solidFill>
                          <a:effectLst/>
                          <a:latin typeface="Arial" panose="020B0604020202020204" pitchFamily="34" charset="0"/>
                          <a:cs typeface="Arial" panose="020B0604020202020204" pitchFamily="34" charset="0"/>
                        </a:rPr>
                        <a:t>fopen</a:t>
                      </a:r>
                      <a:r>
                        <a:rPr lang="en-US" sz="1400" dirty="0">
                          <a:solidFill>
                            <a:schemeClr val="accent5">
                              <a:lumMod val="75000"/>
                            </a:schemeClr>
                          </a:solidFill>
                          <a:effectLst/>
                          <a:latin typeface="Arial" panose="020B0604020202020204" pitchFamily="34" charset="0"/>
                          <a:cs typeface="Arial" panose="020B0604020202020204" pitchFamily="34" charset="0"/>
                        </a:rPr>
                        <a:t>() will return NULL.</a:t>
                      </a: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0742087"/>
                  </a:ext>
                </a:extLst>
              </a:tr>
              <a:tr h="751004">
                <a:tc>
                  <a:txBody>
                    <a:bodyPr/>
                    <a:lstStyle/>
                    <a:p>
                      <a:pPr fontAlgn="t"/>
                      <a:r>
                        <a:rPr lang="en-US" sz="1400">
                          <a:solidFill>
                            <a:schemeClr val="accent5">
                              <a:lumMod val="75000"/>
                            </a:schemeClr>
                          </a:solidFill>
                          <a:effectLst/>
                          <a:latin typeface="Arial" panose="020B0604020202020204" pitchFamily="34" charset="0"/>
                          <a:cs typeface="Arial" panose="020B0604020202020204" pitchFamily="34" charset="0"/>
                        </a:rPr>
                        <a:t>rb</a:t>
                      </a: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solidFill>
                            <a:schemeClr val="accent5">
                              <a:lumMod val="75000"/>
                            </a:schemeClr>
                          </a:solidFill>
                          <a:effectLst/>
                          <a:latin typeface="Arial" panose="020B0604020202020204" pitchFamily="34" charset="0"/>
                          <a:cs typeface="Arial" panose="020B0604020202020204" pitchFamily="34" charset="0"/>
                        </a:rPr>
                        <a:t>Open a file for reading the content in binary mode.</a:t>
                      </a: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solidFill>
                            <a:schemeClr val="accent5">
                              <a:lumMod val="75000"/>
                            </a:schemeClr>
                          </a:solidFill>
                          <a:effectLst/>
                          <a:latin typeface="Arial" panose="020B0604020202020204" pitchFamily="34" charset="0"/>
                          <a:cs typeface="Arial" panose="020B0604020202020204" pitchFamily="34" charset="0"/>
                        </a:rPr>
                        <a:t>In case the file doesn’t exist in the location, then fopen() will return NULL.</a:t>
                      </a: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6139118"/>
                  </a:ext>
                </a:extLst>
              </a:tr>
              <a:tr h="1155390">
                <a:tc>
                  <a:txBody>
                    <a:bodyPr/>
                    <a:lstStyle/>
                    <a:p>
                      <a:pPr fontAlgn="t"/>
                      <a:r>
                        <a:rPr lang="en-US" sz="1400">
                          <a:solidFill>
                            <a:schemeClr val="accent5">
                              <a:lumMod val="75000"/>
                            </a:schemeClr>
                          </a:solidFill>
                          <a:effectLst/>
                          <a:latin typeface="Arial" panose="020B0604020202020204" pitchFamily="34" charset="0"/>
                          <a:cs typeface="Arial" panose="020B0604020202020204" pitchFamily="34" charset="0"/>
                        </a:rPr>
                        <a:t>w</a:t>
                      </a: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a:solidFill>
                            <a:schemeClr val="accent5">
                              <a:lumMod val="75000"/>
                            </a:schemeClr>
                          </a:solidFill>
                          <a:effectLst/>
                          <a:latin typeface="Arial" panose="020B0604020202020204" pitchFamily="34" charset="0"/>
                          <a:cs typeface="Arial" panose="020B0604020202020204" pitchFamily="34" charset="0"/>
                        </a:rPr>
                        <a:t>Open a file for writing the content.</a:t>
                      </a: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400" dirty="0">
                          <a:solidFill>
                            <a:schemeClr val="accent5">
                              <a:lumMod val="75000"/>
                            </a:schemeClr>
                          </a:solidFill>
                          <a:effectLst/>
                          <a:latin typeface="Arial" panose="020B0604020202020204" pitchFamily="34" charset="0"/>
                          <a:cs typeface="Arial" panose="020B0604020202020204" pitchFamily="34" charset="0"/>
                        </a:rPr>
                        <a:t>In case the file exists, its contents are overwritten.</a:t>
                      </a:r>
                    </a:p>
                    <a:p>
                      <a:pPr fontAlgn="t"/>
                      <a:r>
                        <a:rPr lang="en-US" sz="1400" dirty="0">
                          <a:solidFill>
                            <a:schemeClr val="accent5">
                              <a:lumMod val="75000"/>
                            </a:schemeClr>
                          </a:solidFill>
                          <a:effectLst/>
                          <a:latin typeface="Arial" panose="020B0604020202020204" pitchFamily="34" charset="0"/>
                          <a:cs typeface="Arial" panose="020B0604020202020204" pitchFamily="34" charset="0"/>
                        </a:rPr>
                        <a:t>In case the file doesn’t exist in the location, then it will create a new file.</a:t>
                      </a:r>
                    </a:p>
                  </a:txBody>
                  <a:tcPr marL="72212" marR="72212" marT="72212" marB="72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63048534"/>
                  </a:ext>
                </a:extLst>
              </a:tr>
            </a:tbl>
          </a:graphicData>
        </a:graphic>
      </p:graphicFrame>
      <p:sp>
        <p:nvSpPr>
          <p:cNvPr id="5" name="Rectangle 1"/>
          <p:cNvSpPr>
            <a:spLocks noChangeArrowheads="1"/>
          </p:cNvSpPr>
          <p:nvPr/>
        </p:nvSpPr>
        <p:spPr bwMode="auto">
          <a:xfrm>
            <a:off x="164012" y="770204"/>
            <a:ext cx="874577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5">
                    <a:lumMod val="75000"/>
                  </a:schemeClr>
                </a:solidFill>
                <a:effectLst/>
                <a:cs typeface="Arial" panose="020B0604020202020204" pitchFamily="34" charset="0"/>
              </a:rPr>
              <a:t>Let us take a look at a few more opening modes used in the C programs:</a:t>
            </a:r>
          </a:p>
        </p:txBody>
      </p:sp>
    </p:spTree>
    <p:extLst>
      <p:ext uri="{BB962C8B-B14F-4D97-AF65-F5344CB8AC3E}">
        <p14:creationId xmlns:p14="http://schemas.microsoft.com/office/powerpoint/2010/main" val="191935933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96</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143445" y="738127"/>
            <a:ext cx="8611480" cy="3785652"/>
          </a:xfrm>
          <a:prstGeom prst="rect">
            <a:avLst/>
          </a:prstGeom>
        </p:spPr>
        <p:txBody>
          <a:bodyPr wrap="square">
            <a:spAutoFit/>
          </a:bodyPr>
          <a:lstStyle/>
          <a:p>
            <a:r>
              <a:rPr lang="en-US" sz="1600" dirty="0">
                <a:solidFill>
                  <a:srgbClr val="FF0000"/>
                </a:solidFill>
                <a:latin typeface="Arial" panose="020B0604020202020204" pitchFamily="34" charset="0"/>
                <a:cs typeface="Arial" panose="020B0604020202020204" pitchFamily="34" charset="0"/>
              </a:rPr>
              <a:t>How do we close a file?</a:t>
            </a:r>
          </a:p>
          <a:p>
            <a:r>
              <a:rPr lang="en-US" sz="1600" dirty="0">
                <a:solidFill>
                  <a:schemeClr val="accent5">
                    <a:lumMod val="75000"/>
                  </a:schemeClr>
                </a:solidFill>
                <a:latin typeface="Arial" panose="020B0604020202020204" pitchFamily="34" charset="0"/>
                <a:cs typeface="Arial" panose="020B0604020202020204" pitchFamily="34" charset="0"/>
              </a:rPr>
              <a:t>Once we write/read a file in a program, we need to close it (for both binary and text files). To close a file, we </a:t>
            </a:r>
            <a:r>
              <a:rPr lang="en-US" sz="1600" dirty="0" err="1">
                <a:solidFill>
                  <a:schemeClr val="accent5">
                    <a:lumMod val="75000"/>
                  </a:schemeClr>
                </a:solidFill>
                <a:latin typeface="Arial" panose="020B0604020202020204" pitchFamily="34" charset="0"/>
                <a:cs typeface="Arial" panose="020B0604020202020204" pitchFamily="34" charset="0"/>
              </a:rPr>
              <a:t>utilise</a:t>
            </a:r>
            <a:r>
              <a:rPr lang="en-US" sz="1600" dirty="0">
                <a:solidFill>
                  <a:schemeClr val="accent5">
                    <a:lumMod val="75000"/>
                  </a:schemeClr>
                </a:solidFill>
                <a:latin typeface="Arial" panose="020B0604020202020204" pitchFamily="34" charset="0"/>
                <a:cs typeface="Arial" panose="020B0604020202020204" pitchFamily="34" charset="0"/>
              </a:rPr>
              <a:t> the </a:t>
            </a:r>
            <a:r>
              <a:rPr lang="en-US" sz="1600" dirty="0" err="1">
                <a:solidFill>
                  <a:schemeClr val="accent5">
                    <a:lumMod val="75000"/>
                  </a:schemeClr>
                </a:solidFill>
                <a:latin typeface="Arial" panose="020B0604020202020204" pitchFamily="34" charset="0"/>
                <a:cs typeface="Arial" panose="020B0604020202020204" pitchFamily="34" charset="0"/>
              </a:rPr>
              <a:t>fclose</a:t>
            </a:r>
            <a:r>
              <a:rPr lang="en-US" sz="1600" dirty="0">
                <a:solidFill>
                  <a:schemeClr val="accent5">
                    <a:lumMod val="75000"/>
                  </a:schemeClr>
                </a:solidFill>
                <a:latin typeface="Arial" panose="020B0604020202020204" pitchFamily="34" charset="0"/>
                <a:cs typeface="Arial" panose="020B0604020202020204" pitchFamily="34" charset="0"/>
              </a:rPr>
              <a:t>() function in a program.</a:t>
            </a:r>
          </a:p>
          <a:p>
            <a:endParaRPr lang="en-US" sz="1600" dirty="0">
              <a:solidFill>
                <a:schemeClr val="accent5">
                  <a:lumMod val="75000"/>
                </a:schemeClr>
              </a:solidFill>
              <a:latin typeface="Arial" panose="020B0604020202020204" pitchFamily="34" charset="0"/>
              <a:cs typeface="Arial" panose="020B0604020202020204" pitchFamily="34" charset="0"/>
            </a:endParaRPr>
          </a:p>
          <a:p>
            <a:r>
              <a:rPr lang="en-US" sz="1600" dirty="0">
                <a:solidFill>
                  <a:schemeClr val="accent5">
                    <a:lumMod val="75000"/>
                  </a:schemeClr>
                </a:solidFill>
                <a:latin typeface="Arial" panose="020B0604020202020204" pitchFamily="34" charset="0"/>
                <a:cs typeface="Arial" panose="020B0604020202020204" pitchFamily="34" charset="0"/>
              </a:rPr>
              <a:t>Here is how the program would look like:</a:t>
            </a:r>
          </a:p>
          <a:p>
            <a:endParaRPr lang="en-US" sz="1600" dirty="0">
              <a:solidFill>
                <a:schemeClr val="accent5">
                  <a:lumMod val="75000"/>
                </a:schemeClr>
              </a:solidFill>
              <a:latin typeface="Arial" panose="020B0604020202020204" pitchFamily="34" charset="0"/>
              <a:cs typeface="Arial" panose="020B0604020202020204" pitchFamily="34" charset="0"/>
            </a:endParaRPr>
          </a:p>
          <a:p>
            <a:r>
              <a:rPr lang="en-US" sz="1600" dirty="0" err="1">
                <a:solidFill>
                  <a:schemeClr val="accent5">
                    <a:lumMod val="75000"/>
                  </a:schemeClr>
                </a:solidFill>
                <a:latin typeface="Arial" panose="020B0604020202020204" pitchFamily="34" charset="0"/>
                <a:cs typeface="Arial" panose="020B0604020202020204" pitchFamily="34" charset="0"/>
              </a:rPr>
              <a:t>fclose</a:t>
            </a:r>
            <a:r>
              <a:rPr lang="en-US" sz="1600" dirty="0">
                <a:solidFill>
                  <a:schemeClr val="accent5">
                    <a:lumMod val="75000"/>
                  </a:schemeClr>
                </a:solidFill>
                <a:latin typeface="Arial" panose="020B0604020202020204" pitchFamily="34" charset="0"/>
                <a:cs typeface="Arial" panose="020B0604020202020204" pitchFamily="34" charset="0"/>
              </a:rPr>
              <a:t>(</a:t>
            </a:r>
            <a:r>
              <a:rPr lang="en-US" sz="1600" dirty="0" err="1">
                <a:solidFill>
                  <a:schemeClr val="accent5">
                    <a:lumMod val="75000"/>
                  </a:schemeClr>
                </a:solidFill>
                <a:latin typeface="Arial" panose="020B0604020202020204" pitchFamily="34" charset="0"/>
                <a:cs typeface="Arial" panose="020B0604020202020204" pitchFamily="34" charset="0"/>
              </a:rPr>
              <a:t>fptr</a:t>
            </a:r>
            <a:r>
              <a:rPr lang="en-US" sz="1600" dirty="0">
                <a:solidFill>
                  <a:schemeClr val="accent5">
                    <a:lumMod val="75000"/>
                  </a:schemeClr>
                </a:solidFill>
                <a:latin typeface="Arial" panose="020B0604020202020204" pitchFamily="34" charset="0"/>
                <a:cs typeface="Arial" panose="020B0604020202020204" pitchFamily="34" charset="0"/>
              </a:rPr>
              <a:t>);</a:t>
            </a:r>
          </a:p>
          <a:p>
            <a:endParaRPr lang="en-US" sz="1600" dirty="0">
              <a:solidFill>
                <a:schemeClr val="accent5">
                  <a:lumMod val="75000"/>
                </a:schemeClr>
              </a:solidFill>
              <a:latin typeface="Arial" panose="020B0604020202020204" pitchFamily="34" charset="0"/>
              <a:cs typeface="Arial" panose="020B0604020202020204" pitchFamily="34" charset="0"/>
            </a:endParaRPr>
          </a:p>
          <a:p>
            <a:r>
              <a:rPr lang="en-US" sz="1600" dirty="0">
                <a:solidFill>
                  <a:schemeClr val="accent5">
                    <a:lumMod val="75000"/>
                  </a:schemeClr>
                </a:solidFill>
                <a:latin typeface="Arial" panose="020B0604020202020204" pitchFamily="34" charset="0"/>
                <a:cs typeface="Arial" panose="020B0604020202020204" pitchFamily="34" charset="0"/>
              </a:rPr>
              <a:t>In this case, the </a:t>
            </a:r>
            <a:r>
              <a:rPr lang="en-US" sz="1600" dirty="0" err="1">
                <a:solidFill>
                  <a:schemeClr val="accent5">
                    <a:lumMod val="75000"/>
                  </a:schemeClr>
                </a:solidFill>
                <a:latin typeface="Arial" panose="020B0604020202020204" pitchFamily="34" charset="0"/>
                <a:cs typeface="Arial" panose="020B0604020202020204" pitchFamily="34" charset="0"/>
              </a:rPr>
              <a:t>fptr</a:t>
            </a:r>
            <a:r>
              <a:rPr lang="en-US" sz="1600" dirty="0">
                <a:solidFill>
                  <a:schemeClr val="accent5">
                    <a:lumMod val="75000"/>
                  </a:schemeClr>
                </a:solidFill>
                <a:latin typeface="Arial" panose="020B0604020202020204" pitchFamily="34" charset="0"/>
                <a:cs typeface="Arial" panose="020B0604020202020204" pitchFamily="34" charset="0"/>
              </a:rPr>
              <a:t> refers to the file pointer that is associated with that file that needs to be closed in a program</a:t>
            </a:r>
            <a:r>
              <a:rPr lang="en-US" sz="1600" dirty="0" smtClean="0">
                <a:solidFill>
                  <a:schemeClr val="accent5">
                    <a:lumMod val="75000"/>
                  </a:schemeClr>
                </a:solidFill>
                <a:latin typeface="Arial" panose="020B0604020202020204" pitchFamily="34" charset="0"/>
                <a:cs typeface="Arial" panose="020B0604020202020204" pitchFamily="34" charset="0"/>
              </a:rPr>
              <a:t>.</a:t>
            </a:r>
            <a:endParaRPr lang="en-US" sz="1600" dirty="0">
              <a:solidFill>
                <a:schemeClr val="accent5">
                  <a:lumMod val="75000"/>
                </a:schemeClr>
              </a:solidFill>
              <a:latin typeface="Arial" panose="020B0604020202020204" pitchFamily="34" charset="0"/>
              <a:cs typeface="Arial" panose="020B0604020202020204" pitchFamily="34" charset="0"/>
            </a:endParaRPr>
          </a:p>
          <a:p>
            <a:endParaRPr lang="en-US" sz="1600" dirty="0">
              <a:solidFill>
                <a:schemeClr val="accent5">
                  <a:lumMod val="75000"/>
                </a:schemeClr>
              </a:solidFill>
              <a:latin typeface="Arial" panose="020B0604020202020204" pitchFamily="34" charset="0"/>
              <a:cs typeface="Arial" panose="020B0604020202020204" pitchFamily="34" charset="0"/>
            </a:endParaRPr>
          </a:p>
          <a:p>
            <a:r>
              <a:rPr lang="en-US" sz="1600" dirty="0">
                <a:solidFill>
                  <a:srgbClr val="FF0000"/>
                </a:solidFill>
                <a:latin typeface="Arial" panose="020B0604020202020204" pitchFamily="34" charset="0"/>
                <a:cs typeface="Arial" panose="020B0604020202020204" pitchFamily="34" charset="0"/>
              </a:rPr>
              <a:t>How do we read and write the data to the text file?</a:t>
            </a:r>
          </a:p>
          <a:p>
            <a:r>
              <a:rPr lang="en-US" sz="1600" dirty="0">
                <a:solidFill>
                  <a:schemeClr val="accent5">
                    <a:lumMod val="75000"/>
                  </a:schemeClr>
                </a:solidFill>
                <a:latin typeface="Arial" panose="020B0604020202020204" pitchFamily="34" charset="0"/>
                <a:cs typeface="Arial" panose="020B0604020202020204" pitchFamily="34" charset="0"/>
              </a:rPr>
              <a:t>We </a:t>
            </a:r>
            <a:r>
              <a:rPr lang="en-US" sz="1600" dirty="0" err="1">
                <a:solidFill>
                  <a:schemeClr val="accent5">
                    <a:lumMod val="75000"/>
                  </a:schemeClr>
                </a:solidFill>
                <a:latin typeface="Arial" panose="020B0604020202020204" pitchFamily="34" charset="0"/>
                <a:cs typeface="Arial" panose="020B0604020202020204" pitchFamily="34" charset="0"/>
              </a:rPr>
              <a:t>utilise</a:t>
            </a:r>
            <a:r>
              <a:rPr lang="en-US" sz="1600" dirty="0">
                <a:solidFill>
                  <a:schemeClr val="accent5">
                    <a:lumMod val="75000"/>
                  </a:schemeClr>
                </a:solidFill>
                <a:latin typeface="Arial" panose="020B0604020202020204" pitchFamily="34" charset="0"/>
                <a:cs typeface="Arial" panose="020B0604020202020204" pitchFamily="34" charset="0"/>
              </a:rPr>
              <a:t> the </a:t>
            </a:r>
            <a:r>
              <a:rPr lang="en-US" sz="1600" dirty="0" err="1">
                <a:solidFill>
                  <a:schemeClr val="accent5">
                    <a:lumMod val="75000"/>
                  </a:schemeClr>
                </a:solidFill>
                <a:latin typeface="Arial" panose="020B0604020202020204" pitchFamily="34" charset="0"/>
                <a:cs typeface="Arial" panose="020B0604020202020204" pitchFamily="34" charset="0"/>
              </a:rPr>
              <a:t>fscanf</a:t>
            </a:r>
            <a:r>
              <a:rPr lang="en-US" sz="1600" dirty="0">
                <a:solidFill>
                  <a:schemeClr val="accent5">
                    <a:lumMod val="75000"/>
                  </a:schemeClr>
                </a:solidFill>
                <a:latin typeface="Arial" panose="020B0604020202020204" pitchFamily="34" charset="0"/>
                <a:cs typeface="Arial" panose="020B0604020202020204" pitchFamily="34" charset="0"/>
              </a:rPr>
              <a:t>() and </a:t>
            </a:r>
            <a:r>
              <a:rPr lang="en-US" sz="1600" dirty="0" err="1">
                <a:solidFill>
                  <a:schemeClr val="accent5">
                    <a:lumMod val="75000"/>
                  </a:schemeClr>
                </a:solidFill>
                <a:latin typeface="Arial" panose="020B0604020202020204" pitchFamily="34" charset="0"/>
                <a:cs typeface="Arial" panose="020B0604020202020204" pitchFamily="34" charset="0"/>
              </a:rPr>
              <a:t>fprintf</a:t>
            </a:r>
            <a:r>
              <a:rPr lang="en-US" sz="1600" dirty="0">
                <a:solidFill>
                  <a:schemeClr val="accent5">
                    <a:lumMod val="75000"/>
                  </a:schemeClr>
                </a:solidFill>
                <a:latin typeface="Arial" panose="020B0604020202020204" pitchFamily="34" charset="0"/>
                <a:cs typeface="Arial" panose="020B0604020202020204" pitchFamily="34" charset="0"/>
              </a:rPr>
              <a:t>() to write and read the data to the text file. These are basically the file versions of the </a:t>
            </a:r>
            <a:r>
              <a:rPr lang="en-US" sz="1600" dirty="0" err="1">
                <a:solidFill>
                  <a:schemeClr val="accent5">
                    <a:lumMod val="75000"/>
                  </a:schemeClr>
                </a:solidFill>
                <a:latin typeface="Arial" panose="020B0604020202020204" pitchFamily="34" charset="0"/>
                <a:cs typeface="Arial" panose="020B0604020202020204" pitchFamily="34" charset="0"/>
              </a:rPr>
              <a:t>scanf</a:t>
            </a:r>
            <a:r>
              <a:rPr lang="en-US" sz="1600" dirty="0">
                <a:solidFill>
                  <a:schemeClr val="accent5">
                    <a:lumMod val="75000"/>
                  </a:schemeClr>
                </a:solidFill>
                <a:latin typeface="Arial" panose="020B0604020202020204" pitchFamily="34" charset="0"/>
                <a:cs typeface="Arial" panose="020B0604020202020204" pitchFamily="34" charset="0"/>
              </a:rPr>
              <a:t>() and </a:t>
            </a:r>
            <a:r>
              <a:rPr lang="en-US" sz="1600" dirty="0" err="1">
                <a:solidFill>
                  <a:schemeClr val="accent5">
                    <a:lumMod val="75000"/>
                  </a:schemeClr>
                </a:solidFill>
                <a:latin typeface="Arial" panose="020B0604020202020204" pitchFamily="34" charset="0"/>
                <a:cs typeface="Arial" panose="020B0604020202020204" pitchFamily="34" charset="0"/>
              </a:rPr>
              <a:t>printf</a:t>
            </a:r>
            <a:r>
              <a:rPr lang="en-US" sz="1600" dirty="0">
                <a:solidFill>
                  <a:schemeClr val="accent5">
                    <a:lumMod val="75000"/>
                  </a:schemeClr>
                </a:solidFill>
                <a:latin typeface="Arial" panose="020B0604020202020204" pitchFamily="34" charset="0"/>
                <a:cs typeface="Arial" panose="020B0604020202020204" pitchFamily="34" charset="0"/>
              </a:rPr>
              <a:t>(). But there is a major difference, i.e., both </a:t>
            </a:r>
            <a:r>
              <a:rPr lang="en-US" sz="1600" dirty="0" err="1">
                <a:solidFill>
                  <a:schemeClr val="accent5">
                    <a:lumMod val="75000"/>
                  </a:schemeClr>
                </a:solidFill>
                <a:latin typeface="Arial" panose="020B0604020202020204" pitchFamily="34" charset="0"/>
                <a:cs typeface="Arial" panose="020B0604020202020204" pitchFamily="34" charset="0"/>
              </a:rPr>
              <a:t>fscanf</a:t>
            </a:r>
            <a:r>
              <a:rPr lang="en-US" sz="1600" dirty="0">
                <a:solidFill>
                  <a:schemeClr val="accent5">
                    <a:lumMod val="75000"/>
                  </a:schemeClr>
                </a:solidFill>
                <a:latin typeface="Arial" panose="020B0604020202020204" pitchFamily="34" charset="0"/>
                <a:cs typeface="Arial" panose="020B0604020202020204" pitchFamily="34" charset="0"/>
              </a:rPr>
              <a:t>() and </a:t>
            </a:r>
            <a:r>
              <a:rPr lang="en-US" sz="1600" dirty="0" err="1">
                <a:solidFill>
                  <a:schemeClr val="accent5">
                    <a:lumMod val="75000"/>
                  </a:schemeClr>
                </a:solidFill>
                <a:latin typeface="Arial" panose="020B0604020202020204" pitchFamily="34" charset="0"/>
                <a:cs typeface="Arial" panose="020B0604020202020204" pitchFamily="34" charset="0"/>
              </a:rPr>
              <a:t>fprintf</a:t>
            </a:r>
            <a:r>
              <a:rPr lang="en-US" sz="1600" dirty="0">
                <a:solidFill>
                  <a:schemeClr val="accent5">
                    <a:lumMod val="75000"/>
                  </a:schemeClr>
                </a:solidFill>
                <a:latin typeface="Arial" panose="020B0604020202020204" pitchFamily="34" charset="0"/>
                <a:cs typeface="Arial" panose="020B0604020202020204" pitchFamily="34" charset="0"/>
              </a:rPr>
              <a:t>() expect a pointer pointing towards the structure FILE in the program.</a:t>
            </a:r>
          </a:p>
        </p:txBody>
      </p:sp>
    </p:spTree>
    <p:extLst>
      <p:ext uri="{BB962C8B-B14F-4D97-AF65-F5344CB8AC3E}">
        <p14:creationId xmlns:p14="http://schemas.microsoft.com/office/powerpoint/2010/main" val="367935676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97</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241160" y="721103"/>
            <a:ext cx="8788114" cy="307777"/>
          </a:xfrm>
          <a:prstGeom prst="rect">
            <a:avLst/>
          </a:prstGeom>
        </p:spPr>
        <p:txBody>
          <a:bodyPr wrap="square">
            <a:spAutoFit/>
          </a:bodyPr>
          <a:lstStyle/>
          <a:p>
            <a:r>
              <a:rPr lang="en-US" dirty="0">
                <a:solidFill>
                  <a:srgbClr val="FF0000"/>
                </a:solidFill>
                <a:latin typeface="Arial" panose="020B0604020202020204" pitchFamily="34" charset="0"/>
                <a:cs typeface="Arial" panose="020B0604020202020204" pitchFamily="34" charset="0"/>
              </a:rPr>
              <a:t>Example #1: Writing Data to the Text File in a </a:t>
            </a:r>
            <a:r>
              <a:rPr lang="en-US" dirty="0" smtClean="0">
                <a:solidFill>
                  <a:srgbClr val="FF0000"/>
                </a:solidFill>
                <a:latin typeface="Arial" panose="020B0604020202020204" pitchFamily="34" charset="0"/>
                <a:cs typeface="Arial" panose="020B0604020202020204" pitchFamily="34" charset="0"/>
              </a:rPr>
              <a:t>Program</a:t>
            </a:r>
            <a:endParaRPr lang="en-US" dirty="0">
              <a:solidFill>
                <a:srgbClr val="FF0000"/>
              </a:solidFill>
              <a:latin typeface="Arial" panose="020B0604020202020204" pitchFamily="34" charset="0"/>
              <a:cs typeface="Arial" panose="020B0604020202020204" pitchFamily="34" charset="0"/>
            </a:endParaRPr>
          </a:p>
        </p:txBody>
      </p:sp>
      <p:sp>
        <p:nvSpPr>
          <p:cNvPr id="5" name="Rectangle 4"/>
          <p:cNvSpPr/>
          <p:nvPr/>
        </p:nvSpPr>
        <p:spPr>
          <a:xfrm>
            <a:off x="2250898" y="1015760"/>
            <a:ext cx="4572000" cy="3970318"/>
          </a:xfrm>
          <a:prstGeom prst="rect">
            <a:avLst/>
          </a:prstGeom>
        </p:spPr>
        <p:txBody>
          <a:bodyPr>
            <a:spAutoFit/>
          </a:bodyPr>
          <a:lstStyle/>
          <a:p>
            <a:r>
              <a:rPr lang="en-US" dirty="0">
                <a:solidFill>
                  <a:schemeClr val="accent5">
                    <a:lumMod val="75000"/>
                  </a:schemeClr>
                </a:solidFill>
                <a:latin typeface="Arial" panose="020B0604020202020204" pitchFamily="34" charset="0"/>
                <a:cs typeface="Arial" panose="020B0604020202020204" pitchFamily="34" charset="0"/>
              </a:rPr>
              <a:t>#include &lt;</a:t>
            </a:r>
            <a:r>
              <a:rPr lang="en-US" dirty="0" err="1">
                <a:solidFill>
                  <a:schemeClr val="accent5">
                    <a:lumMod val="75000"/>
                  </a:schemeClr>
                </a:solidFill>
                <a:latin typeface="Arial" panose="020B0604020202020204" pitchFamily="34" charset="0"/>
                <a:cs typeface="Arial" panose="020B0604020202020204" pitchFamily="34" charset="0"/>
              </a:rPr>
              <a:t>stdio.h</a:t>
            </a:r>
            <a:r>
              <a:rPr lang="en-US" dirty="0">
                <a:solidFill>
                  <a:schemeClr val="accent5">
                    <a:lumMod val="75000"/>
                  </a:schemeClr>
                </a:solidFill>
                <a:latin typeface="Arial" panose="020B0604020202020204" pitchFamily="34" charset="0"/>
                <a:cs typeface="Arial" panose="020B0604020202020204" pitchFamily="34" charset="0"/>
              </a:rPr>
              <a:t>&gt;</a:t>
            </a:r>
          </a:p>
          <a:p>
            <a:r>
              <a:rPr lang="en-US" dirty="0">
                <a:solidFill>
                  <a:schemeClr val="accent5">
                    <a:lumMod val="75000"/>
                  </a:schemeClr>
                </a:solidFill>
                <a:latin typeface="Arial" panose="020B0604020202020204" pitchFamily="34" charset="0"/>
                <a:cs typeface="Arial" panose="020B0604020202020204" pitchFamily="34" charset="0"/>
              </a:rPr>
              <a:t>#include &lt;</a:t>
            </a:r>
            <a:r>
              <a:rPr lang="en-US" dirty="0" err="1">
                <a:solidFill>
                  <a:schemeClr val="accent5">
                    <a:lumMod val="75000"/>
                  </a:schemeClr>
                </a:solidFill>
                <a:latin typeface="Arial" panose="020B0604020202020204" pitchFamily="34" charset="0"/>
                <a:cs typeface="Arial" panose="020B0604020202020204" pitchFamily="34" charset="0"/>
              </a:rPr>
              <a:t>stdlib.h</a:t>
            </a:r>
            <a:r>
              <a:rPr lang="en-US" dirty="0">
                <a:solidFill>
                  <a:schemeClr val="accent5">
                    <a:lumMod val="75000"/>
                  </a:schemeClr>
                </a:solidFill>
                <a:latin typeface="Arial" panose="020B0604020202020204" pitchFamily="34" charset="0"/>
                <a:cs typeface="Arial" panose="020B0604020202020204" pitchFamily="34" charset="0"/>
              </a:rPr>
              <a:t>&gt;</a:t>
            </a:r>
          </a:p>
          <a:p>
            <a:r>
              <a:rPr lang="en-US" dirty="0" err="1">
                <a:solidFill>
                  <a:schemeClr val="accent5">
                    <a:lumMod val="75000"/>
                  </a:schemeClr>
                </a:solidFill>
                <a:latin typeface="Arial" panose="020B0604020202020204" pitchFamily="34" charset="0"/>
                <a:cs typeface="Arial" panose="020B0604020202020204" pitchFamily="34" charset="0"/>
              </a:rPr>
              <a:t>int</a:t>
            </a:r>
            <a:r>
              <a:rPr lang="en-US" dirty="0">
                <a:solidFill>
                  <a:schemeClr val="accent5">
                    <a:lumMod val="75000"/>
                  </a:schemeClr>
                </a:solidFill>
                <a:latin typeface="Arial" panose="020B0604020202020204" pitchFamily="34" charset="0"/>
                <a:cs typeface="Arial" panose="020B0604020202020204" pitchFamily="34" charset="0"/>
              </a:rPr>
              <a:t> main()</a:t>
            </a:r>
          </a:p>
          <a:p>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int</a:t>
            </a:r>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val</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FILE </a:t>
            </a:r>
            <a:r>
              <a:rPr lang="en-US" dirty="0">
                <a:solidFill>
                  <a:schemeClr val="accent5">
                    <a:lumMod val="75000"/>
                  </a:schemeClr>
                </a:solidFill>
                <a:latin typeface="Arial" panose="020B0604020202020204" pitchFamily="34" charset="0"/>
                <a:cs typeface="Arial" panose="020B0604020202020204" pitchFamily="34" charset="0"/>
              </a:rPr>
              <a:t>*</a:t>
            </a:r>
            <a:r>
              <a:rPr lang="en-US" dirty="0" err="1">
                <a:solidFill>
                  <a:schemeClr val="accent5">
                    <a:lumMod val="75000"/>
                  </a:schemeClr>
                </a:solidFill>
                <a:latin typeface="Arial" panose="020B0604020202020204" pitchFamily="34" charset="0"/>
                <a:cs typeface="Arial" panose="020B0604020202020204" pitchFamily="34" charset="0"/>
              </a:rPr>
              <a:t>fptr</a:t>
            </a:r>
            <a:r>
              <a:rPr lang="en-US" dirty="0" smtClean="0">
                <a:solidFill>
                  <a:schemeClr val="accent5">
                    <a:lumMod val="75000"/>
                  </a:schemeClr>
                </a:solidFill>
                <a:latin typeface="Arial" panose="020B0604020202020204" pitchFamily="34" charset="0"/>
                <a:cs typeface="Arial" panose="020B0604020202020204" pitchFamily="34" charset="0"/>
              </a:rPr>
              <a:t>;</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fptr</a:t>
            </a:r>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fopen</a:t>
            </a:r>
            <a:r>
              <a:rPr lang="en-US" dirty="0">
                <a:solidFill>
                  <a:schemeClr val="accent5">
                    <a:lumMod val="75000"/>
                  </a:schemeClr>
                </a:solidFill>
                <a:latin typeface="Arial" panose="020B0604020202020204" pitchFamily="34" charset="0"/>
                <a:cs typeface="Arial" panose="020B0604020202020204" pitchFamily="34" charset="0"/>
              </a:rPr>
              <a:t> (“C:\\</a:t>
            </a:r>
            <a:r>
              <a:rPr lang="en-US" dirty="0" err="1">
                <a:solidFill>
                  <a:schemeClr val="accent5">
                    <a:lumMod val="75000"/>
                  </a:schemeClr>
                </a:solidFill>
                <a:latin typeface="Arial" panose="020B0604020202020204" pitchFamily="34" charset="0"/>
                <a:cs typeface="Arial" panose="020B0604020202020204" pitchFamily="34" charset="0"/>
              </a:rPr>
              <a:t>currentprogram.txt”,”w</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if(</a:t>
            </a:r>
            <a:r>
              <a:rPr lang="en-US" dirty="0" err="1" smtClean="0">
                <a:solidFill>
                  <a:schemeClr val="accent5">
                    <a:lumMod val="75000"/>
                  </a:schemeClr>
                </a:solidFill>
                <a:latin typeface="Arial" panose="020B0604020202020204" pitchFamily="34" charset="0"/>
                <a:cs typeface="Arial" panose="020B0604020202020204" pitchFamily="34" charset="0"/>
              </a:rPr>
              <a:t>fptr</a:t>
            </a:r>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a:solidFill>
                  <a:schemeClr val="accent5">
                    <a:lumMod val="75000"/>
                  </a:schemeClr>
                </a:solidFill>
                <a:latin typeface="Arial" panose="020B0604020202020204" pitchFamily="34" charset="0"/>
                <a:cs typeface="Arial" panose="020B0604020202020204" pitchFamily="34" charset="0"/>
              </a:rPr>
              <a:t>== NULL)</a:t>
            </a:r>
          </a:p>
          <a:p>
            <a:r>
              <a:rPr lang="en-US" dirty="0" smtClean="0">
                <a:solidFill>
                  <a:schemeClr val="accent5">
                    <a:lumMod val="75000"/>
                  </a:schemeClr>
                </a:solidFill>
                <a:latin typeface="Arial" panose="020B0604020202020204" pitchFamily="34" charset="0"/>
                <a:cs typeface="Arial" panose="020B0604020202020204" pitchFamily="34" charset="0"/>
              </a:rPr>
              <a:t>     {</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printf</a:t>
            </a:r>
            <a:r>
              <a:rPr lang="en-US" dirty="0">
                <a:solidFill>
                  <a:schemeClr val="accent5">
                    <a:lumMod val="75000"/>
                  </a:schemeClr>
                </a:solidFill>
                <a:latin typeface="Arial" panose="020B0604020202020204" pitchFamily="34" charset="0"/>
                <a:cs typeface="Arial" panose="020B0604020202020204" pitchFamily="34" charset="0"/>
              </a:rPr>
              <a:t>(“File type invalid!”);</a:t>
            </a:r>
          </a:p>
          <a:p>
            <a:r>
              <a:rPr lang="en-US" dirty="0" smtClean="0">
                <a:solidFill>
                  <a:schemeClr val="accent5">
                    <a:lumMod val="75000"/>
                  </a:schemeClr>
                </a:solidFill>
                <a:latin typeface="Arial" panose="020B0604020202020204" pitchFamily="34" charset="0"/>
                <a:cs typeface="Arial" panose="020B0604020202020204" pitchFamily="34" charset="0"/>
              </a:rPr>
              <a:t>          exit(1</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printf</a:t>
            </a:r>
            <a:r>
              <a:rPr lang="en-US" dirty="0">
                <a:solidFill>
                  <a:schemeClr val="accent5">
                    <a:lumMod val="75000"/>
                  </a:schemeClr>
                </a:solidFill>
                <a:latin typeface="Arial" panose="020B0604020202020204" pitchFamily="34" charset="0"/>
                <a:cs typeface="Arial" panose="020B0604020202020204" pitchFamily="34" charset="0"/>
              </a:rPr>
              <a:t>(“Please enter the </a:t>
            </a:r>
            <a:r>
              <a:rPr lang="en-US" dirty="0" err="1">
                <a:solidFill>
                  <a:schemeClr val="accent5">
                    <a:lumMod val="75000"/>
                  </a:schemeClr>
                </a:solidFill>
                <a:latin typeface="Arial" panose="020B0604020202020204" pitchFamily="34" charset="0"/>
                <a:cs typeface="Arial" panose="020B0604020202020204" pitchFamily="34" charset="0"/>
              </a:rPr>
              <a:t>val</a:t>
            </a:r>
            <a:r>
              <a:rPr lang="en-US" dirty="0">
                <a:solidFill>
                  <a:schemeClr val="accent5">
                    <a:lumMod val="75000"/>
                  </a:schemeClr>
                </a:solidFill>
                <a:latin typeface="Arial" panose="020B0604020202020204" pitchFamily="34" charset="0"/>
                <a:cs typeface="Arial" panose="020B0604020202020204" pitchFamily="34" charset="0"/>
              </a:rPr>
              <a:t>: “);</a:t>
            </a: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scanf</a:t>
            </a:r>
            <a:r>
              <a:rPr lang="en-US" dirty="0">
                <a:solidFill>
                  <a:schemeClr val="accent5">
                    <a:lumMod val="75000"/>
                  </a:schemeClr>
                </a:solidFill>
                <a:latin typeface="Arial" panose="020B0604020202020204" pitchFamily="34" charset="0"/>
                <a:cs typeface="Arial" panose="020B0604020202020204" pitchFamily="34" charset="0"/>
              </a:rPr>
              <a:t>(“%d”,&amp;</a:t>
            </a:r>
            <a:r>
              <a:rPr lang="en-US" dirty="0" err="1">
                <a:solidFill>
                  <a:schemeClr val="accent5">
                    <a:lumMod val="75000"/>
                  </a:schemeClr>
                </a:solidFill>
                <a:latin typeface="Arial" panose="020B0604020202020204" pitchFamily="34" charset="0"/>
                <a:cs typeface="Arial" panose="020B0604020202020204" pitchFamily="34" charset="0"/>
              </a:rPr>
              <a:t>val</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fprintf</a:t>
            </a:r>
            <a:r>
              <a:rPr lang="en-US" dirty="0" smtClean="0">
                <a:solidFill>
                  <a:schemeClr val="accent5">
                    <a:lumMod val="75000"/>
                  </a:schemeClr>
                </a:solidFill>
                <a:latin typeface="Arial" panose="020B0604020202020204" pitchFamily="34" charset="0"/>
                <a:cs typeface="Arial" panose="020B0604020202020204" pitchFamily="34" charset="0"/>
              </a:rPr>
              <a:t>(</a:t>
            </a:r>
            <a:r>
              <a:rPr lang="en-US" dirty="0" err="1" smtClean="0">
                <a:solidFill>
                  <a:schemeClr val="accent5">
                    <a:lumMod val="75000"/>
                  </a:schemeClr>
                </a:solidFill>
                <a:latin typeface="Arial" panose="020B0604020202020204" pitchFamily="34" charset="0"/>
                <a:cs typeface="Arial" panose="020B0604020202020204" pitchFamily="34" charset="0"/>
              </a:rPr>
              <a:t>fptr</a:t>
            </a:r>
            <a:r>
              <a:rPr lang="en-US" dirty="0">
                <a:solidFill>
                  <a:schemeClr val="accent5">
                    <a:lumMod val="75000"/>
                  </a:schemeClr>
                </a:solidFill>
                <a:latin typeface="Arial" panose="020B0604020202020204" pitchFamily="34" charset="0"/>
                <a:cs typeface="Arial" panose="020B0604020202020204" pitchFamily="34" charset="0"/>
              </a:rPr>
              <a:t>,”%d”,</a:t>
            </a:r>
            <a:r>
              <a:rPr lang="en-US" dirty="0" err="1">
                <a:solidFill>
                  <a:schemeClr val="accent5">
                    <a:lumMod val="75000"/>
                  </a:schemeClr>
                </a:solidFill>
                <a:latin typeface="Arial" panose="020B0604020202020204" pitchFamily="34" charset="0"/>
                <a:cs typeface="Arial" panose="020B0604020202020204" pitchFamily="34" charset="0"/>
              </a:rPr>
              <a:t>val</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fclose</a:t>
            </a:r>
            <a:r>
              <a:rPr lang="en-US" dirty="0" smtClean="0">
                <a:solidFill>
                  <a:schemeClr val="accent5">
                    <a:lumMod val="75000"/>
                  </a:schemeClr>
                </a:solidFill>
                <a:latin typeface="Arial" panose="020B0604020202020204" pitchFamily="34" charset="0"/>
                <a:cs typeface="Arial" panose="020B0604020202020204" pitchFamily="34" charset="0"/>
              </a:rPr>
              <a:t>(</a:t>
            </a:r>
            <a:r>
              <a:rPr lang="en-US" dirty="0" err="1" smtClean="0">
                <a:solidFill>
                  <a:schemeClr val="accent5">
                    <a:lumMod val="75000"/>
                  </a:schemeClr>
                </a:solidFill>
                <a:latin typeface="Arial" panose="020B0604020202020204" pitchFamily="34" charset="0"/>
                <a:cs typeface="Arial" panose="020B0604020202020204" pitchFamily="34" charset="0"/>
              </a:rPr>
              <a:t>fptr</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return </a:t>
            </a:r>
            <a:r>
              <a:rPr lang="en-US" dirty="0">
                <a:solidFill>
                  <a:schemeClr val="accent5">
                    <a:lumMod val="75000"/>
                  </a:schemeClr>
                </a:solidFill>
                <a:latin typeface="Arial" panose="020B0604020202020204" pitchFamily="34" charset="0"/>
                <a:cs typeface="Arial" panose="020B0604020202020204" pitchFamily="34" charset="0"/>
              </a:rPr>
              <a:t>0;</a:t>
            </a:r>
          </a:p>
          <a:p>
            <a:r>
              <a:rPr lang="en-US" dirty="0">
                <a:solidFill>
                  <a:schemeClr val="accent5">
                    <a:lumMod val="75000"/>
                  </a:schemeClr>
                </a:solidFill>
                <a:latin typeface="Arial" panose="020B0604020202020204" pitchFamily="34" charset="0"/>
                <a:cs typeface="Arial" panose="020B0604020202020204" pitchFamily="34" charset="0"/>
              </a:rPr>
              <a:t>}</a:t>
            </a:r>
            <a:endParaRPr lang="en-US"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81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0625" y="91329"/>
            <a:ext cx="8852547" cy="629774"/>
          </a:xfrm>
          <a:prstGeom prst="rect">
            <a:avLst/>
          </a:prstGeom>
        </p:spPr>
        <p:txBody>
          <a:bodyPr spcFirstLastPara="1" wrap="square" lIns="91425" tIns="91425" rIns="91425" bIns="91425" anchor="b" anchorCtr="0">
            <a:noAutofit/>
          </a:bodyPr>
          <a:lstStyle/>
          <a:p>
            <a:pPr lvl="0"/>
            <a:r>
              <a:rPr lang="en-US" sz="4000" dirty="0">
                <a:solidFill>
                  <a:schemeClr val="bg2"/>
                </a:solidFill>
                <a:latin typeface="Times New Roman" panose="02020603050405020304" pitchFamily="18" charset="0"/>
                <a:cs typeface="Times New Roman" panose="02020603050405020304" pitchFamily="18" charset="0"/>
              </a:rPr>
              <a:t>File Handling</a:t>
            </a:r>
            <a:endParaRPr sz="4000" dirty="0">
              <a:solidFill>
                <a:schemeClr val="bg2"/>
              </a:solidFill>
              <a:latin typeface="Times New Roman" panose="02020603050405020304" pitchFamily="18" charset="0"/>
              <a:cs typeface="Times New Roman" panose="02020603050405020304" pitchFamily="18" charset="0"/>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98</a:t>
            </a:fld>
            <a:endParaRPr/>
          </a:p>
        </p:txBody>
      </p:sp>
      <p:cxnSp>
        <p:nvCxnSpPr>
          <p:cNvPr id="3" name="Straight Connector 2"/>
          <p:cNvCxnSpPr/>
          <p:nvPr/>
        </p:nvCxnSpPr>
        <p:spPr>
          <a:xfrm>
            <a:off x="0" y="7381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89" y="4756936"/>
            <a:ext cx="1737976" cy="307777"/>
          </a:xfrm>
          <a:prstGeom prst="rect">
            <a:avLst/>
          </a:prstGeom>
          <a:noFill/>
        </p:spPr>
        <p:txBody>
          <a:bodyPr wrap="none" rtlCol="0">
            <a:spAutoFit/>
          </a:bodyPr>
          <a:lstStyle/>
          <a:p>
            <a:r>
              <a:rPr lang="en-US" dirty="0" smtClean="0">
                <a:solidFill>
                  <a:schemeClr val="accent3"/>
                </a:solidFill>
              </a:rPr>
              <a:t>www.myanatomy.in</a:t>
            </a:r>
            <a:endParaRPr lang="en-US" dirty="0">
              <a:solidFill>
                <a:schemeClr val="accent3"/>
              </a:solidFill>
            </a:endParaRPr>
          </a:p>
        </p:txBody>
      </p:sp>
      <p:sp>
        <p:nvSpPr>
          <p:cNvPr id="4" name="Rectangle 3"/>
          <p:cNvSpPr/>
          <p:nvPr/>
        </p:nvSpPr>
        <p:spPr>
          <a:xfrm>
            <a:off x="211015" y="721103"/>
            <a:ext cx="8932985" cy="307777"/>
          </a:xfrm>
          <a:prstGeom prst="rect">
            <a:avLst/>
          </a:prstGeom>
        </p:spPr>
        <p:txBody>
          <a:bodyPr wrap="square">
            <a:spAutoFit/>
          </a:bodyPr>
          <a:lstStyle/>
          <a:p>
            <a:r>
              <a:rPr lang="en-US" dirty="0">
                <a:solidFill>
                  <a:srgbClr val="FF0000"/>
                </a:solidFill>
                <a:latin typeface="Arial" panose="020B0604020202020204" pitchFamily="34" charset="0"/>
                <a:cs typeface="Arial" panose="020B0604020202020204" pitchFamily="34" charset="0"/>
              </a:rPr>
              <a:t>Example #2: Reading Information from the Text File in a </a:t>
            </a:r>
            <a:r>
              <a:rPr lang="en-US" dirty="0" smtClean="0">
                <a:solidFill>
                  <a:srgbClr val="FF0000"/>
                </a:solidFill>
                <a:latin typeface="Arial" panose="020B0604020202020204" pitchFamily="34" charset="0"/>
                <a:cs typeface="Arial" panose="020B0604020202020204" pitchFamily="34" charset="0"/>
              </a:rPr>
              <a:t>Program</a:t>
            </a:r>
            <a:endParaRPr lang="en-US" dirty="0">
              <a:solidFill>
                <a:srgbClr val="FF0000"/>
              </a:solidFill>
              <a:latin typeface="Arial" panose="020B0604020202020204" pitchFamily="34" charset="0"/>
              <a:cs typeface="Arial" panose="020B0604020202020204" pitchFamily="34" charset="0"/>
            </a:endParaRPr>
          </a:p>
        </p:txBody>
      </p:sp>
      <p:sp>
        <p:nvSpPr>
          <p:cNvPr id="5" name="Rectangle 4"/>
          <p:cNvSpPr/>
          <p:nvPr/>
        </p:nvSpPr>
        <p:spPr>
          <a:xfrm>
            <a:off x="1195820" y="1093191"/>
            <a:ext cx="6531361" cy="3539430"/>
          </a:xfrm>
          <a:prstGeom prst="rect">
            <a:avLst/>
          </a:prstGeom>
        </p:spPr>
        <p:txBody>
          <a:bodyPr wrap="square">
            <a:spAutoFit/>
          </a:bodyPr>
          <a:lstStyle/>
          <a:p>
            <a:r>
              <a:rPr lang="en-US" dirty="0">
                <a:solidFill>
                  <a:schemeClr val="accent5">
                    <a:lumMod val="75000"/>
                  </a:schemeClr>
                </a:solidFill>
                <a:latin typeface="Arial" panose="020B0604020202020204" pitchFamily="34" charset="0"/>
                <a:cs typeface="Arial" panose="020B0604020202020204" pitchFamily="34" charset="0"/>
              </a:rPr>
              <a:t>#include &lt;</a:t>
            </a:r>
            <a:r>
              <a:rPr lang="en-US" dirty="0" err="1">
                <a:solidFill>
                  <a:schemeClr val="accent5">
                    <a:lumMod val="75000"/>
                  </a:schemeClr>
                </a:solidFill>
                <a:latin typeface="Arial" panose="020B0604020202020204" pitchFamily="34" charset="0"/>
                <a:cs typeface="Arial" panose="020B0604020202020204" pitchFamily="34" charset="0"/>
              </a:rPr>
              <a:t>stdio.h</a:t>
            </a:r>
            <a:r>
              <a:rPr lang="en-US" dirty="0" smtClean="0">
                <a:solidFill>
                  <a:schemeClr val="accent5">
                    <a:lumMod val="75000"/>
                  </a:schemeClr>
                </a:solidFill>
                <a:latin typeface="Arial" panose="020B0604020202020204" pitchFamily="34" charset="0"/>
                <a:cs typeface="Arial" panose="020B0604020202020204" pitchFamily="34" charset="0"/>
              </a:rPr>
              <a:t>&gt;</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a:solidFill>
                  <a:schemeClr val="accent5">
                    <a:lumMod val="75000"/>
                  </a:schemeClr>
                </a:solidFill>
                <a:latin typeface="Arial" panose="020B0604020202020204" pitchFamily="34" charset="0"/>
                <a:cs typeface="Arial" panose="020B0604020202020204" pitchFamily="34" charset="0"/>
              </a:rPr>
              <a:t>#include &lt;</a:t>
            </a:r>
            <a:r>
              <a:rPr lang="en-US" dirty="0" err="1">
                <a:solidFill>
                  <a:schemeClr val="accent5">
                    <a:lumMod val="75000"/>
                  </a:schemeClr>
                </a:solidFill>
                <a:latin typeface="Arial" panose="020B0604020202020204" pitchFamily="34" charset="0"/>
                <a:cs typeface="Arial" panose="020B0604020202020204" pitchFamily="34" charset="0"/>
              </a:rPr>
              <a:t>stdlib.h</a:t>
            </a:r>
            <a:r>
              <a:rPr lang="en-US" dirty="0">
                <a:solidFill>
                  <a:schemeClr val="accent5">
                    <a:lumMod val="75000"/>
                  </a:schemeClr>
                </a:solidFill>
                <a:latin typeface="Arial" panose="020B0604020202020204" pitchFamily="34" charset="0"/>
                <a:cs typeface="Arial" panose="020B0604020202020204" pitchFamily="34" charset="0"/>
              </a:rPr>
              <a:t>&gt;</a:t>
            </a:r>
          </a:p>
          <a:p>
            <a:r>
              <a:rPr lang="en-US" dirty="0" err="1" smtClean="0">
                <a:solidFill>
                  <a:schemeClr val="accent5">
                    <a:lumMod val="75000"/>
                  </a:schemeClr>
                </a:solidFill>
                <a:latin typeface="Arial" panose="020B0604020202020204" pitchFamily="34" charset="0"/>
                <a:cs typeface="Arial" panose="020B0604020202020204" pitchFamily="34" charset="0"/>
              </a:rPr>
              <a:t>int</a:t>
            </a:r>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a:solidFill>
                  <a:schemeClr val="accent5">
                    <a:lumMod val="75000"/>
                  </a:schemeClr>
                </a:solidFill>
                <a:latin typeface="Arial" panose="020B0604020202020204" pitchFamily="34" charset="0"/>
                <a:cs typeface="Arial" panose="020B0604020202020204" pitchFamily="34" charset="0"/>
              </a:rPr>
              <a:t>main()</a:t>
            </a:r>
          </a:p>
          <a:p>
            <a:r>
              <a:rPr lang="en-US" dirty="0" smtClean="0">
                <a:solidFill>
                  <a:schemeClr val="accent5">
                    <a:lumMod val="75000"/>
                  </a:schemeClr>
                </a:solidFill>
                <a:latin typeface="Arial" panose="020B0604020202020204" pitchFamily="34" charset="0"/>
                <a:cs typeface="Arial" panose="020B0604020202020204" pitchFamily="34" charset="0"/>
              </a:rPr>
              <a:t>{</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int</a:t>
            </a:r>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a:solidFill>
                  <a:schemeClr val="accent5">
                    <a:lumMod val="75000"/>
                  </a:schemeClr>
                </a:solidFill>
                <a:latin typeface="Arial" panose="020B0604020202020204" pitchFamily="34" charset="0"/>
                <a:cs typeface="Arial" panose="020B0604020202020204" pitchFamily="34" charset="0"/>
              </a:rPr>
              <a:t>val</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FILE </a:t>
            </a:r>
            <a:r>
              <a:rPr lang="en-US" dirty="0">
                <a:solidFill>
                  <a:schemeClr val="accent5">
                    <a:lumMod val="75000"/>
                  </a:schemeClr>
                </a:solidFill>
                <a:latin typeface="Arial" panose="020B0604020202020204" pitchFamily="34" charset="0"/>
                <a:cs typeface="Arial" panose="020B0604020202020204" pitchFamily="34" charset="0"/>
              </a:rPr>
              <a:t>*</a:t>
            </a:r>
            <a:r>
              <a:rPr lang="en-US" dirty="0" err="1">
                <a:solidFill>
                  <a:schemeClr val="accent5">
                    <a:lumMod val="75000"/>
                  </a:schemeClr>
                </a:solidFill>
                <a:latin typeface="Arial" panose="020B0604020202020204" pitchFamily="34" charset="0"/>
                <a:cs typeface="Arial" panose="020B0604020202020204" pitchFamily="34" charset="0"/>
              </a:rPr>
              <a:t>fptr</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if </a:t>
            </a:r>
            <a:r>
              <a:rPr lang="en-US" dirty="0">
                <a:solidFill>
                  <a:schemeClr val="accent5">
                    <a:lumMod val="75000"/>
                  </a:schemeClr>
                </a:solidFill>
                <a:latin typeface="Arial" panose="020B0604020202020204" pitchFamily="34" charset="0"/>
                <a:cs typeface="Arial" panose="020B0604020202020204" pitchFamily="34" charset="0"/>
              </a:rPr>
              <a:t>((</a:t>
            </a:r>
            <a:r>
              <a:rPr lang="en-US" dirty="0" err="1">
                <a:solidFill>
                  <a:schemeClr val="accent5">
                    <a:lumMod val="75000"/>
                  </a:schemeClr>
                </a:solidFill>
                <a:latin typeface="Arial" panose="020B0604020202020204" pitchFamily="34" charset="0"/>
                <a:cs typeface="Arial" panose="020B0604020202020204" pitchFamily="34" charset="0"/>
              </a:rPr>
              <a:t>fptr</a:t>
            </a:r>
            <a:r>
              <a:rPr lang="en-US" dirty="0">
                <a:solidFill>
                  <a:schemeClr val="accent5">
                    <a:lumMod val="75000"/>
                  </a:schemeClr>
                </a:solidFill>
                <a:latin typeface="Arial" panose="020B0604020202020204" pitchFamily="34" charset="0"/>
                <a:cs typeface="Arial" panose="020B0604020202020204" pitchFamily="34" charset="0"/>
              </a:rPr>
              <a:t> = </a:t>
            </a:r>
            <a:r>
              <a:rPr lang="en-US" dirty="0" err="1">
                <a:solidFill>
                  <a:schemeClr val="accent5">
                    <a:lumMod val="75000"/>
                  </a:schemeClr>
                </a:solidFill>
                <a:latin typeface="Arial" panose="020B0604020202020204" pitchFamily="34" charset="0"/>
                <a:cs typeface="Arial" panose="020B0604020202020204" pitchFamily="34" charset="0"/>
              </a:rPr>
              <a:t>fopen</a:t>
            </a:r>
            <a:r>
              <a:rPr lang="en-US" dirty="0">
                <a:solidFill>
                  <a:schemeClr val="accent5">
                    <a:lumMod val="75000"/>
                  </a:schemeClr>
                </a:solidFill>
                <a:latin typeface="Arial" panose="020B0604020202020204" pitchFamily="34" charset="0"/>
                <a:cs typeface="Arial" panose="020B0604020202020204" pitchFamily="34" charset="0"/>
              </a:rPr>
              <a:t>(“C:\\</a:t>
            </a:r>
            <a:r>
              <a:rPr lang="en-US" dirty="0" err="1">
                <a:solidFill>
                  <a:schemeClr val="accent5">
                    <a:lumMod val="75000"/>
                  </a:schemeClr>
                </a:solidFill>
                <a:latin typeface="Arial" panose="020B0604020202020204" pitchFamily="34" charset="0"/>
                <a:cs typeface="Arial" panose="020B0604020202020204" pitchFamily="34" charset="0"/>
              </a:rPr>
              <a:t>currentprogram.txt”,”r</a:t>
            </a:r>
            <a:r>
              <a:rPr lang="en-US" dirty="0">
                <a:solidFill>
                  <a:schemeClr val="accent5">
                    <a:lumMod val="75000"/>
                  </a:schemeClr>
                </a:solidFill>
                <a:latin typeface="Arial" panose="020B0604020202020204" pitchFamily="34" charset="0"/>
                <a:cs typeface="Arial" panose="020B0604020202020204" pitchFamily="34" charset="0"/>
              </a:rPr>
              <a:t>”)) == NULL</a:t>
            </a:r>
            <a:r>
              <a:rPr lang="en-US" dirty="0" smtClean="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printf</a:t>
            </a:r>
            <a:r>
              <a:rPr lang="en-US" dirty="0">
                <a:solidFill>
                  <a:schemeClr val="accent5">
                    <a:lumMod val="75000"/>
                  </a:schemeClr>
                </a:solidFill>
                <a:latin typeface="Arial" panose="020B0604020202020204" pitchFamily="34" charset="0"/>
                <a:cs typeface="Arial" panose="020B0604020202020204" pitchFamily="34" charset="0"/>
              </a:rPr>
              <a:t>(“Visible error detected. Cannot open the file</a:t>
            </a:r>
            <a:r>
              <a:rPr lang="en-US" dirty="0" smtClean="0">
                <a:solidFill>
                  <a:schemeClr val="accent5">
                    <a:lumMod val="75000"/>
                  </a:schemeClr>
                </a:solidFill>
                <a:latin typeface="Arial" panose="020B0604020202020204" pitchFamily="34" charset="0"/>
                <a:cs typeface="Arial" panose="020B0604020202020204" pitchFamily="34" charset="0"/>
              </a:rPr>
              <a:t>!”);</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smtClean="0">
                <a:solidFill>
                  <a:schemeClr val="accent5">
                    <a:lumMod val="75000"/>
                  </a:schemeClr>
                </a:solidFill>
                <a:latin typeface="Arial" panose="020B0604020202020204" pitchFamily="34" charset="0"/>
                <a:cs typeface="Arial" panose="020B0604020202020204" pitchFamily="34" charset="0"/>
              </a:rPr>
              <a:t>          exit(1);</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smtClean="0">
                <a:solidFill>
                  <a:schemeClr val="accent5">
                    <a:lumMod val="75000"/>
                  </a:schemeClr>
                </a:solidFill>
                <a:latin typeface="Arial" panose="020B0604020202020204" pitchFamily="34" charset="0"/>
                <a:cs typeface="Arial" panose="020B0604020202020204" pitchFamily="34" charset="0"/>
              </a:rPr>
              <a:t>     }</a:t>
            </a:r>
            <a:endParaRPr lang="en-US" dirty="0">
              <a:solidFill>
                <a:schemeClr val="accent5">
                  <a:lumMod val="75000"/>
                </a:schemeClr>
              </a:solidFill>
              <a:latin typeface="Arial" panose="020B0604020202020204" pitchFamily="34" charset="0"/>
              <a:cs typeface="Arial" panose="020B0604020202020204" pitchFamily="34" charset="0"/>
            </a:endParaRP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fscanf</a:t>
            </a:r>
            <a:r>
              <a:rPr lang="en-US" dirty="0" smtClean="0">
                <a:solidFill>
                  <a:schemeClr val="accent5">
                    <a:lumMod val="75000"/>
                  </a:schemeClr>
                </a:solidFill>
                <a:latin typeface="Arial" panose="020B0604020202020204" pitchFamily="34" charset="0"/>
                <a:cs typeface="Arial" panose="020B0604020202020204" pitchFamily="34" charset="0"/>
              </a:rPr>
              <a:t>(</a:t>
            </a:r>
            <a:r>
              <a:rPr lang="en-US" dirty="0" err="1" smtClean="0">
                <a:solidFill>
                  <a:schemeClr val="accent5">
                    <a:lumMod val="75000"/>
                  </a:schemeClr>
                </a:solidFill>
                <a:latin typeface="Arial" panose="020B0604020202020204" pitchFamily="34" charset="0"/>
                <a:cs typeface="Arial" panose="020B0604020202020204" pitchFamily="34" charset="0"/>
              </a:rPr>
              <a:t>fptr</a:t>
            </a:r>
            <a:r>
              <a:rPr lang="en-US" dirty="0">
                <a:solidFill>
                  <a:schemeClr val="accent5">
                    <a:lumMod val="75000"/>
                  </a:schemeClr>
                </a:solidFill>
                <a:latin typeface="Arial" panose="020B0604020202020204" pitchFamily="34" charset="0"/>
                <a:cs typeface="Arial" panose="020B0604020202020204" pitchFamily="34" charset="0"/>
              </a:rPr>
              <a:t>,”%d”, &amp;</a:t>
            </a:r>
            <a:r>
              <a:rPr lang="en-US" dirty="0" err="1">
                <a:solidFill>
                  <a:schemeClr val="accent5">
                    <a:lumMod val="75000"/>
                  </a:schemeClr>
                </a:solidFill>
                <a:latin typeface="Arial" panose="020B0604020202020204" pitchFamily="34" charset="0"/>
                <a:cs typeface="Arial" panose="020B0604020202020204" pitchFamily="34" charset="0"/>
              </a:rPr>
              <a:t>val</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printf</a:t>
            </a:r>
            <a:r>
              <a:rPr lang="en-US" dirty="0">
                <a:solidFill>
                  <a:schemeClr val="accent5">
                    <a:lumMod val="75000"/>
                  </a:schemeClr>
                </a:solidFill>
                <a:latin typeface="Arial" panose="020B0604020202020204" pitchFamily="34" charset="0"/>
                <a:cs typeface="Arial" panose="020B0604020202020204" pitchFamily="34" charset="0"/>
              </a:rPr>
              <a:t>(“The value of the integer n is=%d”, </a:t>
            </a:r>
            <a:r>
              <a:rPr lang="en-US" dirty="0" err="1">
                <a:solidFill>
                  <a:schemeClr val="accent5">
                    <a:lumMod val="75000"/>
                  </a:schemeClr>
                </a:solidFill>
                <a:latin typeface="Arial" panose="020B0604020202020204" pitchFamily="34" charset="0"/>
                <a:cs typeface="Arial" panose="020B0604020202020204" pitchFamily="34" charset="0"/>
              </a:rPr>
              <a:t>val</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a:t>
            </a:r>
            <a:r>
              <a:rPr lang="en-US" dirty="0" err="1" smtClean="0">
                <a:solidFill>
                  <a:schemeClr val="accent5">
                    <a:lumMod val="75000"/>
                  </a:schemeClr>
                </a:solidFill>
                <a:latin typeface="Arial" panose="020B0604020202020204" pitchFamily="34" charset="0"/>
                <a:cs typeface="Arial" panose="020B0604020202020204" pitchFamily="34" charset="0"/>
              </a:rPr>
              <a:t>fclose</a:t>
            </a:r>
            <a:r>
              <a:rPr lang="en-US" dirty="0" smtClean="0">
                <a:solidFill>
                  <a:schemeClr val="accent5">
                    <a:lumMod val="75000"/>
                  </a:schemeClr>
                </a:solidFill>
                <a:latin typeface="Arial" panose="020B0604020202020204" pitchFamily="34" charset="0"/>
                <a:cs typeface="Arial" panose="020B0604020202020204" pitchFamily="34" charset="0"/>
              </a:rPr>
              <a:t>(</a:t>
            </a:r>
            <a:r>
              <a:rPr lang="en-US" dirty="0" err="1" smtClean="0">
                <a:solidFill>
                  <a:schemeClr val="accent5">
                    <a:lumMod val="75000"/>
                  </a:schemeClr>
                </a:solidFill>
                <a:latin typeface="Arial" panose="020B0604020202020204" pitchFamily="34" charset="0"/>
                <a:cs typeface="Arial" panose="020B0604020202020204" pitchFamily="34" charset="0"/>
              </a:rPr>
              <a:t>fptr</a:t>
            </a:r>
            <a:r>
              <a:rPr lang="en-US" dirty="0">
                <a:solidFill>
                  <a:schemeClr val="accent5">
                    <a:lumMod val="75000"/>
                  </a:schemeClr>
                </a:solidFill>
                <a:latin typeface="Arial" panose="020B0604020202020204" pitchFamily="34" charset="0"/>
                <a:cs typeface="Arial" panose="020B0604020202020204" pitchFamily="34" charset="0"/>
              </a:rPr>
              <a:t>);</a:t>
            </a:r>
          </a:p>
          <a:p>
            <a:r>
              <a:rPr lang="en-US" dirty="0" smtClean="0">
                <a:solidFill>
                  <a:schemeClr val="accent5">
                    <a:lumMod val="75000"/>
                  </a:schemeClr>
                </a:solidFill>
                <a:latin typeface="Arial" panose="020B0604020202020204" pitchFamily="34" charset="0"/>
                <a:cs typeface="Arial" panose="020B0604020202020204" pitchFamily="34" charset="0"/>
              </a:rPr>
              <a:t>     return </a:t>
            </a:r>
            <a:r>
              <a:rPr lang="en-US" dirty="0">
                <a:solidFill>
                  <a:schemeClr val="accent5">
                    <a:lumMod val="75000"/>
                  </a:schemeClr>
                </a:solidFill>
                <a:latin typeface="Arial" panose="020B0604020202020204" pitchFamily="34" charset="0"/>
                <a:cs typeface="Arial" panose="020B0604020202020204" pitchFamily="34" charset="0"/>
              </a:rPr>
              <a:t>0;</a:t>
            </a:r>
          </a:p>
          <a:p>
            <a:r>
              <a:rPr lang="en-US" dirty="0" smtClean="0">
                <a:solidFill>
                  <a:schemeClr val="accent5">
                    <a:lumMod val="75000"/>
                  </a:schemeClr>
                </a:solidFill>
                <a:latin typeface="Arial" panose="020B0604020202020204" pitchFamily="34" charset="0"/>
                <a:cs typeface="Arial" panose="020B0604020202020204" pitchFamily="34" charset="0"/>
              </a:rPr>
              <a:t>}</a:t>
            </a:r>
            <a:endParaRPr lang="en-US"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12636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02"/>
        <p:cNvGrpSpPr/>
        <p:nvPr/>
      </p:nvGrpSpPr>
      <p:grpSpPr>
        <a:xfrm>
          <a:off x="0" y="0"/>
          <a:ext cx="0" cy="0"/>
          <a:chOff x="0" y="0"/>
          <a:chExt cx="0" cy="0"/>
        </a:xfrm>
      </p:grpSpPr>
      <p:sp>
        <p:nvSpPr>
          <p:cNvPr id="1404" name="Google Shape;1404;p50"/>
          <p:cNvSpPr txBox="1"/>
          <p:nvPr/>
        </p:nvSpPr>
        <p:spPr>
          <a:xfrm>
            <a:off x="1180528" y="2677332"/>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dirty="0" smtClean="0">
                <a:solidFill>
                  <a:srgbClr val="434343"/>
                </a:solidFill>
                <a:latin typeface="Montserrat"/>
                <a:ea typeface="Montserrat"/>
                <a:cs typeface="Montserrat"/>
                <a:sym typeface="Montserrat"/>
              </a:rPr>
              <a:t>www.myanatomy.in</a:t>
            </a:r>
            <a:endParaRPr sz="1800" b="1" dirty="0">
              <a:solidFill>
                <a:srgbClr val="434343"/>
              </a:solidFill>
              <a:latin typeface="Montserrat"/>
              <a:ea typeface="Montserrat"/>
              <a:cs typeface="Montserrat"/>
              <a:sym typeface="Montserrat"/>
            </a:endParaRPr>
          </a:p>
        </p:txBody>
      </p:sp>
      <p:sp>
        <p:nvSpPr>
          <p:cNvPr id="2" name="TextBox 1"/>
          <p:cNvSpPr txBox="1"/>
          <p:nvPr/>
        </p:nvSpPr>
        <p:spPr>
          <a:xfrm>
            <a:off x="2757930" y="1307805"/>
            <a:ext cx="3776996" cy="1015663"/>
          </a:xfrm>
          <a:prstGeom prst="rect">
            <a:avLst/>
          </a:prstGeom>
          <a:noFill/>
        </p:spPr>
        <p:txBody>
          <a:bodyPr wrap="none" rtlCol="0">
            <a:spAutoFit/>
          </a:bodyPr>
          <a:lstStyle/>
          <a:p>
            <a:r>
              <a:rPr lang="en-US" sz="6000" dirty="0" smtClean="0">
                <a:latin typeface="Lato" panose="020B0604020202020204" charset="0"/>
              </a:rPr>
              <a:t>Thank You</a:t>
            </a:r>
            <a:endParaRPr lang="en-US" sz="6000" dirty="0">
              <a:latin typeface="Lato" panose="020B06040202020202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11860</TotalTime>
  <Words>9451</Words>
  <Application>Microsoft Office PowerPoint</Application>
  <PresentationFormat>On-screen Show (16:9)</PresentationFormat>
  <Paragraphs>1660</Paragraphs>
  <Slides>99</Slides>
  <Notes>99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99</vt:i4>
      </vt:variant>
    </vt:vector>
  </HeadingPairs>
  <TitlesOfParts>
    <vt:vector size="108" baseType="lpstr">
      <vt:lpstr>Arial</vt:lpstr>
      <vt:lpstr>Lato</vt:lpstr>
      <vt:lpstr>Arial</vt:lpstr>
      <vt:lpstr>Wingdings</vt:lpstr>
      <vt:lpstr>Nunito</vt:lpstr>
      <vt:lpstr>Raleway</vt:lpstr>
      <vt:lpstr>Montserrat</vt:lpstr>
      <vt:lpstr>Times New Roman</vt:lpstr>
      <vt:lpstr>Antonio template</vt:lpstr>
      <vt:lpstr>Problem Solving Using C</vt:lpstr>
      <vt:lpstr>My First C Program!</vt:lpstr>
      <vt:lpstr>C Program Example-1</vt:lpstr>
      <vt:lpstr>C Program Example-2</vt:lpstr>
      <vt:lpstr>C Program Example-3</vt:lpstr>
      <vt:lpstr>Data Types and Input Output</vt:lpstr>
      <vt:lpstr>Data Types and Input Output</vt:lpstr>
      <vt:lpstr>Data Types and Input Output</vt:lpstr>
      <vt:lpstr>Data Types and Input Output</vt:lpstr>
      <vt:lpstr>Data Types and Input Output</vt:lpstr>
      <vt:lpstr>Data Types and Input Output</vt:lpstr>
      <vt:lpstr>Data Types and Input Output</vt:lpstr>
      <vt:lpstr>Data Types and Input Output</vt:lpstr>
      <vt:lpstr>Data Types and Input Output</vt:lpstr>
      <vt:lpstr>Data Types and Input Output</vt:lpstr>
      <vt:lpstr>Expressions and Operators</vt:lpstr>
      <vt:lpstr>Expressions and Operators</vt:lpstr>
      <vt:lpstr>Expressions and Operators</vt:lpstr>
      <vt:lpstr>Expressions and Operators</vt:lpstr>
      <vt:lpstr>Expressions and Operators</vt:lpstr>
      <vt:lpstr>Expressions and Operators</vt:lpstr>
      <vt:lpstr>If Statement</vt:lpstr>
      <vt:lpstr>If Statement</vt:lpstr>
      <vt:lpstr>If Statement</vt:lpstr>
      <vt:lpstr>If Statement</vt:lpstr>
      <vt:lpstr>If Statement</vt:lpstr>
      <vt:lpstr>Conditional 0perators and Switch Statement</vt:lpstr>
      <vt:lpstr>Conditional 0perators and Switch Statement</vt:lpstr>
      <vt:lpstr>Conditional 0perators and Switch Statement</vt:lpstr>
      <vt:lpstr>Conditional 0perators and Switch Statement</vt:lpstr>
      <vt:lpstr>Conditional 0perators and Switch Statement</vt:lpstr>
      <vt:lpstr>Loop Control Structure</vt:lpstr>
      <vt:lpstr>Loop Control Structure</vt:lpstr>
      <vt:lpstr>Loop Control Structure</vt:lpstr>
      <vt:lpstr>Loop Control Structure</vt:lpstr>
      <vt:lpstr>Loop Control Structure</vt:lpstr>
      <vt:lpstr>Loop Control Structure</vt:lpstr>
      <vt:lpstr>Loop Control Structure</vt:lpstr>
      <vt:lpstr>Loop Control Structure</vt:lpstr>
      <vt:lpstr>Loop Control Structure</vt:lpstr>
      <vt:lpstr>Loop Control Structure</vt:lpstr>
      <vt:lpstr>Fuctions</vt:lpstr>
      <vt:lpstr>Fuctions</vt:lpstr>
      <vt:lpstr>Fuctions</vt:lpstr>
      <vt:lpstr>Fuctions</vt:lpstr>
      <vt:lpstr>Storage Classes in C</vt:lpstr>
      <vt:lpstr>Storage Classes in C</vt:lpstr>
      <vt:lpstr>Pointers in C</vt:lpstr>
      <vt:lpstr>Pointers in C</vt:lpstr>
      <vt:lpstr>Pointers in C</vt:lpstr>
      <vt:lpstr>Pointers in C</vt:lpstr>
      <vt:lpstr>Pointers in C</vt:lpstr>
      <vt:lpstr>Pointers in C</vt:lpstr>
      <vt:lpstr>One Dimensional Arrays</vt:lpstr>
      <vt:lpstr>One Dimensional Arrays</vt:lpstr>
      <vt:lpstr>One Dimensional Arrays</vt:lpstr>
      <vt:lpstr>One Dimensional Arrays</vt:lpstr>
      <vt:lpstr>One Dimensional Arrays</vt:lpstr>
      <vt:lpstr>One Dimensional Arrays</vt:lpstr>
      <vt:lpstr>One Dimensional Arrays</vt:lpstr>
      <vt:lpstr>One Dimensional Arrays</vt:lpstr>
      <vt:lpstr>2-D Arrays in C</vt:lpstr>
      <vt:lpstr>2-D Arrays in C</vt:lpstr>
      <vt:lpstr>2-D Arrays in C</vt:lpstr>
      <vt:lpstr>2-D Arrays in C</vt:lpstr>
      <vt:lpstr>Strings</vt:lpstr>
      <vt:lpstr>Strings</vt:lpstr>
      <vt:lpstr>Strings</vt:lpstr>
      <vt:lpstr>Strings</vt:lpstr>
      <vt:lpstr>Strings</vt:lpstr>
      <vt:lpstr>Strings</vt:lpstr>
      <vt:lpstr>Strings</vt:lpstr>
      <vt:lpstr>Strings</vt:lpstr>
      <vt:lpstr>Recursion in C</vt:lpstr>
      <vt:lpstr>Recursion in C</vt:lpstr>
      <vt:lpstr>Recursion in C</vt:lpstr>
      <vt:lpstr>Structures and Unions</vt:lpstr>
      <vt:lpstr>Structures and Unions</vt:lpstr>
      <vt:lpstr>Structures and Unions</vt:lpstr>
      <vt:lpstr>Structures and Unions</vt:lpstr>
      <vt:lpstr>Structures and Unions</vt:lpstr>
      <vt:lpstr>Structures and Unions</vt:lpstr>
      <vt:lpstr>Structures and Unions</vt:lpstr>
      <vt:lpstr>Structures and Unions</vt:lpstr>
      <vt:lpstr>Structures and Unions</vt:lpstr>
      <vt:lpstr>Structures and Unions</vt:lpstr>
      <vt:lpstr>File Handling</vt:lpstr>
      <vt:lpstr>File Handling</vt:lpstr>
      <vt:lpstr>File Handling</vt:lpstr>
      <vt:lpstr>File Handling</vt:lpstr>
      <vt:lpstr>File Handling</vt:lpstr>
      <vt:lpstr>File Handling</vt:lpstr>
      <vt:lpstr>File Handling</vt:lpstr>
      <vt:lpstr>File Handling</vt:lpstr>
      <vt:lpstr>File Handling</vt:lpstr>
      <vt:lpstr>File Handling</vt:lpstr>
      <vt:lpstr>File Handling</vt:lpstr>
      <vt:lpstr>File Handling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C++</dc:title>
  <dc:creator>manoj</dc:creator>
  <cp:lastModifiedBy>Manoj Patra</cp:lastModifiedBy>
  <cp:revision>383</cp:revision>
  <dcterms:modified xsi:type="dcterms:W3CDTF">2022-12-29T11:44:14Z</dcterms:modified>
</cp:coreProperties>
</file>