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60" r:id="rId3"/>
    <p:sldId id="261" r:id="rId4"/>
    <p:sldId id="284" r:id="rId5"/>
    <p:sldId id="280" r:id="rId6"/>
    <p:sldId id="283" r:id="rId7"/>
    <p:sldId id="282" r:id="rId8"/>
    <p:sldId id="28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1880-8C10-4673-9E88-4AF7375C6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31C845-45CE-492B-8F21-8CB8DD0B5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6EEAA1-0D06-4789-B9BF-6FCF57A6F555}"/>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5" name="Footer Placeholder 4">
            <a:extLst>
              <a:ext uri="{FF2B5EF4-FFF2-40B4-BE49-F238E27FC236}">
                <a16:creationId xmlns:a16="http://schemas.microsoft.com/office/drawing/2014/main" id="{0281D1DE-AFB7-4B73-9257-EA0703525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98E0E-C3FE-4959-92DA-FE175B5484F8}"/>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163609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FA2A-139F-4650-B4B0-0301C191A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151D31-C0C4-4F80-AE9C-F1D079E97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5B589-7EBC-43F4-862D-7CBBB9894019}"/>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5" name="Footer Placeholder 4">
            <a:extLst>
              <a:ext uri="{FF2B5EF4-FFF2-40B4-BE49-F238E27FC236}">
                <a16:creationId xmlns:a16="http://schemas.microsoft.com/office/drawing/2014/main" id="{EA6A5F87-C278-4196-9972-A58C62DC8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1BBB6-76BC-464A-AF5F-0B08FD73DB13}"/>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244418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A3A42-8036-4ACF-AF12-EDEDD25283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6F420-3AAE-447D-BFCC-3AAACC0F7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A5C94-C3DD-4D80-9913-F61CF59EB3FA}"/>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5" name="Footer Placeholder 4">
            <a:extLst>
              <a:ext uri="{FF2B5EF4-FFF2-40B4-BE49-F238E27FC236}">
                <a16:creationId xmlns:a16="http://schemas.microsoft.com/office/drawing/2014/main" id="{9F60658A-7C38-45FF-80A3-9519F8A9A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4A7E5-08C6-4BC9-B571-11D603796874}"/>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183334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9D3C-96CC-4298-86A1-8DFA7A69B9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8BCE4D-AC92-49BE-9E00-B87F9F479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8E666-F2D6-45C6-B2E1-DD854C6FAC3A}"/>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5" name="Footer Placeholder 4">
            <a:extLst>
              <a:ext uri="{FF2B5EF4-FFF2-40B4-BE49-F238E27FC236}">
                <a16:creationId xmlns:a16="http://schemas.microsoft.com/office/drawing/2014/main" id="{D423506B-5927-48BF-83CF-6F9620D5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D65F8-A1C7-4662-8E63-FF2FDF009785}"/>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428898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7AB4-E7FC-476C-B135-D1375175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591E04-BE9B-41CA-9293-E4F1E0629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F95DE-1173-4414-B8F7-97956259A8F2}"/>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5" name="Footer Placeholder 4">
            <a:extLst>
              <a:ext uri="{FF2B5EF4-FFF2-40B4-BE49-F238E27FC236}">
                <a16:creationId xmlns:a16="http://schemas.microsoft.com/office/drawing/2014/main" id="{68D92103-63A4-4151-B792-3A41611D70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189C7-EB69-4C70-A9BF-FBFC1B603E03}"/>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7538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4CF5-4338-48E7-B1C9-D09678A613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F0850-C0B3-4834-94E9-5A9F3ED7D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43D5CE-ECFB-4E0A-B6C5-6C4DE7FF85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C3516-9D2F-4E6E-A870-E49246DFEE6C}"/>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6" name="Footer Placeholder 5">
            <a:extLst>
              <a:ext uri="{FF2B5EF4-FFF2-40B4-BE49-F238E27FC236}">
                <a16:creationId xmlns:a16="http://schemas.microsoft.com/office/drawing/2014/main" id="{387F06D6-0C33-41E5-8C9A-ED323A251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F5B40B-FADD-4EC5-BC85-3AC611474CF2}"/>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209528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B52E-A5EA-4C46-9B51-3C45E22E18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CFA9D5-A3E1-4798-83B8-0347CD431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F2202-B267-4CD4-841C-65129971F9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2C0251-572B-4981-8C95-E56903F53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EC3A8-19DA-4D78-A872-F93AFFEE0E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93CECD-69BE-43D2-9D72-4CD6A48AAE04}"/>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8" name="Footer Placeholder 7">
            <a:extLst>
              <a:ext uri="{FF2B5EF4-FFF2-40B4-BE49-F238E27FC236}">
                <a16:creationId xmlns:a16="http://schemas.microsoft.com/office/drawing/2014/main" id="{79AA6C0D-CCEF-4B3D-B9A7-9A82C0811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9245AB-EEF6-4D64-ADBB-E78732730015}"/>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91992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EF3-3BFB-4BE2-A3F4-D99C9DE8C0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E5F435-D458-41AD-A92C-835D000E76DC}"/>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4" name="Footer Placeholder 3">
            <a:extLst>
              <a:ext uri="{FF2B5EF4-FFF2-40B4-BE49-F238E27FC236}">
                <a16:creationId xmlns:a16="http://schemas.microsoft.com/office/drawing/2014/main" id="{D440DF44-E44C-41AD-84D0-F20321DAAE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C5DE1B-BB49-41B8-AE40-663CB020DEA2}"/>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209435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A6B8D-2871-4F77-BB1E-1B6A7EB7433E}"/>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3" name="Footer Placeholder 2">
            <a:extLst>
              <a:ext uri="{FF2B5EF4-FFF2-40B4-BE49-F238E27FC236}">
                <a16:creationId xmlns:a16="http://schemas.microsoft.com/office/drawing/2014/main" id="{2E3119F1-7722-4B56-87BF-77F61C2BC7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89569C-5084-412E-8E4E-24C6B203C881}"/>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283803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6785-1299-425E-AE92-88124C608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E05F6D-E844-4931-B2C6-F13484FB4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B8860F-4698-4CF3-A665-8A45EB39A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AD2F9-BE33-45CD-A5CC-6D4924CF7776}"/>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6" name="Footer Placeholder 5">
            <a:extLst>
              <a:ext uri="{FF2B5EF4-FFF2-40B4-BE49-F238E27FC236}">
                <a16:creationId xmlns:a16="http://schemas.microsoft.com/office/drawing/2014/main" id="{0D52900B-AAD6-4F9B-B35F-BABDD20A9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65A00D-8776-4417-AE65-85A42A8412AC}"/>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31255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7D4E-CBA5-41E0-BD20-C821065FB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06FD4-3245-486E-8638-46EB58938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56188E-694B-4146-A966-8233E5AE8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34599-2EDA-463E-85D4-1B4DEF1AA5FE}"/>
              </a:ext>
            </a:extLst>
          </p:cNvPr>
          <p:cNvSpPr>
            <a:spLocks noGrp="1"/>
          </p:cNvSpPr>
          <p:nvPr>
            <p:ph type="dt" sz="half" idx="10"/>
          </p:nvPr>
        </p:nvSpPr>
        <p:spPr/>
        <p:txBody>
          <a:bodyPr/>
          <a:lstStyle/>
          <a:p>
            <a:fld id="{72FC3216-CDF6-4B9A-A199-92351FB95178}" type="datetimeFigureOut">
              <a:rPr lang="en-IN" smtClean="0"/>
              <a:t>24-03-2023</a:t>
            </a:fld>
            <a:endParaRPr lang="en-IN"/>
          </a:p>
        </p:txBody>
      </p:sp>
      <p:sp>
        <p:nvSpPr>
          <p:cNvPr id="6" name="Footer Placeholder 5">
            <a:extLst>
              <a:ext uri="{FF2B5EF4-FFF2-40B4-BE49-F238E27FC236}">
                <a16:creationId xmlns:a16="http://schemas.microsoft.com/office/drawing/2014/main" id="{05FC2B8A-FA9A-44C2-9D90-8B0BAB568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427698-0FF0-47CF-B292-7714FBA5B4A6}"/>
              </a:ext>
            </a:extLst>
          </p:cNvPr>
          <p:cNvSpPr>
            <a:spLocks noGrp="1"/>
          </p:cNvSpPr>
          <p:nvPr>
            <p:ph type="sldNum" sz="quarter" idx="12"/>
          </p:nvPr>
        </p:nvSpPr>
        <p:spPr/>
        <p:txBody>
          <a:bodyPr/>
          <a:lstStyle/>
          <a:p>
            <a:fld id="{BB52F423-7842-446D-8035-418AB519433D}" type="slidenum">
              <a:rPr lang="en-IN" smtClean="0"/>
              <a:t>‹#›</a:t>
            </a:fld>
            <a:endParaRPr lang="en-IN"/>
          </a:p>
        </p:txBody>
      </p:sp>
    </p:spTree>
    <p:extLst>
      <p:ext uri="{BB962C8B-B14F-4D97-AF65-F5344CB8AC3E}">
        <p14:creationId xmlns:p14="http://schemas.microsoft.com/office/powerpoint/2010/main" val="357988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3012C-45BF-4421-9F5B-A6F1175C5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06014-ED66-4575-8474-A5DD37276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03FF7-0D39-4C07-B196-B8A2EEAEA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C3216-CDF6-4B9A-A199-92351FB95178}" type="datetimeFigureOut">
              <a:rPr lang="en-IN" smtClean="0"/>
              <a:t>24-03-2023</a:t>
            </a:fld>
            <a:endParaRPr lang="en-IN"/>
          </a:p>
        </p:txBody>
      </p:sp>
      <p:sp>
        <p:nvSpPr>
          <p:cNvPr id="5" name="Footer Placeholder 4">
            <a:extLst>
              <a:ext uri="{FF2B5EF4-FFF2-40B4-BE49-F238E27FC236}">
                <a16:creationId xmlns:a16="http://schemas.microsoft.com/office/drawing/2014/main" id="{0B4C5B99-3884-4B2B-97C0-9E3E074D4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9432F5-5189-47D3-AD41-FF2B9D537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2F423-7842-446D-8035-418AB519433D}" type="slidenum">
              <a:rPr lang="en-IN" smtClean="0"/>
              <a:t>‹#›</a:t>
            </a:fld>
            <a:endParaRPr lang="en-IN"/>
          </a:p>
        </p:txBody>
      </p:sp>
    </p:spTree>
    <p:extLst>
      <p:ext uri="{BB962C8B-B14F-4D97-AF65-F5344CB8AC3E}">
        <p14:creationId xmlns:p14="http://schemas.microsoft.com/office/powerpoint/2010/main" val="400950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8547-1D4F-423C-93CF-E63E6F86AF9A}"/>
              </a:ext>
            </a:extLst>
          </p:cNvPr>
          <p:cNvSpPr>
            <a:spLocks noGrp="1"/>
          </p:cNvSpPr>
          <p:nvPr>
            <p:ph type="ctrTitle"/>
          </p:nvPr>
        </p:nvSpPr>
        <p:spPr>
          <a:xfrm>
            <a:off x="1631577" y="1731963"/>
            <a:ext cx="9144000" cy="2387600"/>
          </a:xfrm>
          <a:solidFill>
            <a:srgbClr val="FF0000"/>
          </a:solidFill>
        </p:spPr>
        <p:txBody>
          <a:bodyPr/>
          <a:lstStyle/>
          <a:p>
            <a:r>
              <a:rPr lang="en-IN" b="1" dirty="0">
                <a:latin typeface="Times New Roman" panose="02020603050405020304" pitchFamily="18" charset="0"/>
                <a:cs typeface="Times New Roman" panose="02020603050405020304" pitchFamily="18" charset="0"/>
              </a:rPr>
              <a:t>Computer Network-Practical’s</a:t>
            </a:r>
          </a:p>
        </p:txBody>
      </p:sp>
      <p:pic>
        <p:nvPicPr>
          <p:cNvPr id="4" name="Picture 2" descr="Chitkara University bags A+ NAAC accreditation">
            <a:extLst>
              <a:ext uri="{FF2B5EF4-FFF2-40B4-BE49-F238E27FC236}">
                <a16:creationId xmlns:a16="http://schemas.microsoft.com/office/drawing/2014/main" id="{389D6036-D281-43A3-B1DE-D7766275DB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0569389" y="128122"/>
            <a:ext cx="1461247" cy="1413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itkara University">
            <a:extLst>
              <a:ext uri="{FF2B5EF4-FFF2-40B4-BE49-F238E27FC236}">
                <a16:creationId xmlns:a16="http://schemas.microsoft.com/office/drawing/2014/main" id="{CF3D1DB6-5126-48BE-A50B-534C5FB2F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861AD5-34A8-B786-A53B-D49BDA8ED25C}"/>
              </a:ext>
            </a:extLst>
          </p:cNvPr>
          <p:cNvSpPr txBox="1"/>
          <p:nvPr/>
        </p:nvSpPr>
        <p:spPr>
          <a:xfrm>
            <a:off x="3039036" y="5297252"/>
            <a:ext cx="6329082" cy="369332"/>
          </a:xfrm>
          <a:prstGeom prst="rect">
            <a:avLst/>
          </a:prstGeom>
          <a:noFill/>
        </p:spPr>
        <p:txBody>
          <a:bodyPr wrap="square">
            <a:spAutoFit/>
          </a:bodyPr>
          <a:lstStyle/>
          <a:p>
            <a:r>
              <a:rPr lang="en-IN" dirty="0"/>
              <a:t>https://www.youtube.com/watch?v=ZpgHk-NR-bw</a:t>
            </a:r>
          </a:p>
        </p:txBody>
      </p:sp>
    </p:spTree>
    <p:extLst>
      <p:ext uri="{BB962C8B-B14F-4D97-AF65-F5344CB8AC3E}">
        <p14:creationId xmlns:p14="http://schemas.microsoft.com/office/powerpoint/2010/main" val="18605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9CC60F-CC2C-47F9-8014-3B78741578FD}"/>
              </a:ext>
            </a:extLst>
          </p:cNvPr>
          <p:cNvPicPr>
            <a:picLocks noChangeAspect="1"/>
          </p:cNvPicPr>
          <p:nvPr/>
        </p:nvPicPr>
        <p:blipFill>
          <a:blip r:embed="rId2"/>
          <a:stretch>
            <a:fillRect/>
          </a:stretch>
        </p:blipFill>
        <p:spPr>
          <a:xfrm>
            <a:off x="708212" y="1619341"/>
            <a:ext cx="10972800" cy="4682483"/>
          </a:xfrm>
          <a:prstGeom prst="rect">
            <a:avLst/>
          </a:prstGeom>
        </p:spPr>
      </p:pic>
      <p:sp>
        <p:nvSpPr>
          <p:cNvPr id="6" name="Title 1">
            <a:extLst>
              <a:ext uri="{FF2B5EF4-FFF2-40B4-BE49-F238E27FC236}">
                <a16:creationId xmlns:a16="http://schemas.microsoft.com/office/drawing/2014/main" id="{6F3E3BB5-CF3A-49E3-9044-CEF0B9A69C17}"/>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Subnetting</a:t>
            </a:r>
            <a:endParaRPr lang="en-IN" b="1" dirty="0"/>
          </a:p>
        </p:txBody>
      </p:sp>
      <p:pic>
        <p:nvPicPr>
          <p:cNvPr id="7" name="Picture 2" descr="Chitkara University bags A+ NAAC accreditation">
            <a:extLst>
              <a:ext uri="{FF2B5EF4-FFF2-40B4-BE49-F238E27FC236}">
                <a16:creationId xmlns:a16="http://schemas.microsoft.com/office/drawing/2014/main" id="{7F709417-7066-4ECC-8F0D-A21EF1082F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hitkara University">
            <a:extLst>
              <a:ext uri="{FF2B5EF4-FFF2-40B4-BE49-F238E27FC236}">
                <a16:creationId xmlns:a16="http://schemas.microsoft.com/office/drawing/2014/main" id="{5F8EC804-EF57-4EF0-8876-8F3A15C2D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98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802646-1151-46E3-B903-739403C382DD}"/>
              </a:ext>
            </a:extLst>
          </p:cNvPr>
          <p:cNvPicPr>
            <a:picLocks noChangeAspect="1"/>
          </p:cNvPicPr>
          <p:nvPr/>
        </p:nvPicPr>
        <p:blipFill>
          <a:blip r:embed="rId2"/>
          <a:stretch>
            <a:fillRect/>
          </a:stretch>
        </p:blipFill>
        <p:spPr>
          <a:xfrm>
            <a:off x="627529" y="1973454"/>
            <a:ext cx="11116235" cy="4400452"/>
          </a:xfrm>
          <a:prstGeom prst="rect">
            <a:avLst/>
          </a:prstGeom>
        </p:spPr>
      </p:pic>
      <p:sp>
        <p:nvSpPr>
          <p:cNvPr id="6" name="Title 1">
            <a:extLst>
              <a:ext uri="{FF2B5EF4-FFF2-40B4-BE49-F238E27FC236}">
                <a16:creationId xmlns:a16="http://schemas.microsoft.com/office/drawing/2014/main" id="{C6E2352B-A983-4833-BDF4-217892305E8A}"/>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Subnetting</a:t>
            </a:r>
            <a:endParaRPr lang="en-IN" b="1" dirty="0"/>
          </a:p>
        </p:txBody>
      </p:sp>
      <p:pic>
        <p:nvPicPr>
          <p:cNvPr id="7" name="Picture 2" descr="Chitkara University bags A+ NAAC accreditation">
            <a:extLst>
              <a:ext uri="{FF2B5EF4-FFF2-40B4-BE49-F238E27FC236}">
                <a16:creationId xmlns:a16="http://schemas.microsoft.com/office/drawing/2014/main" id="{55D74691-0277-4BBE-81F4-9C2371890C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hitkara University">
            <a:extLst>
              <a:ext uri="{FF2B5EF4-FFF2-40B4-BE49-F238E27FC236}">
                <a16:creationId xmlns:a16="http://schemas.microsoft.com/office/drawing/2014/main" id="{24E2041D-E53B-4567-AC70-5F24BAD74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4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3DF3F-AED3-48BD-90AE-D48592A3F727}"/>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just" fontAlgn="base"/>
            <a:r>
              <a:rPr lang="en-US" b="1" i="0" dirty="0">
                <a:effectLst/>
                <a:latin typeface="urw-din"/>
              </a:rPr>
              <a:t>VLSM stands for Variable Length Subnet Mask </a:t>
            </a:r>
            <a:r>
              <a:rPr lang="en-US" b="0" i="0" dirty="0">
                <a:effectLst/>
                <a:latin typeface="urw-din"/>
              </a:rPr>
              <a:t>where the subnet design uses more than one mask in the same network which means more than one mask is used for different subnets of a single class A, B, C or a network. It is used to increase the usability of subnets as they can be of variable size. It is also defined as the process of subnetting of a subnet.</a:t>
            </a:r>
          </a:p>
          <a:p>
            <a:pPr algn="just" fontAlgn="base"/>
            <a:r>
              <a:rPr lang="en-US" b="1" i="0" dirty="0">
                <a:effectLst/>
                <a:latin typeface="urw-din"/>
              </a:rPr>
              <a:t>Procedure of implementing VLSM –</a:t>
            </a:r>
            <a:br>
              <a:rPr lang="en-US" b="0" i="0" dirty="0">
                <a:effectLst/>
                <a:latin typeface="urw-din"/>
              </a:rPr>
            </a:br>
            <a:r>
              <a:rPr lang="en-US" b="0" i="0" dirty="0">
                <a:effectLst/>
                <a:latin typeface="urw-din"/>
              </a:rPr>
              <a:t>In VLSM, subnets use block size based on requirement so subnetting is required multiple times. Suppose there is an administrator that has four departments to manage. These are sales and purchase department with 120 computers, development department with 50 computers, accounts department with 26 computers and management department with 5 computers.</a:t>
            </a:r>
          </a:p>
          <a:p>
            <a:pPr algn="just"/>
            <a:endParaRPr lang="en-IN" dirty="0"/>
          </a:p>
        </p:txBody>
      </p:sp>
      <p:sp>
        <p:nvSpPr>
          <p:cNvPr id="4" name="Title 1">
            <a:extLst>
              <a:ext uri="{FF2B5EF4-FFF2-40B4-BE49-F238E27FC236}">
                <a16:creationId xmlns:a16="http://schemas.microsoft.com/office/drawing/2014/main" id="{EE08B5A8-8155-487B-BB15-74B3C0056467}"/>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VLSM-Variable Length Subnet Mask</a:t>
            </a:r>
            <a:endParaRPr lang="en-IN" b="1" dirty="0"/>
          </a:p>
        </p:txBody>
      </p:sp>
      <p:pic>
        <p:nvPicPr>
          <p:cNvPr id="5" name="Picture 2" descr="Chitkara University bags A+ NAAC accreditation">
            <a:extLst>
              <a:ext uri="{FF2B5EF4-FFF2-40B4-BE49-F238E27FC236}">
                <a16:creationId xmlns:a16="http://schemas.microsoft.com/office/drawing/2014/main" id="{111275DF-C290-43A0-882E-C62E863911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hitkara University">
            <a:extLst>
              <a:ext uri="{FF2B5EF4-FFF2-40B4-BE49-F238E27FC236}">
                <a16:creationId xmlns:a16="http://schemas.microsoft.com/office/drawing/2014/main" id="{76DCE1F9-50F8-454A-95E2-8CCEB373D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9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41C9C-2A1A-4634-99B4-0D0B1F676BC0}"/>
              </a:ext>
            </a:extLst>
          </p:cNvPr>
          <p:cNvSpPr>
            <a:spLocks noGrp="1"/>
          </p:cNvSpPr>
          <p:nvPr>
            <p:ph idx="1"/>
          </p:nvPr>
        </p:nvSpPr>
        <p:spPr>
          <a:xfrm>
            <a:off x="430306" y="1825625"/>
            <a:ext cx="10923494" cy="4351338"/>
          </a:xfrm>
        </p:spPr>
        <p:style>
          <a:lnRef idx="2">
            <a:schemeClr val="dk1"/>
          </a:lnRef>
          <a:fillRef idx="1">
            <a:schemeClr val="lt1"/>
          </a:fillRef>
          <a:effectRef idx="0">
            <a:schemeClr val="dk1"/>
          </a:effectRef>
          <a:fontRef idx="minor">
            <a:schemeClr val="dk1"/>
          </a:fontRef>
        </p:style>
        <p:txBody>
          <a:bodyPr>
            <a:normAutofit/>
          </a:bodyPr>
          <a:lstStyle/>
          <a:p>
            <a:pPr marL="0" indent="0" algn="l">
              <a:buNone/>
            </a:pPr>
            <a:r>
              <a:rPr lang="en-US" sz="3200" b="1" i="0" dirty="0">
                <a:solidFill>
                  <a:srgbClr val="000000"/>
                </a:solidFill>
                <a:effectLst/>
                <a:latin typeface="Open Sans" panose="020B0606030504020204" pitchFamily="34" charset="0"/>
              </a:rPr>
              <a:t>What are the network addresses?</a:t>
            </a:r>
          </a:p>
          <a:p>
            <a:pPr lvl="1"/>
            <a:r>
              <a:rPr lang="en-US" sz="1800" b="0" i="0" dirty="0">
                <a:solidFill>
                  <a:srgbClr val="000000"/>
                </a:solidFill>
                <a:effectLst/>
                <a:latin typeface="Open Sans" panose="020B0606030504020204" pitchFamily="34" charset="0"/>
              </a:rPr>
              <a:t>Subnet 1: (size of 64)</a:t>
            </a:r>
          </a:p>
          <a:p>
            <a:pPr marL="1200150" lvl="2" indent="-285750"/>
            <a:r>
              <a:rPr lang="en-US" sz="1800" b="0" i="0" dirty="0">
                <a:solidFill>
                  <a:srgbClr val="000000"/>
                </a:solidFill>
                <a:effectLst/>
                <a:latin typeface="Open Sans" panose="020B0606030504020204" pitchFamily="34" charset="0"/>
              </a:rPr>
              <a:t>network address: 192.168.1.0</a:t>
            </a:r>
          </a:p>
          <a:p>
            <a:pPr lvl="1"/>
            <a:r>
              <a:rPr lang="en-US" sz="1800" b="0" i="0" dirty="0">
                <a:solidFill>
                  <a:srgbClr val="000000"/>
                </a:solidFill>
                <a:effectLst/>
                <a:latin typeface="Open Sans" panose="020B0606030504020204" pitchFamily="34" charset="0"/>
              </a:rPr>
              <a:t>Subnet 2: (size of 32)</a:t>
            </a:r>
          </a:p>
          <a:p>
            <a:pPr marL="1200150" lvl="2" indent="-285750"/>
            <a:r>
              <a:rPr lang="en-US" sz="1800" b="0" i="0" dirty="0">
                <a:solidFill>
                  <a:srgbClr val="000000"/>
                </a:solidFill>
                <a:effectLst/>
                <a:latin typeface="Open Sans" panose="020B0606030504020204" pitchFamily="34" charset="0"/>
              </a:rPr>
              <a:t>network address: 192.168.1.64</a:t>
            </a:r>
          </a:p>
          <a:p>
            <a:pPr lvl="1"/>
            <a:r>
              <a:rPr lang="en-US" sz="1800" b="0" i="0" dirty="0">
                <a:solidFill>
                  <a:srgbClr val="000000"/>
                </a:solidFill>
                <a:effectLst/>
                <a:latin typeface="Open Sans" panose="020B0606030504020204" pitchFamily="34" charset="0"/>
              </a:rPr>
              <a:t>Subnet 3: (size of 16)</a:t>
            </a:r>
          </a:p>
          <a:p>
            <a:pPr marL="1200150" lvl="2" indent="-285750"/>
            <a:r>
              <a:rPr lang="en-US" sz="1800" b="0" i="0" dirty="0">
                <a:solidFill>
                  <a:srgbClr val="000000"/>
                </a:solidFill>
                <a:effectLst/>
                <a:latin typeface="Open Sans" panose="020B0606030504020204" pitchFamily="34" charset="0"/>
              </a:rPr>
              <a:t>network address: 192.168.1.96</a:t>
            </a:r>
          </a:p>
          <a:p>
            <a:pPr lvl="1"/>
            <a:r>
              <a:rPr lang="en-US" sz="1800" b="0" i="0" dirty="0">
                <a:solidFill>
                  <a:srgbClr val="000000"/>
                </a:solidFill>
                <a:effectLst/>
                <a:latin typeface="Open Sans" panose="020B0606030504020204" pitchFamily="34" charset="0"/>
              </a:rPr>
              <a:t>Subnet 4: (size of 4)</a:t>
            </a:r>
          </a:p>
          <a:p>
            <a:pPr marL="1200150" lvl="2" indent="-285750"/>
            <a:r>
              <a:rPr lang="en-US" sz="1800" b="0" i="0" dirty="0">
                <a:solidFill>
                  <a:srgbClr val="000000"/>
                </a:solidFill>
                <a:effectLst/>
                <a:latin typeface="Open Sans" panose="020B0606030504020204" pitchFamily="34" charset="0"/>
              </a:rPr>
              <a:t>network address: 192.168.1.112</a:t>
            </a:r>
          </a:p>
          <a:p>
            <a:pPr lvl="1"/>
            <a:r>
              <a:rPr lang="en-US" sz="1800" b="0" i="0" dirty="0">
                <a:solidFill>
                  <a:srgbClr val="000000"/>
                </a:solidFill>
                <a:effectLst/>
                <a:latin typeface="Open Sans" panose="020B0606030504020204" pitchFamily="34" charset="0"/>
              </a:rPr>
              <a:t>Subnet 5: (this is where the free space starts)</a:t>
            </a:r>
          </a:p>
          <a:p>
            <a:pPr marL="1200150" lvl="2" indent="-285750"/>
            <a:r>
              <a:rPr lang="en-US" sz="1800" b="0" i="0" dirty="0">
                <a:solidFill>
                  <a:srgbClr val="000000"/>
                </a:solidFill>
                <a:effectLst/>
                <a:latin typeface="Open Sans" panose="020B0606030504020204" pitchFamily="34" charset="0"/>
              </a:rPr>
              <a:t>network address: 192.168.1.116</a:t>
            </a:r>
          </a:p>
          <a:p>
            <a:pPr algn="l">
              <a:buFont typeface="Arial" panose="020B0604020202020204" pitchFamily="34" charset="0"/>
              <a:buChar char="•"/>
            </a:pPr>
            <a:endParaRPr lang="en-US" b="0" i="0" dirty="0">
              <a:solidFill>
                <a:srgbClr val="000000"/>
              </a:solidFill>
              <a:effectLst/>
              <a:latin typeface="Open Sans" panose="020B0606030504020204" pitchFamily="34" charset="0"/>
            </a:endParaRPr>
          </a:p>
          <a:p>
            <a:endParaRPr lang="en-IN" dirty="0"/>
          </a:p>
        </p:txBody>
      </p:sp>
      <p:sp>
        <p:nvSpPr>
          <p:cNvPr id="4" name="Title 1">
            <a:extLst>
              <a:ext uri="{FF2B5EF4-FFF2-40B4-BE49-F238E27FC236}">
                <a16:creationId xmlns:a16="http://schemas.microsoft.com/office/drawing/2014/main" id="{47DA3E71-D256-49E3-B804-D3713D2CB315}"/>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VLSM-Variable Length Subnet Mask</a:t>
            </a:r>
            <a:endParaRPr lang="en-IN" b="1" dirty="0"/>
          </a:p>
        </p:txBody>
      </p:sp>
      <p:pic>
        <p:nvPicPr>
          <p:cNvPr id="5" name="Picture 2" descr="Chitkara University bags A+ NAAC accreditation">
            <a:extLst>
              <a:ext uri="{FF2B5EF4-FFF2-40B4-BE49-F238E27FC236}">
                <a16:creationId xmlns:a16="http://schemas.microsoft.com/office/drawing/2014/main" id="{AD8CC52F-7A2F-461B-8221-6FF6A1906E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hitkara University">
            <a:extLst>
              <a:ext uri="{FF2B5EF4-FFF2-40B4-BE49-F238E27FC236}">
                <a16:creationId xmlns:a16="http://schemas.microsoft.com/office/drawing/2014/main" id="{511FC497-C53F-46A1-B2F7-5E49EF08B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A22631-9423-41AA-8696-E65DA60D4F91}"/>
              </a:ext>
            </a:extLst>
          </p:cNvPr>
          <p:cNvSpPr txBox="1"/>
          <p:nvPr/>
        </p:nvSpPr>
        <p:spPr>
          <a:xfrm>
            <a:off x="2841812" y="6272241"/>
            <a:ext cx="8337176" cy="369332"/>
          </a:xfrm>
          <a:prstGeom prst="rect">
            <a:avLst/>
          </a:prstGeom>
          <a:noFill/>
        </p:spPr>
        <p:txBody>
          <a:bodyPr wrap="square">
            <a:spAutoFit/>
          </a:bodyPr>
          <a:lstStyle/>
          <a:p>
            <a:r>
              <a:rPr lang="en-IN" dirty="0"/>
              <a:t>https://networklessons.com/subnetting/variable-length-subnet-mask-vlsm</a:t>
            </a:r>
          </a:p>
        </p:txBody>
      </p:sp>
    </p:spTree>
    <p:extLst>
      <p:ext uri="{BB962C8B-B14F-4D97-AF65-F5344CB8AC3E}">
        <p14:creationId xmlns:p14="http://schemas.microsoft.com/office/powerpoint/2010/main" val="66398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E4BE5-F1B4-4946-BDDB-0D5176AA5C8B}"/>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l">
              <a:buFont typeface="Arial" panose="020B0604020202020204" pitchFamily="34" charset="0"/>
              <a:buChar char="•"/>
            </a:pPr>
            <a:r>
              <a:rPr lang="en-US" b="1" i="0" dirty="0">
                <a:solidFill>
                  <a:srgbClr val="000000"/>
                </a:solidFill>
                <a:effectLst/>
                <a:latin typeface="Open Sans" panose="020B0606030504020204" pitchFamily="34" charset="0"/>
              </a:rPr>
              <a:t>What are the broadcast addresses</a:t>
            </a:r>
            <a:r>
              <a:rPr lang="en-US" b="0" i="0" dirty="0">
                <a:solidFill>
                  <a:srgbClr val="000000"/>
                </a:solidFill>
                <a:effectLst/>
                <a:latin typeface="Open Sans" panose="020B0606030504020204" pitchFamily="34" charset="0"/>
              </a:rPr>
              <a:t>?</a:t>
            </a:r>
          </a:p>
          <a:p>
            <a:pPr lvl="1"/>
            <a:r>
              <a:rPr lang="en-US" sz="1700" b="0" i="0" dirty="0">
                <a:solidFill>
                  <a:srgbClr val="000000"/>
                </a:solidFill>
                <a:effectLst/>
                <a:latin typeface="Open Sans" panose="020B0606030504020204" pitchFamily="34" charset="0"/>
              </a:rPr>
              <a:t>Subnet 1: (size of 64)</a:t>
            </a:r>
          </a:p>
          <a:p>
            <a:pPr marL="1200150" lvl="2" indent="-285750"/>
            <a:r>
              <a:rPr lang="en-US" sz="1700" b="0" i="0" dirty="0">
                <a:solidFill>
                  <a:srgbClr val="000000"/>
                </a:solidFill>
                <a:effectLst/>
                <a:latin typeface="Open Sans" panose="020B0606030504020204" pitchFamily="34" charset="0"/>
              </a:rPr>
              <a:t>network address: 192.168.1.0</a:t>
            </a:r>
          </a:p>
          <a:p>
            <a:pPr marL="1200150" lvl="2" indent="-285750"/>
            <a:r>
              <a:rPr lang="en-US" sz="1700" b="0" i="0" dirty="0">
                <a:solidFill>
                  <a:srgbClr val="000000"/>
                </a:solidFill>
                <a:effectLst/>
                <a:latin typeface="Open Sans" panose="020B0606030504020204" pitchFamily="34" charset="0"/>
              </a:rPr>
              <a:t>broadcast address: 192.168.1.63</a:t>
            </a:r>
          </a:p>
          <a:p>
            <a:pPr lvl="1"/>
            <a:r>
              <a:rPr lang="en-US" sz="1700" b="0" i="0" dirty="0">
                <a:solidFill>
                  <a:srgbClr val="000000"/>
                </a:solidFill>
                <a:effectLst/>
                <a:latin typeface="Open Sans" panose="020B0606030504020204" pitchFamily="34" charset="0"/>
              </a:rPr>
              <a:t>Subnet 2: (size of 32)</a:t>
            </a:r>
          </a:p>
          <a:p>
            <a:pPr marL="1200150" lvl="2" indent="-285750"/>
            <a:r>
              <a:rPr lang="en-US" sz="1700" b="0" i="0" dirty="0">
                <a:solidFill>
                  <a:srgbClr val="000000"/>
                </a:solidFill>
                <a:effectLst/>
                <a:latin typeface="Open Sans" panose="020B0606030504020204" pitchFamily="34" charset="0"/>
              </a:rPr>
              <a:t>network address: 192.168.1.64</a:t>
            </a:r>
          </a:p>
          <a:p>
            <a:pPr marL="1200150" lvl="2" indent="-285750"/>
            <a:r>
              <a:rPr lang="en-US" sz="1700" b="0" i="0" dirty="0">
                <a:solidFill>
                  <a:srgbClr val="000000"/>
                </a:solidFill>
                <a:effectLst/>
                <a:latin typeface="Open Sans" panose="020B0606030504020204" pitchFamily="34" charset="0"/>
              </a:rPr>
              <a:t>broadcast address: 192.168.1.95</a:t>
            </a:r>
          </a:p>
          <a:p>
            <a:pPr lvl="1"/>
            <a:r>
              <a:rPr lang="en-US" sz="1700" b="0" i="0" dirty="0">
                <a:solidFill>
                  <a:srgbClr val="000000"/>
                </a:solidFill>
                <a:effectLst/>
                <a:latin typeface="Open Sans" panose="020B0606030504020204" pitchFamily="34" charset="0"/>
              </a:rPr>
              <a:t>Subnet 3: (size of 16)</a:t>
            </a:r>
          </a:p>
          <a:p>
            <a:pPr marL="1200150" lvl="2" indent="-285750"/>
            <a:r>
              <a:rPr lang="en-US" sz="1700" b="0" i="0" dirty="0">
                <a:solidFill>
                  <a:srgbClr val="000000"/>
                </a:solidFill>
                <a:effectLst/>
                <a:latin typeface="Open Sans" panose="020B0606030504020204" pitchFamily="34" charset="0"/>
              </a:rPr>
              <a:t>network address: 192.168.1.96</a:t>
            </a:r>
          </a:p>
          <a:p>
            <a:pPr marL="1200150" lvl="2" indent="-285750"/>
            <a:r>
              <a:rPr lang="en-US" sz="1700" b="0" i="0" dirty="0">
                <a:solidFill>
                  <a:srgbClr val="000000"/>
                </a:solidFill>
                <a:effectLst/>
                <a:latin typeface="Open Sans" panose="020B0606030504020204" pitchFamily="34" charset="0"/>
              </a:rPr>
              <a:t>broadcast address: 192.168.1.111</a:t>
            </a:r>
          </a:p>
          <a:p>
            <a:pPr lvl="1"/>
            <a:r>
              <a:rPr lang="en-US" sz="1700" b="0" i="0" dirty="0">
                <a:solidFill>
                  <a:srgbClr val="000000"/>
                </a:solidFill>
                <a:effectLst/>
                <a:latin typeface="Open Sans" panose="020B0606030504020204" pitchFamily="34" charset="0"/>
              </a:rPr>
              <a:t>Subnet 4: (size of 4)</a:t>
            </a:r>
          </a:p>
          <a:p>
            <a:pPr marL="1200150" lvl="2" indent="-285750"/>
            <a:r>
              <a:rPr lang="en-US" sz="1700" b="0" i="0" dirty="0">
                <a:solidFill>
                  <a:srgbClr val="000000"/>
                </a:solidFill>
                <a:effectLst/>
                <a:latin typeface="Open Sans" panose="020B0606030504020204" pitchFamily="34" charset="0"/>
              </a:rPr>
              <a:t>network address: 192.168.1.112</a:t>
            </a:r>
          </a:p>
          <a:p>
            <a:pPr marL="1200150" lvl="2" indent="-285750"/>
            <a:r>
              <a:rPr lang="en-US" sz="1700" b="0" i="0" dirty="0">
                <a:solidFill>
                  <a:srgbClr val="000000"/>
                </a:solidFill>
                <a:effectLst/>
                <a:latin typeface="Open Sans" panose="020B0606030504020204" pitchFamily="34" charset="0"/>
              </a:rPr>
              <a:t>broadcast address: 192.168.1.115</a:t>
            </a:r>
          </a:p>
          <a:p>
            <a:pPr algn="l">
              <a:buFont typeface="Arial" panose="020B0604020202020204" pitchFamily="34" charset="0"/>
              <a:buChar char="•"/>
            </a:pPr>
            <a:endParaRPr lang="en-US" b="0" i="0" dirty="0">
              <a:solidFill>
                <a:srgbClr val="000000"/>
              </a:solidFill>
              <a:effectLst/>
              <a:latin typeface="Open Sans" panose="020B0606030504020204" pitchFamily="34" charset="0"/>
            </a:endParaRPr>
          </a:p>
          <a:p>
            <a:endParaRPr lang="en-IN" dirty="0"/>
          </a:p>
        </p:txBody>
      </p:sp>
      <p:sp>
        <p:nvSpPr>
          <p:cNvPr id="4" name="Title 1">
            <a:extLst>
              <a:ext uri="{FF2B5EF4-FFF2-40B4-BE49-F238E27FC236}">
                <a16:creationId xmlns:a16="http://schemas.microsoft.com/office/drawing/2014/main" id="{27393A8D-136C-4691-BB43-F3547E51B792}"/>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VLSM-Variable Length Subnet Mask</a:t>
            </a:r>
            <a:endParaRPr lang="en-IN" b="1" dirty="0"/>
          </a:p>
        </p:txBody>
      </p:sp>
      <p:pic>
        <p:nvPicPr>
          <p:cNvPr id="5" name="Picture 2" descr="Chitkara University bags A+ NAAC accreditation">
            <a:extLst>
              <a:ext uri="{FF2B5EF4-FFF2-40B4-BE49-F238E27FC236}">
                <a16:creationId xmlns:a16="http://schemas.microsoft.com/office/drawing/2014/main" id="{B62B4C3F-9F89-4B0A-9F50-2BD3D361E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hitkara University">
            <a:extLst>
              <a:ext uri="{FF2B5EF4-FFF2-40B4-BE49-F238E27FC236}">
                <a16:creationId xmlns:a16="http://schemas.microsoft.com/office/drawing/2014/main" id="{9F053149-3A60-497B-97B0-EF677AC0C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9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8E251-85D4-4F0D-8FD5-A72EF0ECC10A}"/>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l">
              <a:buFont typeface="Arial" panose="020B0604020202020204" pitchFamily="34" charset="0"/>
              <a:buChar char="•"/>
            </a:pPr>
            <a:r>
              <a:rPr lang="en-US" b="1" i="0" dirty="0">
                <a:solidFill>
                  <a:srgbClr val="000000"/>
                </a:solidFill>
                <a:effectLst/>
                <a:latin typeface="Open Sans" panose="020B0606030504020204" pitchFamily="34" charset="0"/>
              </a:rPr>
              <a:t>What is the subnet mask?</a:t>
            </a:r>
          </a:p>
          <a:p>
            <a:pPr marL="0" indent="0" algn="l">
              <a:buNone/>
            </a:pPr>
            <a:endParaRPr lang="en-US" b="1" i="0" dirty="0">
              <a:solidFill>
                <a:srgbClr val="000000"/>
              </a:solidFill>
              <a:effectLst/>
              <a:latin typeface="Open Sans" panose="020B0606030504020204" pitchFamily="34" charset="0"/>
            </a:endParaRPr>
          </a:p>
          <a:p>
            <a:pPr lvl="1"/>
            <a:r>
              <a:rPr lang="en-US" sz="2000" b="0" i="0" dirty="0">
                <a:solidFill>
                  <a:srgbClr val="000000"/>
                </a:solidFill>
                <a:effectLst/>
                <a:latin typeface="Open Sans" panose="020B0606030504020204" pitchFamily="34" charset="0"/>
              </a:rPr>
              <a:t>256 – subnet size = subnet mask</a:t>
            </a:r>
          </a:p>
          <a:p>
            <a:pPr lvl="1"/>
            <a:r>
              <a:rPr lang="en-US" sz="2000" b="0" i="0" dirty="0">
                <a:solidFill>
                  <a:srgbClr val="000000"/>
                </a:solidFill>
                <a:effectLst/>
                <a:latin typeface="Open Sans" panose="020B0606030504020204" pitchFamily="34" charset="0"/>
              </a:rPr>
              <a:t>Subnet 1: 256 – 64 = 192 so the subnet mask is 255.255.255.192</a:t>
            </a:r>
          </a:p>
          <a:p>
            <a:pPr lvl="1"/>
            <a:r>
              <a:rPr lang="en-US" sz="2000" b="0" i="0" dirty="0">
                <a:solidFill>
                  <a:srgbClr val="000000"/>
                </a:solidFill>
                <a:effectLst/>
                <a:latin typeface="Open Sans" panose="020B0606030504020204" pitchFamily="34" charset="0"/>
              </a:rPr>
              <a:t>Subnet 2: 256 – 32 = 224 so the subnet mask is 255.255.255.224</a:t>
            </a:r>
          </a:p>
          <a:p>
            <a:pPr lvl="1"/>
            <a:r>
              <a:rPr lang="en-US" sz="2000" b="0" i="0" dirty="0">
                <a:solidFill>
                  <a:srgbClr val="000000"/>
                </a:solidFill>
                <a:effectLst/>
                <a:latin typeface="Open Sans" panose="020B0606030504020204" pitchFamily="34" charset="0"/>
              </a:rPr>
              <a:t>Subnet 3: 256 – 16 = 240 so the subnet mask is 255.255.255.240</a:t>
            </a:r>
          </a:p>
          <a:p>
            <a:pPr lvl="1"/>
            <a:r>
              <a:rPr lang="en-US" sz="2000" b="0" i="0" dirty="0">
                <a:solidFill>
                  <a:srgbClr val="000000"/>
                </a:solidFill>
                <a:effectLst/>
                <a:latin typeface="Open Sans" panose="020B0606030504020204" pitchFamily="34" charset="0"/>
              </a:rPr>
              <a:t>Subnet 4: 256 – 4 = 252 so the subnet mask is 255.255.255.252</a:t>
            </a:r>
          </a:p>
          <a:p>
            <a:endParaRPr lang="en-IN" dirty="0"/>
          </a:p>
        </p:txBody>
      </p:sp>
      <p:sp>
        <p:nvSpPr>
          <p:cNvPr id="4" name="Title 1">
            <a:extLst>
              <a:ext uri="{FF2B5EF4-FFF2-40B4-BE49-F238E27FC236}">
                <a16:creationId xmlns:a16="http://schemas.microsoft.com/office/drawing/2014/main" id="{1DBB28E5-A5C4-4943-886B-74272FA2C767}"/>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VLSM-Variable Length Subnet Mask</a:t>
            </a:r>
            <a:endParaRPr lang="en-IN" b="1" dirty="0"/>
          </a:p>
        </p:txBody>
      </p:sp>
      <p:pic>
        <p:nvPicPr>
          <p:cNvPr id="5" name="Picture 2" descr="Chitkara University bags A+ NAAC accreditation">
            <a:extLst>
              <a:ext uri="{FF2B5EF4-FFF2-40B4-BE49-F238E27FC236}">
                <a16:creationId xmlns:a16="http://schemas.microsoft.com/office/drawing/2014/main" id="{19921457-C797-44E1-BA57-4B221C4E9C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hitkara University">
            <a:extLst>
              <a:ext uri="{FF2B5EF4-FFF2-40B4-BE49-F238E27FC236}">
                <a16:creationId xmlns:a16="http://schemas.microsoft.com/office/drawing/2014/main" id="{EBDE4551-2612-430A-BBAB-CA3E67301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37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78D02-3A7E-4783-96E5-FF1CC6AEDE44}"/>
              </a:ext>
            </a:extLst>
          </p:cNvPr>
          <p:cNvSpPr>
            <a:spLocks noGrp="1"/>
          </p:cNvSpPr>
          <p:nvPr>
            <p:ph idx="1"/>
          </p:nvPr>
        </p:nvSpPr>
        <p:spPr>
          <a:xfrm>
            <a:off x="838200" y="1399988"/>
            <a:ext cx="10515600" cy="5296647"/>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US" sz="5100" b="1" i="0" dirty="0">
                <a:solidFill>
                  <a:srgbClr val="000000"/>
                </a:solidFill>
                <a:effectLst/>
                <a:latin typeface="Open Sans" panose="020B0606030504020204" pitchFamily="34" charset="0"/>
              </a:rPr>
              <a:t>What are the usable host IP addresses?</a:t>
            </a:r>
          </a:p>
          <a:p>
            <a:pPr lvl="1"/>
            <a:endParaRPr lang="en-US" b="0" i="0" dirty="0">
              <a:solidFill>
                <a:srgbClr val="000000"/>
              </a:solidFill>
              <a:effectLst/>
              <a:latin typeface="Open Sans" panose="020B0606030504020204" pitchFamily="34" charset="0"/>
            </a:endParaRPr>
          </a:p>
          <a:p>
            <a:pPr lvl="1"/>
            <a:r>
              <a:rPr lang="en-US" b="0" i="0" dirty="0">
                <a:solidFill>
                  <a:srgbClr val="000000"/>
                </a:solidFill>
                <a:effectLst/>
                <a:latin typeface="Open Sans" panose="020B0606030504020204" pitchFamily="34" charset="0"/>
              </a:rPr>
              <a:t>Subnet 1: (size of 64)</a:t>
            </a:r>
          </a:p>
          <a:p>
            <a:pPr marL="1200150" lvl="2" indent="-285750"/>
            <a:r>
              <a:rPr lang="en-US" b="0" i="0" dirty="0">
                <a:solidFill>
                  <a:srgbClr val="000000"/>
                </a:solidFill>
                <a:effectLst/>
                <a:latin typeface="Open Sans" panose="020B0606030504020204" pitchFamily="34" charset="0"/>
              </a:rPr>
              <a:t>network address: 192.168.1.0</a:t>
            </a:r>
          </a:p>
          <a:p>
            <a:pPr marL="1200150" lvl="2" indent="-285750"/>
            <a:r>
              <a:rPr lang="en-US" b="0" i="0" dirty="0">
                <a:solidFill>
                  <a:srgbClr val="000000"/>
                </a:solidFill>
                <a:effectLst/>
                <a:latin typeface="Open Sans" panose="020B0606030504020204" pitchFamily="34" charset="0"/>
              </a:rPr>
              <a:t>first host: 192.168.1.1</a:t>
            </a:r>
          </a:p>
          <a:p>
            <a:pPr marL="1200150" lvl="2" indent="-285750"/>
            <a:r>
              <a:rPr lang="en-US" b="0" i="0" dirty="0">
                <a:solidFill>
                  <a:srgbClr val="000000"/>
                </a:solidFill>
                <a:effectLst/>
                <a:latin typeface="Open Sans" panose="020B0606030504020204" pitchFamily="34" charset="0"/>
              </a:rPr>
              <a:t>last host: 192.168.1.62</a:t>
            </a:r>
          </a:p>
          <a:p>
            <a:pPr marL="1200150" lvl="2" indent="-285750"/>
            <a:r>
              <a:rPr lang="en-US" b="0" i="0" dirty="0">
                <a:solidFill>
                  <a:srgbClr val="000000"/>
                </a:solidFill>
                <a:effectLst/>
                <a:latin typeface="Open Sans" panose="020B0606030504020204" pitchFamily="34" charset="0"/>
              </a:rPr>
              <a:t>broadcast address: 192.168.1.63</a:t>
            </a:r>
          </a:p>
          <a:p>
            <a:pPr lvl="1"/>
            <a:r>
              <a:rPr lang="en-US" b="0" i="0" dirty="0">
                <a:solidFill>
                  <a:srgbClr val="000000"/>
                </a:solidFill>
                <a:effectLst/>
                <a:latin typeface="Open Sans" panose="020B0606030504020204" pitchFamily="34" charset="0"/>
              </a:rPr>
              <a:t>Subnet 2: (size of 32)</a:t>
            </a:r>
          </a:p>
          <a:p>
            <a:pPr marL="1200150" lvl="2" indent="-285750"/>
            <a:r>
              <a:rPr lang="en-US" b="0" i="0" dirty="0">
                <a:solidFill>
                  <a:srgbClr val="000000"/>
                </a:solidFill>
                <a:effectLst/>
                <a:latin typeface="Open Sans" panose="020B0606030504020204" pitchFamily="34" charset="0"/>
              </a:rPr>
              <a:t>network address: 192.168.1.64</a:t>
            </a:r>
          </a:p>
          <a:p>
            <a:pPr marL="1200150" lvl="2" indent="-285750"/>
            <a:r>
              <a:rPr lang="en-US" b="0" i="0" dirty="0">
                <a:solidFill>
                  <a:srgbClr val="000000"/>
                </a:solidFill>
                <a:effectLst/>
                <a:latin typeface="Open Sans" panose="020B0606030504020204" pitchFamily="34" charset="0"/>
              </a:rPr>
              <a:t>first host: 192.168.1.65</a:t>
            </a:r>
          </a:p>
          <a:p>
            <a:pPr marL="1200150" lvl="2" indent="-285750"/>
            <a:r>
              <a:rPr lang="en-US" b="0" i="0" dirty="0">
                <a:solidFill>
                  <a:srgbClr val="000000"/>
                </a:solidFill>
                <a:effectLst/>
                <a:latin typeface="Open Sans" panose="020B0606030504020204" pitchFamily="34" charset="0"/>
              </a:rPr>
              <a:t>last host: 192.168.1.94</a:t>
            </a:r>
          </a:p>
          <a:p>
            <a:pPr marL="1200150" lvl="2" indent="-285750"/>
            <a:r>
              <a:rPr lang="en-US" b="0" i="0" dirty="0">
                <a:solidFill>
                  <a:srgbClr val="000000"/>
                </a:solidFill>
                <a:effectLst/>
                <a:latin typeface="Open Sans" panose="020B0606030504020204" pitchFamily="34" charset="0"/>
              </a:rPr>
              <a:t>broadcast address: 192.168.1.95</a:t>
            </a:r>
          </a:p>
          <a:p>
            <a:pPr lvl="1"/>
            <a:r>
              <a:rPr lang="en-US" b="0" i="0" dirty="0">
                <a:solidFill>
                  <a:srgbClr val="000000"/>
                </a:solidFill>
                <a:effectLst/>
                <a:latin typeface="Open Sans" panose="020B0606030504020204" pitchFamily="34" charset="0"/>
              </a:rPr>
              <a:t>Subnet 3: (size of 16)</a:t>
            </a:r>
          </a:p>
          <a:p>
            <a:pPr marL="1200150" lvl="2" indent="-285750"/>
            <a:r>
              <a:rPr lang="en-US" b="0" i="0" dirty="0">
                <a:solidFill>
                  <a:srgbClr val="000000"/>
                </a:solidFill>
                <a:effectLst/>
                <a:latin typeface="Open Sans" panose="020B0606030504020204" pitchFamily="34" charset="0"/>
              </a:rPr>
              <a:t>network address: 192.168.1.96</a:t>
            </a:r>
          </a:p>
          <a:p>
            <a:pPr marL="1200150" lvl="2" indent="-285750"/>
            <a:r>
              <a:rPr lang="en-US" b="0" i="0" dirty="0">
                <a:solidFill>
                  <a:srgbClr val="000000"/>
                </a:solidFill>
                <a:effectLst/>
                <a:latin typeface="Open Sans" panose="020B0606030504020204" pitchFamily="34" charset="0"/>
              </a:rPr>
              <a:t>first host: 192.168.1.97</a:t>
            </a:r>
          </a:p>
          <a:p>
            <a:pPr marL="1200150" lvl="2" indent="-285750"/>
            <a:r>
              <a:rPr lang="en-US" b="0" i="0" dirty="0">
                <a:solidFill>
                  <a:srgbClr val="000000"/>
                </a:solidFill>
                <a:effectLst/>
                <a:latin typeface="Open Sans" panose="020B0606030504020204" pitchFamily="34" charset="0"/>
              </a:rPr>
              <a:t>last host: 192.168.1.110</a:t>
            </a:r>
          </a:p>
          <a:p>
            <a:pPr marL="1200150" lvl="2" indent="-285750"/>
            <a:r>
              <a:rPr lang="en-US" b="0" i="0" dirty="0">
                <a:solidFill>
                  <a:srgbClr val="000000"/>
                </a:solidFill>
                <a:effectLst/>
                <a:latin typeface="Open Sans" panose="020B0606030504020204" pitchFamily="34" charset="0"/>
              </a:rPr>
              <a:t>broadcast address: 192.168.1.111</a:t>
            </a:r>
          </a:p>
          <a:p>
            <a:pPr lvl="1"/>
            <a:r>
              <a:rPr lang="en-US" b="0" i="0" dirty="0">
                <a:solidFill>
                  <a:srgbClr val="000000"/>
                </a:solidFill>
                <a:effectLst/>
                <a:latin typeface="Open Sans" panose="020B0606030504020204" pitchFamily="34" charset="0"/>
              </a:rPr>
              <a:t>Subnet 4: (size of 4)</a:t>
            </a:r>
          </a:p>
          <a:p>
            <a:pPr marL="1200150" lvl="2" indent="-285750"/>
            <a:r>
              <a:rPr lang="en-US" b="0" i="0" dirty="0">
                <a:solidFill>
                  <a:srgbClr val="000000"/>
                </a:solidFill>
                <a:effectLst/>
                <a:latin typeface="Open Sans" panose="020B0606030504020204" pitchFamily="34" charset="0"/>
              </a:rPr>
              <a:t>network address: 192.168.1.112</a:t>
            </a:r>
          </a:p>
          <a:p>
            <a:pPr marL="1200150" lvl="2" indent="-285750"/>
            <a:r>
              <a:rPr lang="en-US" b="0" i="0" dirty="0">
                <a:solidFill>
                  <a:srgbClr val="000000"/>
                </a:solidFill>
                <a:effectLst/>
                <a:latin typeface="Open Sans" panose="020B0606030504020204" pitchFamily="34" charset="0"/>
              </a:rPr>
              <a:t>first host: 192.168.1.113</a:t>
            </a:r>
          </a:p>
          <a:p>
            <a:pPr marL="1200150" lvl="2" indent="-285750"/>
            <a:r>
              <a:rPr lang="en-US" b="0" i="0" dirty="0">
                <a:solidFill>
                  <a:srgbClr val="000000"/>
                </a:solidFill>
                <a:effectLst/>
                <a:latin typeface="Open Sans" panose="020B0606030504020204" pitchFamily="34" charset="0"/>
              </a:rPr>
              <a:t>last host: 192.168.1.114</a:t>
            </a:r>
          </a:p>
          <a:p>
            <a:pPr marL="1200150" lvl="2" indent="-285750"/>
            <a:r>
              <a:rPr lang="en-US" b="0" i="0" dirty="0">
                <a:solidFill>
                  <a:srgbClr val="000000"/>
                </a:solidFill>
                <a:effectLst/>
                <a:latin typeface="Open Sans" panose="020B0606030504020204" pitchFamily="34" charset="0"/>
              </a:rPr>
              <a:t>broadcast address: 192.168.1.115</a:t>
            </a:r>
          </a:p>
        </p:txBody>
      </p:sp>
      <p:sp>
        <p:nvSpPr>
          <p:cNvPr id="4" name="Title 1">
            <a:extLst>
              <a:ext uri="{FF2B5EF4-FFF2-40B4-BE49-F238E27FC236}">
                <a16:creationId xmlns:a16="http://schemas.microsoft.com/office/drawing/2014/main" id="{F4342270-44AD-46EC-94DB-2DF74D79EEF7}"/>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VLSM-Variable Length Subnet Mask</a:t>
            </a:r>
            <a:endParaRPr lang="en-IN" b="1" dirty="0"/>
          </a:p>
        </p:txBody>
      </p:sp>
      <p:pic>
        <p:nvPicPr>
          <p:cNvPr id="5" name="Picture 2" descr="Chitkara University bags A+ NAAC accreditation">
            <a:extLst>
              <a:ext uri="{FF2B5EF4-FFF2-40B4-BE49-F238E27FC236}">
                <a16:creationId xmlns:a16="http://schemas.microsoft.com/office/drawing/2014/main" id="{99553E17-5122-475B-88FD-CBA9C13163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hitkara University">
            <a:extLst>
              <a:ext uri="{FF2B5EF4-FFF2-40B4-BE49-F238E27FC236}">
                <a16:creationId xmlns:a16="http://schemas.microsoft.com/office/drawing/2014/main" id="{6C8F70B1-A3DC-4CF2-982B-83F4C6E14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2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F4071D-EC82-4EAB-86EF-CAFF8ED79EFF}"/>
              </a:ext>
            </a:extLst>
          </p:cNvPr>
          <p:cNvSpPr txBox="1">
            <a:spLocks/>
          </p:cNvSpPr>
          <p:nvPr/>
        </p:nvSpPr>
        <p:spPr>
          <a:xfrm>
            <a:off x="3567952" y="418913"/>
            <a:ext cx="7324166" cy="8809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VLSM-Variable Length Subnet Mask</a:t>
            </a:r>
            <a:endParaRPr lang="en-IN" b="1" dirty="0"/>
          </a:p>
        </p:txBody>
      </p:sp>
      <p:pic>
        <p:nvPicPr>
          <p:cNvPr id="7" name="Picture 2" descr="Chitkara University bags A+ NAAC accreditation">
            <a:extLst>
              <a:ext uri="{FF2B5EF4-FFF2-40B4-BE49-F238E27FC236}">
                <a16:creationId xmlns:a16="http://schemas.microsoft.com/office/drawing/2014/main" id="{82B2341C-082A-4A7E-A8DD-2CA719D371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2" t="7243" r="47672" b="14180"/>
          <a:stretch/>
        </p:blipFill>
        <p:spPr bwMode="auto">
          <a:xfrm>
            <a:off x="11022106" y="66165"/>
            <a:ext cx="1151965" cy="1113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hitkara University">
            <a:extLst>
              <a:ext uri="{FF2B5EF4-FFF2-40B4-BE49-F238E27FC236}">
                <a16:creationId xmlns:a16="http://schemas.microsoft.com/office/drawing/2014/main" id="{CF5F4549-D1F4-443D-BEC0-CCAC823A7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64" y="262593"/>
            <a:ext cx="4476750" cy="9810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BA3990-41A0-C119-5B64-F19534F785BE}"/>
              </a:ext>
            </a:extLst>
          </p:cNvPr>
          <p:cNvPicPr>
            <a:picLocks noChangeAspect="1"/>
          </p:cNvPicPr>
          <p:nvPr/>
        </p:nvPicPr>
        <p:blipFill rotWithShape="1">
          <a:blip r:embed="rId4"/>
          <a:srcRect r="277" b="9399"/>
          <a:stretch/>
        </p:blipFill>
        <p:spPr>
          <a:xfrm>
            <a:off x="0" y="0"/>
            <a:ext cx="12174071" cy="6221506"/>
          </a:xfrm>
          <a:prstGeom prst="rect">
            <a:avLst/>
          </a:prstGeom>
        </p:spPr>
      </p:pic>
      <p:sp>
        <p:nvSpPr>
          <p:cNvPr id="3" name="TextBox 2">
            <a:extLst>
              <a:ext uri="{FF2B5EF4-FFF2-40B4-BE49-F238E27FC236}">
                <a16:creationId xmlns:a16="http://schemas.microsoft.com/office/drawing/2014/main" id="{8A7B6D4B-9B3E-3F58-ABFE-ED12D7E69554}"/>
              </a:ext>
            </a:extLst>
          </p:cNvPr>
          <p:cNvSpPr txBox="1"/>
          <p:nvPr/>
        </p:nvSpPr>
        <p:spPr>
          <a:xfrm>
            <a:off x="2680446" y="6299433"/>
            <a:ext cx="6329082" cy="369332"/>
          </a:xfrm>
          <a:prstGeom prst="rect">
            <a:avLst/>
          </a:prstGeom>
          <a:noFill/>
        </p:spPr>
        <p:txBody>
          <a:bodyPr wrap="square">
            <a:spAutoFit/>
          </a:bodyPr>
          <a:lstStyle/>
          <a:p>
            <a:r>
              <a:rPr lang="en-IN" b="1" dirty="0"/>
              <a:t>https://www.youtube.com/watch?v=ZpgHk-NR-bw</a:t>
            </a:r>
          </a:p>
        </p:txBody>
      </p:sp>
    </p:spTree>
    <p:extLst>
      <p:ext uri="{BB962C8B-B14F-4D97-AF65-F5344CB8AC3E}">
        <p14:creationId xmlns:p14="http://schemas.microsoft.com/office/powerpoint/2010/main" val="356171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513</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Open Sans</vt:lpstr>
      <vt:lpstr>Times New Roman</vt:lpstr>
      <vt:lpstr>urw-din</vt:lpstr>
      <vt:lpstr>Office Theme</vt:lpstr>
      <vt:lpstr>Computer Network-Practical’s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Amanpreet Kaur</dc:creator>
  <cp:lastModifiedBy>Gurpreet Singh</cp:lastModifiedBy>
  <cp:revision>11</cp:revision>
  <dcterms:created xsi:type="dcterms:W3CDTF">2022-03-03T05:18:48Z</dcterms:created>
  <dcterms:modified xsi:type="dcterms:W3CDTF">2023-03-24T06:07:32Z</dcterms:modified>
</cp:coreProperties>
</file>