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p:cViewPr varScale="1">
        <p:scale>
          <a:sx n="137" d="100"/>
          <a:sy n="137" d="100"/>
        </p:scale>
        <p:origin x="92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cfc7152fc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cfc7152fc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cfc7152fc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cfc7152fc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cfc7152fc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cfc7152fc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cfc7152fc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cfc7152fc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cfc7152fc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cfc7152f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cfc7152fc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9cfc7152fc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cfc7152fc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9cfc7152fc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9cfc7152fc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9cfc7152fc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ideo" Target="https://www.youtube.com/embed/mTrV4ut_kGE?feature=oembed" TargetMode="Externa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419"/>
              <a:t>Actividad Integral 2</a:t>
            </a:r>
            <a:endParaRPr/>
          </a:p>
        </p:txBody>
      </p:sp>
      <p:sp>
        <p:nvSpPr>
          <p:cNvPr id="86" name="Google Shape;86;p13"/>
          <p:cNvSpPr txBox="1">
            <a:spLocks noGrp="1"/>
          </p:cNvSpPr>
          <p:nvPr>
            <p:ph type="subTitle" idx="1"/>
          </p:nvPr>
        </p:nvSpPr>
        <p:spPr>
          <a:xfrm>
            <a:off x="598100" y="2715959"/>
            <a:ext cx="8222100" cy="16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Equipo 4</a:t>
            </a:r>
            <a:endParaRPr/>
          </a:p>
          <a:p>
            <a:pPr marL="0" lvl="0" indent="0" algn="l" rtl="0">
              <a:spcBef>
                <a:spcPts val="0"/>
              </a:spcBef>
              <a:spcAft>
                <a:spcPts val="0"/>
              </a:spcAft>
              <a:buNone/>
            </a:pPr>
            <a:endParaRPr/>
          </a:p>
          <a:p>
            <a:pPr marL="0" lvl="0" indent="0" algn="l" rtl="0">
              <a:spcBef>
                <a:spcPts val="0"/>
              </a:spcBef>
              <a:spcAft>
                <a:spcPts val="0"/>
              </a:spcAft>
              <a:buNone/>
            </a:pPr>
            <a:r>
              <a:rPr lang="es-419"/>
              <a:t>Alan Patricio González Bernal - A01067546</a:t>
            </a:r>
            <a:endParaRPr/>
          </a:p>
          <a:p>
            <a:pPr marL="0" lvl="0" indent="0" algn="l" rtl="0">
              <a:spcBef>
                <a:spcPts val="0"/>
              </a:spcBef>
              <a:spcAft>
                <a:spcPts val="0"/>
              </a:spcAft>
              <a:buNone/>
            </a:pPr>
            <a:r>
              <a:rPr lang="es-419"/>
              <a:t>Alan Rodrigo Castillo Sánchez - A01708668</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Problemática</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s-419" sz="1600"/>
              <a:t>La pandemia causada por el COVID-19 mostró la importancia del internet en la humanidad, ¿Podemos mejorar la conectividad? ¡Averigüémoslo!</a:t>
            </a:r>
            <a:endParaRPr sz="1600"/>
          </a:p>
          <a:p>
            <a:pPr marL="0" lvl="0" indent="0" algn="l" rtl="0">
              <a:lnSpc>
                <a:spcPct val="95000"/>
              </a:lnSpc>
              <a:spcBef>
                <a:spcPts val="1200"/>
              </a:spcBef>
              <a:spcAft>
                <a:spcPts val="0"/>
              </a:spcAft>
              <a:buSzPts val="275"/>
              <a:buNone/>
            </a:pPr>
            <a:r>
              <a:rPr lang="es-419" sz="1600"/>
              <a:t>Primero, enfoquémonos en las preguntas:</a:t>
            </a:r>
            <a:br>
              <a:rPr lang="es-419" sz="1600"/>
            </a:br>
            <a:br>
              <a:rPr lang="es-419" sz="1600"/>
            </a:br>
            <a:r>
              <a:rPr lang="es-419" sz="1600"/>
              <a:t>Si estuviera en nuestras manos mejorar los servicios de Internet en una población pequeña,</a:t>
            </a:r>
            <a:endParaRPr sz="1600"/>
          </a:p>
          <a:p>
            <a:pPr marL="457200" lvl="0" indent="-330200" algn="l" rtl="0">
              <a:lnSpc>
                <a:spcPct val="95000"/>
              </a:lnSpc>
              <a:spcBef>
                <a:spcPts val="1200"/>
              </a:spcBef>
              <a:spcAft>
                <a:spcPts val="0"/>
              </a:spcAft>
              <a:buSzPts val="1600"/>
              <a:buAutoNum type="arabicPeriod"/>
            </a:pPr>
            <a:r>
              <a:rPr lang="es-419" sz="1600"/>
              <a:t>¿Podríamos decidir cómo cablear los puntos más importantes de dicha población de tal forma que se utilice la menor cantidad de fibra óptica?</a:t>
            </a:r>
            <a:endParaRPr sz="1600"/>
          </a:p>
          <a:p>
            <a:pPr marL="457200" lvl="0" indent="-330200" algn="l" rtl="0">
              <a:lnSpc>
                <a:spcPct val="95000"/>
              </a:lnSpc>
              <a:spcBef>
                <a:spcPts val="0"/>
              </a:spcBef>
              <a:spcAft>
                <a:spcPts val="0"/>
              </a:spcAft>
              <a:buSzPts val="1600"/>
              <a:buAutoNum type="arabicPeriod"/>
            </a:pPr>
            <a:r>
              <a:rPr lang="es-419" sz="1600"/>
              <a:t>Asumiendo que tenemos varias formas de conectar dos nodos en la población. Para una persona que tiene que ir a visitar todos los puntos de la red, ¿Cuál será la forma óptima de visitar todos los puntos de la red y regresar al punto de origen?</a:t>
            </a:r>
            <a:endParaRPr sz="1600"/>
          </a:p>
          <a:p>
            <a:pPr marL="457200" lvl="0" indent="-330200" algn="l" rtl="0">
              <a:lnSpc>
                <a:spcPct val="95000"/>
              </a:lnSpc>
              <a:spcBef>
                <a:spcPts val="0"/>
              </a:spcBef>
              <a:spcAft>
                <a:spcPts val="0"/>
              </a:spcAft>
              <a:buSzPts val="1600"/>
              <a:buAutoNum type="arabicPeriod"/>
            </a:pPr>
            <a:r>
              <a:rPr lang="es-419" sz="1600"/>
              <a:t>¿Podríamos analizar la cantidad máxima de información que puede pasar desde un nodo a otro?</a:t>
            </a:r>
            <a:endParaRPr sz="1600"/>
          </a:p>
          <a:p>
            <a:pPr marL="457200" lvl="0" indent="-330200" algn="l" rtl="0">
              <a:lnSpc>
                <a:spcPct val="95000"/>
              </a:lnSpc>
              <a:spcBef>
                <a:spcPts val="0"/>
              </a:spcBef>
              <a:spcAft>
                <a:spcPts val="0"/>
              </a:spcAft>
              <a:buSzPts val="1600"/>
              <a:buAutoNum type="arabicPeriod"/>
            </a:pPr>
            <a:r>
              <a:rPr lang="es-419" sz="1600"/>
              <a:t>¿Podríamos analizar la factibilidad de conectar a la red un nuevo punto (una nueva localidad) en el mapa ?</a:t>
            </a:r>
            <a:endParaRPr sz="1600"/>
          </a:p>
          <a:p>
            <a:pPr marL="0" lvl="0" indent="0" algn="l" rtl="0">
              <a:lnSpc>
                <a:spcPct val="95000"/>
              </a:lnSpc>
              <a:spcBef>
                <a:spcPts val="1200"/>
              </a:spcBef>
              <a:spcAft>
                <a:spcPts val="0"/>
              </a:spcAft>
              <a:buSzPts val="275"/>
              <a:buNone/>
            </a:pPr>
            <a:endParaRPr sz="650"/>
          </a:p>
          <a:p>
            <a:pPr marL="0" lvl="0" indent="0" algn="l" rtl="0">
              <a:lnSpc>
                <a:spcPct val="95000"/>
              </a:lnSpc>
              <a:spcBef>
                <a:spcPts val="1200"/>
              </a:spcBef>
              <a:spcAft>
                <a:spcPts val="0"/>
              </a:spcAft>
              <a:buSzPts val="275"/>
              <a:buNone/>
            </a:pPr>
            <a:r>
              <a:rPr lang="es-419" sz="650"/>
              <a:t> </a:t>
            </a:r>
            <a:endParaRPr sz="650"/>
          </a:p>
          <a:p>
            <a:pPr marL="0" lvl="0" indent="0" algn="l" rtl="0">
              <a:lnSpc>
                <a:spcPct val="95000"/>
              </a:lnSpc>
              <a:spcBef>
                <a:spcPts val="1200"/>
              </a:spcBef>
              <a:spcAft>
                <a:spcPts val="1200"/>
              </a:spcAft>
              <a:buSzPts val="275"/>
              <a:buNone/>
            </a:pPr>
            <a:endParaRPr sz="650"/>
          </a:p>
        </p:txBody>
      </p:sp>
      <p:pic>
        <p:nvPicPr>
          <p:cNvPr id="93" name="Google Shape;93;p14"/>
          <p:cNvPicPr preferRelativeResize="0"/>
          <p:nvPr/>
        </p:nvPicPr>
        <p:blipFill>
          <a:blip r:embed="rId3">
            <a:alphaModFix/>
          </a:blip>
          <a:stretch>
            <a:fillRect/>
          </a:stretch>
        </p:blipFill>
        <p:spPr>
          <a:xfrm>
            <a:off x="5450772" y="-7"/>
            <a:ext cx="3693230" cy="1229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Soluciones</a:t>
            </a:r>
            <a:endParaRPr/>
          </a:p>
        </p:txBody>
      </p:sp>
      <p:sp>
        <p:nvSpPr>
          <p:cNvPr id="99" name="Google Shape;99;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Para cada pregunta, existe una solución:</a:t>
            </a:r>
            <a:endParaRPr/>
          </a:p>
          <a:p>
            <a:pPr marL="457200" lvl="0" indent="-342900" algn="l" rtl="0">
              <a:spcBef>
                <a:spcPts val="1200"/>
              </a:spcBef>
              <a:spcAft>
                <a:spcPts val="0"/>
              </a:spcAft>
              <a:buSzPts val="1800"/>
              <a:buAutoNum type="arabicPeriod"/>
            </a:pPr>
            <a:r>
              <a:rPr lang="es-419"/>
              <a:t>Algoritmo de Prim</a:t>
            </a:r>
            <a:endParaRPr/>
          </a:p>
          <a:p>
            <a:pPr marL="457200" lvl="0" indent="-342900" algn="l" rtl="0">
              <a:spcBef>
                <a:spcPts val="0"/>
              </a:spcBef>
              <a:spcAft>
                <a:spcPts val="0"/>
              </a:spcAft>
              <a:buSzPts val="1800"/>
              <a:buAutoNum type="arabicPeriod"/>
            </a:pPr>
            <a:r>
              <a:rPr lang="es-419"/>
              <a:t>Algoritmo TSP (Travelling Salesman Problem)</a:t>
            </a:r>
            <a:endParaRPr/>
          </a:p>
          <a:p>
            <a:pPr marL="457200" lvl="0" indent="-342900" algn="l" rtl="0">
              <a:spcBef>
                <a:spcPts val="0"/>
              </a:spcBef>
              <a:spcAft>
                <a:spcPts val="0"/>
              </a:spcAft>
              <a:buSzPts val="1800"/>
              <a:buAutoNum type="arabicPeriod"/>
            </a:pPr>
            <a:r>
              <a:rPr lang="es-419"/>
              <a:t>Algoritmo de Ford-Fulkerson</a:t>
            </a:r>
            <a:endParaRPr/>
          </a:p>
          <a:p>
            <a:pPr marL="457200" lvl="0" indent="-342900" algn="l" rtl="0">
              <a:spcBef>
                <a:spcPts val="0"/>
              </a:spcBef>
              <a:spcAft>
                <a:spcPts val="0"/>
              </a:spcAft>
              <a:buSzPts val="1800"/>
              <a:buAutoNum type="arabicPeriod"/>
            </a:pPr>
            <a:r>
              <a:rPr lang="es-419"/>
              <a:t>Algoritmo de distancias Euclidianas</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Solución 1</a:t>
            </a:r>
            <a:endParaRPr/>
          </a:p>
        </p:txBody>
      </p:sp>
      <p:sp>
        <p:nvSpPr>
          <p:cNvPr id="105" name="Google Shape;105;p16"/>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Algoritmo de Prim</a:t>
            </a:r>
            <a:endParaRPr/>
          </a:p>
          <a:p>
            <a:pPr marL="0" lvl="0" indent="0" algn="l" rtl="0">
              <a:spcBef>
                <a:spcPts val="1200"/>
              </a:spcBef>
              <a:spcAft>
                <a:spcPts val="1200"/>
              </a:spcAft>
              <a:buNone/>
            </a:pPr>
            <a:r>
              <a:rPr lang="es-419"/>
              <a:t>El algoritmo comienza desde un vértice inicial y selecciona en cada paso la arista de menor peso que conecta un vértice en el árbol con otro vértice fuera del árbol. Esto se repite hasta que todos los vértices estén incluidos en el árbol. Esto nos permite encontrar el árbol de expansión mínima de un grafo ponderado no dirigido.</a:t>
            </a:r>
            <a:endParaRPr/>
          </a:p>
        </p:txBody>
      </p:sp>
      <p:pic>
        <p:nvPicPr>
          <p:cNvPr id="106" name="Google Shape;106;p16"/>
          <p:cNvPicPr preferRelativeResize="0"/>
          <p:nvPr/>
        </p:nvPicPr>
        <p:blipFill>
          <a:blip r:embed="rId3">
            <a:alphaModFix/>
          </a:blip>
          <a:stretch>
            <a:fillRect/>
          </a:stretch>
        </p:blipFill>
        <p:spPr>
          <a:xfrm>
            <a:off x="0" y="3150250"/>
            <a:ext cx="1902125" cy="194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Solución 2</a:t>
            </a:r>
            <a:endParaRPr/>
          </a:p>
        </p:txBody>
      </p:sp>
      <p:sp>
        <p:nvSpPr>
          <p:cNvPr id="112" name="Google Shape;112;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Algoritmo TSP (Travelling Salesman Problem)</a:t>
            </a:r>
            <a:endParaRPr/>
          </a:p>
          <a:p>
            <a:pPr marL="0" lvl="0" indent="0" algn="l" rtl="0">
              <a:spcBef>
                <a:spcPts val="1200"/>
              </a:spcBef>
              <a:spcAft>
                <a:spcPts val="1200"/>
              </a:spcAft>
              <a:buNone/>
            </a:pPr>
            <a:r>
              <a:rPr lang="es-419"/>
              <a:t>Comienza en un nodo arbitrario y, en cada paso, selecciona el nodo no visitado más cercano al nodo actual. Este proceso se repite hasta que todos los nodos han sido visitados, y el camino resultante forma una ruta cerrada que minimiza la distancia total.</a:t>
            </a:r>
            <a:endParaRPr/>
          </a:p>
        </p:txBody>
      </p:sp>
      <p:pic>
        <p:nvPicPr>
          <p:cNvPr id="113" name="Google Shape;113;p17"/>
          <p:cNvPicPr preferRelativeResize="0"/>
          <p:nvPr/>
        </p:nvPicPr>
        <p:blipFill>
          <a:blip r:embed="rId3">
            <a:alphaModFix/>
          </a:blip>
          <a:stretch>
            <a:fillRect/>
          </a:stretch>
        </p:blipFill>
        <p:spPr>
          <a:xfrm>
            <a:off x="5939525" y="2736875"/>
            <a:ext cx="3204475" cy="2406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Solución 3</a:t>
            </a:r>
            <a:endParaRPr/>
          </a:p>
        </p:txBody>
      </p:sp>
      <p:sp>
        <p:nvSpPr>
          <p:cNvPr id="119" name="Google Shape;119;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Algoritmo de Ford-Fulkerson</a:t>
            </a:r>
            <a:endParaRPr/>
          </a:p>
          <a:p>
            <a:pPr marL="0" lvl="0" indent="0" algn="l" rtl="0">
              <a:spcBef>
                <a:spcPts val="1200"/>
              </a:spcBef>
              <a:spcAft>
                <a:spcPts val="1200"/>
              </a:spcAft>
              <a:buNone/>
            </a:pPr>
            <a:r>
              <a:rPr lang="es-419"/>
              <a:t>Utiliza caminos aumentantes para encontrar el flujo máximo en una red dirigida ponderada. El algoritmo se repite hasta que no hay más caminos aumentantes en la red residual.</a:t>
            </a:r>
            <a:endParaRPr/>
          </a:p>
        </p:txBody>
      </p:sp>
      <p:pic>
        <p:nvPicPr>
          <p:cNvPr id="120" name="Google Shape;120;p18"/>
          <p:cNvPicPr preferRelativeResize="0"/>
          <p:nvPr/>
        </p:nvPicPr>
        <p:blipFill>
          <a:blip r:embed="rId3">
            <a:alphaModFix/>
          </a:blip>
          <a:stretch>
            <a:fillRect/>
          </a:stretch>
        </p:blipFill>
        <p:spPr>
          <a:xfrm>
            <a:off x="2757488" y="2438138"/>
            <a:ext cx="3629025" cy="235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Solución 4</a:t>
            </a:r>
            <a:endParaRPr/>
          </a:p>
        </p:txBody>
      </p:sp>
      <p:sp>
        <p:nvSpPr>
          <p:cNvPr id="126" name="Google Shape;126;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Algoritmo de distancias Euclidianas</a:t>
            </a:r>
            <a:endParaRPr/>
          </a:p>
          <a:p>
            <a:pPr marL="0" lvl="0" indent="0" algn="l" rtl="0">
              <a:spcBef>
                <a:spcPts val="1200"/>
              </a:spcBef>
              <a:spcAft>
                <a:spcPts val="1200"/>
              </a:spcAft>
              <a:buNone/>
            </a:pPr>
            <a:r>
              <a:rPr lang="es-419"/>
              <a:t>Calcula la distancia euclidiana entre la nueva central y cada una de las centrales existentes. La central más cercana se determina comparando estas distancias euclidianas.</a:t>
            </a:r>
            <a:endParaRPr/>
          </a:p>
        </p:txBody>
      </p:sp>
      <p:pic>
        <p:nvPicPr>
          <p:cNvPr id="127" name="Google Shape;127;p19"/>
          <p:cNvPicPr preferRelativeResize="0"/>
          <p:nvPr/>
        </p:nvPicPr>
        <p:blipFill>
          <a:blip r:embed="rId3">
            <a:alphaModFix/>
          </a:blip>
          <a:stretch>
            <a:fillRect/>
          </a:stretch>
        </p:blipFill>
        <p:spPr>
          <a:xfrm>
            <a:off x="0" y="2924163"/>
            <a:ext cx="4724400" cy="221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Ejecución</a:t>
            </a:r>
            <a:endParaRPr/>
          </a:p>
        </p:txBody>
      </p:sp>
      <p:pic>
        <p:nvPicPr>
          <p:cNvPr id="2" name="Elementos multimedia en línea 1" descr="Equipo_04_video">
            <a:hlinkClick r:id="" action="ppaction://media"/>
            <a:extLst>
              <a:ext uri="{FF2B5EF4-FFF2-40B4-BE49-F238E27FC236}">
                <a16:creationId xmlns:a16="http://schemas.microsoft.com/office/drawing/2014/main" id="{10F4C186-4438-E9FD-E5FF-7BDE73501FDC}"/>
              </a:ext>
            </a:extLst>
          </p:cNvPr>
          <p:cNvPicPr>
            <a:picLocks noRot="1" noChangeAspect="1"/>
          </p:cNvPicPr>
          <p:nvPr>
            <a:videoFile r:link="rId1"/>
          </p:nvPr>
        </p:nvPicPr>
        <p:blipFill>
          <a:blip r:embed="rId4"/>
          <a:stretch>
            <a:fillRect/>
          </a:stretch>
        </p:blipFill>
        <p:spPr>
          <a:xfrm>
            <a:off x="1849356" y="1017800"/>
            <a:ext cx="5445288" cy="40839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419"/>
              <a:t>¡Gracias! ¿Dudas?</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406</Words>
  <Application>Microsoft Macintosh PowerPoint</Application>
  <PresentationFormat>Presentación en pantalla (16:9)</PresentationFormat>
  <Paragraphs>34</Paragraphs>
  <Slides>9</Slides>
  <Notes>9</Notes>
  <HiddenSlides>0</HiddenSlides>
  <MMClips>1</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Roboto</vt:lpstr>
      <vt:lpstr>Geometric</vt:lpstr>
      <vt:lpstr>Actividad Integral 2</vt:lpstr>
      <vt:lpstr>Problemática</vt:lpstr>
      <vt:lpstr>Soluciones</vt:lpstr>
      <vt:lpstr>Solución 1</vt:lpstr>
      <vt:lpstr>Solución 2</vt:lpstr>
      <vt:lpstr>Solución 3</vt:lpstr>
      <vt:lpstr>Solución 4</vt:lpstr>
      <vt:lpstr>Ejecución</vt:lpstr>
      <vt:lpstr>¡Gracias! ¿Dudas?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Integral 2</dc:title>
  <cp:lastModifiedBy>Alan Patricio González Bernal</cp:lastModifiedBy>
  <cp:revision>1</cp:revision>
  <dcterms:modified xsi:type="dcterms:W3CDTF">2023-11-19T05:07:55Z</dcterms:modified>
</cp:coreProperties>
</file>