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abc3820b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abc3820b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abc3820b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abc3820b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abc3820b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abc3820b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abc3820be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abc3820be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abc3820be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abc3820be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abc3820b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abc3820b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abc3820b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abc3820b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Actividad integradora 01</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fontScale="62500" lnSpcReduction="20000"/>
          </a:bodyPr>
          <a:lstStyle/>
          <a:p>
            <a:pPr indent="0" lvl="0" marL="0" rtl="0" algn="ctr">
              <a:spcBef>
                <a:spcPts val="0"/>
              </a:spcBef>
              <a:spcAft>
                <a:spcPts val="0"/>
              </a:spcAft>
              <a:buNone/>
            </a:pPr>
            <a:r>
              <a:rPr lang="es-419"/>
              <a:t>Equipo 04</a:t>
            </a:r>
            <a:endParaRPr/>
          </a:p>
          <a:p>
            <a:pPr indent="0" lvl="0" marL="0" rtl="0" algn="ctr">
              <a:spcBef>
                <a:spcPts val="0"/>
              </a:spcBef>
              <a:spcAft>
                <a:spcPts val="0"/>
              </a:spcAft>
              <a:buNone/>
            </a:pPr>
            <a:r>
              <a:rPr lang="es-419"/>
              <a:t>Alan Patricio González Bernal - A01067546</a:t>
            </a:r>
            <a:endParaRPr/>
          </a:p>
          <a:p>
            <a:pPr indent="0" lvl="0" marL="0" rtl="0" algn="ctr">
              <a:spcBef>
                <a:spcPts val="0"/>
              </a:spcBef>
              <a:spcAft>
                <a:spcPts val="0"/>
              </a:spcAft>
              <a:buNone/>
            </a:pPr>
            <a:r>
              <a:rPr lang="es-419"/>
              <a:t>Alan Rodrigo Castillo Sánchez - A01708668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Problema</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Se busca encontrar fragmentos de un string (mcodeXX.txt) dentro de otro string de mayor longitud (transmissionXX.txt). Los archivos mcode contienen código malicioso que debe ser localizado (en caso de existir) dentro del archivo transmission.txt</a:t>
            </a:r>
            <a:endParaRPr/>
          </a:p>
        </p:txBody>
      </p:sp>
      <p:pic>
        <p:nvPicPr>
          <p:cNvPr id="64" name="Google Shape;64;p14"/>
          <p:cNvPicPr preferRelativeResize="0"/>
          <p:nvPr/>
        </p:nvPicPr>
        <p:blipFill>
          <a:blip r:embed="rId3">
            <a:alphaModFix/>
          </a:blip>
          <a:stretch>
            <a:fillRect/>
          </a:stretch>
        </p:blipFill>
        <p:spPr>
          <a:xfrm>
            <a:off x="5358200" y="2744799"/>
            <a:ext cx="3603027" cy="197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Solución</a:t>
            </a:r>
            <a:endParaRPr/>
          </a:p>
        </p:txBody>
      </p:sp>
      <p:sp>
        <p:nvSpPr>
          <p:cNvPr id="70" name="Google Shape;70;p15"/>
          <p:cNvSpPr txBox="1"/>
          <p:nvPr>
            <p:ph idx="1" type="body"/>
          </p:nvPr>
        </p:nvSpPr>
        <p:spPr>
          <a:xfrm>
            <a:off x="311700" y="1035000"/>
            <a:ext cx="8520600" cy="39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Algoritmo Naive</a:t>
            </a:r>
            <a:endParaRPr/>
          </a:p>
          <a:p>
            <a:pPr indent="-342900" lvl="0" marL="457200" rtl="0" algn="l">
              <a:spcBef>
                <a:spcPts val="1200"/>
              </a:spcBef>
              <a:spcAft>
                <a:spcPts val="0"/>
              </a:spcAft>
              <a:buSzPts val="1800"/>
              <a:buChar char="●"/>
            </a:pPr>
            <a:r>
              <a:rPr lang="es-419"/>
              <a:t>Enfoque de fuerza bruta</a:t>
            </a:r>
            <a:endParaRPr/>
          </a:p>
          <a:p>
            <a:pPr indent="-342900" lvl="0" marL="457200" rtl="0" algn="l">
              <a:spcBef>
                <a:spcPts val="0"/>
              </a:spcBef>
              <a:spcAft>
                <a:spcPts val="0"/>
              </a:spcAft>
              <a:buSzPts val="1800"/>
              <a:buChar char="●"/>
            </a:pPr>
            <a:r>
              <a:rPr lang="es-419"/>
              <a:t>complejidad: O(m*(n-m))</a:t>
            </a:r>
            <a:endParaRPr/>
          </a:p>
          <a:p>
            <a:pPr indent="0" lvl="0" marL="0" rtl="0" algn="l">
              <a:spcBef>
                <a:spcPts val="1200"/>
              </a:spcBef>
              <a:spcAft>
                <a:spcPts val="0"/>
              </a:spcAft>
              <a:buNone/>
            </a:pPr>
            <a:r>
              <a:rPr lang="es-419"/>
              <a:t>Algoritmo de búsqueda de palíndromos por fuerza bruta</a:t>
            </a:r>
            <a:endParaRPr/>
          </a:p>
          <a:p>
            <a:pPr indent="-342900" lvl="0" marL="457200" rtl="0" algn="l">
              <a:spcBef>
                <a:spcPts val="1200"/>
              </a:spcBef>
              <a:spcAft>
                <a:spcPts val="0"/>
              </a:spcAft>
              <a:buSzPts val="1800"/>
              <a:buChar char="●"/>
            </a:pPr>
            <a:r>
              <a:rPr lang="es-419"/>
              <a:t>Enfoque de fuerza bruta</a:t>
            </a:r>
            <a:endParaRPr/>
          </a:p>
          <a:p>
            <a:pPr indent="-342900" lvl="0" marL="457200" rtl="0" algn="l">
              <a:spcBef>
                <a:spcPts val="0"/>
              </a:spcBef>
              <a:spcAft>
                <a:spcPts val="0"/>
              </a:spcAft>
              <a:buSzPts val="1800"/>
              <a:buChar char="●"/>
            </a:pPr>
            <a:r>
              <a:rPr lang="es-419"/>
              <a:t>complejidad: O(n^2)</a:t>
            </a:r>
            <a:endParaRPr/>
          </a:p>
          <a:p>
            <a:pPr indent="0" lvl="0" marL="0" rtl="0" algn="l">
              <a:spcBef>
                <a:spcPts val="1200"/>
              </a:spcBef>
              <a:spcAft>
                <a:spcPts val="0"/>
              </a:spcAft>
              <a:buNone/>
            </a:pPr>
            <a:r>
              <a:rPr lang="es-419"/>
              <a:t>Algoritmo Subcadena Común Más Larga</a:t>
            </a:r>
            <a:endParaRPr/>
          </a:p>
          <a:p>
            <a:pPr indent="-342900" lvl="0" marL="457200" rtl="0" algn="l">
              <a:spcBef>
                <a:spcPts val="1200"/>
              </a:spcBef>
              <a:spcAft>
                <a:spcPts val="0"/>
              </a:spcAft>
              <a:buSzPts val="1800"/>
              <a:buChar char="●"/>
            </a:pPr>
            <a:r>
              <a:rPr lang="es-419"/>
              <a:t>Enfoque de fuerza bruta</a:t>
            </a:r>
            <a:endParaRPr/>
          </a:p>
          <a:p>
            <a:pPr indent="-342900" lvl="0" marL="457200" rtl="0" algn="l">
              <a:spcBef>
                <a:spcPts val="0"/>
              </a:spcBef>
              <a:spcAft>
                <a:spcPts val="0"/>
              </a:spcAft>
              <a:buSzPts val="1800"/>
              <a:buChar char="●"/>
            </a:pPr>
            <a:r>
              <a:rPr lang="es-419"/>
              <a:t>Complejidad: O(n * m) </a:t>
            </a:r>
            <a:endParaRPr/>
          </a:p>
        </p:txBody>
      </p:sp>
      <p:pic>
        <p:nvPicPr>
          <p:cNvPr id="71" name="Google Shape;71;p15"/>
          <p:cNvPicPr preferRelativeResize="0"/>
          <p:nvPr/>
        </p:nvPicPr>
        <p:blipFill>
          <a:blip r:embed="rId3">
            <a:alphaModFix/>
          </a:blip>
          <a:stretch>
            <a:fillRect/>
          </a:stretch>
        </p:blipFill>
        <p:spPr>
          <a:xfrm>
            <a:off x="5538925" y="292850"/>
            <a:ext cx="3196474" cy="185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Funcionamiento Naive</a:t>
            </a:r>
            <a:endParaRPr/>
          </a:p>
        </p:txBody>
      </p:sp>
      <p:sp>
        <p:nvSpPr>
          <p:cNvPr id="77" name="Google Shape;77;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23850" lvl="0" marL="457200" rtl="0" algn="l">
              <a:lnSpc>
                <a:spcPct val="105000"/>
              </a:lnSpc>
              <a:spcBef>
                <a:spcPts val="0"/>
              </a:spcBef>
              <a:spcAft>
                <a:spcPts val="0"/>
              </a:spcAft>
              <a:buSzPts val="1500"/>
              <a:buAutoNum type="arabicPeriod"/>
            </a:pPr>
            <a:r>
              <a:rPr lang="es-419" sz="1500"/>
              <a:t>Se leen los archivos y se almacenan en listas</a:t>
            </a:r>
            <a:endParaRPr sz="1500"/>
          </a:p>
          <a:p>
            <a:pPr indent="-323850" lvl="0" marL="457200" rtl="0" algn="l">
              <a:lnSpc>
                <a:spcPct val="105000"/>
              </a:lnSpc>
              <a:spcBef>
                <a:spcPts val="0"/>
              </a:spcBef>
              <a:spcAft>
                <a:spcPts val="0"/>
              </a:spcAft>
              <a:buSzPts val="1500"/>
              <a:buAutoNum type="arabicPeriod"/>
            </a:pPr>
            <a:r>
              <a:rPr lang="es-419" sz="1500"/>
              <a:t>Dentro del string de transmissionXX se busca el primer </a:t>
            </a:r>
            <a:r>
              <a:rPr lang="es-419" sz="1500"/>
              <a:t>caracter</a:t>
            </a:r>
            <a:r>
              <a:rPr lang="es-419" sz="1500"/>
              <a:t> de mcodeXX, en caso de haber una coincidencia, ambas cadenas avanzan y nuevamente buscan coincidencia</a:t>
            </a:r>
            <a:endParaRPr sz="1500"/>
          </a:p>
          <a:p>
            <a:pPr indent="-323850" lvl="0" marL="457200" rtl="0" algn="l">
              <a:lnSpc>
                <a:spcPct val="105000"/>
              </a:lnSpc>
              <a:spcBef>
                <a:spcPts val="0"/>
              </a:spcBef>
              <a:spcAft>
                <a:spcPts val="0"/>
              </a:spcAft>
              <a:buSzPts val="1500"/>
              <a:buAutoNum type="arabicPeriod"/>
            </a:pPr>
            <a:r>
              <a:rPr lang="es-419" sz="1500"/>
              <a:t>Si el string mcodeXX se termina, se considera que existe la coincidencia</a:t>
            </a:r>
            <a:endParaRPr sz="1500"/>
          </a:p>
          <a:p>
            <a:pPr indent="-323850" lvl="0" marL="457200" rtl="0" algn="l">
              <a:lnSpc>
                <a:spcPct val="105000"/>
              </a:lnSpc>
              <a:spcBef>
                <a:spcPts val="0"/>
              </a:spcBef>
              <a:spcAft>
                <a:spcPts val="0"/>
              </a:spcAft>
              <a:buSzPts val="1500"/>
              <a:buAutoNum type="arabicPeriod"/>
            </a:pPr>
            <a:r>
              <a:rPr lang="es-419" sz="1500"/>
              <a:t>En caso de encontrar coincidencias, se imprime True y su ubicación en transmissionXX</a:t>
            </a:r>
            <a:endParaRPr sz="1500"/>
          </a:p>
          <a:p>
            <a:pPr indent="-323850" lvl="0" marL="457200" rtl="0" algn="l">
              <a:lnSpc>
                <a:spcPct val="105000"/>
              </a:lnSpc>
              <a:spcBef>
                <a:spcPts val="0"/>
              </a:spcBef>
              <a:spcAft>
                <a:spcPts val="0"/>
              </a:spcAft>
              <a:buSzPts val="1500"/>
              <a:buAutoNum type="arabicPeriod"/>
            </a:pPr>
            <a:r>
              <a:rPr lang="es-419" sz="1500"/>
              <a:t>si en todo el string de transmissionXX no alcanza a terminarse el string de mcodeXX, se considera que no hay coincidencias y se regresa False</a:t>
            </a:r>
            <a:endParaRPr sz="1500"/>
          </a:p>
          <a:p>
            <a:pPr indent="-323850" lvl="0" marL="457200" rtl="0" algn="l">
              <a:lnSpc>
                <a:spcPct val="105000"/>
              </a:lnSpc>
              <a:spcBef>
                <a:spcPts val="0"/>
              </a:spcBef>
              <a:spcAft>
                <a:spcPts val="0"/>
              </a:spcAft>
              <a:buSzPts val="1500"/>
              <a:buAutoNum type="arabicPeriod"/>
            </a:pPr>
            <a:r>
              <a:rPr lang="es-419" sz="1500"/>
              <a:t>En caso de ser False, no se imprime nada más</a:t>
            </a:r>
            <a:endParaRPr sz="1500"/>
          </a:p>
          <a:p>
            <a:pPr indent="0" lvl="0" marL="0" rtl="0" algn="l">
              <a:lnSpc>
                <a:spcPct val="105000"/>
              </a:lnSpc>
              <a:spcBef>
                <a:spcPts val="1200"/>
              </a:spcBef>
              <a:spcAft>
                <a:spcPts val="0"/>
              </a:spcAft>
              <a:buNone/>
            </a:pPr>
            <a:r>
              <a:t/>
            </a:r>
            <a:endParaRPr sz="1400"/>
          </a:p>
          <a:p>
            <a:pPr indent="0" lvl="0" marL="0" rtl="0" algn="l">
              <a:lnSpc>
                <a:spcPct val="105000"/>
              </a:lnSpc>
              <a:spcBef>
                <a:spcPts val="120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7150525" y="3418850"/>
            <a:ext cx="1614850" cy="161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Funcionamiento Subcadena </a:t>
            </a:r>
            <a:r>
              <a:rPr lang="es-419"/>
              <a:t>palíndromo</a:t>
            </a:r>
            <a:endParaRPr/>
          </a:p>
        </p:txBody>
      </p:sp>
      <p:sp>
        <p:nvSpPr>
          <p:cNvPr id="84" name="Google Shape;84;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SzPts val="1400"/>
              <a:buAutoNum type="arabicPeriod"/>
            </a:pPr>
            <a:r>
              <a:rPr lang="es-419" sz="1400"/>
              <a:t>Comienza observando todas las subcadenas posibles en la cadena de texto, una por una.</a:t>
            </a:r>
            <a:endParaRPr sz="1400"/>
          </a:p>
          <a:p>
            <a:pPr indent="-317500" lvl="0" marL="457200" rtl="0" algn="l">
              <a:lnSpc>
                <a:spcPct val="105000"/>
              </a:lnSpc>
              <a:spcBef>
                <a:spcPts val="0"/>
              </a:spcBef>
              <a:spcAft>
                <a:spcPts val="0"/>
              </a:spcAft>
              <a:buSzPts val="1400"/>
              <a:buAutoNum type="arabicPeriod"/>
            </a:pPr>
            <a:r>
              <a:rPr lang="es-419" sz="1400"/>
              <a:t>Para cada subcadena, verifica si es un palíndromo. Lo hace comparando los caracteres en los extremos de la subcadena y comprobando si coinciden.</a:t>
            </a:r>
            <a:endParaRPr sz="1400"/>
          </a:p>
          <a:p>
            <a:pPr indent="-317500" lvl="0" marL="457200" rtl="0" algn="l">
              <a:lnSpc>
                <a:spcPct val="105000"/>
              </a:lnSpc>
              <a:spcBef>
                <a:spcPts val="0"/>
              </a:spcBef>
              <a:spcAft>
                <a:spcPts val="0"/>
              </a:spcAft>
              <a:buSzPts val="1400"/>
              <a:buAutoNum type="arabicPeriod"/>
            </a:pPr>
            <a:r>
              <a:rPr lang="es-419" sz="1400"/>
              <a:t>Si encuentra un palíndromo en la subcadena actual y es más largo que el palíndromo más largo encontrado hasta ahora, registra la longitud del nuevo palíndromo y su posición de inicio.</a:t>
            </a:r>
            <a:endParaRPr sz="1400"/>
          </a:p>
          <a:p>
            <a:pPr indent="-317500" lvl="0" marL="457200" rtl="0" algn="l">
              <a:lnSpc>
                <a:spcPct val="105000"/>
              </a:lnSpc>
              <a:spcBef>
                <a:spcPts val="0"/>
              </a:spcBef>
              <a:spcAft>
                <a:spcPts val="0"/>
              </a:spcAft>
              <a:buSzPts val="1400"/>
              <a:buAutoNum type="arabicPeriod"/>
            </a:pPr>
            <a:r>
              <a:rPr lang="es-419" sz="1400"/>
              <a:t>Continúa este proceso para todas las subcadenas posibles en la cadena de texto.</a:t>
            </a:r>
            <a:endParaRPr sz="1400"/>
          </a:p>
          <a:p>
            <a:pPr indent="-317500" lvl="0" marL="457200" rtl="0" algn="l">
              <a:lnSpc>
                <a:spcPct val="105000"/>
              </a:lnSpc>
              <a:spcBef>
                <a:spcPts val="0"/>
              </a:spcBef>
              <a:spcAft>
                <a:spcPts val="0"/>
              </a:spcAft>
              <a:buSzPts val="1400"/>
              <a:buAutoNum type="arabicPeriod"/>
            </a:pPr>
            <a:r>
              <a:rPr lang="es-419" sz="1400"/>
              <a:t>Al final, devuelve la posición de inicio y fin del palíndromo más largo encontrado en la cadena de texto.</a:t>
            </a:r>
            <a:endParaRPr sz="1400"/>
          </a:p>
          <a:p>
            <a:pPr indent="0" lvl="0" marL="0" rtl="0" algn="l">
              <a:lnSpc>
                <a:spcPct val="105000"/>
              </a:lnSpc>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7719825" y="59850"/>
            <a:ext cx="1112475" cy="111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Funcionamiento Longest Common Substring</a:t>
            </a:r>
            <a:endParaRPr/>
          </a:p>
        </p:txBody>
      </p:sp>
      <p:sp>
        <p:nvSpPr>
          <p:cNvPr id="91" name="Google Shape;91;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265" lvl="0" marL="457200" rtl="0" algn="just">
              <a:lnSpc>
                <a:spcPct val="85000"/>
              </a:lnSpc>
              <a:spcBef>
                <a:spcPts val="0"/>
              </a:spcBef>
              <a:spcAft>
                <a:spcPts val="0"/>
              </a:spcAft>
              <a:buSzPts val="1790"/>
              <a:buAutoNum type="arabicPeriod"/>
            </a:pPr>
            <a:r>
              <a:rPr lang="es-419" sz="1790"/>
              <a:t>Compara cada </a:t>
            </a:r>
            <a:r>
              <a:rPr lang="es-419" sz="1790"/>
              <a:t>caracter</a:t>
            </a:r>
            <a:r>
              <a:rPr lang="es-419" sz="1790"/>
              <a:t> de str1 con cada </a:t>
            </a:r>
            <a:r>
              <a:rPr lang="es-419" sz="1790"/>
              <a:t>caracter</a:t>
            </a:r>
            <a:r>
              <a:rPr lang="es-419" sz="1790"/>
              <a:t> de str2 y registra cuántos caracteres coinciden consecutivamente entre ambas cadenas.</a:t>
            </a:r>
            <a:endParaRPr sz="1790"/>
          </a:p>
          <a:p>
            <a:pPr indent="-342265" lvl="0" marL="457200" rtl="0" algn="just">
              <a:lnSpc>
                <a:spcPct val="85000"/>
              </a:lnSpc>
              <a:spcBef>
                <a:spcPts val="0"/>
              </a:spcBef>
              <a:spcAft>
                <a:spcPts val="0"/>
              </a:spcAft>
              <a:buSzPts val="1790"/>
              <a:buAutoNum type="arabicPeriod"/>
            </a:pPr>
            <a:r>
              <a:rPr lang="es-419" sz="1790"/>
              <a:t>Almacena la longitud del substring común más largo encontrado hasta el momento.</a:t>
            </a:r>
            <a:endParaRPr sz="1790"/>
          </a:p>
          <a:p>
            <a:pPr indent="-342265" lvl="0" marL="457200" rtl="0" algn="just">
              <a:lnSpc>
                <a:spcPct val="85000"/>
              </a:lnSpc>
              <a:spcBef>
                <a:spcPts val="0"/>
              </a:spcBef>
              <a:spcAft>
                <a:spcPts val="0"/>
              </a:spcAft>
              <a:buSzPts val="1790"/>
              <a:buAutoNum type="arabicPeriod"/>
            </a:pPr>
            <a:r>
              <a:rPr lang="es-419" sz="1790"/>
              <a:t>A medida que encuentra más caracteres coincidentes, actualiza la longitud del substring común más largo y lo almacena.</a:t>
            </a:r>
            <a:endParaRPr sz="1790"/>
          </a:p>
          <a:p>
            <a:pPr indent="-342265" lvl="0" marL="457200" rtl="0" algn="just">
              <a:lnSpc>
                <a:spcPct val="85000"/>
              </a:lnSpc>
              <a:spcBef>
                <a:spcPts val="0"/>
              </a:spcBef>
              <a:spcAft>
                <a:spcPts val="0"/>
              </a:spcAft>
              <a:buSzPts val="1790"/>
              <a:buAutoNum type="arabicPeriod"/>
            </a:pPr>
            <a:r>
              <a:rPr lang="es-419" sz="1790"/>
              <a:t>Finalmente, devuelve el substring común más largo encontrado en las dos cadenas.</a:t>
            </a:r>
            <a:endParaRPr sz="1790"/>
          </a:p>
          <a:p>
            <a:pPr indent="0" lvl="0" marL="457200" rtl="0" algn="just">
              <a:lnSpc>
                <a:spcPct val="85000"/>
              </a:lnSpc>
              <a:spcBef>
                <a:spcPts val="1200"/>
              </a:spcBef>
              <a:spcAft>
                <a:spcPts val="0"/>
              </a:spcAft>
              <a:buSzPts val="935"/>
              <a:buNone/>
            </a:pPr>
            <a:r>
              <a:t/>
            </a:r>
            <a:endParaRPr sz="1790"/>
          </a:p>
          <a:p>
            <a:pPr indent="0" lvl="0" marL="0" rtl="0" algn="l">
              <a:lnSpc>
                <a:spcPct val="85000"/>
              </a:lnSpc>
              <a:spcBef>
                <a:spcPts val="1200"/>
              </a:spcBef>
              <a:spcAft>
                <a:spcPts val="1200"/>
              </a:spcAft>
              <a:buSzPts val="935"/>
              <a:buNone/>
            </a:pPr>
            <a:r>
              <a:t/>
            </a:r>
            <a:endParaRPr sz="1929"/>
          </a:p>
        </p:txBody>
      </p:sp>
      <p:pic>
        <p:nvPicPr>
          <p:cNvPr id="92" name="Google Shape;92;p18"/>
          <p:cNvPicPr preferRelativeResize="0"/>
          <p:nvPr/>
        </p:nvPicPr>
        <p:blipFill>
          <a:blip r:embed="rId3">
            <a:alphaModFix/>
          </a:blip>
          <a:stretch>
            <a:fillRect/>
          </a:stretch>
        </p:blipFill>
        <p:spPr>
          <a:xfrm>
            <a:off x="175900" y="3762575"/>
            <a:ext cx="1259475" cy="12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Prueba de código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Gracias!</a:t>
            </a:r>
            <a:endParaRPr/>
          </a:p>
          <a:p>
            <a:pPr indent="0" lvl="0" marL="0" rtl="0" algn="ctr">
              <a:spcBef>
                <a:spcPts val="0"/>
              </a:spcBef>
              <a:spcAft>
                <a:spcPts val="0"/>
              </a:spcAft>
              <a:buNone/>
            </a:pPr>
            <a:r>
              <a:rPr lang="es-419"/>
              <a:t>Dudas?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