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57" r:id="rId4"/>
    <p:sldId id="258" r:id="rId5"/>
    <p:sldId id="259" r:id="rId6"/>
    <p:sldId id="260" r:id="rId7"/>
    <p:sldId id="261" r:id="rId8"/>
    <p:sldId id="262" r:id="rId9"/>
    <p:sldId id="264" r:id="rId10"/>
    <p:sldId id="265" r:id="rId11"/>
    <p:sldId id="274" r:id="rId12"/>
    <p:sldId id="278" r:id="rId13"/>
    <p:sldId id="266" r:id="rId14"/>
    <p:sldId id="267" r:id="rId15"/>
    <p:sldId id="268" r:id="rId16"/>
    <p:sldId id="269" r:id="rId17"/>
    <p:sldId id="275" r:id="rId18"/>
    <p:sldId id="271" r:id="rId19"/>
    <p:sldId id="272" r:id="rId20"/>
    <p:sldId id="273" r:id="rId21"/>
    <p:sldId id="276" r:id="rId22"/>
    <p:sldId id="277"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1B2EBE-8571-B9B6-7B61-EA2DC8E65C30}" name="(pg) Manazir Najib" initials="(MN" userId="(pg) Manazir Najib"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0"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71FF3-0828-477A-9565-6D98DDF479DB}" type="datetimeFigureOut">
              <a:rPr lang="en-GB" smtClean="0"/>
              <a:t>27/05/2022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5B9F8-F0E1-4170-A82A-BB41B30A13F4}" type="slidenum">
              <a:rPr lang="en-GB" smtClean="0"/>
              <a:t>‹#›</a:t>
            </a:fld>
            <a:endParaRPr lang="en-GB" dirty="0"/>
          </a:p>
        </p:txBody>
      </p:sp>
    </p:spTree>
    <p:extLst>
      <p:ext uri="{BB962C8B-B14F-4D97-AF65-F5344CB8AC3E}">
        <p14:creationId xmlns:p14="http://schemas.microsoft.com/office/powerpoint/2010/main" val="3015742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Open Sans" panose="020B0606030504020204" pitchFamily="34" charset="0"/>
              </a:rPr>
              <a:t>Who.int. 2022. </a:t>
            </a:r>
            <a:r>
              <a:rPr lang="en-GB" b="0" i="1" dirty="0">
                <a:solidFill>
                  <a:srgbClr val="000000"/>
                </a:solidFill>
                <a:effectLst/>
                <a:latin typeface="Open Sans" panose="020B0606030504020204" pitchFamily="34" charset="0"/>
              </a:rPr>
              <a:t>Number of maternal deaths</a:t>
            </a:r>
            <a:r>
              <a:rPr lang="en-GB" b="0" i="0" dirty="0">
                <a:solidFill>
                  <a:srgbClr val="000000"/>
                </a:solidFill>
                <a:effectLst/>
                <a:latin typeface="Open Sans" panose="020B0606030504020204" pitchFamily="34" charset="0"/>
              </a:rPr>
              <a:t>. [online] Available at: &lt;https://www.who.int/data/gho/data/indicators/indicator-details/GHO/number-of-maternal-deaths&gt; [Accessed 27 May 2022].</a:t>
            </a:r>
          </a:p>
          <a:p>
            <a:r>
              <a:rPr lang="en-GB" b="0" i="0" dirty="0">
                <a:solidFill>
                  <a:srgbClr val="000000"/>
                </a:solidFill>
                <a:effectLst/>
                <a:latin typeface="Open Sans" panose="020B0606030504020204" pitchFamily="34" charset="0"/>
              </a:rPr>
              <a:t>Data.worldbank.org. 2022. </a:t>
            </a:r>
            <a:r>
              <a:rPr lang="en-GB" b="0" i="1" dirty="0">
                <a:solidFill>
                  <a:srgbClr val="000000"/>
                </a:solidFill>
                <a:effectLst/>
                <a:latin typeface="Open Sans" panose="020B0606030504020204" pitchFamily="34" charset="0"/>
              </a:rPr>
              <a:t>Maternal mortality ratio (modeled estimate, per 100,000 live births) | Data</a:t>
            </a:r>
            <a:r>
              <a:rPr lang="en-GB" b="0" i="0" dirty="0">
                <a:solidFill>
                  <a:srgbClr val="000000"/>
                </a:solidFill>
                <a:effectLst/>
                <a:latin typeface="Open Sans" panose="020B0606030504020204" pitchFamily="34" charset="0"/>
              </a:rPr>
              <a:t>. [online] Available at: &lt;https://data.worldbank.org/indicator/SH.STA.MMRT?end=2017&amp;start=2017&amp;view=map&gt; [Accessed 27 May 2022].</a:t>
            </a:r>
            <a:endParaRPr lang="en-GB" dirty="0"/>
          </a:p>
        </p:txBody>
      </p:sp>
      <p:sp>
        <p:nvSpPr>
          <p:cNvPr id="4" name="Slide Number Placeholder 3"/>
          <p:cNvSpPr>
            <a:spLocks noGrp="1"/>
          </p:cNvSpPr>
          <p:nvPr>
            <p:ph type="sldNum" sz="quarter" idx="5"/>
          </p:nvPr>
        </p:nvSpPr>
        <p:spPr/>
        <p:txBody>
          <a:bodyPr/>
          <a:lstStyle/>
          <a:p>
            <a:fld id="{4935B9F8-F0E1-4170-A82A-BB41B30A13F4}" type="slidenum">
              <a:rPr lang="en-GB" smtClean="0"/>
              <a:t>21</a:t>
            </a:fld>
            <a:endParaRPr lang="en-GB" dirty="0"/>
          </a:p>
        </p:txBody>
      </p:sp>
    </p:spTree>
    <p:extLst>
      <p:ext uri="{BB962C8B-B14F-4D97-AF65-F5344CB8AC3E}">
        <p14:creationId xmlns:p14="http://schemas.microsoft.com/office/powerpoint/2010/main" val="20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35B9F8-F0E1-4170-A82A-BB41B30A13F4}" type="slidenum">
              <a:rPr lang="en-GB" smtClean="0"/>
              <a:t>22</a:t>
            </a:fld>
            <a:endParaRPr lang="en-GB" dirty="0"/>
          </a:p>
        </p:txBody>
      </p:sp>
    </p:spTree>
    <p:extLst>
      <p:ext uri="{BB962C8B-B14F-4D97-AF65-F5344CB8AC3E}">
        <p14:creationId xmlns:p14="http://schemas.microsoft.com/office/powerpoint/2010/main" val="412319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B3E5-7433-27BB-C5C7-6E8F72143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4123CB-3B85-B5F0-B1F7-C3DEB81C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9629DE-3F8C-9910-0D89-2EF3B0575EF9}"/>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5B8003DC-C218-572E-9FFF-F2A60882323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9A4E3B8-1C60-FDA3-502F-8B238EE7C9CC}"/>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34356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677B-71B6-4701-54FC-C0A181ABED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5732FB-13A9-C946-5DC6-C84A9A509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14A265-F26E-03E5-B14B-9C8C1B141EA1}"/>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3A3020EB-2C8F-6D7E-C629-581C90AF4D3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837A44-86CD-2A18-2F8A-5C180FEB48AF}"/>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349959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7EA65-A96A-C3FE-3238-421B7DB2C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78FF5-BC17-69F8-A9E5-D36AF94B0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0E1A6C-375F-6564-6FAE-CB5B60F9B448}"/>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BFDC2A3F-CF9B-E2FA-257D-F583D1E247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3EE4A58-FDDB-5F02-0A58-9B37D7DD0FAB}"/>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421273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AEE9-F0FC-80AB-DC49-2A4870B666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69FB60-503F-0F5B-3F07-9041EA9AD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7671D4-C3BC-B5F4-1A56-71DB1D20B3E4}"/>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8044F130-2937-D63E-8E60-E4C3016997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40769AE-F2A9-4EEB-378A-D266A0B87A2E}"/>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168425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5F66-D1D3-9D46-5E48-E2ED39836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8CE8A-5BAC-238B-40A4-C5E839717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65F62-E7D1-FAFD-A4BC-7F949F211AA1}"/>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6D55CDC3-B390-803E-61CA-A28C0285464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34930AA-308A-7175-CEB6-00E638C3990A}"/>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350704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84C2-C8BA-5EE8-D793-5E646940AC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EF56DE-3B63-2E2F-1A0F-F58A51E1B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CAC99A-9EAC-0384-AFE2-B653A969D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0675182-5865-F2ED-8582-8E3FAEC38B8C}"/>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6" name="Footer Placeholder 5">
            <a:extLst>
              <a:ext uri="{FF2B5EF4-FFF2-40B4-BE49-F238E27FC236}">
                <a16:creationId xmlns:a16="http://schemas.microsoft.com/office/drawing/2014/main" id="{C044CFDB-381F-99FE-EE60-8E3E07688D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E74B974-1273-7F45-BC8A-7C5A72C56D70}"/>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317029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A0B6-BC8A-2AE7-6E5C-E67A555BCF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62E4DE-5576-09DE-B19B-75A4042AE4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8F3C9-38D7-BBCF-016D-996782F52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8FB78D-B234-3CE3-72F7-86E825634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9AB07-9211-2F15-069A-9B1C94BF6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EDAE99-D223-5669-8179-3498546E893A}"/>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8" name="Footer Placeholder 7">
            <a:extLst>
              <a:ext uri="{FF2B5EF4-FFF2-40B4-BE49-F238E27FC236}">
                <a16:creationId xmlns:a16="http://schemas.microsoft.com/office/drawing/2014/main" id="{09E44D02-F52F-DAC7-0151-D61416D6D1B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2710F42-1E8C-8198-BB59-B6AD4D0D1394}"/>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13377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255F-64C5-55E8-30A1-EAB9AE6FA1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4241724-4F1B-30D0-D50D-F87D624EF46C}"/>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4" name="Footer Placeholder 3">
            <a:extLst>
              <a:ext uri="{FF2B5EF4-FFF2-40B4-BE49-F238E27FC236}">
                <a16:creationId xmlns:a16="http://schemas.microsoft.com/office/drawing/2014/main" id="{6AF84294-C752-330A-3AF6-5318C262BBD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D97CB7A-AFCE-60CC-D1D3-80E4C310E4E4}"/>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261481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A0728-C2F9-108F-0304-0DC11B13B97A}"/>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3" name="Footer Placeholder 2">
            <a:extLst>
              <a:ext uri="{FF2B5EF4-FFF2-40B4-BE49-F238E27FC236}">
                <a16:creationId xmlns:a16="http://schemas.microsoft.com/office/drawing/2014/main" id="{65D4B8F6-53D4-698A-9F1A-DD5E9BF3FD0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37D85F89-1737-045F-16E4-33937EB75D72}"/>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250273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144F-D470-A627-DE1B-6BFD9FA38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BC5EC6-9589-4AC4-B58B-5934003E7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A1888A-E0CA-1F50-9810-346AF10A6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3B31D-8013-3D4C-5E55-306CA95857FF}"/>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6" name="Footer Placeholder 5">
            <a:extLst>
              <a:ext uri="{FF2B5EF4-FFF2-40B4-BE49-F238E27FC236}">
                <a16:creationId xmlns:a16="http://schemas.microsoft.com/office/drawing/2014/main" id="{559D9D62-3226-C7D7-645E-D37824D438E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A0D5D0F-98E3-831D-32C6-FD29098AE721}"/>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114532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2A04-CA8B-AF1B-7159-A00D5E7B3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1A1F49-2739-BE71-2B45-1373EDF7A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4EBB28C-53B8-941D-F9D2-8FE2EA4EA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40F53-DD02-B87A-24E8-CB9FDABC8564}"/>
              </a:ext>
            </a:extLst>
          </p:cNvPr>
          <p:cNvSpPr>
            <a:spLocks noGrp="1"/>
          </p:cNvSpPr>
          <p:nvPr>
            <p:ph type="dt" sz="half" idx="10"/>
          </p:nvPr>
        </p:nvSpPr>
        <p:spPr/>
        <p:txBody>
          <a:bodyPr/>
          <a:lstStyle/>
          <a:p>
            <a:fld id="{243AA771-4E4A-4757-992E-532EA2EF916C}" type="datetimeFigureOut">
              <a:rPr lang="en-GB" smtClean="0"/>
              <a:t>26/05/2022</a:t>
            </a:fld>
            <a:endParaRPr lang="en-GB" dirty="0"/>
          </a:p>
        </p:txBody>
      </p:sp>
      <p:sp>
        <p:nvSpPr>
          <p:cNvPr id="6" name="Footer Placeholder 5">
            <a:extLst>
              <a:ext uri="{FF2B5EF4-FFF2-40B4-BE49-F238E27FC236}">
                <a16:creationId xmlns:a16="http://schemas.microsoft.com/office/drawing/2014/main" id="{66F93D4E-FEEA-57F4-26B5-49BB21BAD96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F562AB2-01A1-8142-8DC7-64DA5D620C56}"/>
              </a:ext>
            </a:extLst>
          </p:cNvPr>
          <p:cNvSpPr>
            <a:spLocks noGrp="1"/>
          </p:cNvSpPr>
          <p:nvPr>
            <p:ph type="sldNum" sz="quarter" idx="12"/>
          </p:nvPr>
        </p:nvSpPr>
        <p:spPr/>
        <p:txBody>
          <a:bodyPr/>
          <a:lstStyle/>
          <a:p>
            <a:fld id="{0D2D1919-6016-4434-AAD1-AC67BA9C076C}" type="slidenum">
              <a:rPr lang="en-GB" smtClean="0"/>
              <a:t>‹#›</a:t>
            </a:fld>
            <a:endParaRPr lang="en-GB" dirty="0"/>
          </a:p>
        </p:txBody>
      </p:sp>
    </p:spTree>
    <p:extLst>
      <p:ext uri="{BB962C8B-B14F-4D97-AF65-F5344CB8AC3E}">
        <p14:creationId xmlns:p14="http://schemas.microsoft.com/office/powerpoint/2010/main" val="235106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E53DE-D7FC-CC5D-D7F5-339EDB4D6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104A29-0603-E1CE-797B-88E266276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E857F8-BB3C-39A9-CBE3-43651C7EA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AA771-4E4A-4757-992E-532EA2EF916C}" type="datetimeFigureOut">
              <a:rPr lang="en-GB" smtClean="0"/>
              <a:t>26/05/2022</a:t>
            </a:fld>
            <a:endParaRPr lang="en-GB" dirty="0"/>
          </a:p>
        </p:txBody>
      </p:sp>
      <p:sp>
        <p:nvSpPr>
          <p:cNvPr id="5" name="Footer Placeholder 4">
            <a:extLst>
              <a:ext uri="{FF2B5EF4-FFF2-40B4-BE49-F238E27FC236}">
                <a16:creationId xmlns:a16="http://schemas.microsoft.com/office/drawing/2014/main" id="{B46724B8-DEB1-6738-ADB2-18459F887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B72F3E6B-CCCD-C62D-496A-3537E42FE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D1919-6016-4434-AAD1-AC67BA9C076C}" type="slidenum">
              <a:rPr lang="en-GB" smtClean="0"/>
              <a:t>‹#›</a:t>
            </a:fld>
            <a:endParaRPr lang="en-GB" dirty="0"/>
          </a:p>
        </p:txBody>
      </p:sp>
    </p:spTree>
    <p:extLst>
      <p:ext uri="{BB962C8B-B14F-4D97-AF65-F5344CB8AC3E}">
        <p14:creationId xmlns:p14="http://schemas.microsoft.com/office/powerpoint/2010/main" val="119982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852-6068-F5AA-1C07-B207659847E6}"/>
              </a:ext>
            </a:extLst>
          </p:cNvPr>
          <p:cNvSpPr>
            <a:spLocks noGrp="1"/>
          </p:cNvSpPr>
          <p:nvPr>
            <p:ph type="ctrTitle"/>
          </p:nvPr>
        </p:nvSpPr>
        <p:spPr/>
        <p:txBody>
          <a:bodyPr/>
          <a:lstStyle/>
          <a:p>
            <a:r>
              <a:rPr lang="en-GB" dirty="0"/>
              <a:t>21COP511: AI &amp; Big Data Coursework</a:t>
            </a:r>
          </a:p>
        </p:txBody>
      </p:sp>
      <p:sp>
        <p:nvSpPr>
          <p:cNvPr id="3" name="Subtitle 2">
            <a:extLst>
              <a:ext uri="{FF2B5EF4-FFF2-40B4-BE49-F238E27FC236}">
                <a16:creationId xmlns:a16="http://schemas.microsoft.com/office/drawing/2014/main" id="{E3A0616E-AE52-09F6-2FA9-9F24837B918A}"/>
              </a:ext>
            </a:extLst>
          </p:cNvPr>
          <p:cNvSpPr>
            <a:spLocks noGrp="1"/>
          </p:cNvSpPr>
          <p:nvPr>
            <p:ph type="subTitle" idx="1"/>
          </p:nvPr>
        </p:nvSpPr>
        <p:spPr/>
        <p:txBody>
          <a:bodyPr/>
          <a:lstStyle/>
          <a:p>
            <a:r>
              <a:rPr lang="en-GB" dirty="0"/>
              <a:t>B720039</a:t>
            </a:r>
          </a:p>
        </p:txBody>
      </p:sp>
    </p:spTree>
    <p:extLst>
      <p:ext uri="{BB962C8B-B14F-4D97-AF65-F5344CB8AC3E}">
        <p14:creationId xmlns:p14="http://schemas.microsoft.com/office/powerpoint/2010/main" val="151590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1D07-CF42-91D8-A0C6-061C230CCB55}"/>
              </a:ext>
            </a:extLst>
          </p:cNvPr>
          <p:cNvSpPr>
            <a:spLocks noGrp="1"/>
          </p:cNvSpPr>
          <p:nvPr>
            <p:ph type="title"/>
          </p:nvPr>
        </p:nvSpPr>
        <p:spPr/>
        <p:txBody>
          <a:bodyPr/>
          <a:lstStyle/>
          <a:p>
            <a:r>
              <a:rPr lang="en-GB" dirty="0"/>
              <a:t>Data Compilation</a:t>
            </a:r>
          </a:p>
        </p:txBody>
      </p:sp>
      <p:sp>
        <p:nvSpPr>
          <p:cNvPr id="3" name="Content Placeholder 2">
            <a:extLst>
              <a:ext uri="{FF2B5EF4-FFF2-40B4-BE49-F238E27FC236}">
                <a16:creationId xmlns:a16="http://schemas.microsoft.com/office/drawing/2014/main" id="{60405712-CBCC-3D2D-E17A-D141833EE3D4}"/>
              </a:ext>
            </a:extLst>
          </p:cNvPr>
          <p:cNvSpPr>
            <a:spLocks noGrp="1"/>
          </p:cNvSpPr>
          <p:nvPr>
            <p:ph idx="1"/>
          </p:nvPr>
        </p:nvSpPr>
        <p:spPr/>
        <p:txBody>
          <a:bodyPr/>
          <a:lstStyle/>
          <a:p>
            <a:r>
              <a:rPr lang="en-GB" dirty="0"/>
              <a:t>Maternal Mortality</a:t>
            </a:r>
          </a:p>
          <a:p>
            <a:r>
              <a:rPr lang="en-GB" dirty="0"/>
              <a:t>Maternal Mortality Rate</a:t>
            </a:r>
          </a:p>
          <a:p>
            <a:r>
              <a:rPr lang="en-GB" dirty="0"/>
              <a:t>Birth Attendance by Skilled Professional</a:t>
            </a:r>
          </a:p>
          <a:p>
            <a:r>
              <a:rPr lang="en-GB" dirty="0"/>
              <a:t>Antenatal Care</a:t>
            </a:r>
          </a:p>
          <a:p>
            <a:endParaRPr lang="en-GB" dirty="0"/>
          </a:p>
          <a:p>
            <a:pPr marL="0" indent="0">
              <a:buNone/>
            </a:pPr>
            <a:r>
              <a:rPr lang="en-GB" dirty="0"/>
              <a:t>These datasets were compiled together matching by country and time period. These closely relate to one another and conclusions can be drawn from each other and accomplish the listed objectives.</a:t>
            </a:r>
          </a:p>
        </p:txBody>
      </p:sp>
    </p:spTree>
    <p:extLst>
      <p:ext uri="{BB962C8B-B14F-4D97-AF65-F5344CB8AC3E}">
        <p14:creationId xmlns:p14="http://schemas.microsoft.com/office/powerpoint/2010/main" val="19992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EC5-9601-AD22-C3C8-AE471AA88F01}"/>
              </a:ext>
            </a:extLst>
          </p:cNvPr>
          <p:cNvSpPr>
            <a:spLocks noGrp="1"/>
          </p:cNvSpPr>
          <p:nvPr>
            <p:ph type="title"/>
          </p:nvPr>
        </p:nvSpPr>
        <p:spPr/>
        <p:txBody>
          <a:bodyPr/>
          <a:lstStyle/>
          <a:p>
            <a:r>
              <a:rPr lang="en-GB" dirty="0"/>
              <a:t>Dataset</a:t>
            </a:r>
          </a:p>
        </p:txBody>
      </p:sp>
      <p:sp>
        <p:nvSpPr>
          <p:cNvPr id="3" name="Content Placeholder 2">
            <a:extLst>
              <a:ext uri="{FF2B5EF4-FFF2-40B4-BE49-F238E27FC236}">
                <a16:creationId xmlns:a16="http://schemas.microsoft.com/office/drawing/2014/main" id="{907CF57B-BFE7-D739-D0B6-5E96CFB00736}"/>
              </a:ext>
            </a:extLst>
          </p:cNvPr>
          <p:cNvSpPr>
            <a:spLocks noGrp="1"/>
          </p:cNvSpPr>
          <p:nvPr>
            <p:ph idx="1"/>
          </p:nvPr>
        </p:nvSpPr>
        <p:spPr/>
        <p:txBody>
          <a:bodyPr>
            <a:normAutofit fontScale="85000" lnSpcReduction="20000"/>
          </a:bodyPr>
          <a:lstStyle/>
          <a:p>
            <a:pPr marL="0" indent="0">
              <a:buNone/>
            </a:pPr>
            <a:r>
              <a:rPr lang="en-GB" dirty="0"/>
              <a:t>All the data sets contain </a:t>
            </a:r>
          </a:p>
          <a:p>
            <a:pPr>
              <a:buFontTx/>
              <a:buChar char="-"/>
            </a:pPr>
            <a:r>
              <a:rPr lang="en-GB" dirty="0"/>
              <a:t>Country</a:t>
            </a:r>
          </a:p>
          <a:p>
            <a:pPr>
              <a:buFontTx/>
              <a:buChar char="-"/>
            </a:pPr>
            <a:r>
              <a:rPr lang="en-GB" dirty="0"/>
              <a:t>Year (period)</a:t>
            </a:r>
          </a:p>
          <a:p>
            <a:pPr marL="0" indent="0">
              <a:buNone/>
            </a:pPr>
            <a:r>
              <a:rPr lang="en-GB" dirty="0"/>
              <a:t>The other Fields used were :</a:t>
            </a:r>
          </a:p>
          <a:p>
            <a:pPr marL="0" indent="0">
              <a:buNone/>
            </a:pPr>
            <a:r>
              <a:rPr lang="en-GB" dirty="0"/>
              <a:t>Maternal Mortality count – this was shown with the death of mothers after birth in individual time periods.</a:t>
            </a:r>
          </a:p>
          <a:p>
            <a:pPr marL="0" indent="0">
              <a:buNone/>
            </a:pPr>
            <a:r>
              <a:rPr lang="en-GB" dirty="0"/>
              <a:t>Maternal Mortality Rate – this was a count given periodically, showing the deaths of mother per 100000 live births. This helps with comparisons of countries with vast population compare to smaller ones.</a:t>
            </a:r>
          </a:p>
          <a:p>
            <a:pPr marL="0" indent="0">
              <a:buNone/>
            </a:pPr>
            <a:r>
              <a:rPr lang="en-GB" dirty="0"/>
              <a:t>Antenatal Care Coverage (ANC) – this was given as a percentage of mothers visiting medical facilities at least 4 times during labour period, for check ups.</a:t>
            </a:r>
          </a:p>
          <a:p>
            <a:pPr marL="0" indent="0">
              <a:buNone/>
            </a:pPr>
            <a:r>
              <a:rPr lang="en-GB" dirty="0"/>
              <a:t>Supervision of Skilled Professional – this was given as a percentage of mothers having access to a professional who aids before, during and after child birth.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0565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BDD3-3800-A38B-C181-E275089C89EF}"/>
              </a:ext>
            </a:extLst>
          </p:cNvPr>
          <p:cNvSpPr>
            <a:spLocks noGrp="1"/>
          </p:cNvSpPr>
          <p:nvPr>
            <p:ph type="title"/>
          </p:nvPr>
        </p:nvSpPr>
        <p:spPr/>
        <p:txBody>
          <a:bodyPr/>
          <a:lstStyle/>
          <a:p>
            <a:r>
              <a:rPr lang="en-GB" dirty="0"/>
              <a:t>Cleaning Data</a:t>
            </a:r>
          </a:p>
        </p:txBody>
      </p:sp>
      <p:sp>
        <p:nvSpPr>
          <p:cNvPr id="3" name="Content Placeholder 2">
            <a:extLst>
              <a:ext uri="{FF2B5EF4-FFF2-40B4-BE49-F238E27FC236}">
                <a16:creationId xmlns:a16="http://schemas.microsoft.com/office/drawing/2014/main" id="{C5912816-72F4-B2A4-588F-832DA19AA04C}"/>
              </a:ext>
            </a:extLst>
          </p:cNvPr>
          <p:cNvSpPr>
            <a:spLocks noGrp="1"/>
          </p:cNvSpPr>
          <p:nvPr>
            <p:ph idx="1"/>
          </p:nvPr>
        </p:nvSpPr>
        <p:spPr>
          <a:xfrm>
            <a:off x="376169" y="1690689"/>
            <a:ext cx="7142231" cy="1603375"/>
          </a:xfrm>
        </p:spPr>
        <p:txBody>
          <a:bodyPr>
            <a:normAutofit fontScale="92500" lnSpcReduction="20000"/>
          </a:bodyPr>
          <a:lstStyle/>
          <a:p>
            <a:pPr marL="0" indent="0">
              <a:buNone/>
            </a:pPr>
            <a:r>
              <a:rPr lang="en-GB" sz="2400" dirty="0"/>
              <a:t>As various data sets were compiled together it was inevitable there was missing data, and not all time period were covered in each data set. There fore to remove this Tableau was uses appropriately during individual investigations. Where the data set is incomplete like for Antenatal Care, inner join is used so only full data is used. </a:t>
            </a:r>
          </a:p>
        </p:txBody>
      </p:sp>
      <p:pic>
        <p:nvPicPr>
          <p:cNvPr id="7" name="Picture 6">
            <a:extLst>
              <a:ext uri="{FF2B5EF4-FFF2-40B4-BE49-F238E27FC236}">
                <a16:creationId xmlns:a16="http://schemas.microsoft.com/office/drawing/2014/main" id="{80EA3037-46EB-C051-6DAA-ECB844CC28BA}"/>
              </a:ext>
            </a:extLst>
          </p:cNvPr>
          <p:cNvPicPr>
            <a:picLocks noChangeAspect="1"/>
          </p:cNvPicPr>
          <p:nvPr/>
        </p:nvPicPr>
        <p:blipFill>
          <a:blip r:embed="rId2"/>
          <a:stretch>
            <a:fillRect/>
          </a:stretch>
        </p:blipFill>
        <p:spPr>
          <a:xfrm>
            <a:off x="551544" y="3429000"/>
            <a:ext cx="4289367" cy="2702376"/>
          </a:xfrm>
          <a:prstGeom prst="rect">
            <a:avLst/>
          </a:prstGeom>
        </p:spPr>
      </p:pic>
      <p:sp>
        <p:nvSpPr>
          <p:cNvPr id="8" name="Content Placeholder 2">
            <a:extLst>
              <a:ext uri="{FF2B5EF4-FFF2-40B4-BE49-F238E27FC236}">
                <a16:creationId xmlns:a16="http://schemas.microsoft.com/office/drawing/2014/main" id="{F945016B-E7A4-B589-5E2B-A8CCFBA396CA}"/>
              </a:ext>
            </a:extLst>
          </p:cNvPr>
          <p:cNvSpPr txBox="1">
            <a:spLocks/>
          </p:cNvSpPr>
          <p:nvPr/>
        </p:nvSpPr>
        <p:spPr>
          <a:xfrm>
            <a:off x="5263898" y="4230685"/>
            <a:ext cx="5490029"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Scatterplots were made initially before the investigation began, that gave an insight into the dataset. This shows rough distribution and if there are any outliers of missing data.</a:t>
            </a:r>
          </a:p>
        </p:txBody>
      </p:sp>
    </p:spTree>
    <p:extLst>
      <p:ext uri="{BB962C8B-B14F-4D97-AF65-F5344CB8AC3E}">
        <p14:creationId xmlns:p14="http://schemas.microsoft.com/office/powerpoint/2010/main" val="77771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FDF2D1B8-A270-4F65-849D-4A3D362ED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8">
            <a:extLst>
              <a:ext uri="{FF2B5EF4-FFF2-40B4-BE49-F238E27FC236}">
                <a16:creationId xmlns:a16="http://schemas.microsoft.com/office/drawing/2014/main" id="{645F41A5-D59D-4660-AF56-86335C202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20463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2">
            <a:extLst>
              <a:ext uri="{FF2B5EF4-FFF2-40B4-BE49-F238E27FC236}">
                <a16:creationId xmlns:a16="http://schemas.microsoft.com/office/drawing/2014/main" id="{344C6187-7B1E-416A-9D9A-D7E26411D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99115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3">
            <a:extLst>
              <a:ext uri="{FF2B5EF4-FFF2-40B4-BE49-F238E27FC236}">
                <a16:creationId xmlns:a16="http://schemas.microsoft.com/office/drawing/2014/main" id="{A5CED06C-C1A0-48ED-A219-68807E02A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76754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4">
            <a:extLst>
              <a:ext uri="{FF2B5EF4-FFF2-40B4-BE49-F238E27FC236}">
                <a16:creationId xmlns:a16="http://schemas.microsoft.com/office/drawing/2014/main" id="{D2C51B69-11D6-4F5A-A86A-534B73D81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74745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5">
            <a:extLst>
              <a:ext uri="{FF2B5EF4-FFF2-40B4-BE49-F238E27FC236}">
                <a16:creationId xmlns:a16="http://schemas.microsoft.com/office/drawing/2014/main" id="{D1030397-B5D0-4638-9E35-9E7AAFD4C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81441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7">
            <a:extLst>
              <a:ext uri="{FF2B5EF4-FFF2-40B4-BE49-F238E27FC236}">
                <a16:creationId xmlns:a16="http://schemas.microsoft.com/office/drawing/2014/main" id="{505E6F67-27D5-4DFF-BE2A-BAA888765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38686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E0F6-F809-CBE3-6BE1-5BF3D9546540}"/>
              </a:ext>
            </a:extLst>
          </p:cNvPr>
          <p:cNvSpPr>
            <a:spLocks noGrp="1"/>
          </p:cNvSpPr>
          <p:nvPr>
            <p:ph type="title"/>
          </p:nvPr>
        </p:nvSpPr>
        <p:spPr/>
        <p:txBody>
          <a:bodyPr/>
          <a:lstStyle/>
          <a:p>
            <a:r>
              <a:rPr lang="en-GB" dirty="0"/>
              <a:t>Task 1: Industry and research talk report</a:t>
            </a:r>
          </a:p>
        </p:txBody>
      </p:sp>
    </p:spTree>
    <p:extLst>
      <p:ext uri="{BB962C8B-B14F-4D97-AF65-F5344CB8AC3E}">
        <p14:creationId xmlns:p14="http://schemas.microsoft.com/office/powerpoint/2010/main" val="412666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tory 16">
            <a:extLst>
              <a:ext uri="{FF2B5EF4-FFF2-40B4-BE49-F238E27FC236}">
                <a16:creationId xmlns:a16="http://schemas.microsoft.com/office/drawing/2014/main" id="{852BE9DA-7334-4D42-8508-3C87B4754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743330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2BC7-30D5-8615-3C47-3E4AF6F16EFD}"/>
              </a:ext>
            </a:extLst>
          </p:cNvPr>
          <p:cNvSpPr>
            <a:spLocks noGrp="1"/>
          </p:cNvSpPr>
          <p:nvPr>
            <p:ph type="title"/>
          </p:nvPr>
        </p:nvSpPr>
        <p:spPr/>
        <p:txBody>
          <a:bodyPr/>
          <a:lstStyle/>
          <a:p>
            <a:r>
              <a:rPr lang="en-GB" dirty="0"/>
              <a:t>Media</a:t>
            </a:r>
          </a:p>
        </p:txBody>
      </p:sp>
      <p:pic>
        <p:nvPicPr>
          <p:cNvPr id="7" name="Content Placeholder 6">
            <a:extLst>
              <a:ext uri="{FF2B5EF4-FFF2-40B4-BE49-F238E27FC236}">
                <a16:creationId xmlns:a16="http://schemas.microsoft.com/office/drawing/2014/main" id="{0205B939-C3E3-8C1A-3F0B-95DB99FA1885}"/>
              </a:ext>
            </a:extLst>
          </p:cNvPr>
          <p:cNvPicPr>
            <a:picLocks noGrp="1" noChangeAspect="1"/>
          </p:cNvPicPr>
          <p:nvPr>
            <p:ph idx="1"/>
          </p:nvPr>
        </p:nvPicPr>
        <p:blipFill rotWithShape="1">
          <a:blip r:embed="rId3"/>
          <a:srcRect l="24093" b="16975"/>
          <a:stretch/>
        </p:blipFill>
        <p:spPr>
          <a:xfrm>
            <a:off x="354620" y="1339034"/>
            <a:ext cx="3490550" cy="2107403"/>
          </a:xfrm>
        </p:spPr>
      </p:pic>
      <p:pic>
        <p:nvPicPr>
          <p:cNvPr id="9" name="Picture 8">
            <a:extLst>
              <a:ext uri="{FF2B5EF4-FFF2-40B4-BE49-F238E27FC236}">
                <a16:creationId xmlns:a16="http://schemas.microsoft.com/office/drawing/2014/main" id="{6CFFF667-4672-9EED-A238-78ADFFA3A204}"/>
              </a:ext>
            </a:extLst>
          </p:cNvPr>
          <p:cNvPicPr>
            <a:picLocks noChangeAspect="1"/>
          </p:cNvPicPr>
          <p:nvPr/>
        </p:nvPicPr>
        <p:blipFill rotWithShape="1">
          <a:blip r:embed="rId4"/>
          <a:srcRect b="16975"/>
          <a:stretch/>
        </p:blipFill>
        <p:spPr>
          <a:xfrm>
            <a:off x="276449" y="4116586"/>
            <a:ext cx="3279132" cy="2107403"/>
          </a:xfrm>
          <a:prstGeom prst="rect">
            <a:avLst/>
          </a:prstGeom>
        </p:spPr>
      </p:pic>
      <p:sp>
        <p:nvSpPr>
          <p:cNvPr id="10" name="TextBox 9">
            <a:extLst>
              <a:ext uri="{FF2B5EF4-FFF2-40B4-BE49-F238E27FC236}">
                <a16:creationId xmlns:a16="http://schemas.microsoft.com/office/drawing/2014/main" id="{221A222F-2B4B-DFD9-C83F-FE891D9146BC}"/>
              </a:ext>
            </a:extLst>
          </p:cNvPr>
          <p:cNvSpPr txBox="1"/>
          <p:nvPr/>
        </p:nvSpPr>
        <p:spPr>
          <a:xfrm>
            <a:off x="276449" y="3566068"/>
            <a:ext cx="2427793" cy="430887"/>
          </a:xfrm>
          <a:prstGeom prst="rect">
            <a:avLst/>
          </a:prstGeom>
          <a:noFill/>
        </p:spPr>
        <p:txBody>
          <a:bodyPr wrap="square" rtlCol="0">
            <a:spAutoFit/>
          </a:bodyPr>
          <a:lstStyle/>
          <a:p>
            <a:r>
              <a:rPr lang="en-GB" sz="1100" dirty="0"/>
              <a:t>Attendance of Skilled Professional from WHO</a:t>
            </a:r>
          </a:p>
        </p:txBody>
      </p:sp>
      <p:sp>
        <p:nvSpPr>
          <p:cNvPr id="11" name="TextBox 10">
            <a:extLst>
              <a:ext uri="{FF2B5EF4-FFF2-40B4-BE49-F238E27FC236}">
                <a16:creationId xmlns:a16="http://schemas.microsoft.com/office/drawing/2014/main" id="{3F0D2DB7-B8AE-6D09-A8C0-5EB4622599C0}"/>
              </a:ext>
            </a:extLst>
          </p:cNvPr>
          <p:cNvSpPr txBox="1"/>
          <p:nvPr/>
        </p:nvSpPr>
        <p:spPr>
          <a:xfrm>
            <a:off x="173055" y="6308209"/>
            <a:ext cx="3006969" cy="276999"/>
          </a:xfrm>
          <a:prstGeom prst="rect">
            <a:avLst/>
          </a:prstGeom>
          <a:noFill/>
        </p:spPr>
        <p:txBody>
          <a:bodyPr wrap="square" rtlCol="0">
            <a:spAutoFit/>
          </a:bodyPr>
          <a:lstStyle/>
          <a:p>
            <a:r>
              <a:rPr lang="en-GB" sz="1200" dirty="0"/>
              <a:t>Mortality Rate from WHO</a:t>
            </a:r>
          </a:p>
        </p:txBody>
      </p:sp>
      <p:sp>
        <p:nvSpPr>
          <p:cNvPr id="14" name="TextBox 13">
            <a:extLst>
              <a:ext uri="{FF2B5EF4-FFF2-40B4-BE49-F238E27FC236}">
                <a16:creationId xmlns:a16="http://schemas.microsoft.com/office/drawing/2014/main" id="{6D457CCD-8C52-7E8C-DC73-9072A7D49455}"/>
              </a:ext>
            </a:extLst>
          </p:cNvPr>
          <p:cNvSpPr txBox="1"/>
          <p:nvPr/>
        </p:nvSpPr>
        <p:spPr>
          <a:xfrm>
            <a:off x="3862476" y="1950241"/>
            <a:ext cx="2427793" cy="3231654"/>
          </a:xfrm>
          <a:prstGeom prst="rect">
            <a:avLst/>
          </a:prstGeom>
          <a:noFill/>
        </p:spPr>
        <p:txBody>
          <a:bodyPr wrap="square" rtlCol="0">
            <a:spAutoFit/>
          </a:bodyPr>
          <a:lstStyle/>
          <a:p>
            <a:r>
              <a:rPr lang="en-GB" sz="1200" dirty="0"/>
              <a:t>The two figures are taken from WHO webpage about Maternal deaths. These seem to roughly agree with the finding of this investigation.</a:t>
            </a:r>
          </a:p>
          <a:p>
            <a:endParaRPr lang="en-GB" sz="1200" dirty="0"/>
          </a:p>
          <a:p>
            <a:r>
              <a:rPr lang="en-GB" sz="1200" dirty="0"/>
              <a:t>The first highlights the scare attendance of skilled professionals in 3</a:t>
            </a:r>
            <a:r>
              <a:rPr lang="en-GB" sz="1200" baseline="30000" dirty="0"/>
              <a:t>rd</a:t>
            </a:r>
            <a:r>
              <a:rPr lang="en-GB" sz="1200" dirty="0"/>
              <a:t> World countries like India and a lot on the African Continents. This is then concludes the hypothesis of having larger maternal deaths. This is also show by the figure below that highlights the strong death count in the yellow highlighted regions portraying Africa and South Asian Communities. </a:t>
            </a:r>
          </a:p>
        </p:txBody>
      </p:sp>
      <p:pic>
        <p:nvPicPr>
          <p:cNvPr id="16" name="Picture 15">
            <a:extLst>
              <a:ext uri="{FF2B5EF4-FFF2-40B4-BE49-F238E27FC236}">
                <a16:creationId xmlns:a16="http://schemas.microsoft.com/office/drawing/2014/main" id="{4F72C531-D968-12D4-00E6-CB230BB3E05E}"/>
              </a:ext>
            </a:extLst>
          </p:cNvPr>
          <p:cNvPicPr>
            <a:picLocks noChangeAspect="1"/>
          </p:cNvPicPr>
          <p:nvPr/>
        </p:nvPicPr>
        <p:blipFill>
          <a:blip r:embed="rId5"/>
          <a:stretch>
            <a:fillRect/>
          </a:stretch>
        </p:blipFill>
        <p:spPr>
          <a:xfrm>
            <a:off x="6773849" y="424999"/>
            <a:ext cx="4076211" cy="3231654"/>
          </a:xfrm>
          <a:prstGeom prst="rect">
            <a:avLst/>
          </a:prstGeom>
        </p:spPr>
      </p:pic>
      <p:sp>
        <p:nvSpPr>
          <p:cNvPr id="17" name="TextBox 16">
            <a:extLst>
              <a:ext uri="{FF2B5EF4-FFF2-40B4-BE49-F238E27FC236}">
                <a16:creationId xmlns:a16="http://schemas.microsoft.com/office/drawing/2014/main" id="{A19DB991-6E38-A462-279F-882255547252}"/>
              </a:ext>
            </a:extLst>
          </p:cNvPr>
          <p:cNvSpPr txBox="1"/>
          <p:nvPr/>
        </p:nvSpPr>
        <p:spPr>
          <a:xfrm>
            <a:off x="6773849" y="3685699"/>
            <a:ext cx="2427793" cy="430887"/>
          </a:xfrm>
          <a:prstGeom prst="rect">
            <a:avLst/>
          </a:prstGeom>
          <a:noFill/>
        </p:spPr>
        <p:txBody>
          <a:bodyPr wrap="square" rtlCol="0">
            <a:spAutoFit/>
          </a:bodyPr>
          <a:lstStyle/>
          <a:p>
            <a:r>
              <a:rPr lang="en-GB" sz="1100" dirty="0"/>
              <a:t>Maternal Mortality ratio model by THE WORLD BANK</a:t>
            </a:r>
          </a:p>
        </p:txBody>
      </p:sp>
      <p:sp>
        <p:nvSpPr>
          <p:cNvPr id="18" name="TextBox 17">
            <a:extLst>
              <a:ext uri="{FF2B5EF4-FFF2-40B4-BE49-F238E27FC236}">
                <a16:creationId xmlns:a16="http://schemas.microsoft.com/office/drawing/2014/main" id="{875BD1F8-45F2-6F14-968A-233A8C225CC3}"/>
              </a:ext>
            </a:extLst>
          </p:cNvPr>
          <p:cNvSpPr txBox="1"/>
          <p:nvPr/>
        </p:nvSpPr>
        <p:spPr>
          <a:xfrm>
            <a:off x="6903781" y="4145632"/>
            <a:ext cx="3786622" cy="1200329"/>
          </a:xfrm>
          <a:prstGeom prst="rect">
            <a:avLst/>
          </a:prstGeom>
          <a:noFill/>
        </p:spPr>
        <p:txBody>
          <a:bodyPr wrap="square" rtlCol="0">
            <a:spAutoFit/>
          </a:bodyPr>
          <a:lstStyle/>
          <a:p>
            <a:r>
              <a:rPr lang="en-GB" sz="1200" dirty="0"/>
              <a:t>The investigation can have even more credibility with this snapshot from the World Bank, that have modelled maternal mortality rate per 100000 live births. This gives very similar results to the ones provided in the Tableau story above. High death density in African regions and some in South Asian.</a:t>
            </a:r>
          </a:p>
        </p:txBody>
      </p:sp>
    </p:spTree>
    <p:extLst>
      <p:ext uri="{BB962C8B-B14F-4D97-AF65-F5344CB8AC3E}">
        <p14:creationId xmlns:p14="http://schemas.microsoft.com/office/powerpoint/2010/main" val="1406532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955E-F2FA-94FA-0F93-C7C4DFB1439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FE95394-00C2-51E7-5728-01D68A14708C}"/>
              </a:ext>
            </a:extLst>
          </p:cNvPr>
          <p:cNvSpPr>
            <a:spLocks noGrp="1"/>
          </p:cNvSpPr>
          <p:nvPr>
            <p:ph idx="1"/>
          </p:nvPr>
        </p:nvSpPr>
        <p:spPr>
          <a:xfrm>
            <a:off x="838200" y="1825625"/>
            <a:ext cx="9844314" cy="4517118"/>
          </a:xfrm>
        </p:spPr>
        <p:txBody>
          <a:bodyPr>
            <a:normAutofit fontScale="85000" lnSpcReduction="20000"/>
          </a:bodyPr>
          <a:lstStyle/>
          <a:p>
            <a:pPr marL="0" indent="0">
              <a:buNone/>
            </a:pPr>
            <a:r>
              <a:rPr lang="en-GB" dirty="0"/>
              <a:t>Discussion – (references the story)</a:t>
            </a:r>
          </a:p>
          <a:p>
            <a:pPr>
              <a:buFontTx/>
              <a:buChar char="-"/>
            </a:pPr>
            <a:r>
              <a:rPr lang="en-GB" i="1" dirty="0">
                <a:effectLst/>
              </a:rPr>
              <a:t>Visualisation showing Mortality rate between different Continents. </a:t>
            </a:r>
          </a:p>
          <a:p>
            <a:pPr marL="0" indent="0">
              <a:buNone/>
            </a:pPr>
            <a:r>
              <a:rPr lang="en-GB" dirty="0"/>
              <a:t>This gave insight to population density and of maternal mortality throughout the different continents.. Gave clear evidence that Africa had higher mortality rate and South Asia had more density of deaths each year.</a:t>
            </a:r>
          </a:p>
          <a:p>
            <a:pPr marL="0" indent="0">
              <a:buNone/>
            </a:pPr>
            <a:r>
              <a:rPr lang="en-GB" i="1" dirty="0"/>
              <a:t>-</a:t>
            </a:r>
            <a:r>
              <a:rPr lang="en-GB" i="1" dirty="0">
                <a:effectLst/>
              </a:rPr>
              <a:t>Periodical Maternal Deaths</a:t>
            </a:r>
          </a:p>
          <a:p>
            <a:pPr marL="0" indent="0">
              <a:buNone/>
            </a:pPr>
            <a:r>
              <a:rPr lang="en-GB" dirty="0"/>
              <a:t>The next investigations shows that there is a creasing tend in mortality through the years as civilisation is becoming more modernised. This gives hints that during earlier years the African continent and South Asian region were developing and are still developing unlike America and Europe which can be classed as developed. Developing countries lack proper healthcare, and have high prevalence infectious diseases, plus higher fertility rate.</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269332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5B19-FD1E-2C06-7778-36E8FEC98132}"/>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7E3DD9A-C35C-A4B2-016A-34E2B1579E23}"/>
              </a:ext>
            </a:extLst>
          </p:cNvPr>
          <p:cNvSpPr>
            <a:spLocks noGrp="1"/>
          </p:cNvSpPr>
          <p:nvPr>
            <p:ph idx="1"/>
          </p:nvPr>
        </p:nvSpPr>
        <p:spPr/>
        <p:txBody>
          <a:bodyPr>
            <a:normAutofit fontScale="92500" lnSpcReduction="10000"/>
          </a:bodyPr>
          <a:lstStyle/>
          <a:p>
            <a:pPr marL="0" indent="0">
              <a:buNone/>
            </a:pPr>
            <a:r>
              <a:rPr lang="en-GB" i="1" dirty="0">
                <a:effectLst/>
              </a:rPr>
              <a:t>-How having supervised professional reduces maternal mortality</a:t>
            </a:r>
          </a:p>
          <a:p>
            <a:pPr marL="0" indent="0">
              <a:buNone/>
            </a:pPr>
            <a:r>
              <a:rPr lang="en-GB" dirty="0"/>
              <a:t>This investigates external factors that can influence the maternal death rate of countries and continents. As it is shown that lack of medical care and professional carers can heavily influence the rise in death count.</a:t>
            </a:r>
          </a:p>
          <a:p>
            <a:pPr marL="0" indent="0">
              <a:buNone/>
            </a:pPr>
            <a:r>
              <a:rPr lang="en-GB" i="1" dirty="0"/>
              <a:t>- Global Average Maternal Deaths</a:t>
            </a:r>
          </a:p>
          <a:p>
            <a:pPr marL="0" indent="0">
              <a:buNone/>
            </a:pPr>
            <a:r>
              <a:rPr lang="en-GB" dirty="0"/>
              <a:t>This compared two countries with the largest average maternal death rate, and they fall within the developing countries. </a:t>
            </a:r>
          </a:p>
          <a:p>
            <a:pPr>
              <a:buFontTx/>
              <a:buChar char="-"/>
            </a:pPr>
            <a:r>
              <a:rPr lang="en-GB" i="1" dirty="0">
                <a:effectLst/>
              </a:rPr>
              <a:t>Comparing the Highest Maternal Moralities</a:t>
            </a:r>
          </a:p>
          <a:p>
            <a:pPr marL="0" indent="0">
              <a:buNone/>
            </a:pPr>
            <a:r>
              <a:rPr lang="en-GB" dirty="0"/>
              <a:t>When comparing all other countries it is very event that the highest death rates fall under Africa and Asia again, all the significant bubbles shows are highlighted as such. </a:t>
            </a:r>
            <a:endParaRPr lang="en-GB" dirty="0">
              <a:effectLst/>
            </a:endParaRPr>
          </a:p>
          <a:p>
            <a:pPr marL="0" indent="0">
              <a:buNone/>
            </a:pPr>
            <a:endParaRPr lang="en-GB" dirty="0"/>
          </a:p>
        </p:txBody>
      </p:sp>
    </p:spTree>
    <p:extLst>
      <p:ext uri="{BB962C8B-B14F-4D97-AF65-F5344CB8AC3E}">
        <p14:creationId xmlns:p14="http://schemas.microsoft.com/office/powerpoint/2010/main" val="342635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6B52-2913-7992-5687-BD18028A0C8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2E23CB7-2994-3E87-625B-5250A5EFD14D}"/>
              </a:ext>
            </a:extLst>
          </p:cNvPr>
          <p:cNvSpPr>
            <a:spLocks noGrp="1"/>
          </p:cNvSpPr>
          <p:nvPr>
            <p:ph idx="1"/>
          </p:nvPr>
        </p:nvSpPr>
        <p:spPr/>
        <p:txBody>
          <a:bodyPr>
            <a:normAutofit fontScale="92500" lnSpcReduction="20000"/>
          </a:bodyPr>
          <a:lstStyle/>
          <a:p>
            <a:pPr>
              <a:buFontTx/>
              <a:buChar char="-"/>
            </a:pPr>
            <a:r>
              <a:rPr lang="en-GB" i="1" dirty="0">
                <a:effectLst/>
              </a:rPr>
              <a:t>Supervised Professional</a:t>
            </a:r>
          </a:p>
          <a:p>
            <a:pPr marL="0" indent="0">
              <a:buNone/>
            </a:pPr>
            <a:r>
              <a:rPr lang="en-GB" dirty="0"/>
              <a:t>From the investigations it has shown that a higher percentage of mothers survive when a skilled professional is aiding them before, during or after child birth. And the Maps show that high attendance is only available in the developed regions such as Europe and America. This can be one of the underlying factors of the mortality rates and investigation. </a:t>
            </a:r>
          </a:p>
          <a:p>
            <a:pPr marL="0" indent="0">
              <a:buNone/>
            </a:pPr>
            <a:r>
              <a:rPr lang="en-GB" dirty="0">
                <a:effectLst/>
              </a:rPr>
              <a:t>Another would be the economy itself, the loss of mother</a:t>
            </a:r>
            <a:r>
              <a:rPr lang="en-GB" dirty="0"/>
              <a:t>s affects the economy of countries heavily as mother are dying while being in their prime (most) , they are not adding much value to the economy therefore progress of development is rather slow. This can be drawn back to why Africa and South Asian are still developing countries, they are falling behind due to high mortality rate, which ruin economy which in turn means no development of medical apparatuses, appropriate atmosphere for medical attention of even proving enough skilled professionals for a mother. </a:t>
            </a:r>
            <a:endParaRPr lang="en-GB" dirty="0">
              <a:effectLst/>
            </a:endParaRPr>
          </a:p>
          <a:p>
            <a:pPr marL="0" indent="0">
              <a:buNone/>
            </a:pPr>
            <a:endParaRPr lang="en-GB" i="1" dirty="0"/>
          </a:p>
        </p:txBody>
      </p:sp>
    </p:spTree>
    <p:extLst>
      <p:ext uri="{BB962C8B-B14F-4D97-AF65-F5344CB8AC3E}">
        <p14:creationId xmlns:p14="http://schemas.microsoft.com/office/powerpoint/2010/main" val="211273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171-6D11-C00E-9DC0-9ECF54195753}"/>
              </a:ext>
            </a:extLst>
          </p:cNvPr>
          <p:cNvSpPr>
            <a:spLocks noGrp="1"/>
          </p:cNvSpPr>
          <p:nvPr>
            <p:ph type="title"/>
          </p:nvPr>
        </p:nvSpPr>
        <p:spPr/>
        <p:txBody>
          <a:bodyPr>
            <a:normAutofit/>
          </a:bodyPr>
          <a:lstStyle/>
          <a:p>
            <a:r>
              <a:rPr lang="en-GB" b="0" i="0" dirty="0">
                <a:solidFill>
                  <a:srgbClr val="333333"/>
                </a:solidFill>
                <a:effectLst/>
                <a:latin typeface="-apple-system"/>
              </a:rPr>
              <a:t>IBM –An Introduction to AI/ML</a:t>
            </a:r>
            <a:br>
              <a:rPr lang="en-GB" b="0" i="0" dirty="0">
                <a:solidFill>
                  <a:srgbClr val="333333"/>
                </a:solidFill>
                <a:effectLst/>
                <a:latin typeface="-apple-system"/>
              </a:rPr>
            </a:br>
            <a:r>
              <a:rPr lang="en-GB" sz="2800" b="0" i="0" dirty="0">
                <a:solidFill>
                  <a:srgbClr val="333333"/>
                </a:solidFill>
                <a:effectLst/>
                <a:latin typeface="-apple-system"/>
              </a:rPr>
              <a:t>Richard Hopkins</a:t>
            </a:r>
            <a:endParaRPr lang="en-GB" dirty="0"/>
          </a:p>
        </p:txBody>
      </p:sp>
      <p:sp>
        <p:nvSpPr>
          <p:cNvPr id="3" name="Content Placeholder 2">
            <a:extLst>
              <a:ext uri="{FF2B5EF4-FFF2-40B4-BE49-F238E27FC236}">
                <a16:creationId xmlns:a16="http://schemas.microsoft.com/office/drawing/2014/main" id="{AB82FE0D-8F51-C00D-7849-7EEEBE1D2F3A}"/>
              </a:ext>
            </a:extLst>
          </p:cNvPr>
          <p:cNvSpPr>
            <a:spLocks noGrp="1"/>
          </p:cNvSpPr>
          <p:nvPr>
            <p:ph idx="1"/>
          </p:nvPr>
        </p:nvSpPr>
        <p:spPr/>
        <p:txBody>
          <a:bodyPr>
            <a:normAutofit fontScale="25000" lnSpcReduction="20000"/>
          </a:bodyPr>
          <a:lstStyle/>
          <a:p>
            <a:pPr marL="0" indent="0" algn="l">
              <a:buNone/>
            </a:pPr>
            <a:br>
              <a:rPr lang="en-GB" sz="7200" dirty="0"/>
            </a:br>
            <a:r>
              <a:rPr lang="en-GB" sz="7200" b="1" dirty="0"/>
              <a:t>Overview</a:t>
            </a:r>
            <a:r>
              <a:rPr lang="en-GB" sz="7200" dirty="0"/>
              <a:t> – Gives a brief History of AL, and application of AI and ML. Various successful AI projects throughout history.</a:t>
            </a:r>
          </a:p>
          <a:p>
            <a:pPr marL="0" indent="0" algn="l">
              <a:buNone/>
            </a:pPr>
            <a:endParaRPr lang="en-GB" sz="7200" dirty="0"/>
          </a:p>
          <a:p>
            <a:pPr marL="0" indent="0">
              <a:buNone/>
            </a:pPr>
            <a:r>
              <a:rPr lang="en-GB" sz="7200" b="1" dirty="0"/>
              <a:t>Discussion</a:t>
            </a:r>
            <a:r>
              <a:rPr lang="en-GB" sz="7200" dirty="0"/>
              <a:t> </a:t>
            </a:r>
          </a:p>
          <a:p>
            <a:pPr marL="0" indent="0">
              <a:buNone/>
            </a:pPr>
            <a:r>
              <a:rPr lang="en-GB" sz="7200" dirty="0"/>
              <a:t>- Really enjoyable presentation led by a very engaging and knowledgeable presenter. There was a lot of very fascinating projects that were highlighted in this presentation. Some of my favourites were as following </a:t>
            </a:r>
          </a:p>
          <a:p>
            <a:pPr marL="0" indent="0">
              <a:buNone/>
            </a:pPr>
            <a:r>
              <a:rPr lang="en-GB" sz="7200" dirty="0"/>
              <a:t>- Deep Blue – This was an artificial intelligence system that beat world champion Grand Master Kasparov. This was an amazing feat that was achieved in 1997. This was done by a powerful computer, whose evaluation functions were accomplished by training from previous games and analysing 1000+ grandmaster games. So, It was learning chess, not just beating Kasparov by brute strength and computational power.</a:t>
            </a:r>
          </a:p>
          <a:p>
            <a:pPr marL="0" indent="0">
              <a:buNone/>
            </a:pPr>
            <a:r>
              <a:rPr lang="en-GB" sz="7200" dirty="0"/>
              <a:t>- Project Debater – Which writes and outputs a speech writing by itself in an Oxford style debate. It listens and responds accordingly. This was interesting because it was up against a world champion debater, although it lost, I found it fascinating that it can understand a human and write and output a full speech to construct a flowing debate to try and win the audience. It lost because it lacks human emotions and is too factually base .</a:t>
            </a:r>
          </a:p>
          <a:p>
            <a:pPr marL="0" indent="0" algn="l">
              <a:buNone/>
            </a:pPr>
            <a:r>
              <a:rPr lang="en-GB" sz="1600" dirty="0"/>
              <a:t>-</a:t>
            </a:r>
          </a:p>
        </p:txBody>
      </p:sp>
    </p:spTree>
    <p:extLst>
      <p:ext uri="{BB962C8B-B14F-4D97-AF65-F5344CB8AC3E}">
        <p14:creationId xmlns:p14="http://schemas.microsoft.com/office/powerpoint/2010/main" val="177526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7BC5-BEBD-A3E1-0893-0EB41007ACE9}"/>
              </a:ext>
            </a:extLst>
          </p:cNvPr>
          <p:cNvSpPr>
            <a:spLocks noGrp="1"/>
          </p:cNvSpPr>
          <p:nvPr>
            <p:ph type="title"/>
          </p:nvPr>
        </p:nvSpPr>
        <p:spPr/>
        <p:txBody>
          <a:bodyPr/>
          <a:lstStyle/>
          <a:p>
            <a:r>
              <a:rPr lang="en-GB" b="0" i="0" dirty="0">
                <a:solidFill>
                  <a:srgbClr val="333333"/>
                </a:solidFill>
                <a:effectLst/>
                <a:latin typeface="-apple-system"/>
              </a:rPr>
              <a:t>AI in Food Manufacturing</a:t>
            </a:r>
            <a:br>
              <a:rPr lang="en-GB" b="0" i="0" dirty="0">
                <a:solidFill>
                  <a:srgbClr val="333333"/>
                </a:solidFill>
                <a:effectLst/>
                <a:latin typeface="-apple-system"/>
              </a:rPr>
            </a:br>
            <a:r>
              <a:rPr lang="en-GB" sz="2800" b="0" i="0" dirty="0">
                <a:solidFill>
                  <a:srgbClr val="333333"/>
                </a:solidFill>
                <a:effectLst/>
                <a:latin typeface="-apple-system"/>
              </a:rPr>
              <a:t>Mohamad Saada</a:t>
            </a:r>
            <a:endParaRPr lang="en-GB" sz="2800" dirty="0"/>
          </a:p>
        </p:txBody>
      </p:sp>
      <p:sp>
        <p:nvSpPr>
          <p:cNvPr id="3" name="Content Placeholder 2">
            <a:extLst>
              <a:ext uri="{FF2B5EF4-FFF2-40B4-BE49-F238E27FC236}">
                <a16:creationId xmlns:a16="http://schemas.microsoft.com/office/drawing/2014/main" id="{DD0B3E10-64A1-74ED-DDC8-C597FF37D8C3}"/>
              </a:ext>
            </a:extLst>
          </p:cNvPr>
          <p:cNvSpPr>
            <a:spLocks noGrp="1"/>
          </p:cNvSpPr>
          <p:nvPr>
            <p:ph idx="1"/>
          </p:nvPr>
        </p:nvSpPr>
        <p:spPr/>
        <p:txBody>
          <a:bodyPr>
            <a:normAutofit/>
          </a:bodyPr>
          <a:lstStyle/>
          <a:p>
            <a:pPr marL="0" indent="0">
              <a:buNone/>
            </a:pPr>
            <a:r>
              <a:rPr lang="en-GB" sz="1800" b="1" dirty="0"/>
              <a:t>Overview</a:t>
            </a:r>
            <a:r>
              <a:rPr lang="en-GB" sz="1800" dirty="0"/>
              <a:t> – Highlights how Loughborough is in cooperation with Millitec, and shows how robots are being used in a sanitary fashion to reduce human labour.</a:t>
            </a:r>
          </a:p>
          <a:p>
            <a:pPr marL="0" indent="0">
              <a:buNone/>
            </a:pPr>
            <a:endParaRPr lang="en-GB" sz="1800" dirty="0"/>
          </a:p>
          <a:p>
            <a:pPr marL="0" indent="0">
              <a:buNone/>
            </a:pPr>
            <a:r>
              <a:rPr lang="en-GB" sz="1800" b="1" dirty="0"/>
              <a:t>Discussion</a:t>
            </a:r>
            <a:r>
              <a:rPr lang="en-GB" sz="1800" dirty="0"/>
              <a:t> </a:t>
            </a:r>
          </a:p>
          <a:p>
            <a:pPr marL="0" indent="0">
              <a:buNone/>
            </a:pPr>
            <a:r>
              <a:rPr lang="en-GB" sz="1800" dirty="0"/>
              <a:t>- A lot of technical aspects were discussed in this presentation. Main point was depth learning imagery which the robots use to create a 3D image of the food passing on a conveyer belt. </a:t>
            </a:r>
          </a:p>
          <a:p>
            <a:pPr marL="0" indent="0">
              <a:buNone/>
            </a:pPr>
            <a:r>
              <a:rPr lang="en-GB" sz="1800" dirty="0"/>
              <a:t>- I found it fascinating that even with all the technology it is costing money and a lot of time to gather data for the machine learning to overcome simple problems that were highlighted. For example, the system detects touching objects as a single item even if it is a small bit touching. This depth-based solutions were poor performers, especially when more than one ingredient is used. </a:t>
            </a:r>
          </a:p>
          <a:p>
            <a:pPr marL="0" indent="0">
              <a:buNone/>
            </a:pPr>
            <a:r>
              <a:rPr lang="en-GB" sz="1800" dirty="0"/>
              <a:t>- Deep learning being the solution was quite interesting, which ideally only reacts when it has identified the object through learning from a lot of models and training data. This gave very good results and the sandwiches looked much cleaner. The HDR production line produces 750000 sandwiches every day, that was cool fact to know.</a:t>
            </a:r>
          </a:p>
          <a:p>
            <a:pPr>
              <a:buFontTx/>
              <a:buChar char="-"/>
            </a:pPr>
            <a:endParaRPr lang="en-GB" sz="2800" dirty="0"/>
          </a:p>
          <a:p>
            <a:pPr marL="0" indent="0">
              <a:buNone/>
            </a:pPr>
            <a:endParaRPr lang="en-GB" dirty="0"/>
          </a:p>
        </p:txBody>
      </p:sp>
    </p:spTree>
    <p:extLst>
      <p:ext uri="{BB962C8B-B14F-4D97-AF65-F5344CB8AC3E}">
        <p14:creationId xmlns:p14="http://schemas.microsoft.com/office/powerpoint/2010/main" val="25656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C886-33BD-F711-4631-37B0A3F6FF0E}"/>
              </a:ext>
            </a:extLst>
          </p:cNvPr>
          <p:cNvSpPr>
            <a:spLocks noGrp="1"/>
          </p:cNvSpPr>
          <p:nvPr>
            <p:ph type="title"/>
          </p:nvPr>
        </p:nvSpPr>
        <p:spPr/>
        <p:txBody>
          <a:bodyPr/>
          <a:lstStyle/>
          <a:p>
            <a:r>
              <a:rPr lang="en-GB" dirty="0"/>
              <a:t>Computacenter and NVIDIA</a:t>
            </a:r>
            <a:br>
              <a:rPr lang="en-GB" dirty="0"/>
            </a:br>
            <a:r>
              <a:rPr lang="en-GB" sz="2800" i="1" dirty="0"/>
              <a:t>(Multiple Speakers)</a:t>
            </a:r>
          </a:p>
        </p:txBody>
      </p:sp>
      <p:sp>
        <p:nvSpPr>
          <p:cNvPr id="3" name="Content Placeholder 2">
            <a:extLst>
              <a:ext uri="{FF2B5EF4-FFF2-40B4-BE49-F238E27FC236}">
                <a16:creationId xmlns:a16="http://schemas.microsoft.com/office/drawing/2014/main" id="{37E71111-FCB6-F929-ABE0-6FE990C963E1}"/>
              </a:ext>
            </a:extLst>
          </p:cNvPr>
          <p:cNvSpPr>
            <a:spLocks noGrp="1"/>
          </p:cNvSpPr>
          <p:nvPr>
            <p:ph idx="1"/>
          </p:nvPr>
        </p:nvSpPr>
        <p:spPr/>
        <p:txBody>
          <a:bodyPr>
            <a:normAutofit/>
          </a:bodyPr>
          <a:lstStyle/>
          <a:p>
            <a:pPr marL="0" indent="0">
              <a:buNone/>
            </a:pPr>
            <a:r>
              <a:rPr lang="en-GB" sz="1800" b="1" dirty="0"/>
              <a:t>Overview</a:t>
            </a:r>
            <a:r>
              <a:rPr lang="en-GB" sz="1800" dirty="0"/>
              <a:t> – Talk about life of a data scantiest. Big Bang of  Metaverse/ Omniverse, Hardware software and GPU from NVIDIA</a:t>
            </a:r>
          </a:p>
          <a:p>
            <a:pPr marL="0" indent="0">
              <a:buNone/>
            </a:pPr>
            <a:endParaRPr lang="en-GB" sz="1800" dirty="0"/>
          </a:p>
          <a:p>
            <a:pPr marL="0" indent="0">
              <a:buNone/>
            </a:pPr>
            <a:r>
              <a:rPr lang="en-GB" sz="1800" b="1" dirty="0"/>
              <a:t>Discussion </a:t>
            </a:r>
          </a:p>
          <a:p>
            <a:pPr marL="0" indent="0">
              <a:buNone/>
            </a:pPr>
            <a:r>
              <a:rPr lang="en-GB" sz="1800" dirty="0"/>
              <a:t>- Very interesting talk. Found it interesting talking about the hardware and graphics cards and the manufacturing and availability of them. Interesting how they are approaching to use severs instead of developing new devices for gaming. </a:t>
            </a:r>
          </a:p>
          <a:p>
            <a:pPr marL="0" indent="0">
              <a:buNone/>
            </a:pPr>
            <a:r>
              <a:rPr lang="en-GB" sz="1800" dirty="0"/>
              <a:t>- Most fascinating was talk about the Omniverse and the smart AI from project TOKKIO. I found it very captivating that the avatar can understand speech and reply, and retain information of what was being asked without prompting any hints at it. It also does gestures that follow the speech.  </a:t>
            </a:r>
          </a:p>
          <a:p>
            <a:pPr marL="0" indent="0">
              <a:buNone/>
            </a:pPr>
            <a:r>
              <a:rPr lang="en-GB" sz="1800" dirty="0"/>
              <a:t>- Also interesting learning about software used for analysis of real life situations. They use real time physics in the omniverse that generates real life incidents and motion of objects like explosion, flowing and basic physics.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947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EAC7-3879-6FF5-3B3B-EB8616A897EB}"/>
              </a:ext>
            </a:extLst>
          </p:cNvPr>
          <p:cNvSpPr>
            <a:spLocks noGrp="1"/>
          </p:cNvSpPr>
          <p:nvPr>
            <p:ph type="title"/>
          </p:nvPr>
        </p:nvSpPr>
        <p:spPr/>
        <p:txBody>
          <a:bodyPr/>
          <a:lstStyle/>
          <a:p>
            <a:r>
              <a:rPr lang="en-GB" dirty="0"/>
              <a:t>Fujitsu</a:t>
            </a:r>
            <a:br>
              <a:rPr lang="en-GB" dirty="0"/>
            </a:br>
            <a:r>
              <a:rPr lang="en-GB" sz="2800" dirty="0"/>
              <a:t>Jensen Deutrom</a:t>
            </a:r>
            <a:endParaRPr lang="en-GB" dirty="0"/>
          </a:p>
        </p:txBody>
      </p:sp>
      <p:sp>
        <p:nvSpPr>
          <p:cNvPr id="3" name="Content Placeholder 2">
            <a:extLst>
              <a:ext uri="{FF2B5EF4-FFF2-40B4-BE49-F238E27FC236}">
                <a16:creationId xmlns:a16="http://schemas.microsoft.com/office/drawing/2014/main" id="{0532F059-EA09-EE28-B03E-A9CEFF609F4A}"/>
              </a:ext>
            </a:extLst>
          </p:cNvPr>
          <p:cNvSpPr>
            <a:spLocks noGrp="1"/>
          </p:cNvSpPr>
          <p:nvPr>
            <p:ph idx="1"/>
          </p:nvPr>
        </p:nvSpPr>
        <p:spPr/>
        <p:txBody>
          <a:bodyPr>
            <a:normAutofit/>
          </a:bodyPr>
          <a:lstStyle/>
          <a:p>
            <a:pPr marL="0" indent="0">
              <a:buNone/>
            </a:pPr>
            <a:r>
              <a:rPr lang="en-GB" sz="1800" b="1" dirty="0"/>
              <a:t>Overview</a:t>
            </a:r>
            <a:r>
              <a:rPr lang="en-GB" sz="1800" dirty="0"/>
              <a:t> – Highlights history of Big Data, and problems with Big Data. Also give applications of Big Data and how it can be helpful such as Cyber Security</a:t>
            </a:r>
          </a:p>
          <a:p>
            <a:pPr marL="0" indent="0">
              <a:buNone/>
            </a:pPr>
            <a:r>
              <a:rPr lang="en-GB" sz="1800" b="1" dirty="0"/>
              <a:t>Discussion</a:t>
            </a:r>
            <a:r>
              <a:rPr lang="en-GB" sz="1800" dirty="0"/>
              <a:t> </a:t>
            </a:r>
          </a:p>
          <a:p>
            <a:pPr marL="0" indent="0">
              <a:buNone/>
            </a:pPr>
            <a:r>
              <a:rPr lang="en-GB" sz="1800" dirty="0"/>
              <a:t>- I found this interesting because it shows that there are a lot of problems data scientists, analysts, miners face. Some can influence and change how the data is being used and should be used. It is interesting that clients can ask for specific things, but this can be misinterpreted which can lead to problems.</a:t>
            </a:r>
          </a:p>
          <a:p>
            <a:pPr marL="0" indent="0">
              <a:buNone/>
            </a:pPr>
            <a:r>
              <a:rPr lang="en-GB" sz="1800" dirty="0"/>
              <a:t>- The cyber security was the most interesting aspect. Big Bata can be used to for advanced threat detection. The real-time gathering of data allows quick response and accelerated e the threat detection and ‘identify the attack early on in the kill chain and minimise the damages. </a:t>
            </a:r>
          </a:p>
          <a:p>
            <a:pPr marL="0" indent="0">
              <a:buNone/>
            </a:pPr>
            <a:r>
              <a:rPr lang="en-GB" sz="1800" dirty="0"/>
              <a:t>- I also found how Big Data is being used for National Security, this was done by tweet analysation and other social networking. This allows the analysts to trigger threat alerts in advance. However there limitations of it which includes language. </a:t>
            </a:r>
          </a:p>
          <a:p>
            <a:pPr marL="0" indent="0">
              <a:buNone/>
            </a:pPr>
            <a:endParaRPr lang="en-GB" dirty="0"/>
          </a:p>
          <a:p>
            <a:endParaRPr lang="en-GB" dirty="0"/>
          </a:p>
        </p:txBody>
      </p:sp>
    </p:spTree>
    <p:extLst>
      <p:ext uri="{BB962C8B-B14F-4D97-AF65-F5344CB8AC3E}">
        <p14:creationId xmlns:p14="http://schemas.microsoft.com/office/powerpoint/2010/main" val="127717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B9C4-7496-7B12-1A49-0746452350C0}"/>
              </a:ext>
            </a:extLst>
          </p:cNvPr>
          <p:cNvSpPr>
            <a:spLocks noGrp="1"/>
          </p:cNvSpPr>
          <p:nvPr>
            <p:ph type="title"/>
          </p:nvPr>
        </p:nvSpPr>
        <p:spPr/>
        <p:txBody>
          <a:bodyPr>
            <a:normAutofit/>
          </a:bodyPr>
          <a:lstStyle/>
          <a:p>
            <a:r>
              <a:rPr lang="en-GB" dirty="0"/>
              <a:t>IBM </a:t>
            </a:r>
            <a:br>
              <a:rPr lang="en-GB" dirty="0"/>
            </a:br>
            <a:r>
              <a:rPr lang="en-GB" sz="2800" dirty="0"/>
              <a:t>Mary Wallace</a:t>
            </a:r>
          </a:p>
        </p:txBody>
      </p:sp>
      <p:sp>
        <p:nvSpPr>
          <p:cNvPr id="3" name="Content Placeholder 2">
            <a:extLst>
              <a:ext uri="{FF2B5EF4-FFF2-40B4-BE49-F238E27FC236}">
                <a16:creationId xmlns:a16="http://schemas.microsoft.com/office/drawing/2014/main" id="{8E906B82-5D13-0516-1122-A3B2E7061503}"/>
              </a:ext>
            </a:extLst>
          </p:cNvPr>
          <p:cNvSpPr>
            <a:spLocks noGrp="1"/>
          </p:cNvSpPr>
          <p:nvPr>
            <p:ph idx="1"/>
          </p:nvPr>
        </p:nvSpPr>
        <p:spPr/>
        <p:txBody>
          <a:bodyPr>
            <a:normAutofit/>
          </a:bodyPr>
          <a:lstStyle/>
          <a:p>
            <a:pPr marL="0" indent="0">
              <a:buNone/>
            </a:pPr>
            <a:r>
              <a:rPr lang="en-GB" sz="1800" b="1" dirty="0"/>
              <a:t>Overview</a:t>
            </a:r>
            <a:r>
              <a:rPr lang="en-GB" sz="1800" dirty="0"/>
              <a:t> – Use of Data science in business, mapping out a business. Innovation of current available products and systems.</a:t>
            </a:r>
          </a:p>
          <a:p>
            <a:pPr marL="0" indent="0">
              <a:buNone/>
            </a:pPr>
            <a:r>
              <a:rPr lang="en-GB" sz="1800" b="1" dirty="0"/>
              <a:t>Discussion</a:t>
            </a:r>
            <a:r>
              <a:rPr lang="en-GB" sz="1800" dirty="0"/>
              <a:t> </a:t>
            </a:r>
          </a:p>
          <a:p>
            <a:pPr marL="0" indent="0">
              <a:buNone/>
            </a:pPr>
            <a:r>
              <a:rPr lang="en-GB" sz="1800" dirty="0"/>
              <a:t>- Enjoyed discussion on the metaverse. Gave insight how the Metaverse can be used for business and e-commerce, with different companies, and sales being done over different reality or digital reality, she also gave various other opportunities for the metaverse. Learned what needs to change when approaching to open a business in the metaverse</a:t>
            </a:r>
          </a:p>
          <a:p>
            <a:pPr marL="0" indent="0">
              <a:buNone/>
            </a:pPr>
            <a:r>
              <a:rPr lang="en-GB" sz="1800" dirty="0"/>
              <a:t>- Learning about decentralisation which his beneficial personally as my final project is on NFT and Cryptocurrency. Highlighted how metaverse and NFT can be used in the future, such as owning an NFT give client various assets, and finding ways to attract customer in the metaverse</a:t>
            </a:r>
          </a:p>
          <a:p>
            <a:endParaRPr lang="en-GB" dirty="0"/>
          </a:p>
        </p:txBody>
      </p:sp>
    </p:spTree>
    <p:extLst>
      <p:ext uri="{BB962C8B-B14F-4D97-AF65-F5344CB8AC3E}">
        <p14:creationId xmlns:p14="http://schemas.microsoft.com/office/powerpoint/2010/main" val="333845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8914-302A-803E-DAEC-F9E24E23AE3D}"/>
              </a:ext>
            </a:extLst>
          </p:cNvPr>
          <p:cNvSpPr>
            <a:spLocks noGrp="1"/>
          </p:cNvSpPr>
          <p:nvPr>
            <p:ph type="title"/>
          </p:nvPr>
        </p:nvSpPr>
        <p:spPr/>
        <p:txBody>
          <a:bodyPr/>
          <a:lstStyle/>
          <a:p>
            <a:r>
              <a:rPr lang="en-GB" dirty="0"/>
              <a:t>Task 2: Data Analysis and Visualisation of Health data</a:t>
            </a:r>
          </a:p>
        </p:txBody>
      </p:sp>
      <p:sp>
        <p:nvSpPr>
          <p:cNvPr id="5" name="TextBox 4">
            <a:extLst>
              <a:ext uri="{FF2B5EF4-FFF2-40B4-BE49-F238E27FC236}">
                <a16:creationId xmlns:a16="http://schemas.microsoft.com/office/drawing/2014/main" id="{83FBDA9E-D813-6C67-030E-E6DF557D10FA}"/>
              </a:ext>
            </a:extLst>
          </p:cNvPr>
          <p:cNvSpPr txBox="1"/>
          <p:nvPr/>
        </p:nvSpPr>
        <p:spPr>
          <a:xfrm>
            <a:off x="3048000" y="2895418"/>
            <a:ext cx="6096000" cy="1323439"/>
          </a:xfrm>
          <a:prstGeom prst="rect">
            <a:avLst/>
          </a:prstGeom>
          <a:noFill/>
        </p:spPr>
        <p:txBody>
          <a:bodyPr wrap="square">
            <a:spAutoFit/>
          </a:bodyPr>
          <a:lstStyle/>
          <a:p>
            <a:r>
              <a:rPr lang="en-GB" sz="4000" dirty="0"/>
              <a:t>Exploring Global Maternal Mortality Using Tableau</a:t>
            </a:r>
          </a:p>
        </p:txBody>
      </p:sp>
    </p:spTree>
    <p:extLst>
      <p:ext uri="{BB962C8B-B14F-4D97-AF65-F5344CB8AC3E}">
        <p14:creationId xmlns:p14="http://schemas.microsoft.com/office/powerpoint/2010/main" val="13800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8468-7715-B7B4-0813-6AE248DFDC86}"/>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36FB0DC4-B65E-E7AC-5675-ED84514EE124}"/>
              </a:ext>
            </a:extLst>
          </p:cNvPr>
          <p:cNvSpPr>
            <a:spLocks noGrp="1"/>
          </p:cNvSpPr>
          <p:nvPr>
            <p:ph idx="1"/>
          </p:nvPr>
        </p:nvSpPr>
        <p:spPr/>
        <p:txBody>
          <a:bodyPr/>
          <a:lstStyle/>
          <a:p>
            <a:pPr>
              <a:buFontTx/>
              <a:buChar char="-"/>
            </a:pPr>
            <a:r>
              <a:rPr lang="en-GB" dirty="0"/>
              <a:t>Identify regions where most maternal mortality have occurred</a:t>
            </a:r>
          </a:p>
          <a:p>
            <a:pPr>
              <a:buFontTx/>
              <a:buChar char="-"/>
            </a:pPr>
            <a:r>
              <a:rPr lang="en-GB" dirty="0"/>
              <a:t>Show trend of mortality periodically</a:t>
            </a:r>
          </a:p>
          <a:p>
            <a:pPr>
              <a:buFontTx/>
              <a:buChar char="-"/>
            </a:pPr>
            <a:r>
              <a:rPr lang="en-GB" dirty="0"/>
              <a:t>Compare countries off different regions</a:t>
            </a:r>
          </a:p>
          <a:p>
            <a:pPr>
              <a:buFontTx/>
              <a:buChar char="-"/>
            </a:pPr>
            <a:r>
              <a:rPr lang="en-GB" dirty="0"/>
              <a:t>Show visual understanding of global maternal mortality ratios</a:t>
            </a:r>
          </a:p>
          <a:p>
            <a:pPr>
              <a:buFontTx/>
              <a:buChar char="-"/>
            </a:pPr>
            <a:r>
              <a:rPr lang="en-GB" dirty="0"/>
              <a:t>Identify some underlying causes of high mortality</a:t>
            </a:r>
          </a:p>
          <a:p>
            <a:pPr>
              <a:buFontTx/>
              <a:buChar char="-"/>
            </a:pPr>
            <a:endParaRPr lang="en-GB" dirty="0"/>
          </a:p>
          <a:p>
            <a:pPr>
              <a:buFontTx/>
              <a:buChar char="-"/>
            </a:pPr>
            <a:endParaRPr lang="en-GB" dirty="0"/>
          </a:p>
        </p:txBody>
      </p:sp>
    </p:spTree>
    <p:extLst>
      <p:ext uri="{BB962C8B-B14F-4D97-AF65-F5344CB8AC3E}">
        <p14:creationId xmlns:p14="http://schemas.microsoft.com/office/powerpoint/2010/main" val="88747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8147</TotalTime>
  <Words>1926</Words>
  <Application>Microsoft Office PowerPoint</Application>
  <PresentationFormat>Widescreen</PresentationFormat>
  <Paragraphs>91</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Open Sans</vt:lpstr>
      <vt:lpstr>Office Theme</vt:lpstr>
      <vt:lpstr>21COP511: AI &amp; Big Data Coursework</vt:lpstr>
      <vt:lpstr>Task 1: Industry and research talk report</vt:lpstr>
      <vt:lpstr>IBM –An Introduction to AI/ML Richard Hopkins</vt:lpstr>
      <vt:lpstr>AI in Food Manufacturing Mohamad Saada</vt:lpstr>
      <vt:lpstr>Computacenter and NVIDIA (Multiple Speakers)</vt:lpstr>
      <vt:lpstr>Fujitsu Jensen Deutrom</vt:lpstr>
      <vt:lpstr>IBM  Mary Wallace</vt:lpstr>
      <vt:lpstr>Task 2: Data Analysis and Visualisation of Health data</vt:lpstr>
      <vt:lpstr>Objectives</vt:lpstr>
      <vt:lpstr>Data Compilation</vt:lpstr>
      <vt:lpstr>Dataset</vt:lpstr>
      <vt:lpstr>Cleaning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21COP511: AI &amp; Big Data Coursework</dc:title>
  <dc:creator>(pg) Manazir Najib</dc:creator>
  <cp:lastModifiedBy>(pg) Manazir Najib</cp:lastModifiedBy>
  <cp:revision>9</cp:revision>
  <dcterms:created xsi:type="dcterms:W3CDTF">2022-05-20T13:49:18Z</dcterms:created>
  <dcterms:modified xsi:type="dcterms:W3CDTF">2022-05-27T10:05:53Z</dcterms:modified>
</cp:coreProperties>
</file>