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Nuni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italic.fntdata"/><Relationship Id="rId30" Type="http://schemas.openxmlformats.org/officeDocument/2006/relationships/font" Target="fonts/Nuni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195f65421c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195f65421c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195f65421c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195f65421c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195f65421c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195f65421c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195f65421c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195f65421c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195f65421c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195f65421c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195f65421c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195f65421c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195f65421c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195f65421c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195f65421c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195f65421c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195f65421c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195f65421c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195f65421c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195f65421c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95f65421c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95f65421c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195f65421c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195f65421c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195f65421c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195f65421c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195f65421c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195f65421c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195f65421c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195f65421c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95f65421c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195f65421c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95f65421c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195f65421c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195f65421c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195f65421c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195f65421c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195f65421c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195f65421c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195f65421c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195f65421c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195f65421c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195f65421c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195f65421c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omg.org/spec/UML/2.5.1/PDF" TargetMode="External"/><Relationship Id="rId4" Type="http://schemas.openxmlformats.org/officeDocument/2006/relationships/hyperlink" Target="https://www.uml-diagrams.or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	 	 	 	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Klasy i obiekty w UML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797325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Adam Lamers 266559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Relacja Klasy z Rozszerzeniem (Extension)</a:t>
            </a:r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Relacja ta implikuje możliwość rozszerzenia własności klasy (zastosowania)  przez Stereotyp (Stereotype)</a:t>
            </a:r>
            <a:endParaRPr/>
          </a:p>
        </p:txBody>
      </p:sp>
      <p:sp>
        <p:nvSpPr>
          <p:cNvPr id="194" name="Google Shape;194;p2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7" y="2637016"/>
            <a:ext cx="4224401" cy="1023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Notacja</a:t>
            </a:r>
            <a:endParaRPr/>
          </a:p>
        </p:txBody>
      </p:sp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500" y="1586749"/>
            <a:ext cx="6411374" cy="300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Notacja cd.</a:t>
            </a:r>
            <a:endParaRPr/>
          </a:p>
        </p:txBody>
      </p:sp>
      <p:sp>
        <p:nvSpPr>
          <p:cNvPr id="208" name="Google Shape;208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9765" y="1509437"/>
            <a:ext cx="2724475" cy="326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Aktywna Klasa</a:t>
            </a:r>
            <a:endParaRPr/>
          </a:p>
        </p:txBody>
      </p:sp>
      <p:sp>
        <p:nvSpPr>
          <p:cNvPr id="215" name="Google Shape;215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3782" y="2136000"/>
            <a:ext cx="3411675" cy="187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Klasa abstrakcyjna</a:t>
            </a:r>
            <a:endParaRPr/>
          </a:p>
        </p:txBody>
      </p:sp>
      <p:sp>
        <p:nvSpPr>
          <p:cNvPr id="222" name="Google Shape;222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9375" y="1712453"/>
            <a:ext cx="6085350" cy="267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Zaawansowana wewnętrzna struktura Klasy</a:t>
            </a:r>
            <a:endParaRPr/>
          </a:p>
        </p:txBody>
      </p:sp>
      <p:sp>
        <p:nvSpPr>
          <p:cNvPr id="229" name="Google Shape;229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400" y="1629625"/>
            <a:ext cx="49911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Zaawansowana struktura Klasy z multiplicity</a:t>
            </a:r>
            <a:endParaRPr/>
          </a:p>
        </p:txBody>
      </p:sp>
      <p:sp>
        <p:nvSpPr>
          <p:cNvPr id="236" name="Google Shape;236;p2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0750" y="2162375"/>
            <a:ext cx="4742500" cy="154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Konstruktor Klasy</a:t>
            </a:r>
            <a:endParaRPr/>
          </a:p>
        </p:txBody>
      </p:sp>
      <p:sp>
        <p:nvSpPr>
          <p:cNvPr id="243" name="Google Shape;243;p2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175" y="1947647"/>
            <a:ext cx="6953024" cy="223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Obiekty (InstanceSpecification)</a:t>
            </a:r>
            <a:endParaRPr/>
          </a:p>
        </p:txBody>
      </p:sp>
      <p:sp>
        <p:nvSpPr>
          <p:cNvPr id="250" name="Google Shape;250;p3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Google Shape;25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1492" y="1800200"/>
            <a:ext cx="5709582" cy="27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Notacja obiektów</a:t>
            </a:r>
            <a:endParaRPr/>
          </a:p>
        </p:txBody>
      </p:sp>
      <p:sp>
        <p:nvSpPr>
          <p:cNvPr id="257" name="Google Shape;257;p3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6201" y="1990725"/>
            <a:ext cx="4989600" cy="199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Klasa 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Klasa (Class) jest elementem, który określa funkcjonalności, znaczenie I charakterystykę obiektów, które klasyfikuje.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Łącza z obiektami</a:t>
            </a:r>
            <a:endParaRPr/>
          </a:p>
        </p:txBody>
      </p:sp>
      <p:sp>
        <p:nvSpPr>
          <p:cNvPr id="264" name="Google Shape;264;p3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5" name="Google Shape;26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7800" y="2077425"/>
            <a:ext cx="6048375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Użycie elementu jako atrybutu</a:t>
            </a:r>
            <a:endParaRPr/>
          </a:p>
        </p:txBody>
      </p:sp>
      <p:sp>
        <p:nvSpPr>
          <p:cNvPr id="271" name="Google Shape;271;p3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2" name="Google Shape;27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2810" y="1990725"/>
            <a:ext cx="6630291" cy="170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Użycie elementu jako atrybutu cd.</a:t>
            </a:r>
            <a:endParaRPr/>
          </a:p>
        </p:txBody>
      </p:sp>
      <p:sp>
        <p:nvSpPr>
          <p:cNvPr id="278" name="Google Shape;278;p3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6525" y="2347225"/>
            <a:ext cx="6134100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Dziękuje za uwagę</a:t>
            </a:r>
            <a:endParaRPr/>
          </a:p>
        </p:txBody>
      </p:sp>
      <p:sp>
        <p:nvSpPr>
          <p:cNvPr id="285" name="Google Shape;285;p3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Źródła: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-</a:t>
            </a:r>
            <a:r>
              <a:rPr lang="pl" u="sng">
                <a:solidFill>
                  <a:schemeClr val="hlink"/>
                </a:solidFill>
                <a:hlinkClick r:id="rId3"/>
              </a:rPr>
              <a:t>https://www.omg.org/spec/UML/2.5.1/PDF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-</a:t>
            </a:r>
            <a:r>
              <a:rPr lang="pl" u="sng">
                <a:solidFill>
                  <a:schemeClr val="hlink"/>
                </a:solidFill>
                <a:hlinkClick r:id="rId4"/>
              </a:rPr>
              <a:t>https://www.uml-diagrams.org/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3343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Abstract syntax</a:t>
            </a:r>
            <a:endParaRPr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3625" y="927475"/>
            <a:ext cx="4103850" cy="3828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Atrybuty Klasy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isActive: Czy wszystkie instancje klasy są aktywne</a:t>
            </a:r>
            <a:r>
              <a:rPr lang="pl"/>
              <a:t>	 	 	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IsAbstract: Czy klasa jest abstrakcyjna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5250" y="2233175"/>
            <a:ext cx="3932475" cy="15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6"/>
          <p:cNvSpPr txBox="1"/>
          <p:nvPr>
            <p:ph idx="2" type="body"/>
          </p:nvPr>
        </p:nvSpPr>
        <p:spPr>
          <a:xfrm>
            <a:off x="4868525" y="1347750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3343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Abstract syntax</a:t>
            </a:r>
            <a:endParaRPr/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3625" y="927475"/>
            <a:ext cx="4103850" cy="3828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Relacja Klasy z Klasyfikatorem (Classifier)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Relacja ta sugeruje możliwość zagnieżdżania klas wewnątrz definicji innych klas.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8669" y="2316100"/>
            <a:ext cx="4000429" cy="93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Relacja Klasy z Własnością (Property)</a:t>
            </a:r>
            <a:endParaRPr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Relacja ta implikuje posiadanie przez Klasę atrybutów</a:t>
            </a:r>
            <a:endParaRPr/>
          </a:p>
        </p:txBody>
      </p:sp>
      <p:sp>
        <p:nvSpPr>
          <p:cNvPr id="170" name="Google Shape;170;p19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5247" y="2469450"/>
            <a:ext cx="4296201" cy="104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Relacja Klasy z Operacją (Operation)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Relacja ta implikuje posiadanie przez klasę zachowań/operacji</a:t>
            </a:r>
            <a:endParaRPr/>
          </a:p>
        </p:txBody>
      </p:sp>
      <p:sp>
        <p:nvSpPr>
          <p:cNvPr id="178" name="Google Shape;178;p20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881" y="2571750"/>
            <a:ext cx="3940944" cy="95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Relacja Klasy z Odbiorem (Reception)</a:t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Relacja ta implikuje, że klasa może reagować na odbiór sygnału w ramach komunikacji asynchronicznej</a:t>
            </a:r>
            <a:endParaRPr/>
          </a:p>
        </p:txBody>
      </p:sp>
      <p:sp>
        <p:nvSpPr>
          <p:cNvPr id="186" name="Google Shape;186;p21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8673" y="2475475"/>
            <a:ext cx="3941002" cy="95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