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ad18e1e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ad18e1e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dad18e1e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dad18e1e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dad18e1e9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dad18e1e9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edad18e1e9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edad18e1e9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edad18e1e9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edad18e1e9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dad18e1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dad18e1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ad18e1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ad18e1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dad18e1e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dad18e1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dad18e1e9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dad18e1e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ad18e1e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ad18e1e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dad18e1e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dad18e1e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dad18e1e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dad18e1e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dad18e1e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edad18e1e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zh.wikipedia.org/w/index.php?title=%E7%AF%84%E5%9C%8D%E6%9F%A5%E8%A9%A2_(%E8%B3%87%E6%96%99%E7%B5%90%E6%A7%8B)&amp;action=edit&amp;redlink=1" TargetMode="External"/><Relationship Id="rId22" Type="http://schemas.openxmlformats.org/officeDocument/2006/relationships/hyperlink" Target="https://zh.wikipedia.org/zh-tw/%E4%BA%8C%E5%88%86%E6%90%9C%E5%B0%8B%E6%BC%94%E7%AE%97%E6%B3%95#cite_note-FOOTNOTESedgewickWayne2011%C2%A73.1,_subsection_%22Rank_and_selection%22-5" TargetMode="External"/><Relationship Id="rId21" Type="http://schemas.openxmlformats.org/officeDocument/2006/relationships/hyperlink" Target="https://zh.wikipedia.org/w/index.php?title=%E6%8E%92%E5%90%8D%E6%9F%A5%E8%A9%A2&amp;action=edit&amp;redlink=1" TargetMode="External"/><Relationship Id="rId24" Type="http://schemas.openxmlformats.org/officeDocument/2006/relationships/hyperlink" Target="https://zh.wikipedia.org/zh-tw/%E4%BA%8C%E5%88%86%E6%90%9C%E5%B0%8B%E6%BC%94%E7%AE%97%E6%B3%95#cite_note-FOOTNOTEGoldmanGoldman2008461%E2%80%93463-6" TargetMode="External"/><Relationship Id="rId23" Type="http://schemas.openxmlformats.org/officeDocument/2006/relationships/hyperlink" Target="https://zh.wikipedia.org/zh-tw/%E4%BA%8C%E5%88%86%E6%90%9C%E5%B0%8B%E6%BC%94%E7%AE%97%E6%B3%95#cite_note-FOOTNOTESedgewickWayne2011%C2%A73.1,_subsection_%22Rank_and_selection%22-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8%AE%A1%E7%AE%97%E6%9C%BA%E7%A7%91%E5%AD%A6" TargetMode="External"/><Relationship Id="rId4" Type="http://schemas.openxmlformats.org/officeDocument/2006/relationships/hyperlink" Target="https://zh.wikipedia.org/zh-tw/%E4%BA%8C%E5%88%86%E6%90%9C%E5%B0%8B%E6%BC%94%E7%AE%97%E6%B3%95#cite_note-1" TargetMode="External"/><Relationship Id="rId9" Type="http://schemas.openxmlformats.org/officeDocument/2006/relationships/hyperlink" Target="https://zh.wikipedia.org/wiki/%E6%97%B6%E9%97%B4%E5%A4%8D%E6%9D%82%E5%BA%A6#%E5%AF%B9%E6%95%B0%E6%97%B6%E9%97%B4" TargetMode="External"/><Relationship Id="rId26" Type="http://schemas.openxmlformats.org/officeDocument/2006/relationships/hyperlink" Target="https://zh.wikipedia.org/wiki/%E6%97%B6%E9%97%B4%E5%A4%8D%E6%9D%82%E5%BA%A6" TargetMode="External"/><Relationship Id="rId25" Type="http://schemas.openxmlformats.org/officeDocument/2006/relationships/hyperlink" Target="https://zh.wikipedia.org/zh-tw/%E4%BA%8C%E5%88%86%E6%90%9C%E5%B0%8B%E6%BC%94%E7%AE%97%E6%B3%95#cite_note-FOOTNOTESedgewickWayne2011%C2%A73.1,_subsection_%22Range_queries%22-7" TargetMode="External"/><Relationship Id="rId28" Type="http://schemas.openxmlformats.org/officeDocument/2006/relationships/hyperlink" Target="https://zh.wikipedia.org/wiki/%E5%B0%BE%E9%80%92%E5%BD%92" TargetMode="External"/><Relationship Id="rId27" Type="http://schemas.openxmlformats.org/officeDocument/2006/relationships/hyperlink" Target="https://zh.wikipedia.org/wiki/%E7%A9%BA%E9%97%B4%E5%A4%8D%E6%9D%82%E5%BA%A6" TargetMode="External"/><Relationship Id="rId5" Type="http://schemas.openxmlformats.org/officeDocument/2006/relationships/hyperlink" Target="https://zh.wikipedia.org/zh-tw/%E4%BA%8C%E5%88%86%E6%90%9C%E5%B0%8B%E6%BC%94%E7%AE%97%E6%B3%95#cite_note-FOOTNOTEKnuth1998%C2%A76.2.1_(%22Searching_an_ordered_table%22),_subsection_%22Binary_search%22-2" TargetMode="External"/><Relationship Id="rId6" Type="http://schemas.openxmlformats.org/officeDocument/2006/relationships/hyperlink" Target="https://zh.wikipedia.org/wiki/%E6%9C%89%E5%BA%8F%E6%95%B0%E5%AF%B9" TargetMode="External"/><Relationship Id="rId29" Type="http://schemas.openxmlformats.org/officeDocument/2006/relationships/image" Target="../media/image5.png"/><Relationship Id="rId7" Type="http://schemas.openxmlformats.org/officeDocument/2006/relationships/hyperlink" Target="https://zh.wikipedia.org/wiki/%E7%AE%97%E6%B3%95" TargetMode="External"/><Relationship Id="rId8" Type="http://schemas.openxmlformats.org/officeDocument/2006/relationships/hyperlink" Target="https://zh.wikipedia.org/w/index.php?title=%E6%9C%80%E5%9D%8F%E6%83%85%E5%86%B5&amp;action=edit&amp;redlink=1" TargetMode="External"/><Relationship Id="rId11" Type="http://schemas.openxmlformats.org/officeDocument/2006/relationships/hyperlink" Target="https://zh.wikipedia.org/wiki/%E5%AF%B9%E6%95%B0" TargetMode="External"/><Relationship Id="rId10" Type="http://schemas.openxmlformats.org/officeDocument/2006/relationships/hyperlink" Target="https://zh.wikipedia.org/wiki/%E5%A4%A7O%E7%AC%A6%E5%8F%B7" TargetMode="External"/><Relationship Id="rId13" Type="http://schemas.openxmlformats.org/officeDocument/2006/relationships/hyperlink" Target="https://zh.wikipedia.org/w/index.php?title=%E5%88%86%E6%95%A3%E5%B1%82%E5%8F%A0&amp;action=edit&amp;redlink=1" TargetMode="External"/><Relationship Id="rId12" Type="http://schemas.openxmlformats.org/officeDocument/2006/relationships/hyperlink" Target="https://zh.wikipedia.org/wiki/%E5%93%88%E5%B8%8C%E8%A1%A8" TargetMode="External"/><Relationship Id="rId15" Type="http://schemas.openxmlformats.org/officeDocument/2006/relationships/hyperlink" Target="https://zh.wikipedia.org/w/index.php?title=Exponential_search&amp;action=edit&amp;redlink=1" TargetMode="External"/><Relationship Id="rId14" Type="http://schemas.openxmlformats.org/officeDocument/2006/relationships/hyperlink" Target="https://zh.wikipedia.org/wiki/%E8%AE%A1%E7%AE%97%E5%87%A0%E4%BD%95%E5%AD%A6" TargetMode="External"/><Relationship Id="rId17" Type="http://schemas.openxmlformats.org/officeDocument/2006/relationships/hyperlink" Target="https://zh.wikipedia.org/wiki/B%E6%A0%91" TargetMode="External"/><Relationship Id="rId16" Type="http://schemas.openxmlformats.org/officeDocument/2006/relationships/hyperlink" Target="https://zh.wikipedia.org/wiki/%E4%BA%8C%E5%8F%89%E6%90%9C%E7%B4%A2%E6%A0%91" TargetMode="External"/><Relationship Id="rId19" Type="http://schemas.openxmlformats.org/officeDocument/2006/relationships/hyperlink" Target="https://zh.wikipedia.org/wiki/%E6%9C%80%E9%84%B0%E8%BF%91%E6%90%9C%E7%B4%A2" TargetMode="External"/><Relationship Id="rId18" Type="http://schemas.openxmlformats.org/officeDocument/2006/relationships/hyperlink" Target="https://zh.wikipedia.org/wiki/%E4%BA%8C%E5%88%86%E6%9F%A5%E6%89%BE%E7%AE%97%E6%B3%9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499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二分搜!!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2475" y="1105425"/>
            <a:ext cx="72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6000">
                <a:solidFill>
                  <a:schemeClr val="dk1"/>
                </a:solidFill>
              </a:rPr>
              <a:t>二</a:t>
            </a:r>
            <a:endParaRPr sz="6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910375" y="1547375"/>
            <a:ext cx="72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solidFill>
                  <a:schemeClr val="dk1"/>
                </a:solidFill>
              </a:rPr>
              <a:t>二</a:t>
            </a:r>
            <a:endParaRPr sz="6000"/>
          </a:p>
        </p:txBody>
      </p:sp>
      <p:sp>
        <p:nvSpPr>
          <p:cNvPr id="57" name="Google Shape;57;p13"/>
          <p:cNvSpPr/>
          <p:nvPr/>
        </p:nvSpPr>
        <p:spPr>
          <a:xfrm>
            <a:off x="3847175" y="1438475"/>
            <a:ext cx="9543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90575" y="2154875"/>
            <a:ext cx="189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Part 2</a:t>
            </a:r>
            <a:endParaRPr sz="21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0675" y="-705475"/>
            <a:ext cx="10091173" cy="7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"/>
          <p:cNvSpPr txBox="1"/>
          <p:nvPr>
            <p:ph type="title"/>
          </p:nvPr>
        </p:nvSpPr>
        <p:spPr>
          <a:xfrm>
            <a:off x="-907500" y="-88375"/>
            <a:ext cx="8520600" cy="4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700"/>
              <a:t>BUT!</a:t>
            </a:r>
            <a:endParaRPr b="1" sz="8700"/>
          </a:p>
        </p:txBody>
      </p:sp>
      <p:sp>
        <p:nvSpPr>
          <p:cNvPr id="443" name="Google Shape;443;p22"/>
          <p:cNvSpPr txBox="1"/>
          <p:nvPr>
            <p:ph type="title"/>
          </p:nvPr>
        </p:nvSpPr>
        <p:spPr>
          <a:xfrm>
            <a:off x="1760850" y="2587925"/>
            <a:ext cx="31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如果</a:t>
            </a:r>
            <a:r>
              <a:rPr b="1" lang="zh-TW"/>
              <a:t>沒有所需數字!?</a:t>
            </a:r>
            <a:endParaRPr b="1"/>
          </a:p>
        </p:txBody>
      </p:sp>
      <p:pic>
        <p:nvPicPr>
          <p:cNvPr id="444" name="Google Shape;4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123" y="652325"/>
            <a:ext cx="5597556" cy="41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/>
          <p:nvPr/>
        </p:nvSpPr>
        <p:spPr>
          <a:xfrm>
            <a:off x="6961700" y="88225"/>
            <a:ext cx="557700" cy="3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13846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19411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25012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30577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36195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41760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47361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52926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58526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64092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69692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75258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80875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1468250" y="2646550"/>
            <a:ext cx="385800" cy="39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2027123" y="2646550"/>
            <a:ext cx="385800" cy="43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2585995" y="2646550"/>
            <a:ext cx="385800" cy="46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3144868" y="2646550"/>
            <a:ext cx="385800" cy="50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3703741" y="2646550"/>
            <a:ext cx="385800" cy="5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4262613" y="2646550"/>
            <a:ext cx="385800" cy="57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4821486" y="2646550"/>
            <a:ext cx="3858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5380359" y="2646550"/>
            <a:ext cx="385800" cy="64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5939231" y="2646550"/>
            <a:ext cx="385800" cy="68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6498104" y="2646550"/>
            <a:ext cx="385800" cy="72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7056977" y="2646550"/>
            <a:ext cx="385800" cy="75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7615849" y="2646550"/>
            <a:ext cx="385800" cy="7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8174722" y="2646550"/>
            <a:ext cx="385800" cy="82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138700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1943551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2503589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306014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362190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4178454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473849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529504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585505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641160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6971646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752819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</a:t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808996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604024" y="2535025"/>
            <a:ext cx="776100" cy="1031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數列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aa[13]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需排序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607329" y="19770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位置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696170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6961700" y="88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6961700" y="646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00"/>
                </a:solidFill>
              </a:rPr>
              <a:t>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604029" y="12042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變數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5" name="Google Shape;4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二分搜不到? Σ(°Д°;</a:t>
            </a:r>
            <a:endParaRPr b="1"/>
          </a:p>
        </p:txBody>
      </p:sp>
      <p:sp>
        <p:nvSpPr>
          <p:cNvPr id="496" name="Google Shape;496;p23"/>
          <p:cNvSpPr/>
          <p:nvPr/>
        </p:nvSpPr>
        <p:spPr>
          <a:xfrm>
            <a:off x="606175" y="3566425"/>
            <a:ext cx="776100" cy="13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尋找X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13870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19435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25036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0601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36219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41784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47385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52950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58550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64116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69716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75282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80899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48227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8024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64993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76167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70558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24"/>
          <p:cNvCxnSpPr/>
          <p:nvPr/>
        </p:nvCxnSpPr>
        <p:spPr>
          <a:xfrm>
            <a:off x="6960225" y="655125"/>
            <a:ext cx="8100" cy="2911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24"/>
          <p:cNvSpPr/>
          <p:nvPr/>
        </p:nvSpPr>
        <p:spPr>
          <a:xfrm>
            <a:off x="13846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19411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25012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30577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36195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41760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47361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52926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58526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64092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69692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75258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80875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1468250" y="2646550"/>
            <a:ext cx="385800" cy="39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2027123" y="2646550"/>
            <a:ext cx="385800" cy="43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2585995" y="2646550"/>
            <a:ext cx="385800" cy="46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3144868" y="2646550"/>
            <a:ext cx="385800" cy="50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3703741" y="2646550"/>
            <a:ext cx="385800" cy="5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4262613" y="2646550"/>
            <a:ext cx="385800" cy="57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4821486" y="2646550"/>
            <a:ext cx="3858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5380359" y="2646550"/>
            <a:ext cx="385800" cy="64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5939231" y="2646550"/>
            <a:ext cx="385800" cy="68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6498104" y="2646550"/>
            <a:ext cx="385800" cy="72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7056977" y="2646550"/>
            <a:ext cx="385800" cy="75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7615849" y="2646550"/>
            <a:ext cx="385800" cy="7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8174722" y="2646550"/>
            <a:ext cx="385800" cy="82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p24"/>
          <p:cNvSpPr/>
          <p:nvPr/>
        </p:nvSpPr>
        <p:spPr>
          <a:xfrm>
            <a:off x="138700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1943551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2503589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306014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50" name="Google Shape;550;p24"/>
          <p:cNvSpPr/>
          <p:nvPr/>
        </p:nvSpPr>
        <p:spPr>
          <a:xfrm>
            <a:off x="362190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4178454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473849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529504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585505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641160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6971646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752819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</a:t>
            </a: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808996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604024" y="2535025"/>
            <a:ext cx="776100" cy="1031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數列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aa[13]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需排序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607329" y="19770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位置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696170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6413375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3" name="Google Shape;563;p24"/>
          <p:cNvSpPr/>
          <p:nvPr/>
        </p:nvSpPr>
        <p:spPr>
          <a:xfrm>
            <a:off x="6961700" y="646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00"/>
                </a:solidFill>
              </a:rPr>
              <a:t>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64" name="Google Shape;564;p24"/>
          <p:cNvSpPr/>
          <p:nvPr/>
        </p:nvSpPr>
        <p:spPr>
          <a:xfrm>
            <a:off x="604029" y="12042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變數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5" name="Google Shape;5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/>
              <a:t>二分搜不到? Σ(°Д°;</a:t>
            </a:r>
            <a:endParaRPr b="1"/>
          </a:p>
        </p:txBody>
      </p:sp>
      <p:sp>
        <p:nvSpPr>
          <p:cNvPr id="566" name="Google Shape;566;p24"/>
          <p:cNvSpPr/>
          <p:nvPr/>
        </p:nvSpPr>
        <p:spPr>
          <a:xfrm>
            <a:off x="606175" y="3566425"/>
            <a:ext cx="776100" cy="13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尋找X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7" name="Google Shape;567;p24"/>
          <p:cNvSpPr/>
          <p:nvPr/>
        </p:nvSpPr>
        <p:spPr>
          <a:xfrm>
            <a:off x="13870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19435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25036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30601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36219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41784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47385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52950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58550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64116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69716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75282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80899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48227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24"/>
          <p:cNvSpPr/>
          <p:nvPr/>
        </p:nvSpPr>
        <p:spPr>
          <a:xfrm>
            <a:off x="8024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24"/>
          <p:cNvSpPr/>
          <p:nvPr/>
        </p:nvSpPr>
        <p:spPr>
          <a:xfrm>
            <a:off x="64993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76167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Google Shape;584;p24"/>
          <p:cNvSpPr/>
          <p:nvPr/>
        </p:nvSpPr>
        <p:spPr>
          <a:xfrm>
            <a:off x="70558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24"/>
          <p:cNvSpPr txBox="1"/>
          <p:nvPr/>
        </p:nvSpPr>
        <p:spPr>
          <a:xfrm>
            <a:off x="4179625" y="556025"/>
            <a:ext cx="10842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aa[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>
                <a:solidFill>
                  <a:schemeClr val="dk1"/>
                </a:solidFill>
              </a:rPr>
              <a:t>]&gt;X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86" name="Google Shape;586;p24"/>
          <p:cNvSpPr txBox="1"/>
          <p:nvPr/>
        </p:nvSpPr>
        <p:spPr>
          <a:xfrm>
            <a:off x="5263925" y="556025"/>
            <a:ext cx="978000" cy="4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R</a:t>
            </a:r>
            <a:r>
              <a:rPr b="1" lang="zh-TW" sz="1800"/>
              <a:t>=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/>
              <a:t>-</a:t>
            </a:r>
            <a:r>
              <a:rPr b="1" lang="zh-TW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36975"/>
            <a:ext cx="5310375" cy="46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二分搜 ヾ(*´∀ ˋ*)ﾉ-程式</a:t>
            </a:r>
            <a:endParaRPr/>
          </a:p>
        </p:txBody>
      </p:sp>
      <p:sp>
        <p:nvSpPr>
          <p:cNvPr id="593" name="Google Shape;593;p25"/>
          <p:cNvSpPr txBox="1"/>
          <p:nvPr>
            <p:ph idx="1" type="body"/>
          </p:nvPr>
        </p:nvSpPr>
        <p:spPr>
          <a:xfrm>
            <a:off x="4994800" y="3554425"/>
            <a:ext cx="25368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最多執行O(logn)次，二分搜就是讚 ♥(´∀` )人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最後的最後</a:t>
            </a:r>
            <a:endParaRPr/>
          </a:p>
        </p:txBody>
      </p:sp>
      <p:sp>
        <p:nvSpPr>
          <p:cNvPr id="599" name="Google Shape;599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懶人的福音! </a:t>
            </a:r>
            <a:r>
              <a:rPr lang="zh-TW"/>
              <a:t>內建二分搜!</a:t>
            </a:r>
            <a:r>
              <a:rPr lang="zh-TW"/>
              <a:t>                        再也不須煩惱!</a:t>
            </a:r>
            <a:endParaRPr/>
          </a:p>
        </p:txBody>
      </p:sp>
      <p:pic>
        <p:nvPicPr>
          <p:cNvPr id="600" name="Google Shape;6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40" y="0"/>
            <a:ext cx="68604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6"/>
          <p:cNvSpPr txBox="1"/>
          <p:nvPr>
            <p:ph idx="1" type="body"/>
          </p:nvPr>
        </p:nvSpPr>
        <p:spPr>
          <a:xfrm>
            <a:off x="2595475" y="2985625"/>
            <a:ext cx="37851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lower_bound(begin,end,val);</a:t>
            </a:r>
            <a:endParaRPr sz="2200"/>
          </a:p>
        </p:txBody>
      </p:sp>
      <p:sp>
        <p:nvSpPr>
          <p:cNvPr id="602" name="Google Shape;602;p26"/>
          <p:cNvSpPr txBox="1"/>
          <p:nvPr>
            <p:ph idx="1" type="body"/>
          </p:nvPr>
        </p:nvSpPr>
        <p:spPr>
          <a:xfrm>
            <a:off x="4723225" y="13119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數列的頭與尾加上搜尋值</a:t>
            </a:r>
            <a:r>
              <a:rPr lang="zh-TW"/>
              <a:t>                                                                                                              </a:t>
            </a:r>
            <a:r>
              <a:rPr lang="zh-TW"/>
              <a:t>即可以O(logn)找到該值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完美の解說</a:t>
            </a:r>
            <a:r>
              <a:rPr lang="zh-TW" sz="688"/>
              <a:t>(我辛苦一字一句複製過來的,記得看完喔)</a:t>
            </a:r>
            <a:endParaRPr sz="688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在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電腦科學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中，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二分搜尋演算法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（英語：binary search algorithm），也稱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折半搜尋演算法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（英語：half-interval search algorithm）</a:t>
            </a:r>
            <a:r>
              <a:rPr baseline="30000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、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對數搜尋演算法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（英語：logarithmic search algorithm）</a:t>
            </a:r>
            <a:r>
              <a:rPr baseline="30000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，是一種在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有序陣列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中搜尋某一特定元素的搜尋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演算法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搜尋過程從陣列的中間元素開始，如果中間元素正好是要搜尋的元素，則搜尋過程結束；如果某一特定元素大於或者小於中間元素，則在陣列大於或小於中間元素的那一半中搜尋，而且跟開始一樣從中間元素開始比較。如果在某一步驟陣列為空，則代表找不到。這種搜尋演算法每一次比較都使搜尋範圍縮小一半。二分搜尋演算法在</a:t>
            </a:r>
            <a:r>
              <a:rPr lang="zh-TW" sz="1150">
                <a:solidFill>
                  <a:srgbClr val="007A5E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最壞情況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下是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對數時間複雜度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的，需要進行O(log ⁡n)次比較操作（n在此處是陣列的元素數量，O是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大O記號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log是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對數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）。二分搜尋演算法使用常數空間，對於任何大小的輸入資料，演算法使用的空間都是一樣的。除非輸入資料數量很少，否則二分搜尋演算法比線性搜尋更快，但陣列必須事先被排序。儘管一些特定的、為了快速搜尋而設計的資料結構更有效（比如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雜湊表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），二分搜尋演算法應用面更廣。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二分搜尋演算法有許多種變種。比如</a:t>
            </a:r>
            <a:r>
              <a:rPr lang="zh-TW" sz="1150">
                <a:solidFill>
                  <a:srgbClr val="007A5E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分散層疊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可以提升在多個陣列中對同一個數值的搜尋的速度。分散層疊有效的解決了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計算幾何學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和其他領域的許多搜尋問題。</a:t>
            </a:r>
            <a:r>
              <a:rPr lang="zh-TW" sz="1150">
                <a:solidFill>
                  <a:srgbClr val="007A5E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指數搜尋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將二分搜尋演算法拓寬到無邊界的列表。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二元搜尋樹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和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B樹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資料結構就是基於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二分搜尋演算法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的。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演算法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二分搜尋只對有序陣列有效。二分搜尋先比較陣列中位元素和目標值。如果目標值與中位元素相等，則返回其在陣列中的位置；如果目標值小於中位元素，則搜尋繼續在前半部分的陣列中進行。如果目標值大於中位元素，則搜尋繼續在陣列上部分進行。由此，演算法每次排除掉至少一半的待查陣列。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chemeClr val="dk1"/>
                </a:solidFill>
                <a:highlight>
                  <a:srgbClr val="FFFFFF"/>
                </a:highlight>
              </a:rPr>
              <a:t>大致匹配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以上程式只適用於</a:t>
            </a:r>
            <a:r>
              <a:rPr i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完全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匹配，也就是尋找一個目標值的位置。不過，因為有序陣列的順序性，將二分搜尋演算法擴展到能適用大致匹配並不是很重要。舉例來說，二分搜尋演算法可以用來計算一個賦值的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排名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（或稱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秩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，比它更小的元素的數量）、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前趨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（下一個最小元素）、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後繼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（下一個最大元素）以及</a:t>
            </a:r>
            <a:r>
              <a:rPr b="1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最近鄰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。搜尋兩個值之間的元素數目的</a:t>
            </a:r>
            <a:r>
              <a:rPr lang="zh-TW" sz="1150">
                <a:solidFill>
                  <a:srgbClr val="007A5E"/>
                </a:solidFill>
                <a:highlight>
                  <a:srgbClr val="FFFFFF"/>
                </a:highlight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範圍查詢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可以藉由兩個</a:t>
            </a:r>
            <a:r>
              <a:rPr lang="zh-TW" sz="1150">
                <a:solidFill>
                  <a:srgbClr val="BA0000"/>
                </a:solidFill>
                <a:highlight>
                  <a:srgbClr val="FFFFFF"/>
                </a:highlight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排名查詢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（又稱</a:t>
            </a:r>
            <a:r>
              <a:rPr b="1" lang="zh-TW" sz="1150">
                <a:solidFill>
                  <a:srgbClr val="202122"/>
                </a:solidFill>
                <a:highlight>
                  <a:srgbClr val="FFFFFF"/>
                </a:highlight>
              </a:rPr>
              <a:t>秩查詢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）來執行</a:t>
            </a:r>
            <a:r>
              <a:rPr baseline="30000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排名查詢可以使用調整版的二分搜尋來執行。藉由在成功的搜尋回傳m，以及在失敗的搜尋回傳L，就會取而代之地回傳了比起目標值小的元素數目</a:t>
            </a:r>
            <a:r>
              <a:rPr baseline="30000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前趨和後繼查詢可以藉由排名查詢來執行。一旦知道目標值的排名，其前趨就會是那個位於其排名位置的元素,或者排名位置的上一個元素（因為它是小於目標值的最大元素）。其後繼是（陣列中的）下一個元素，或是（非陣列中的）前趨的下一個元素</a:t>
            </a:r>
            <a:r>
              <a:rPr baseline="30000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[6]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。目標值的最近鄰可能是前趨或後繼，取決於何者較為接近。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範圍查詢也是直接了當的。一旦知道兩個值的排名，不小於第一個值且小於第二個值的元素數量就會是兩者排名的差。這個值可以根據範圍的端點是否算在範圍內，或是陣列是否包含其端點的對應鍵來增加或減少1</a:t>
            </a:r>
            <a:r>
              <a:rPr baseline="30000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[7]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複雜度分析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時間複雜度</a:t>
            </a:r>
            <a:endParaRPr b="1" sz="1150">
              <a:solidFill>
                <a:srgbClr val="0645A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    折半搜尋每次把搜尋區域減少一半，時間複雜度為n(log⁡n)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。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（n代表集合中元素的個數）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空間複雜度</a:t>
            </a:r>
            <a:endParaRPr b="1" sz="1150">
              <a:solidFill>
                <a:srgbClr val="0645A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    n(1)。雖以遞迴形式定義，但是</a:t>
            </a:r>
            <a:r>
              <a:rPr lang="zh-TW" sz="11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尾遞迴</a:t>
            </a:r>
            <a:r>
              <a:rPr lang="zh-TW" sz="1150">
                <a:solidFill>
                  <a:srgbClr val="202122"/>
                </a:solidFill>
                <a:highlight>
                  <a:srgbClr val="FFFFFF"/>
                </a:highlight>
              </a:rPr>
              <a:t>，可覆寫為迴圈。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784025" y="348450"/>
            <a:ext cx="826625" cy="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簡單概念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28851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應該可以很直白的聯想到程式運行次數與時間成正比吧!?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798100" y="1152475"/>
            <a:ext cx="28851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因此只要能夠執行越少次數</a:t>
            </a:r>
            <a:r>
              <a:rPr b="1" lang="zh-TW"/>
              <a:t>又</a:t>
            </a:r>
            <a:r>
              <a:rPr b="1" lang="zh-TW"/>
              <a:t>可達成相同成果，這就是我們要學的!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51" y="-84900"/>
            <a:ext cx="6973651" cy="52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384625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941175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501213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057763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619525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176075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736113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292663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52675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409225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969263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525813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8087575" y="1773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468250" y="1884550"/>
            <a:ext cx="385800" cy="39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614373" y="1895388"/>
            <a:ext cx="385800" cy="43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585995" y="1884550"/>
            <a:ext cx="385800" cy="46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496918" y="1864163"/>
            <a:ext cx="385800" cy="50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703741" y="1884550"/>
            <a:ext cx="385800" cy="5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380338" y="1902550"/>
            <a:ext cx="385800" cy="57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821486" y="1884550"/>
            <a:ext cx="3858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263784" y="1866550"/>
            <a:ext cx="385800" cy="64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939231" y="1884550"/>
            <a:ext cx="385800" cy="68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146329" y="1866550"/>
            <a:ext cx="385800" cy="72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056977" y="1884550"/>
            <a:ext cx="385800" cy="756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</a:t>
            </a: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028874" y="1892800"/>
            <a:ext cx="385800" cy="7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174722" y="1884550"/>
            <a:ext cx="385800" cy="82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387000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943551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503589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060140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621903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178454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738493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295043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855057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411607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971646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528197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8089960" y="1215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04024" y="1773025"/>
            <a:ext cx="776100" cy="1031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數列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aa[13]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非排序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07329" y="12150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位置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爆搜 (눈‸눈)</a:t>
            </a:r>
            <a:endParaRPr b="1"/>
          </a:p>
        </p:txBody>
      </p:sp>
      <p:sp>
        <p:nvSpPr>
          <p:cNvPr id="121" name="Google Shape;121;p16"/>
          <p:cNvSpPr/>
          <p:nvPr/>
        </p:nvSpPr>
        <p:spPr>
          <a:xfrm>
            <a:off x="801324" y="3228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06175" y="2804425"/>
            <a:ext cx="776100" cy="13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尋找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387025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943575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503613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060163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621925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178475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738513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295063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855075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11625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971663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7528213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8089975" y="2804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470024" y="3228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031274" y="3228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587824" y="321937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3148124" y="3224150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709374" y="3224150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4265924" y="3214600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822099" y="321937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383349" y="321937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5939899" y="32098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499574" y="3214600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060824" y="3214600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2700"/>
            <a:ext cx="7620724" cy="28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爆搜 </a:t>
            </a:r>
            <a:r>
              <a:rPr b="1" lang="zh-TW"/>
              <a:t>(눈‸눈)</a:t>
            </a:r>
            <a:r>
              <a:rPr b="1" lang="zh-TW"/>
              <a:t>-程式</a:t>
            </a:r>
            <a:endParaRPr b="1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11700" y="3773250"/>
            <a:ext cx="8520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最多執行O(n)次，是要跑多久...   ┐(´д`)┌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1387025" y="1199300"/>
            <a:ext cx="7260600" cy="2362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5296225" y="1203852"/>
            <a:ext cx="3354600" cy="2362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3846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9411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5012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0577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195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1760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7361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2926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58526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4092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9692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5258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80875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1468250" y="2646550"/>
            <a:ext cx="385800" cy="39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027123" y="2646550"/>
            <a:ext cx="385800" cy="43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2585995" y="2646550"/>
            <a:ext cx="385800" cy="46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144868" y="2646550"/>
            <a:ext cx="385800" cy="50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703741" y="2646550"/>
            <a:ext cx="385800" cy="5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262613" y="2646550"/>
            <a:ext cx="385800" cy="57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4821486" y="2646550"/>
            <a:ext cx="3858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380359" y="2646550"/>
            <a:ext cx="385800" cy="64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939231" y="2646550"/>
            <a:ext cx="385800" cy="68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498104" y="2646550"/>
            <a:ext cx="385800" cy="72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7056977" y="2646550"/>
            <a:ext cx="385800" cy="756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7615849" y="2646550"/>
            <a:ext cx="385800" cy="7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8174722" y="2646550"/>
            <a:ext cx="385800" cy="82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138700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943551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2503589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06014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62190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178454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473849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529504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585505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641160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6971646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52819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808996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604024" y="2535025"/>
            <a:ext cx="776100" cy="1031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數列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aa[13]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需排序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607329" y="19770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位置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138230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808995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4736125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00"/>
                </a:solidFill>
              </a:rPr>
              <a:t>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604029" y="12042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變數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5" name="Google Shape;2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二分</a:t>
            </a:r>
            <a:r>
              <a:rPr b="1" lang="zh-TW"/>
              <a:t>搜 </a:t>
            </a:r>
            <a:r>
              <a:rPr b="1" lang="zh-TW"/>
              <a:t>ヾ(*´∀ ˋ*)ﾉ</a:t>
            </a:r>
            <a:endParaRPr b="1"/>
          </a:p>
        </p:txBody>
      </p:sp>
      <p:sp>
        <p:nvSpPr>
          <p:cNvPr id="206" name="Google Shape;206;p18"/>
          <p:cNvSpPr/>
          <p:nvPr/>
        </p:nvSpPr>
        <p:spPr>
          <a:xfrm>
            <a:off x="606175" y="3566425"/>
            <a:ext cx="776100" cy="13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尋找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13870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9435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5036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30601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36219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41784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47385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52950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58550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4116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9716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5282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80899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48227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8024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4315825" y="556025"/>
            <a:ext cx="1403100" cy="46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/>
              <a:t>=(</a:t>
            </a:r>
            <a:r>
              <a:rPr b="1" lang="zh-TW" sz="1800">
                <a:solidFill>
                  <a:srgbClr val="0000FF"/>
                </a:solidFill>
              </a:rPr>
              <a:t>L</a:t>
            </a:r>
            <a:r>
              <a:rPr b="1" lang="zh-TW" sz="1800"/>
              <a:t>+</a:t>
            </a:r>
            <a:r>
              <a:rPr b="1" lang="zh-TW" sz="1800">
                <a:solidFill>
                  <a:srgbClr val="FF0000"/>
                </a:solidFill>
              </a:rPr>
              <a:t>R</a:t>
            </a:r>
            <a:r>
              <a:rPr b="1" lang="zh-TW" sz="1800"/>
              <a:t>)/2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/>
          <p:nvPr/>
        </p:nvSpPr>
        <p:spPr>
          <a:xfrm>
            <a:off x="5292675" y="1199300"/>
            <a:ext cx="3354900" cy="2362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6966925" y="1203850"/>
            <a:ext cx="1683900" cy="2362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13846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19411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25012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30577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36195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41760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47361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52926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58526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4092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9692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5258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80875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468250" y="2646550"/>
            <a:ext cx="385800" cy="39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2027123" y="2646550"/>
            <a:ext cx="385800" cy="43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2585995" y="2646550"/>
            <a:ext cx="385800" cy="46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144868" y="2646550"/>
            <a:ext cx="385800" cy="50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703741" y="2646550"/>
            <a:ext cx="385800" cy="5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4262613" y="2646550"/>
            <a:ext cx="385800" cy="57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4821486" y="2646550"/>
            <a:ext cx="3858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5380359" y="2646550"/>
            <a:ext cx="385800" cy="64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5939231" y="2646550"/>
            <a:ext cx="385800" cy="68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6498104" y="2646550"/>
            <a:ext cx="385800" cy="72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7056977" y="2646550"/>
            <a:ext cx="385800" cy="756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7615849" y="2646550"/>
            <a:ext cx="385800" cy="7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8174722" y="2646550"/>
            <a:ext cx="385800" cy="82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138700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943551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2503589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06014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362190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4178454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473849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529504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585505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641160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6971646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752819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</a:t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808996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604024" y="2535025"/>
            <a:ext cx="776100" cy="1031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數列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aa[13]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需排序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607329" y="19770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位置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5295075" y="121837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808995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6412150" y="121837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00"/>
                </a:solidFill>
              </a:rPr>
              <a:t>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604029" y="12042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變數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4" name="Google Shape;2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二分搜</a:t>
            </a:r>
            <a:r>
              <a:rPr b="1" lang="zh-TW"/>
              <a:t> ヾ(*´∀ ˋ*)ﾉ</a:t>
            </a:r>
            <a:endParaRPr b="1"/>
          </a:p>
        </p:txBody>
      </p:sp>
      <p:sp>
        <p:nvSpPr>
          <p:cNvPr id="275" name="Google Shape;275;p19"/>
          <p:cNvSpPr/>
          <p:nvPr/>
        </p:nvSpPr>
        <p:spPr>
          <a:xfrm>
            <a:off x="606175" y="3566425"/>
            <a:ext cx="776100" cy="13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尋找X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13870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19435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25036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30601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36219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41784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47385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2950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58550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4116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69716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75282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80899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8227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8024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64993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5082525" y="556025"/>
            <a:ext cx="978000" cy="46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L</a:t>
            </a:r>
            <a:r>
              <a:rPr b="1" lang="zh-TW" sz="1800"/>
              <a:t>=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/>
              <a:t>+</a:t>
            </a:r>
            <a:r>
              <a:rPr b="1" lang="zh-TW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3991200" y="556025"/>
            <a:ext cx="10914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aa[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>
                <a:solidFill>
                  <a:schemeClr val="dk1"/>
                </a:solidFill>
              </a:rPr>
              <a:t>]&lt;X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/>
          <p:nvPr/>
        </p:nvSpPr>
        <p:spPr>
          <a:xfrm>
            <a:off x="6966925" y="1203850"/>
            <a:ext cx="1683900" cy="2362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174722" y="2646550"/>
            <a:ext cx="385800" cy="82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80905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6961700" y="1203850"/>
            <a:ext cx="557700" cy="23628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3846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9411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5012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30577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6195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1760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7361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2926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8526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4092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9692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5258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1468250" y="2646550"/>
            <a:ext cx="385800" cy="39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2027123" y="2646550"/>
            <a:ext cx="385800" cy="43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2585995" y="2646550"/>
            <a:ext cx="385800" cy="46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3144868" y="2646550"/>
            <a:ext cx="385800" cy="50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3703741" y="2646550"/>
            <a:ext cx="385800" cy="5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4262613" y="2646550"/>
            <a:ext cx="385800" cy="57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4821486" y="2646550"/>
            <a:ext cx="3858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380359" y="2646550"/>
            <a:ext cx="385800" cy="64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5939231" y="2646550"/>
            <a:ext cx="385800" cy="68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6498104" y="2646550"/>
            <a:ext cx="385800" cy="72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7056977" y="2646550"/>
            <a:ext cx="385800" cy="756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7615849" y="2646550"/>
            <a:ext cx="385800" cy="7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38700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1943551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2503589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306014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362190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4178454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473849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529504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585505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641160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6971646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752819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808996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604024" y="2535025"/>
            <a:ext cx="776100" cy="1031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數列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aa[13]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需排序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607329" y="19770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位置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696170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808995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7525825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00"/>
                </a:solidFill>
              </a:rPr>
              <a:t>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604029" y="12042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變數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5" name="Google Shape;3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二分搜 </a:t>
            </a:r>
            <a:r>
              <a:rPr b="1" lang="zh-TW"/>
              <a:t>ヾ(*´∀ ˋ*)ﾉ</a:t>
            </a:r>
            <a:endParaRPr b="1"/>
          </a:p>
        </p:txBody>
      </p:sp>
      <p:sp>
        <p:nvSpPr>
          <p:cNvPr id="346" name="Google Shape;346;p20"/>
          <p:cNvSpPr/>
          <p:nvPr/>
        </p:nvSpPr>
        <p:spPr>
          <a:xfrm>
            <a:off x="606175" y="3566425"/>
            <a:ext cx="776100" cy="13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尋找X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3870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19435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25036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30601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36219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41784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47385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52950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58550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64116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69716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75282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80899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48227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8024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64993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76167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6751550" y="556025"/>
            <a:ext cx="978000" cy="46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L</a:t>
            </a:r>
            <a:r>
              <a:rPr b="1" lang="zh-TW" sz="1800"/>
              <a:t>=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/>
              <a:t>+</a:t>
            </a:r>
            <a:r>
              <a:rPr b="1" lang="zh-TW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5667350" y="556025"/>
            <a:ext cx="10842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aa[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>
                <a:solidFill>
                  <a:schemeClr val="dk1"/>
                </a:solidFill>
              </a:rPr>
              <a:t>]&lt;X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/>
          <p:nvPr/>
        </p:nvSpPr>
        <p:spPr>
          <a:xfrm>
            <a:off x="6961700" y="88225"/>
            <a:ext cx="557700" cy="347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13846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19411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25012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30577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36195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41760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7361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52926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58526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640922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696926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7525813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8087575" y="2535025"/>
            <a:ext cx="5577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468250" y="2646550"/>
            <a:ext cx="385800" cy="39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2027123" y="2646550"/>
            <a:ext cx="385800" cy="43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2585995" y="2646550"/>
            <a:ext cx="385800" cy="46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3144868" y="2646550"/>
            <a:ext cx="385800" cy="50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3703741" y="2646550"/>
            <a:ext cx="385800" cy="54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4262613" y="2646550"/>
            <a:ext cx="385800" cy="57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4821486" y="2646550"/>
            <a:ext cx="385800" cy="6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5380359" y="2646550"/>
            <a:ext cx="385800" cy="64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5939231" y="2646550"/>
            <a:ext cx="385800" cy="68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6498104" y="2646550"/>
            <a:ext cx="385800" cy="72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7056977" y="2646550"/>
            <a:ext cx="385800" cy="756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7615849" y="2646550"/>
            <a:ext cx="385800" cy="7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8174722" y="2646550"/>
            <a:ext cx="385800" cy="82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138700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1943551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2503589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306014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362190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4178454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473849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295043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585505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641160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6971646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7528197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</a:t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8089960" y="1977025"/>
            <a:ext cx="557700" cy="5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</a:t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604024" y="2535025"/>
            <a:ext cx="776100" cy="1031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數列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aa[13]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需排序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607329" y="19770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位置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6961700" y="1204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6961700" y="88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6961700" y="646225"/>
            <a:ext cx="557700" cy="558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00"/>
                </a:solidFill>
              </a:rPr>
              <a:t>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604029" y="1204225"/>
            <a:ext cx="776100" cy="558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變數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6" name="Google Shape;4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二分搜 </a:t>
            </a:r>
            <a:r>
              <a:rPr b="1" lang="zh-TW"/>
              <a:t>ヾ(*´∀ ˋ*)ﾉ</a:t>
            </a:r>
            <a:endParaRPr b="1"/>
          </a:p>
        </p:txBody>
      </p:sp>
      <p:sp>
        <p:nvSpPr>
          <p:cNvPr id="417" name="Google Shape;417;p21"/>
          <p:cNvSpPr/>
          <p:nvPr/>
        </p:nvSpPr>
        <p:spPr>
          <a:xfrm>
            <a:off x="606175" y="3566425"/>
            <a:ext cx="776100" cy="137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3"/>
                </a:solidFill>
              </a:rPr>
              <a:t>尋找X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13870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19435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25036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30601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36219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41784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47385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52950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58550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641162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697166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7528213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8089975" y="3566575"/>
            <a:ext cx="557700" cy="13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48227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8024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649932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76167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7055874" y="3990925"/>
            <a:ext cx="385800" cy="792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5644925" y="556025"/>
            <a:ext cx="978000" cy="4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R</a:t>
            </a:r>
            <a:r>
              <a:rPr b="1" lang="zh-TW" sz="1800"/>
              <a:t>=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/>
              <a:t>-</a:t>
            </a:r>
            <a:r>
              <a:rPr b="1" lang="zh-TW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4572000" y="556025"/>
            <a:ext cx="1084200" cy="46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aa[</a:t>
            </a:r>
            <a:r>
              <a:rPr b="1" lang="zh-TW" sz="1800">
                <a:solidFill>
                  <a:srgbClr val="00FF00"/>
                </a:solidFill>
              </a:rPr>
              <a:t>M</a:t>
            </a:r>
            <a:r>
              <a:rPr b="1" lang="zh-TW" sz="1800">
                <a:solidFill>
                  <a:schemeClr val="dk1"/>
                </a:solidFill>
              </a:rPr>
              <a:t>]&gt;X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