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Montserrat SemiBold"/>
      <p:regular r:id="rId23"/>
      <p:bold r:id="rId24"/>
      <p:italic r:id="rId25"/>
      <p:boldItalic r:id="rId26"/>
    </p:embeddedFon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88">
          <p15:clr>
            <a:srgbClr val="A4A3A4"/>
          </p15:clr>
        </p15:guide>
        <p15:guide id="2" pos="3863">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42D82A-DC0D-4551-9258-3372E5D4546C}">
  <a:tblStyle styleId="{CF42D82A-DC0D-4551-9258-3372E5D4546C}"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F02B3E-F2A6-46A0-BA2B-4898A87211F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88" orient="horz"/>
        <p:guide pos="3863"/>
        <p:guide pos="125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SemiBold-bold.fntdata"/><Relationship Id="rId23" Type="http://schemas.openxmlformats.org/officeDocument/2006/relationships/font" Target="fonts/Montserrat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SemiBold-boldItalic.fntdata"/><Relationship Id="rId25" Type="http://schemas.openxmlformats.org/officeDocument/2006/relationships/font" Target="fonts/MontserratSemiBold-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5772945db_2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b5772945db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b5772945db_2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b5772945db_2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5772945db_2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b5772945db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b5772945db_2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b5772945db_2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b5772945db_2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b5772945db_2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5772945db_2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b5772945db_2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b5772945db_2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b5772945db_2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5772945b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b5772945b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b5772945b4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b5772945b4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5772945b4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2b5772945b4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5772945b4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b5772945b4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5772945db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b5772945db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5772945db_2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b5772945db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5772945db_2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b5772945db_2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b5772945db_2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b5772945db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p:cSld name="Титульный слайд">
    <p:spTree>
      <p:nvGrpSpPr>
        <p:cNvPr id="17" name="Shape 17"/>
        <p:cNvGrpSpPr/>
        <p:nvPr/>
      </p:nvGrpSpPr>
      <p:grpSpPr>
        <a:xfrm>
          <a:off x="0" y="0"/>
          <a:ext cx="0" cy="0"/>
          <a:chOff x="0" y="0"/>
          <a:chExt cx="0" cy="0"/>
        </a:xfrm>
      </p:grpSpPr>
      <p:sp>
        <p:nvSpPr>
          <p:cNvPr id="18" name="Google Shape;18;p2"/>
          <p:cNvSpPr/>
          <p:nvPr/>
        </p:nvSpPr>
        <p:spPr>
          <a:xfrm>
            <a:off x="3615054" y="-108997"/>
            <a:ext cx="8700900" cy="113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a:ea typeface="Montserrat"/>
              <a:cs typeface="Montserrat"/>
              <a:sym typeface="Montserrat"/>
            </a:endParaRPr>
          </a:p>
        </p:txBody>
      </p:sp>
      <p:pic>
        <p:nvPicPr>
          <p:cNvPr id="19" name="Google Shape;19;p2"/>
          <p:cNvPicPr preferRelativeResize="0"/>
          <p:nvPr/>
        </p:nvPicPr>
        <p:blipFill rotWithShape="1">
          <a:blip r:embed="rId2">
            <a:alphaModFix/>
          </a:blip>
          <a:srcRect b="2579" l="0" r="0" t="2570"/>
          <a:stretch/>
        </p:blipFill>
        <p:spPr>
          <a:xfrm>
            <a:off x="-76200" y="-108997"/>
            <a:ext cx="3691256" cy="7002556"/>
          </a:xfrm>
          <a:prstGeom prst="rect">
            <a:avLst/>
          </a:prstGeom>
          <a:noFill/>
          <a:ln>
            <a:noFill/>
          </a:ln>
        </p:spPr>
      </p:pic>
      <p:sp>
        <p:nvSpPr>
          <p:cNvPr id="20" name="Google Shape;20;p2"/>
          <p:cNvSpPr/>
          <p:nvPr/>
        </p:nvSpPr>
        <p:spPr>
          <a:xfrm>
            <a:off x="3615054" y="-31900"/>
            <a:ext cx="8577000" cy="68898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ontserrat"/>
              <a:ea typeface="Montserrat"/>
              <a:cs typeface="Montserrat"/>
              <a:sym typeface="Montserrat"/>
            </a:endParaRPr>
          </a:p>
        </p:txBody>
      </p:sp>
      <p:sp>
        <p:nvSpPr>
          <p:cNvPr id="21" name="Google Shape;21;p2"/>
          <p:cNvSpPr txBox="1"/>
          <p:nvPr>
            <p:ph idx="1" type="body"/>
          </p:nvPr>
        </p:nvSpPr>
        <p:spPr>
          <a:xfrm>
            <a:off x="3800791" y="6024880"/>
            <a:ext cx="8056200" cy="746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6"/>
              </a:buClr>
              <a:buSzPts val="1600"/>
              <a:buFont typeface="Montserrat"/>
              <a:buNone/>
              <a:defRPr sz="16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 name="Google Shape;22;p2"/>
          <p:cNvSpPr txBox="1"/>
          <p:nvPr>
            <p:ph idx="2" type="body"/>
          </p:nvPr>
        </p:nvSpPr>
        <p:spPr>
          <a:xfrm>
            <a:off x="3800791" y="4003199"/>
            <a:ext cx="8050800" cy="1655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Font typeface="Montserrat"/>
              <a:buNone/>
              <a:defRPr sz="2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 name="Google Shape;23;p2"/>
          <p:cNvSpPr txBox="1"/>
          <p:nvPr>
            <p:ph idx="3" type="body"/>
          </p:nvPr>
        </p:nvSpPr>
        <p:spPr>
          <a:xfrm>
            <a:off x="488435" y="6024880"/>
            <a:ext cx="2638200" cy="3354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1600"/>
              <a:buFont typeface="Montserrat SemiBold"/>
              <a:buNone/>
              <a:defRPr b="0" sz="1600">
                <a:solidFill>
                  <a:schemeClr val="lt1"/>
                </a:solidFill>
                <a:latin typeface="Montserrat SemiBold"/>
                <a:ea typeface="Montserrat SemiBold"/>
                <a:cs typeface="Montserrat SemiBold"/>
                <a:sym typeface="Montserrat SemiBold"/>
              </a:defRPr>
            </a:lvl1pPr>
            <a:lvl2pPr indent="-228600" lvl="1" marL="914400" rtl="0" algn="ctr">
              <a:lnSpc>
                <a:spcPct val="90000"/>
              </a:lnSpc>
              <a:spcBef>
                <a:spcPts val="500"/>
              </a:spcBef>
              <a:spcAft>
                <a:spcPts val="0"/>
              </a:spcAft>
              <a:buClr>
                <a:schemeClr val="lt1"/>
              </a:buClr>
              <a:buSzPts val="1600"/>
              <a:buFont typeface="Montserrat"/>
              <a:buNone/>
              <a:defRPr b="1" sz="1600">
                <a:solidFill>
                  <a:schemeClr val="lt1"/>
                </a:solidFill>
                <a:latin typeface="Montserrat"/>
                <a:ea typeface="Montserrat"/>
                <a:cs typeface="Montserrat"/>
                <a:sym typeface="Montserrat"/>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 name="Google Shape;24;p2"/>
          <p:cNvSpPr txBox="1"/>
          <p:nvPr>
            <p:ph type="title"/>
          </p:nvPr>
        </p:nvSpPr>
        <p:spPr>
          <a:xfrm>
            <a:off x="3806188" y="1396366"/>
            <a:ext cx="8045400" cy="2032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Montserrat SemiBold"/>
              <a:buNone/>
              <a:defRPr b="0" sz="4000">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25" name="Google Shape;25;p2"/>
          <p:cNvPicPr preferRelativeResize="0"/>
          <p:nvPr/>
        </p:nvPicPr>
        <p:blipFill rotWithShape="1">
          <a:blip r:embed="rId3">
            <a:alphaModFix/>
          </a:blip>
          <a:srcRect b="0" l="0" r="0" t="0"/>
          <a:stretch/>
        </p:blipFill>
        <p:spPr>
          <a:xfrm>
            <a:off x="697047" y="404842"/>
            <a:ext cx="2185400" cy="67339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guide id="3" pos="302">
          <p15:clr>
            <a:srgbClr val="FBAE40"/>
          </p15:clr>
        </p15:guide>
        <p15:guide id="4" orient="horz" pos="709">
          <p15:clr>
            <a:srgbClr val="FBAE40"/>
          </p15:clr>
        </p15:guide>
        <p15:guide id="5" pos="746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7">
  <p:cSld name="МТУСИ_Графическое изображение_вид7">
    <p:spTree>
      <p:nvGrpSpPr>
        <p:cNvPr id="103" name="Shape 103"/>
        <p:cNvGrpSpPr/>
        <p:nvPr/>
      </p:nvGrpSpPr>
      <p:grpSpPr>
        <a:xfrm>
          <a:off x="0" y="0"/>
          <a:ext cx="0" cy="0"/>
          <a:chOff x="0" y="0"/>
          <a:chExt cx="0" cy="0"/>
        </a:xfrm>
      </p:grpSpPr>
      <p:sp>
        <p:nvSpPr>
          <p:cNvPr id="104" name="Google Shape;104;p11"/>
          <p:cNvSpPr txBox="1"/>
          <p:nvPr>
            <p:ph type="title"/>
          </p:nvPr>
        </p:nvSpPr>
        <p:spPr>
          <a:xfrm>
            <a:off x="479425" y="597856"/>
            <a:ext cx="11229900" cy="10887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11"/>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1"/>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07" name="Google Shape;107;p11"/>
          <p:cNvSpPr/>
          <p:nvPr>
            <p:ph idx="2" type="pic"/>
          </p:nvPr>
        </p:nvSpPr>
        <p:spPr>
          <a:xfrm>
            <a:off x="479426" y="1686557"/>
            <a:ext cx="3544200" cy="2216700"/>
          </a:xfrm>
          <a:prstGeom prst="rect">
            <a:avLst/>
          </a:prstGeom>
          <a:solidFill>
            <a:srgbClr val="E7DEF7"/>
          </a:solidFill>
          <a:ln>
            <a:noFill/>
          </a:ln>
        </p:spPr>
      </p:sp>
      <p:sp>
        <p:nvSpPr>
          <p:cNvPr id="108" name="Google Shape;108;p11"/>
          <p:cNvSpPr/>
          <p:nvPr>
            <p:ph idx="3" type="pic"/>
          </p:nvPr>
        </p:nvSpPr>
        <p:spPr>
          <a:xfrm>
            <a:off x="479426" y="4021453"/>
            <a:ext cx="3544200" cy="2216700"/>
          </a:xfrm>
          <a:prstGeom prst="rect">
            <a:avLst/>
          </a:prstGeom>
          <a:solidFill>
            <a:srgbClr val="E7DEF7"/>
          </a:solidFill>
          <a:ln>
            <a:noFill/>
          </a:ln>
        </p:spPr>
      </p:sp>
      <p:sp>
        <p:nvSpPr>
          <p:cNvPr id="109" name="Google Shape;109;p11"/>
          <p:cNvSpPr/>
          <p:nvPr>
            <p:ph idx="4" type="pic"/>
          </p:nvPr>
        </p:nvSpPr>
        <p:spPr>
          <a:xfrm>
            <a:off x="4323875" y="1686557"/>
            <a:ext cx="3544200" cy="2216700"/>
          </a:xfrm>
          <a:prstGeom prst="rect">
            <a:avLst/>
          </a:prstGeom>
          <a:solidFill>
            <a:srgbClr val="E7DEF7"/>
          </a:solidFill>
          <a:ln>
            <a:noFill/>
          </a:ln>
        </p:spPr>
      </p:sp>
      <p:sp>
        <p:nvSpPr>
          <p:cNvPr id="110" name="Google Shape;110;p11"/>
          <p:cNvSpPr/>
          <p:nvPr>
            <p:ph idx="5" type="pic"/>
          </p:nvPr>
        </p:nvSpPr>
        <p:spPr>
          <a:xfrm>
            <a:off x="4323875" y="4021453"/>
            <a:ext cx="3544200" cy="2216700"/>
          </a:xfrm>
          <a:prstGeom prst="rect">
            <a:avLst/>
          </a:prstGeom>
          <a:solidFill>
            <a:srgbClr val="E7DEF7"/>
          </a:solidFill>
          <a:ln>
            <a:noFill/>
          </a:ln>
        </p:spPr>
      </p:sp>
      <p:sp>
        <p:nvSpPr>
          <p:cNvPr id="111" name="Google Shape;111;p11"/>
          <p:cNvSpPr/>
          <p:nvPr>
            <p:ph idx="6" type="pic"/>
          </p:nvPr>
        </p:nvSpPr>
        <p:spPr>
          <a:xfrm>
            <a:off x="8165150" y="1686557"/>
            <a:ext cx="3544200" cy="2216700"/>
          </a:xfrm>
          <a:prstGeom prst="rect">
            <a:avLst/>
          </a:prstGeom>
          <a:solidFill>
            <a:srgbClr val="E7DEF7"/>
          </a:solidFill>
          <a:ln>
            <a:noFill/>
          </a:ln>
        </p:spPr>
      </p:sp>
      <p:sp>
        <p:nvSpPr>
          <p:cNvPr id="112" name="Google Shape;112;p11"/>
          <p:cNvSpPr/>
          <p:nvPr>
            <p:ph idx="7" type="pic"/>
          </p:nvPr>
        </p:nvSpPr>
        <p:spPr>
          <a:xfrm>
            <a:off x="8165150" y="4021453"/>
            <a:ext cx="3544200" cy="2216700"/>
          </a:xfrm>
          <a:prstGeom prst="rect">
            <a:avLst/>
          </a:prstGeom>
          <a:solidFill>
            <a:srgbClr val="E7DEF7"/>
          </a:solidFill>
          <a:ln>
            <a:noFill/>
          </a:ln>
        </p:spPr>
      </p:sp>
      <p:sp>
        <p:nvSpPr>
          <p:cNvPr id="113" name="Google Shape;113;p11"/>
          <p:cNvSpPr txBox="1"/>
          <p:nvPr>
            <p:ph idx="1"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1">
  <p:cSld name="МТУСИ_График_вид1">
    <p:spTree>
      <p:nvGrpSpPr>
        <p:cNvPr id="114" name="Shape 114"/>
        <p:cNvGrpSpPr/>
        <p:nvPr/>
      </p:nvGrpSpPr>
      <p:grpSpPr>
        <a:xfrm>
          <a:off x="0" y="0"/>
          <a:ext cx="0" cy="0"/>
          <a:chOff x="0" y="0"/>
          <a:chExt cx="0" cy="0"/>
        </a:xfrm>
      </p:grpSpPr>
      <p:sp>
        <p:nvSpPr>
          <p:cNvPr id="115" name="Google Shape;115;p12"/>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2"/>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2"/>
          <p:cNvSpPr txBox="1"/>
          <p:nvPr>
            <p:ph idx="12" type="sldNum"/>
          </p:nvPr>
        </p:nvSpPr>
        <p:spPr>
          <a:xfrm>
            <a:off x="8966200" y="6352540"/>
            <a:ext cx="274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18" name="Google Shape;118;p12"/>
          <p:cNvSpPr txBox="1"/>
          <p:nvPr>
            <p:ph idx="1" type="body"/>
          </p:nvPr>
        </p:nvSpPr>
        <p:spPr>
          <a:xfrm>
            <a:off x="479424" y="1922465"/>
            <a:ext cx="5616600" cy="729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1600"/>
              <a:buFont typeface="Montserrat SemiBold"/>
              <a:buNone/>
              <a:defRPr sz="1600">
                <a:solidFill>
                  <a:schemeClr val="dk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9" name="Google Shape;119;p12"/>
          <p:cNvSpPr txBox="1"/>
          <p:nvPr>
            <p:ph idx="2" type="body"/>
          </p:nvPr>
        </p:nvSpPr>
        <p:spPr>
          <a:xfrm>
            <a:off x="479425" y="2763520"/>
            <a:ext cx="56166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0" name="Google Shape;120;p12"/>
          <p:cNvSpPr txBox="1"/>
          <p:nvPr>
            <p:ph idx="3" type="body"/>
          </p:nvPr>
        </p:nvSpPr>
        <p:spPr>
          <a:xfrm>
            <a:off x="479425" y="5603240"/>
            <a:ext cx="5616600" cy="568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p12"/>
          <p:cNvSpPr/>
          <p:nvPr>
            <p:ph idx="4" type="chart"/>
          </p:nvPr>
        </p:nvSpPr>
        <p:spPr>
          <a:xfrm>
            <a:off x="6356350" y="1923100"/>
            <a:ext cx="5353200" cy="42492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22" name="Google Shape;122;p12"/>
          <p:cNvSpPr txBox="1"/>
          <p:nvPr>
            <p:ph idx="5"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2">
  <p:cSld name="МТУСИ_График_вид2">
    <p:spTree>
      <p:nvGrpSpPr>
        <p:cNvPr id="123" name="Shape 123"/>
        <p:cNvGrpSpPr/>
        <p:nvPr/>
      </p:nvGrpSpPr>
      <p:grpSpPr>
        <a:xfrm>
          <a:off x="0" y="0"/>
          <a:ext cx="0" cy="0"/>
          <a:chOff x="0" y="0"/>
          <a:chExt cx="0" cy="0"/>
        </a:xfrm>
      </p:grpSpPr>
      <p:sp>
        <p:nvSpPr>
          <p:cNvPr id="124" name="Google Shape;124;p13"/>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 name="Google Shape;125;p13"/>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3"/>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27" name="Google Shape;127;p13"/>
          <p:cNvSpPr txBox="1"/>
          <p:nvPr>
            <p:ph idx="1" type="body"/>
          </p:nvPr>
        </p:nvSpPr>
        <p:spPr>
          <a:xfrm>
            <a:off x="479425" y="4152900"/>
            <a:ext cx="5433600" cy="2085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2" type="body"/>
          </p:nvPr>
        </p:nvSpPr>
        <p:spPr>
          <a:xfrm>
            <a:off x="6280470" y="4152900"/>
            <a:ext cx="5433600" cy="2085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 name="Google Shape;129;p13"/>
          <p:cNvSpPr/>
          <p:nvPr>
            <p:ph idx="3" type="chart"/>
          </p:nvPr>
        </p:nvSpPr>
        <p:spPr>
          <a:xfrm>
            <a:off x="482600" y="1746941"/>
            <a:ext cx="5430600" cy="2290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0" name="Google Shape;130;p13"/>
          <p:cNvSpPr/>
          <p:nvPr>
            <p:ph idx="4" type="chart"/>
          </p:nvPr>
        </p:nvSpPr>
        <p:spPr>
          <a:xfrm>
            <a:off x="6275704" y="1746941"/>
            <a:ext cx="5433600" cy="2290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1" name="Google Shape;131;p13"/>
          <p:cNvSpPr txBox="1"/>
          <p:nvPr>
            <p:ph idx="5"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3">
  <p:cSld name="МТУСИ_График_вид3">
    <p:spTree>
      <p:nvGrpSpPr>
        <p:cNvPr id="132" name="Shape 132"/>
        <p:cNvGrpSpPr/>
        <p:nvPr/>
      </p:nvGrpSpPr>
      <p:grpSpPr>
        <a:xfrm>
          <a:off x="0" y="0"/>
          <a:ext cx="0" cy="0"/>
          <a:chOff x="0" y="0"/>
          <a:chExt cx="0" cy="0"/>
        </a:xfrm>
      </p:grpSpPr>
      <p:sp>
        <p:nvSpPr>
          <p:cNvPr id="133" name="Google Shape;133;p14"/>
          <p:cNvSpPr txBox="1"/>
          <p:nvPr>
            <p:ph type="title"/>
          </p:nvPr>
        </p:nvSpPr>
        <p:spPr>
          <a:xfrm>
            <a:off x="479425" y="597856"/>
            <a:ext cx="11229900" cy="10887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4" name="Google Shape;134;p14"/>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4"/>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36" name="Google Shape;136;p14"/>
          <p:cNvSpPr txBox="1"/>
          <p:nvPr>
            <p:ph idx="1" type="body"/>
          </p:nvPr>
        </p:nvSpPr>
        <p:spPr>
          <a:xfrm>
            <a:off x="8153400" y="1705608"/>
            <a:ext cx="3544200" cy="45327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p:nvPr>
            <p:ph idx="2" type="chart"/>
          </p:nvPr>
        </p:nvSpPr>
        <p:spPr>
          <a:xfrm>
            <a:off x="479425" y="1705607"/>
            <a:ext cx="3544200" cy="34761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8" name="Google Shape;138;p14"/>
          <p:cNvSpPr/>
          <p:nvPr>
            <p:ph idx="3" type="chart"/>
          </p:nvPr>
        </p:nvSpPr>
        <p:spPr>
          <a:xfrm>
            <a:off x="4316412" y="1705607"/>
            <a:ext cx="3544200" cy="34761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9" name="Google Shape;139;p14"/>
          <p:cNvSpPr txBox="1"/>
          <p:nvPr>
            <p:ph idx="4" type="body"/>
          </p:nvPr>
        </p:nvSpPr>
        <p:spPr>
          <a:xfrm>
            <a:off x="479425" y="5296534"/>
            <a:ext cx="3544200" cy="951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0" name="Google Shape;140;p14"/>
          <p:cNvSpPr txBox="1"/>
          <p:nvPr>
            <p:ph idx="5" type="body"/>
          </p:nvPr>
        </p:nvSpPr>
        <p:spPr>
          <a:xfrm>
            <a:off x="4316412" y="5290183"/>
            <a:ext cx="3544200" cy="951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1" name="Google Shape;141;p14"/>
          <p:cNvSpPr txBox="1"/>
          <p:nvPr>
            <p:ph idx="6"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к_вид4">
  <p:cSld name="МТУСИ_График_вид4">
    <p:spTree>
      <p:nvGrpSpPr>
        <p:cNvPr id="142" name="Shape 142"/>
        <p:cNvGrpSpPr/>
        <p:nvPr/>
      </p:nvGrpSpPr>
      <p:grpSpPr>
        <a:xfrm>
          <a:off x="0" y="0"/>
          <a:ext cx="0" cy="0"/>
          <a:chOff x="0" y="0"/>
          <a:chExt cx="0" cy="0"/>
        </a:xfrm>
      </p:grpSpPr>
      <p:sp>
        <p:nvSpPr>
          <p:cNvPr id="143" name="Google Shape;143;p15"/>
          <p:cNvSpPr txBox="1"/>
          <p:nvPr>
            <p:ph type="title"/>
          </p:nvPr>
        </p:nvSpPr>
        <p:spPr>
          <a:xfrm>
            <a:off x="479425" y="597856"/>
            <a:ext cx="11229900" cy="10887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15"/>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5" name="Google Shape;145;p15"/>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46" name="Google Shape;146;p15"/>
          <p:cNvSpPr txBox="1"/>
          <p:nvPr>
            <p:ph idx="1" type="body"/>
          </p:nvPr>
        </p:nvSpPr>
        <p:spPr>
          <a:xfrm>
            <a:off x="479425" y="4495798"/>
            <a:ext cx="3544200" cy="174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7" name="Google Shape;147;p15"/>
          <p:cNvSpPr txBox="1"/>
          <p:nvPr>
            <p:ph idx="2" type="body"/>
          </p:nvPr>
        </p:nvSpPr>
        <p:spPr>
          <a:xfrm>
            <a:off x="4316412" y="4495798"/>
            <a:ext cx="3544200" cy="174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8" name="Google Shape;148;p15"/>
          <p:cNvSpPr txBox="1"/>
          <p:nvPr>
            <p:ph idx="3" type="body"/>
          </p:nvPr>
        </p:nvSpPr>
        <p:spPr>
          <a:xfrm>
            <a:off x="8153400" y="4495798"/>
            <a:ext cx="3555900" cy="174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9" name="Google Shape;149;p15"/>
          <p:cNvSpPr/>
          <p:nvPr>
            <p:ph idx="4" type="chart"/>
          </p:nvPr>
        </p:nvSpPr>
        <p:spPr>
          <a:xfrm>
            <a:off x="479425" y="1705607"/>
            <a:ext cx="3544200" cy="27189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50" name="Google Shape;150;p15"/>
          <p:cNvSpPr/>
          <p:nvPr>
            <p:ph idx="5" type="chart"/>
          </p:nvPr>
        </p:nvSpPr>
        <p:spPr>
          <a:xfrm>
            <a:off x="4316412" y="1705607"/>
            <a:ext cx="3544200" cy="27189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51" name="Google Shape;151;p15"/>
          <p:cNvSpPr/>
          <p:nvPr>
            <p:ph idx="6" type="chart"/>
          </p:nvPr>
        </p:nvSpPr>
        <p:spPr>
          <a:xfrm>
            <a:off x="8153399" y="1705607"/>
            <a:ext cx="3544200" cy="27189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1pPr>
            <a:lvl2pPr lvl="1"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lvl="2"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lvl="3"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lvl="4"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52" name="Google Shape;152;p15"/>
          <p:cNvSpPr txBox="1"/>
          <p:nvPr>
            <p:ph idx="7"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Цифры для определения_вид1">
  <p:cSld name="МТУСИ_Цифры для определения_вид1">
    <p:spTree>
      <p:nvGrpSpPr>
        <p:cNvPr id="153" name="Shape 153"/>
        <p:cNvGrpSpPr/>
        <p:nvPr/>
      </p:nvGrpSpPr>
      <p:grpSpPr>
        <a:xfrm>
          <a:off x="0" y="0"/>
          <a:ext cx="0" cy="0"/>
          <a:chOff x="0" y="0"/>
          <a:chExt cx="0" cy="0"/>
        </a:xfrm>
      </p:grpSpPr>
      <p:sp>
        <p:nvSpPr>
          <p:cNvPr id="154" name="Google Shape;154;p16"/>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16"/>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16"/>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57" name="Google Shape;157;p16"/>
          <p:cNvSpPr txBox="1"/>
          <p:nvPr>
            <p:ph idx="1" type="body"/>
          </p:nvPr>
        </p:nvSpPr>
        <p:spPr>
          <a:xfrm>
            <a:off x="484506" y="2691130"/>
            <a:ext cx="35442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8" name="Google Shape;158;p16"/>
          <p:cNvSpPr txBox="1"/>
          <p:nvPr>
            <p:ph idx="2" type="body"/>
          </p:nvPr>
        </p:nvSpPr>
        <p:spPr>
          <a:xfrm>
            <a:off x="484505" y="2076449"/>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9" name="Google Shape;159;p16"/>
          <p:cNvSpPr txBox="1"/>
          <p:nvPr>
            <p:ph idx="3" type="body"/>
          </p:nvPr>
        </p:nvSpPr>
        <p:spPr>
          <a:xfrm>
            <a:off x="4328957" y="2691130"/>
            <a:ext cx="35442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16"/>
          <p:cNvSpPr txBox="1"/>
          <p:nvPr>
            <p:ph idx="4" type="body"/>
          </p:nvPr>
        </p:nvSpPr>
        <p:spPr>
          <a:xfrm>
            <a:off x="4328956" y="2076449"/>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1" name="Google Shape;161;p16"/>
          <p:cNvSpPr txBox="1"/>
          <p:nvPr>
            <p:ph idx="5" type="body"/>
          </p:nvPr>
        </p:nvSpPr>
        <p:spPr>
          <a:xfrm>
            <a:off x="8170233" y="2691130"/>
            <a:ext cx="35442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2" name="Google Shape;162;p16"/>
          <p:cNvSpPr txBox="1"/>
          <p:nvPr>
            <p:ph idx="6" type="body"/>
          </p:nvPr>
        </p:nvSpPr>
        <p:spPr>
          <a:xfrm>
            <a:off x="8170232" y="2076449"/>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3" name="Google Shape;163;p16"/>
          <p:cNvSpPr txBox="1"/>
          <p:nvPr>
            <p:ph idx="7" type="body"/>
          </p:nvPr>
        </p:nvSpPr>
        <p:spPr>
          <a:xfrm>
            <a:off x="482601" y="4765041"/>
            <a:ext cx="35442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6"/>
          <p:cNvSpPr txBox="1"/>
          <p:nvPr>
            <p:ph idx="8" type="body"/>
          </p:nvPr>
        </p:nvSpPr>
        <p:spPr>
          <a:xfrm>
            <a:off x="482600" y="4150360"/>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5" name="Google Shape;165;p16"/>
          <p:cNvSpPr txBox="1"/>
          <p:nvPr>
            <p:ph idx="9" type="body"/>
          </p:nvPr>
        </p:nvSpPr>
        <p:spPr>
          <a:xfrm>
            <a:off x="4327052" y="4765041"/>
            <a:ext cx="35442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16"/>
          <p:cNvSpPr txBox="1"/>
          <p:nvPr>
            <p:ph idx="13" type="body"/>
          </p:nvPr>
        </p:nvSpPr>
        <p:spPr>
          <a:xfrm>
            <a:off x="4327051" y="4150360"/>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7" name="Google Shape;167;p16"/>
          <p:cNvSpPr txBox="1"/>
          <p:nvPr>
            <p:ph idx="14" type="body"/>
          </p:nvPr>
        </p:nvSpPr>
        <p:spPr>
          <a:xfrm>
            <a:off x="8168328" y="4765041"/>
            <a:ext cx="3544200" cy="1140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8" name="Google Shape;168;p16"/>
          <p:cNvSpPr txBox="1"/>
          <p:nvPr>
            <p:ph idx="15" type="body"/>
          </p:nvPr>
        </p:nvSpPr>
        <p:spPr>
          <a:xfrm>
            <a:off x="8168327" y="4150360"/>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9" name="Google Shape;169;p16"/>
          <p:cNvSpPr txBox="1"/>
          <p:nvPr>
            <p:ph idx="16"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Цифры для определения_вид2">
  <p:cSld name="МТУСИ_Цифры для определения_вид2">
    <p:spTree>
      <p:nvGrpSpPr>
        <p:cNvPr id="170" name="Shape 170"/>
        <p:cNvGrpSpPr/>
        <p:nvPr/>
      </p:nvGrpSpPr>
      <p:grpSpPr>
        <a:xfrm>
          <a:off x="0" y="0"/>
          <a:ext cx="0" cy="0"/>
          <a:chOff x="0" y="0"/>
          <a:chExt cx="0" cy="0"/>
        </a:xfrm>
      </p:grpSpPr>
      <p:sp>
        <p:nvSpPr>
          <p:cNvPr id="171" name="Google Shape;171;p17"/>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2" name="Google Shape;172;p17"/>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p17"/>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74" name="Google Shape;174;p17"/>
          <p:cNvSpPr txBox="1"/>
          <p:nvPr>
            <p:ph idx="1" type="body"/>
          </p:nvPr>
        </p:nvSpPr>
        <p:spPr>
          <a:xfrm>
            <a:off x="484506" y="2691130"/>
            <a:ext cx="3544200" cy="3405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5" name="Google Shape;175;p17"/>
          <p:cNvSpPr txBox="1"/>
          <p:nvPr>
            <p:ph idx="2" type="body"/>
          </p:nvPr>
        </p:nvSpPr>
        <p:spPr>
          <a:xfrm>
            <a:off x="484505" y="2076449"/>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6" name="Google Shape;176;p17"/>
          <p:cNvSpPr txBox="1"/>
          <p:nvPr>
            <p:ph idx="3" type="body"/>
          </p:nvPr>
        </p:nvSpPr>
        <p:spPr>
          <a:xfrm>
            <a:off x="4328957" y="2691130"/>
            <a:ext cx="3544200" cy="3405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7" name="Google Shape;177;p17"/>
          <p:cNvSpPr txBox="1"/>
          <p:nvPr>
            <p:ph idx="4" type="body"/>
          </p:nvPr>
        </p:nvSpPr>
        <p:spPr>
          <a:xfrm>
            <a:off x="4328956" y="2076449"/>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8" name="Google Shape;178;p17"/>
          <p:cNvSpPr txBox="1"/>
          <p:nvPr>
            <p:ph idx="5" type="body"/>
          </p:nvPr>
        </p:nvSpPr>
        <p:spPr>
          <a:xfrm>
            <a:off x="8170233" y="2691130"/>
            <a:ext cx="3544200" cy="3405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9" name="Google Shape;179;p17"/>
          <p:cNvSpPr txBox="1"/>
          <p:nvPr>
            <p:ph idx="6" type="body"/>
          </p:nvPr>
        </p:nvSpPr>
        <p:spPr>
          <a:xfrm>
            <a:off x="8170232" y="2076449"/>
            <a:ext cx="3544200" cy="533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4000"/>
              <a:buFont typeface="Montserrat SemiBold"/>
              <a:buNone/>
              <a:defRPr sz="40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0" name="Google Shape;180;p17"/>
          <p:cNvSpPr txBox="1"/>
          <p:nvPr>
            <p:ph idx="7"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екст_вид1">
  <p:cSld name="МТУСИ_Текст_вид1">
    <p:spTree>
      <p:nvGrpSpPr>
        <p:cNvPr id="181" name="Shape 181"/>
        <p:cNvGrpSpPr/>
        <p:nvPr/>
      </p:nvGrpSpPr>
      <p:grpSpPr>
        <a:xfrm>
          <a:off x="0" y="0"/>
          <a:ext cx="0" cy="0"/>
          <a:chOff x="0" y="0"/>
          <a:chExt cx="0" cy="0"/>
        </a:xfrm>
      </p:grpSpPr>
      <p:sp>
        <p:nvSpPr>
          <p:cNvPr id="182" name="Google Shape;182;p18"/>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18"/>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4" name="Google Shape;184;p18"/>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85" name="Google Shape;185;p18"/>
          <p:cNvSpPr txBox="1"/>
          <p:nvPr>
            <p:ph idx="1" type="body"/>
          </p:nvPr>
        </p:nvSpPr>
        <p:spPr>
          <a:xfrm>
            <a:off x="479425" y="1828799"/>
            <a:ext cx="3544200" cy="4409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6" name="Google Shape;186;p18"/>
          <p:cNvSpPr txBox="1"/>
          <p:nvPr>
            <p:ph idx="2" type="body"/>
          </p:nvPr>
        </p:nvSpPr>
        <p:spPr>
          <a:xfrm>
            <a:off x="4316412" y="1828637"/>
            <a:ext cx="3544200" cy="44046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7" name="Google Shape;187;p18"/>
          <p:cNvSpPr txBox="1"/>
          <p:nvPr>
            <p:ph idx="3" type="body"/>
          </p:nvPr>
        </p:nvSpPr>
        <p:spPr>
          <a:xfrm>
            <a:off x="8153400" y="1828799"/>
            <a:ext cx="3555900" cy="4409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88" name="Google Shape;188;p18"/>
          <p:cNvSpPr txBox="1"/>
          <p:nvPr>
            <p:ph idx="4"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екст_вид2">
  <p:cSld name="МТУСИ_Текст_вид2">
    <p:spTree>
      <p:nvGrpSpPr>
        <p:cNvPr id="189" name="Shape 189"/>
        <p:cNvGrpSpPr/>
        <p:nvPr/>
      </p:nvGrpSpPr>
      <p:grpSpPr>
        <a:xfrm>
          <a:off x="0" y="0"/>
          <a:ext cx="0" cy="0"/>
          <a:chOff x="0" y="0"/>
          <a:chExt cx="0" cy="0"/>
        </a:xfrm>
      </p:grpSpPr>
      <p:sp>
        <p:nvSpPr>
          <p:cNvPr id="190" name="Google Shape;190;p19"/>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19"/>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2" name="Google Shape;192;p19"/>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93" name="Google Shape;193;p19"/>
          <p:cNvSpPr txBox="1"/>
          <p:nvPr>
            <p:ph idx="1" type="body"/>
          </p:nvPr>
        </p:nvSpPr>
        <p:spPr>
          <a:xfrm>
            <a:off x="479425" y="1738315"/>
            <a:ext cx="11233200" cy="45000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4" name="Google Shape;194;p19"/>
          <p:cNvSpPr txBox="1"/>
          <p:nvPr>
            <p:ph idx="2"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аблица_вид1">
  <p:cSld name="МТУСИ_Таблица_вид1">
    <p:spTree>
      <p:nvGrpSpPr>
        <p:cNvPr id="195" name="Shape 195"/>
        <p:cNvGrpSpPr/>
        <p:nvPr/>
      </p:nvGrpSpPr>
      <p:grpSpPr>
        <a:xfrm>
          <a:off x="0" y="0"/>
          <a:ext cx="0" cy="0"/>
          <a:chOff x="0" y="0"/>
          <a:chExt cx="0" cy="0"/>
        </a:xfrm>
      </p:grpSpPr>
      <p:sp>
        <p:nvSpPr>
          <p:cNvPr id="196" name="Google Shape;196;p20"/>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p20"/>
          <p:cNvSpPr txBox="1"/>
          <p:nvPr>
            <p:ph idx="12" type="sldNum"/>
          </p:nvPr>
        </p:nvSpPr>
        <p:spPr>
          <a:xfrm>
            <a:off x="8969375" y="6350687"/>
            <a:ext cx="2857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98" name="Google Shape;198;p20"/>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20"/>
          <p:cNvSpPr txBox="1"/>
          <p:nvPr>
            <p:ph idx="1" type="body"/>
          </p:nvPr>
        </p:nvSpPr>
        <p:spPr>
          <a:xfrm>
            <a:off x="477835" y="1819118"/>
            <a:ext cx="11229900" cy="532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1600"/>
              <a:buFont typeface="Montserrat SemiBold"/>
              <a:buNone/>
              <a:defRPr sz="1600">
                <a:solidFill>
                  <a:schemeClr val="dk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0" name="Google Shape;200;p20"/>
          <p:cNvSpPr txBox="1"/>
          <p:nvPr>
            <p:ph idx="2" type="body"/>
          </p:nvPr>
        </p:nvSpPr>
        <p:spPr>
          <a:xfrm>
            <a:off x="8255479" y="2440089"/>
            <a:ext cx="3457200" cy="3123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b="0" sz="1200">
                <a:latin typeface="Montserrat"/>
                <a:ea typeface="Montserrat"/>
                <a:cs typeface="Montserrat"/>
                <a:sym typeface="Montserrat"/>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1" name="Google Shape;201;p20"/>
          <p:cNvSpPr txBox="1"/>
          <p:nvPr>
            <p:ph idx="3" type="body"/>
          </p:nvPr>
        </p:nvSpPr>
        <p:spPr>
          <a:xfrm>
            <a:off x="479425" y="5670369"/>
            <a:ext cx="11233200" cy="568200"/>
          </a:xfrm>
          <a:prstGeom prst="rect">
            <a:avLst/>
          </a:prstGeom>
          <a:noFill/>
          <a:ln>
            <a:noFill/>
          </a:ln>
        </p:spPr>
        <p:txBody>
          <a:bodyPr anchorCtr="0" anchor="t" bIns="45700" lIns="91425" spcFirstLastPara="1" rIns="91425" wrap="square" tIns="45700">
            <a:normAutofit/>
          </a:bodyPr>
          <a:lstStyle>
            <a:lvl1pPr indent="-228600" lvl="0" marL="457200" marR="0" rtl="0" algn="just">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2" name="Google Shape;202;p20"/>
          <p:cNvSpPr txBox="1"/>
          <p:nvPr>
            <p:ph idx="4"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Иллюстрация процесса">
  <p:cSld name="МТУСИ_Иллюстрация процесса">
    <p:spTree>
      <p:nvGrpSpPr>
        <p:cNvPr id="26" name="Shape 26"/>
        <p:cNvGrpSpPr/>
        <p:nvPr/>
      </p:nvGrpSpPr>
      <p:grpSpPr>
        <a:xfrm>
          <a:off x="0" y="0"/>
          <a:ext cx="0" cy="0"/>
          <a:chOff x="0" y="0"/>
          <a:chExt cx="0" cy="0"/>
        </a:xfrm>
      </p:grpSpPr>
      <p:sp>
        <p:nvSpPr>
          <p:cNvPr id="27" name="Google Shape;27;p3"/>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p3"/>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3"/>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30" name="Google Shape;30;p3"/>
          <p:cNvSpPr/>
          <p:nvPr>
            <p:ph idx="2" type="pic"/>
          </p:nvPr>
        </p:nvSpPr>
        <p:spPr>
          <a:xfrm>
            <a:off x="479423" y="2735265"/>
            <a:ext cx="1296000" cy="853500"/>
          </a:xfrm>
          <a:prstGeom prst="rect">
            <a:avLst/>
          </a:prstGeom>
          <a:solidFill>
            <a:srgbClr val="E7DEF7"/>
          </a:solidFill>
          <a:ln>
            <a:noFill/>
          </a:ln>
        </p:spPr>
      </p:sp>
      <p:sp>
        <p:nvSpPr>
          <p:cNvPr id="31" name="Google Shape;31;p3"/>
          <p:cNvSpPr txBox="1"/>
          <p:nvPr>
            <p:ph idx="1" type="body"/>
          </p:nvPr>
        </p:nvSpPr>
        <p:spPr>
          <a:xfrm>
            <a:off x="479423" y="1798320"/>
            <a:ext cx="11233200" cy="853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 name="Google Shape;32;p3"/>
          <p:cNvSpPr txBox="1"/>
          <p:nvPr>
            <p:ph idx="3" type="body"/>
          </p:nvPr>
        </p:nvSpPr>
        <p:spPr>
          <a:xfrm>
            <a:off x="1971675" y="2735266"/>
            <a:ext cx="9726900" cy="853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 name="Google Shape;33;p3"/>
          <p:cNvSpPr txBox="1"/>
          <p:nvPr>
            <p:ph idx="4" type="body"/>
          </p:nvPr>
        </p:nvSpPr>
        <p:spPr>
          <a:xfrm>
            <a:off x="479425" y="5603240"/>
            <a:ext cx="11229900" cy="568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4" name="Google Shape;34;p3"/>
          <p:cNvSpPr/>
          <p:nvPr>
            <p:ph idx="5" type="pic"/>
          </p:nvPr>
        </p:nvSpPr>
        <p:spPr>
          <a:xfrm>
            <a:off x="479423" y="3702060"/>
            <a:ext cx="1296000" cy="853500"/>
          </a:xfrm>
          <a:prstGeom prst="rect">
            <a:avLst/>
          </a:prstGeom>
          <a:solidFill>
            <a:srgbClr val="E7DEF7"/>
          </a:solidFill>
          <a:ln>
            <a:noFill/>
          </a:ln>
        </p:spPr>
      </p:sp>
      <p:sp>
        <p:nvSpPr>
          <p:cNvPr id="35" name="Google Shape;35;p3"/>
          <p:cNvSpPr/>
          <p:nvPr>
            <p:ph idx="6" type="pic"/>
          </p:nvPr>
        </p:nvSpPr>
        <p:spPr>
          <a:xfrm>
            <a:off x="479423" y="4638039"/>
            <a:ext cx="1296000" cy="853500"/>
          </a:xfrm>
          <a:prstGeom prst="rect">
            <a:avLst/>
          </a:prstGeom>
          <a:solidFill>
            <a:srgbClr val="E7DEF7"/>
          </a:solidFill>
          <a:ln>
            <a:noFill/>
          </a:ln>
        </p:spPr>
      </p:sp>
      <p:sp>
        <p:nvSpPr>
          <p:cNvPr id="36" name="Google Shape;36;p3"/>
          <p:cNvSpPr txBox="1"/>
          <p:nvPr>
            <p:ph idx="7" type="body"/>
          </p:nvPr>
        </p:nvSpPr>
        <p:spPr>
          <a:xfrm>
            <a:off x="1971674" y="3699500"/>
            <a:ext cx="9726900" cy="853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7" name="Google Shape;37;p3"/>
          <p:cNvSpPr txBox="1"/>
          <p:nvPr>
            <p:ph idx="8" type="body"/>
          </p:nvPr>
        </p:nvSpPr>
        <p:spPr>
          <a:xfrm>
            <a:off x="1971673" y="4636445"/>
            <a:ext cx="9726900" cy="853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8" name="Google Shape;38;p3"/>
          <p:cNvSpPr txBox="1"/>
          <p:nvPr>
            <p:ph idx="9"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Таблица_вид2">
  <p:cSld name="МТУСИ_Таблица_вид2">
    <p:spTree>
      <p:nvGrpSpPr>
        <p:cNvPr id="203" name="Shape 203"/>
        <p:cNvGrpSpPr/>
        <p:nvPr/>
      </p:nvGrpSpPr>
      <p:grpSpPr>
        <a:xfrm>
          <a:off x="0" y="0"/>
          <a:ext cx="0" cy="0"/>
          <a:chOff x="0" y="0"/>
          <a:chExt cx="0" cy="0"/>
        </a:xfrm>
      </p:grpSpPr>
      <p:sp>
        <p:nvSpPr>
          <p:cNvPr id="204" name="Google Shape;204;p21"/>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5" name="Google Shape;205;p21"/>
          <p:cNvSpPr txBox="1"/>
          <p:nvPr>
            <p:ph idx="12" type="sldNum"/>
          </p:nvPr>
        </p:nvSpPr>
        <p:spPr>
          <a:xfrm>
            <a:off x="8969375" y="6350687"/>
            <a:ext cx="2857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206" name="Google Shape;206;p21"/>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21"/>
          <p:cNvSpPr txBox="1"/>
          <p:nvPr>
            <p:ph idx="1" type="body"/>
          </p:nvPr>
        </p:nvSpPr>
        <p:spPr>
          <a:xfrm>
            <a:off x="477835" y="1819118"/>
            <a:ext cx="11229900" cy="532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1600"/>
              <a:buFont typeface="Montserrat SemiBold"/>
              <a:buNone/>
              <a:defRPr sz="1600">
                <a:solidFill>
                  <a:schemeClr val="dk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8" name="Google Shape;208;p21"/>
          <p:cNvSpPr txBox="1"/>
          <p:nvPr>
            <p:ph idx="2" type="body"/>
          </p:nvPr>
        </p:nvSpPr>
        <p:spPr>
          <a:xfrm>
            <a:off x="479425" y="5670369"/>
            <a:ext cx="11233200" cy="568200"/>
          </a:xfrm>
          <a:prstGeom prst="rect">
            <a:avLst/>
          </a:prstGeom>
          <a:noFill/>
          <a:ln>
            <a:noFill/>
          </a:ln>
        </p:spPr>
        <p:txBody>
          <a:bodyPr anchorCtr="0" anchor="t" bIns="45700" lIns="91425" spcFirstLastPara="1" rIns="91425" wrap="square" tIns="45700">
            <a:normAutofit/>
          </a:bodyPr>
          <a:lstStyle>
            <a:lvl1pPr indent="-228600" lvl="0" marL="457200" marR="0" rtl="0" algn="just">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9" name="Google Shape;209;p21"/>
          <p:cNvSpPr txBox="1"/>
          <p:nvPr>
            <p:ph idx="3"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вид1">
  <p:cSld name="МТУСИ_вид1">
    <p:spTree>
      <p:nvGrpSpPr>
        <p:cNvPr id="39" name="Shape 39"/>
        <p:cNvGrpSpPr/>
        <p:nvPr/>
      </p:nvGrpSpPr>
      <p:grpSpPr>
        <a:xfrm>
          <a:off x="0" y="0"/>
          <a:ext cx="0" cy="0"/>
          <a:chOff x="0" y="0"/>
          <a:chExt cx="0" cy="0"/>
        </a:xfrm>
      </p:grpSpPr>
      <p:sp>
        <p:nvSpPr>
          <p:cNvPr id="40" name="Google Shape;40;p4"/>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8969375" y="6350687"/>
            <a:ext cx="2857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42" name="Google Shape;42;p4"/>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4"/>
          <p:cNvSpPr txBox="1"/>
          <p:nvPr>
            <p:ph idx="1"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1">
  <p:cSld name="МТУСИ_Графическое изображение_вид1">
    <p:spTree>
      <p:nvGrpSpPr>
        <p:cNvPr id="44" name="Shape 44"/>
        <p:cNvGrpSpPr/>
        <p:nvPr/>
      </p:nvGrpSpPr>
      <p:grpSpPr>
        <a:xfrm>
          <a:off x="0" y="0"/>
          <a:ext cx="0" cy="0"/>
          <a:chOff x="0" y="0"/>
          <a:chExt cx="0" cy="0"/>
        </a:xfrm>
      </p:grpSpPr>
      <p:sp>
        <p:nvSpPr>
          <p:cNvPr id="45" name="Google Shape;45;p5"/>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5"/>
          <p:cNvSpPr txBox="1"/>
          <p:nvPr>
            <p:ph idx="11" type="ftr"/>
          </p:nvPr>
        </p:nvSpPr>
        <p:spPr>
          <a:xfrm>
            <a:off x="479424"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48" name="Google Shape;48;p5"/>
          <p:cNvSpPr/>
          <p:nvPr>
            <p:ph idx="2" type="pic"/>
          </p:nvPr>
        </p:nvSpPr>
        <p:spPr>
          <a:xfrm>
            <a:off x="4524375" y="1798320"/>
            <a:ext cx="7185000" cy="4373100"/>
          </a:xfrm>
          <a:prstGeom prst="rect">
            <a:avLst/>
          </a:prstGeom>
          <a:solidFill>
            <a:srgbClr val="E7DEF7"/>
          </a:solidFill>
          <a:ln>
            <a:noFill/>
          </a:ln>
        </p:spPr>
      </p:sp>
      <p:sp>
        <p:nvSpPr>
          <p:cNvPr id="49" name="Google Shape;49;p5"/>
          <p:cNvSpPr txBox="1"/>
          <p:nvPr>
            <p:ph idx="1" type="body"/>
          </p:nvPr>
        </p:nvSpPr>
        <p:spPr>
          <a:xfrm>
            <a:off x="479424" y="1798320"/>
            <a:ext cx="3892500" cy="853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p5"/>
          <p:cNvSpPr txBox="1"/>
          <p:nvPr>
            <p:ph idx="3" type="body"/>
          </p:nvPr>
        </p:nvSpPr>
        <p:spPr>
          <a:xfrm>
            <a:off x="479426" y="2763520"/>
            <a:ext cx="38925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1" name="Google Shape;51;p5"/>
          <p:cNvSpPr txBox="1"/>
          <p:nvPr>
            <p:ph idx="4" type="body"/>
          </p:nvPr>
        </p:nvSpPr>
        <p:spPr>
          <a:xfrm>
            <a:off x="479426" y="5603240"/>
            <a:ext cx="3892500" cy="568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2" name="Google Shape;52;p5"/>
          <p:cNvSpPr txBox="1"/>
          <p:nvPr>
            <p:ph idx="5"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orient="horz" pos="1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2">
  <p:cSld name="МТУСИ_Графическое изображение_вид2">
    <p:spTree>
      <p:nvGrpSpPr>
        <p:cNvPr id="53" name="Shape 53"/>
        <p:cNvGrpSpPr/>
        <p:nvPr/>
      </p:nvGrpSpPr>
      <p:grpSpPr>
        <a:xfrm>
          <a:off x="0" y="0"/>
          <a:ext cx="0" cy="0"/>
          <a:chOff x="0" y="0"/>
          <a:chExt cx="0" cy="0"/>
        </a:xfrm>
      </p:grpSpPr>
      <p:sp>
        <p:nvSpPr>
          <p:cNvPr id="54" name="Google Shape;54;p6"/>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5" name="Google Shape;55;p6"/>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57" name="Google Shape;57;p6"/>
          <p:cNvSpPr/>
          <p:nvPr>
            <p:ph idx="2" type="pic"/>
          </p:nvPr>
        </p:nvSpPr>
        <p:spPr>
          <a:xfrm>
            <a:off x="6309042" y="1798320"/>
            <a:ext cx="5400300" cy="4373100"/>
          </a:xfrm>
          <a:prstGeom prst="rect">
            <a:avLst/>
          </a:prstGeom>
          <a:solidFill>
            <a:srgbClr val="E7DEF7"/>
          </a:solidFill>
          <a:ln>
            <a:noFill/>
          </a:ln>
        </p:spPr>
      </p:sp>
      <p:sp>
        <p:nvSpPr>
          <p:cNvPr id="58" name="Google Shape;58;p6"/>
          <p:cNvSpPr txBox="1"/>
          <p:nvPr>
            <p:ph idx="1" type="body"/>
          </p:nvPr>
        </p:nvSpPr>
        <p:spPr>
          <a:xfrm>
            <a:off x="479424" y="1798320"/>
            <a:ext cx="5616600" cy="853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9" name="Google Shape;59;p6"/>
          <p:cNvSpPr txBox="1"/>
          <p:nvPr>
            <p:ph idx="3" type="body"/>
          </p:nvPr>
        </p:nvSpPr>
        <p:spPr>
          <a:xfrm>
            <a:off x="479425" y="2763520"/>
            <a:ext cx="56166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0" name="Google Shape;60;p6"/>
          <p:cNvSpPr txBox="1"/>
          <p:nvPr>
            <p:ph idx="4" type="body"/>
          </p:nvPr>
        </p:nvSpPr>
        <p:spPr>
          <a:xfrm>
            <a:off x="479425" y="5603240"/>
            <a:ext cx="5616600" cy="568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1" name="Google Shape;61;p6"/>
          <p:cNvSpPr txBox="1"/>
          <p:nvPr>
            <p:ph idx="5"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3">
  <p:cSld name="МТУСИ_Графическое изображение_вид3">
    <p:spTree>
      <p:nvGrpSpPr>
        <p:cNvPr id="62" name="Shape 62"/>
        <p:cNvGrpSpPr/>
        <p:nvPr/>
      </p:nvGrpSpPr>
      <p:grpSpPr>
        <a:xfrm>
          <a:off x="0" y="0"/>
          <a:ext cx="0" cy="0"/>
          <a:chOff x="0" y="0"/>
          <a:chExt cx="0" cy="0"/>
        </a:xfrm>
      </p:grpSpPr>
      <p:sp>
        <p:nvSpPr>
          <p:cNvPr id="63" name="Google Shape;63;p7"/>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7"/>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7"/>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66" name="Google Shape;66;p7"/>
          <p:cNvSpPr/>
          <p:nvPr>
            <p:ph idx="2" type="pic"/>
          </p:nvPr>
        </p:nvSpPr>
        <p:spPr>
          <a:xfrm>
            <a:off x="7781926" y="1798320"/>
            <a:ext cx="3927600" cy="2114100"/>
          </a:xfrm>
          <a:prstGeom prst="rect">
            <a:avLst/>
          </a:prstGeom>
          <a:solidFill>
            <a:srgbClr val="E7DEF7"/>
          </a:solidFill>
          <a:ln>
            <a:noFill/>
          </a:ln>
        </p:spPr>
      </p:sp>
      <p:sp>
        <p:nvSpPr>
          <p:cNvPr id="67" name="Google Shape;67;p7"/>
          <p:cNvSpPr txBox="1"/>
          <p:nvPr>
            <p:ph idx="1" type="body"/>
          </p:nvPr>
        </p:nvSpPr>
        <p:spPr>
          <a:xfrm>
            <a:off x="479423" y="1798320"/>
            <a:ext cx="7054800" cy="853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Font typeface="Montserrat SemiBold"/>
              <a:buNone/>
              <a:defRPr sz="2400">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8" name="Google Shape;68;p7"/>
          <p:cNvSpPr txBox="1"/>
          <p:nvPr>
            <p:ph idx="3" type="body"/>
          </p:nvPr>
        </p:nvSpPr>
        <p:spPr>
          <a:xfrm>
            <a:off x="479425" y="2763520"/>
            <a:ext cx="70548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9" name="Google Shape;69;p7"/>
          <p:cNvSpPr txBox="1"/>
          <p:nvPr>
            <p:ph idx="4" type="body"/>
          </p:nvPr>
        </p:nvSpPr>
        <p:spPr>
          <a:xfrm>
            <a:off x="479425" y="5603240"/>
            <a:ext cx="7054800" cy="5682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accent6"/>
              </a:buClr>
              <a:buSzPts val="1200"/>
              <a:buFont typeface="Montserrat"/>
              <a:buNone/>
              <a:defRPr sz="1200">
                <a:solidFill>
                  <a:schemeClr val="accent6"/>
                </a:solidFill>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0" name="Google Shape;70;p7"/>
          <p:cNvSpPr/>
          <p:nvPr>
            <p:ph idx="5" type="pic"/>
          </p:nvPr>
        </p:nvSpPr>
        <p:spPr>
          <a:xfrm>
            <a:off x="7781926" y="4057332"/>
            <a:ext cx="3927600" cy="2114100"/>
          </a:xfrm>
          <a:prstGeom prst="rect">
            <a:avLst/>
          </a:prstGeom>
          <a:solidFill>
            <a:srgbClr val="E7DEF7"/>
          </a:solidFill>
          <a:ln>
            <a:noFill/>
          </a:ln>
        </p:spPr>
      </p:sp>
      <p:sp>
        <p:nvSpPr>
          <p:cNvPr id="71" name="Google Shape;71;p7"/>
          <p:cNvSpPr txBox="1"/>
          <p:nvPr>
            <p:ph idx="6"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4">
  <p:cSld name="МТУСИ_Графическое изображение_вид4">
    <p:spTree>
      <p:nvGrpSpPr>
        <p:cNvPr id="72" name="Shape 72"/>
        <p:cNvGrpSpPr/>
        <p:nvPr/>
      </p:nvGrpSpPr>
      <p:grpSpPr>
        <a:xfrm>
          <a:off x="0" y="0"/>
          <a:ext cx="0" cy="0"/>
          <a:chOff x="0" y="0"/>
          <a:chExt cx="0" cy="0"/>
        </a:xfrm>
      </p:grpSpPr>
      <p:sp>
        <p:nvSpPr>
          <p:cNvPr id="73" name="Google Shape;73;p8"/>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4" name="Google Shape;74;p8"/>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8"/>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76" name="Google Shape;76;p8"/>
          <p:cNvSpPr/>
          <p:nvPr>
            <p:ph idx="2" type="pic"/>
          </p:nvPr>
        </p:nvSpPr>
        <p:spPr>
          <a:xfrm>
            <a:off x="479425" y="1686558"/>
            <a:ext cx="5433600" cy="1742400"/>
          </a:xfrm>
          <a:prstGeom prst="rect">
            <a:avLst/>
          </a:prstGeom>
          <a:solidFill>
            <a:srgbClr val="D0BFEF"/>
          </a:solidFill>
          <a:ln>
            <a:noFill/>
          </a:ln>
        </p:spPr>
      </p:sp>
      <p:sp>
        <p:nvSpPr>
          <p:cNvPr id="77" name="Google Shape;77;p8"/>
          <p:cNvSpPr txBox="1"/>
          <p:nvPr>
            <p:ph idx="1" type="body"/>
          </p:nvPr>
        </p:nvSpPr>
        <p:spPr>
          <a:xfrm>
            <a:off x="479425" y="3510280"/>
            <a:ext cx="54336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8" name="Google Shape;78;p8"/>
          <p:cNvSpPr/>
          <p:nvPr>
            <p:ph idx="3" type="pic"/>
          </p:nvPr>
        </p:nvSpPr>
        <p:spPr>
          <a:xfrm>
            <a:off x="6280470" y="1686558"/>
            <a:ext cx="5433600" cy="1742400"/>
          </a:xfrm>
          <a:prstGeom prst="rect">
            <a:avLst/>
          </a:prstGeom>
          <a:solidFill>
            <a:srgbClr val="D0BFEF"/>
          </a:solidFill>
          <a:ln>
            <a:noFill/>
          </a:ln>
        </p:spPr>
      </p:sp>
      <p:sp>
        <p:nvSpPr>
          <p:cNvPr id="79" name="Google Shape;79;p8"/>
          <p:cNvSpPr txBox="1"/>
          <p:nvPr>
            <p:ph idx="4" type="body"/>
          </p:nvPr>
        </p:nvSpPr>
        <p:spPr>
          <a:xfrm>
            <a:off x="6280470" y="3510280"/>
            <a:ext cx="54336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400"/>
              <a:buFont typeface="Montserrat"/>
              <a:buNone/>
              <a:defRPr sz="14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0" name="Google Shape;80;p8"/>
          <p:cNvSpPr txBox="1"/>
          <p:nvPr>
            <p:ph idx="5"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5">
  <p:cSld name="МТУСИ_Графическое изображение_вид5">
    <p:spTree>
      <p:nvGrpSpPr>
        <p:cNvPr id="81" name="Shape 81"/>
        <p:cNvGrpSpPr/>
        <p:nvPr/>
      </p:nvGrpSpPr>
      <p:grpSpPr>
        <a:xfrm>
          <a:off x="0" y="0"/>
          <a:ext cx="0" cy="0"/>
          <a:chOff x="0" y="0"/>
          <a:chExt cx="0" cy="0"/>
        </a:xfrm>
      </p:grpSpPr>
      <p:sp>
        <p:nvSpPr>
          <p:cNvPr id="82" name="Google Shape;82;p9"/>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9"/>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9"/>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85" name="Google Shape;85;p9"/>
          <p:cNvSpPr/>
          <p:nvPr>
            <p:ph idx="2" type="pic"/>
          </p:nvPr>
        </p:nvSpPr>
        <p:spPr>
          <a:xfrm>
            <a:off x="479426" y="1686557"/>
            <a:ext cx="3544200" cy="1742400"/>
          </a:xfrm>
          <a:prstGeom prst="rect">
            <a:avLst/>
          </a:prstGeom>
          <a:solidFill>
            <a:srgbClr val="E7DEF7"/>
          </a:solidFill>
          <a:ln>
            <a:noFill/>
          </a:ln>
        </p:spPr>
      </p:sp>
      <p:sp>
        <p:nvSpPr>
          <p:cNvPr id="86" name="Google Shape;86;p9"/>
          <p:cNvSpPr txBox="1"/>
          <p:nvPr>
            <p:ph idx="1" type="body"/>
          </p:nvPr>
        </p:nvSpPr>
        <p:spPr>
          <a:xfrm>
            <a:off x="479425" y="3510280"/>
            <a:ext cx="35442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9"/>
          <p:cNvSpPr/>
          <p:nvPr>
            <p:ph idx="3" type="pic"/>
          </p:nvPr>
        </p:nvSpPr>
        <p:spPr>
          <a:xfrm>
            <a:off x="4316413" y="1686557"/>
            <a:ext cx="3544200" cy="1742400"/>
          </a:xfrm>
          <a:prstGeom prst="rect">
            <a:avLst/>
          </a:prstGeom>
          <a:solidFill>
            <a:srgbClr val="E7DEF7"/>
          </a:solidFill>
          <a:ln>
            <a:noFill/>
          </a:ln>
        </p:spPr>
      </p:sp>
      <p:sp>
        <p:nvSpPr>
          <p:cNvPr id="88" name="Google Shape;88;p9"/>
          <p:cNvSpPr txBox="1"/>
          <p:nvPr>
            <p:ph idx="4" type="body"/>
          </p:nvPr>
        </p:nvSpPr>
        <p:spPr>
          <a:xfrm>
            <a:off x="4316412" y="3510280"/>
            <a:ext cx="35442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9" name="Google Shape;89;p9"/>
          <p:cNvSpPr/>
          <p:nvPr>
            <p:ph idx="5" type="pic"/>
          </p:nvPr>
        </p:nvSpPr>
        <p:spPr>
          <a:xfrm>
            <a:off x="8153400" y="1686557"/>
            <a:ext cx="3544200" cy="1742400"/>
          </a:xfrm>
          <a:prstGeom prst="rect">
            <a:avLst/>
          </a:prstGeom>
          <a:solidFill>
            <a:srgbClr val="E7DEF7"/>
          </a:solidFill>
          <a:ln>
            <a:noFill/>
          </a:ln>
        </p:spPr>
      </p:sp>
      <p:sp>
        <p:nvSpPr>
          <p:cNvPr id="90" name="Google Shape;90;p9"/>
          <p:cNvSpPr txBox="1"/>
          <p:nvPr>
            <p:ph idx="6" type="body"/>
          </p:nvPr>
        </p:nvSpPr>
        <p:spPr>
          <a:xfrm>
            <a:off x="8153400" y="3510280"/>
            <a:ext cx="3555900" cy="27279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9"/>
          <p:cNvSpPr txBox="1"/>
          <p:nvPr>
            <p:ph idx="7"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МТУСИ_Графическое изображение_вид6">
  <p:cSld name="МТУСИ_Графическое изображение_вид6">
    <p:spTree>
      <p:nvGrpSpPr>
        <p:cNvPr id="92" name="Shape 92"/>
        <p:cNvGrpSpPr/>
        <p:nvPr/>
      </p:nvGrpSpPr>
      <p:grpSpPr>
        <a:xfrm>
          <a:off x="0" y="0"/>
          <a:ext cx="0" cy="0"/>
          <a:chOff x="0" y="0"/>
          <a:chExt cx="0" cy="0"/>
        </a:xfrm>
      </p:grpSpPr>
      <p:sp>
        <p:nvSpPr>
          <p:cNvPr id="93" name="Google Shape;93;p10"/>
          <p:cNvSpPr txBox="1"/>
          <p:nvPr>
            <p:ph type="title"/>
          </p:nvPr>
        </p:nvSpPr>
        <p:spPr>
          <a:xfrm>
            <a:off x="479425" y="597856"/>
            <a:ext cx="11229900" cy="10887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3200"/>
              <a:buFont typeface="Montserrat SemiBold"/>
              <a:buNone/>
              <a:defRPr b="0" sz="3200">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10"/>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10"/>
          <p:cNvSpPr txBox="1"/>
          <p:nvPr>
            <p:ph idx="12" type="sldNum"/>
          </p:nvPr>
        </p:nvSpPr>
        <p:spPr>
          <a:xfrm>
            <a:off x="8966200" y="635254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96" name="Google Shape;96;p10"/>
          <p:cNvSpPr/>
          <p:nvPr>
            <p:ph idx="2" type="pic"/>
          </p:nvPr>
        </p:nvSpPr>
        <p:spPr>
          <a:xfrm>
            <a:off x="479426" y="1686557"/>
            <a:ext cx="3544200" cy="2727900"/>
          </a:xfrm>
          <a:prstGeom prst="rect">
            <a:avLst/>
          </a:prstGeom>
          <a:solidFill>
            <a:srgbClr val="E7DEF7"/>
          </a:solidFill>
          <a:ln>
            <a:noFill/>
          </a:ln>
        </p:spPr>
      </p:sp>
      <p:sp>
        <p:nvSpPr>
          <p:cNvPr id="97" name="Google Shape;97;p10"/>
          <p:cNvSpPr txBox="1"/>
          <p:nvPr>
            <p:ph idx="1" type="body"/>
          </p:nvPr>
        </p:nvSpPr>
        <p:spPr>
          <a:xfrm>
            <a:off x="479425" y="4495798"/>
            <a:ext cx="3544200" cy="174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8" name="Google Shape;98;p10"/>
          <p:cNvSpPr/>
          <p:nvPr>
            <p:ph idx="3" type="pic"/>
          </p:nvPr>
        </p:nvSpPr>
        <p:spPr>
          <a:xfrm>
            <a:off x="4316413" y="1686557"/>
            <a:ext cx="3544200" cy="2727900"/>
          </a:xfrm>
          <a:prstGeom prst="rect">
            <a:avLst/>
          </a:prstGeom>
          <a:solidFill>
            <a:srgbClr val="E7DEF7"/>
          </a:solidFill>
          <a:ln>
            <a:noFill/>
          </a:ln>
        </p:spPr>
      </p:sp>
      <p:sp>
        <p:nvSpPr>
          <p:cNvPr id="99" name="Google Shape;99;p10"/>
          <p:cNvSpPr txBox="1"/>
          <p:nvPr>
            <p:ph idx="4" type="body"/>
          </p:nvPr>
        </p:nvSpPr>
        <p:spPr>
          <a:xfrm>
            <a:off x="4316412" y="4495798"/>
            <a:ext cx="3544200" cy="174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0" name="Google Shape;100;p10"/>
          <p:cNvSpPr/>
          <p:nvPr>
            <p:ph idx="5" type="pic"/>
          </p:nvPr>
        </p:nvSpPr>
        <p:spPr>
          <a:xfrm>
            <a:off x="8153400" y="1686558"/>
            <a:ext cx="3544200" cy="2718900"/>
          </a:xfrm>
          <a:prstGeom prst="rect">
            <a:avLst/>
          </a:prstGeom>
          <a:solidFill>
            <a:srgbClr val="E7DEF7"/>
          </a:solidFill>
          <a:ln>
            <a:noFill/>
          </a:ln>
        </p:spPr>
      </p:sp>
      <p:sp>
        <p:nvSpPr>
          <p:cNvPr id="101" name="Google Shape;101;p10"/>
          <p:cNvSpPr txBox="1"/>
          <p:nvPr>
            <p:ph idx="6" type="body"/>
          </p:nvPr>
        </p:nvSpPr>
        <p:spPr>
          <a:xfrm>
            <a:off x="8153400" y="4495798"/>
            <a:ext cx="3555900" cy="17424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200"/>
              <a:buFont typeface="Montserrat"/>
              <a:buNone/>
              <a:defRPr sz="1200"/>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2" name="Google Shape;102;p10"/>
          <p:cNvSpPr txBox="1"/>
          <p:nvPr>
            <p:ph idx="7"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600"/>
              <a:buFont typeface="Montserrat SemiBold"/>
              <a:buNone/>
              <a:defRPr sz="1600">
                <a:solidFill>
                  <a:schemeClr val="lt1"/>
                </a:solidFill>
                <a:latin typeface="Montserrat SemiBold"/>
                <a:ea typeface="Montserrat SemiBold"/>
                <a:cs typeface="Montserrat SemiBold"/>
                <a:sym typeface="Montserrat SemiBold"/>
              </a:defRPr>
            </a:lvl1pPr>
            <a:lvl2pPr indent="-228600" lvl="1" marL="914400" rtl="0" algn="just">
              <a:lnSpc>
                <a:spcPct val="90000"/>
              </a:lnSpc>
              <a:spcBef>
                <a:spcPts val="500"/>
              </a:spcBef>
              <a:spcAft>
                <a:spcPts val="0"/>
              </a:spcAft>
              <a:buClr>
                <a:schemeClr val="dk1"/>
              </a:buClr>
              <a:buSzPts val="1800"/>
              <a:buNone/>
              <a:defRPr/>
            </a:lvl2pPr>
            <a:lvl3pPr indent="-228600" lvl="2" marL="1371600" rtl="0" algn="just">
              <a:lnSpc>
                <a:spcPct val="90000"/>
              </a:lnSpc>
              <a:spcBef>
                <a:spcPts val="500"/>
              </a:spcBef>
              <a:spcAft>
                <a:spcPts val="0"/>
              </a:spcAft>
              <a:buClr>
                <a:schemeClr val="dk1"/>
              </a:buClr>
              <a:buSzPts val="1800"/>
              <a:buNone/>
              <a:defRPr/>
            </a:lvl3pPr>
            <a:lvl4pPr indent="-228600" lvl="3" marL="1828800" rtl="0" algn="just">
              <a:lnSpc>
                <a:spcPct val="90000"/>
              </a:lnSpc>
              <a:spcBef>
                <a:spcPts val="500"/>
              </a:spcBef>
              <a:spcAft>
                <a:spcPts val="0"/>
              </a:spcAft>
              <a:buClr>
                <a:schemeClr val="dk1"/>
              </a:buClr>
              <a:buSzPts val="1800"/>
              <a:buNone/>
              <a:defRPr/>
            </a:lvl4pPr>
            <a:lvl5pPr indent="-228600" lvl="4" marL="2286000" rtl="0" algn="just">
              <a:lnSpc>
                <a:spcPct val="90000"/>
              </a:lnSpc>
              <a:spcBef>
                <a:spcPts val="500"/>
              </a:spcBef>
              <a:spcAft>
                <a:spcPts val="0"/>
              </a:spcAft>
              <a:buClr>
                <a:schemeClr val="dk1"/>
              </a:buClr>
              <a:buSzPts val="1800"/>
              <a:buNone/>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11" Type="http://schemas.openxmlformats.org/officeDocument/2006/relationships/slideLayout" Target="../slideLayouts/slideLayout9.xml"/><Relationship Id="rId22" Type="http://schemas.openxmlformats.org/officeDocument/2006/relationships/slideLayout" Target="../slideLayouts/slideLayout20.xml"/><Relationship Id="rId10" Type="http://schemas.openxmlformats.org/officeDocument/2006/relationships/slideLayout" Target="../slideLayouts/slideLayout8.xml"/><Relationship Id="rId21" Type="http://schemas.openxmlformats.org/officeDocument/2006/relationships/slideLayout" Target="../slideLayouts/slideLayout19.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23" Type="http://schemas.openxmlformats.org/officeDocument/2006/relationships/theme" Target="../theme/theme2.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66675" y="-55829"/>
            <a:ext cx="12344400" cy="641969"/>
          </a:xfrm>
          <a:prstGeom prst="rect">
            <a:avLst/>
          </a:prstGeom>
          <a:noFill/>
          <a:ln>
            <a:noFill/>
          </a:ln>
        </p:spPr>
      </p:pic>
      <p:sp>
        <p:nvSpPr>
          <p:cNvPr id="11" name="Google Shape;11;p1"/>
          <p:cNvSpPr txBox="1"/>
          <p:nvPr>
            <p:ph type="title"/>
          </p:nvPr>
        </p:nvSpPr>
        <p:spPr>
          <a:xfrm>
            <a:off x="952500" y="2425748"/>
            <a:ext cx="10899000" cy="1003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600"/>
              <a:buFont typeface="Montserrat SemiBold"/>
              <a:buNone/>
              <a:defRPr b="0" i="0" sz="3600" u="none" cap="none" strike="noStrike">
                <a:solidFill>
                  <a:schemeClr val="dk1"/>
                </a:solidFill>
                <a:latin typeface="Montserrat SemiBold"/>
                <a:ea typeface="Montserrat SemiBold"/>
                <a:cs typeface="Montserrat SemiBold"/>
                <a:sym typeface="Montserrat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952500" y="3676650"/>
            <a:ext cx="10401300" cy="26796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4000"/>
              <a:buFont typeface="Montserrat"/>
              <a:buNone/>
              <a:defRPr b="0" i="0" sz="4000" u="none" cap="none" strike="noStrike">
                <a:solidFill>
                  <a:schemeClr val="dk1"/>
                </a:solidFill>
                <a:latin typeface="Montserrat"/>
                <a:ea typeface="Montserrat"/>
                <a:cs typeface="Montserrat"/>
                <a:sym typeface="Montserrat"/>
              </a:defRPr>
            </a:lvl1pPr>
            <a:lvl2pPr indent="-228600" lvl="1" marL="914400" marR="0" rtl="0" algn="just">
              <a:lnSpc>
                <a:spcPct val="90000"/>
              </a:lnSpc>
              <a:spcBef>
                <a:spcPts val="500"/>
              </a:spcBef>
              <a:spcAft>
                <a:spcPts val="0"/>
              </a:spcAft>
              <a:buClr>
                <a:schemeClr val="dk1"/>
              </a:buClr>
              <a:buSzPts val="3200"/>
              <a:buFont typeface="Montserrat"/>
              <a:buNone/>
              <a:defRPr b="0" i="0" sz="3200" u="none" cap="none" strike="noStrike">
                <a:solidFill>
                  <a:schemeClr val="dk1"/>
                </a:solidFill>
                <a:latin typeface="Montserrat"/>
                <a:ea typeface="Montserrat"/>
                <a:cs typeface="Montserrat"/>
                <a:sym typeface="Montserrat"/>
              </a:defRPr>
            </a:lvl2pPr>
            <a:lvl3pPr indent="-228600" lvl="2" marL="1371600" marR="0" rtl="0" algn="just">
              <a:lnSpc>
                <a:spcPct val="90000"/>
              </a:lnSpc>
              <a:spcBef>
                <a:spcPts val="500"/>
              </a:spcBef>
              <a:spcAft>
                <a:spcPts val="0"/>
              </a:spcAft>
              <a:buClr>
                <a:schemeClr val="dk1"/>
              </a:buClr>
              <a:buSzPts val="2400"/>
              <a:buFont typeface="Montserrat"/>
              <a:buNone/>
              <a:defRPr b="0" i="0" sz="2400" u="none" cap="none" strike="noStrike">
                <a:solidFill>
                  <a:schemeClr val="dk1"/>
                </a:solidFill>
                <a:latin typeface="Montserrat"/>
                <a:ea typeface="Montserrat"/>
                <a:cs typeface="Montserrat"/>
                <a:sym typeface="Montserrat"/>
              </a:defRPr>
            </a:lvl3pPr>
            <a:lvl4pPr indent="-228600" lvl="3" marL="1828800" marR="0" rtl="0" algn="just">
              <a:lnSpc>
                <a:spcPct val="90000"/>
              </a:lnSpc>
              <a:spcBef>
                <a:spcPts val="500"/>
              </a:spcBef>
              <a:spcAft>
                <a:spcPts val="0"/>
              </a:spcAft>
              <a:buClr>
                <a:schemeClr val="dk1"/>
              </a:buClr>
              <a:buSzPts val="1600"/>
              <a:buFont typeface="Montserrat"/>
              <a:buNone/>
              <a:defRPr b="0" i="0" sz="1600" u="none" cap="none" strike="noStrike">
                <a:solidFill>
                  <a:schemeClr val="dk1"/>
                </a:solidFill>
                <a:latin typeface="Montserrat"/>
                <a:ea typeface="Montserrat"/>
                <a:cs typeface="Montserrat"/>
                <a:sym typeface="Montserrat"/>
              </a:defRPr>
            </a:lvl4pPr>
            <a:lvl5pPr indent="-228600" lvl="4" marL="2286000" marR="0" rtl="0" algn="just">
              <a:lnSpc>
                <a:spcPct val="90000"/>
              </a:lnSpc>
              <a:spcBef>
                <a:spcPts val="500"/>
              </a:spcBef>
              <a:spcAft>
                <a:spcPts val="0"/>
              </a:spcAft>
              <a:buClr>
                <a:schemeClr val="dk1"/>
              </a:buClr>
              <a:buSzPts val="1400"/>
              <a:buFont typeface="Montserrat"/>
              <a:buNone/>
              <a:defRPr b="0" i="0" sz="14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9pPr>
          </a:lstStyle>
          <a:p/>
        </p:txBody>
      </p:sp>
      <p:sp>
        <p:nvSpPr>
          <p:cNvPr id="13" name="Google Shape;13;p1"/>
          <p:cNvSpPr txBox="1"/>
          <p:nvPr>
            <p:ph idx="10" type="dt"/>
          </p:nvPr>
        </p:nvSpPr>
        <p:spPr>
          <a:xfrm>
            <a:off x="479425" y="6352540"/>
            <a:ext cx="27432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D8AA7"/>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4" name="Google Shape;14;p1"/>
          <p:cNvSpPr txBox="1"/>
          <p:nvPr>
            <p:ph idx="11" type="ftr"/>
          </p:nvPr>
        </p:nvSpPr>
        <p:spPr>
          <a:xfrm>
            <a:off x="479425" y="6356350"/>
            <a:ext cx="76740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D8AA7"/>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5" name="Google Shape;15;p1"/>
          <p:cNvSpPr txBox="1"/>
          <p:nvPr>
            <p:ph idx="12" type="sldNum"/>
          </p:nvPr>
        </p:nvSpPr>
        <p:spPr>
          <a:xfrm>
            <a:off x="8969375" y="6350687"/>
            <a:ext cx="2857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600" u="none" cap="none" strike="noStrike">
                <a:solidFill>
                  <a:srgbClr val="8D8AA7"/>
                </a:solidFill>
                <a:latin typeface="Montserrat"/>
                <a:ea typeface="Montserrat"/>
                <a:cs typeface="Montserrat"/>
                <a:sym typeface="Montserrat"/>
              </a:defRPr>
            </a:lvl1pPr>
            <a:lvl2pPr indent="0" lvl="1" marL="0" marR="0" rtl="0" algn="r">
              <a:spcBef>
                <a:spcPts val="0"/>
              </a:spcBef>
              <a:buNone/>
              <a:defRPr b="1" i="0" sz="1600" u="none" cap="none" strike="noStrike">
                <a:solidFill>
                  <a:srgbClr val="8D8AA7"/>
                </a:solidFill>
                <a:latin typeface="Montserrat"/>
                <a:ea typeface="Montserrat"/>
                <a:cs typeface="Montserrat"/>
                <a:sym typeface="Montserrat"/>
              </a:defRPr>
            </a:lvl2pPr>
            <a:lvl3pPr indent="0" lvl="2" marL="0" marR="0" rtl="0" algn="r">
              <a:spcBef>
                <a:spcPts val="0"/>
              </a:spcBef>
              <a:buNone/>
              <a:defRPr b="1" i="0" sz="1600" u="none" cap="none" strike="noStrike">
                <a:solidFill>
                  <a:srgbClr val="8D8AA7"/>
                </a:solidFill>
                <a:latin typeface="Montserrat"/>
                <a:ea typeface="Montserrat"/>
                <a:cs typeface="Montserrat"/>
                <a:sym typeface="Montserrat"/>
              </a:defRPr>
            </a:lvl3pPr>
            <a:lvl4pPr indent="0" lvl="3" marL="0" marR="0" rtl="0" algn="r">
              <a:spcBef>
                <a:spcPts val="0"/>
              </a:spcBef>
              <a:buNone/>
              <a:defRPr b="1" i="0" sz="1600" u="none" cap="none" strike="noStrike">
                <a:solidFill>
                  <a:srgbClr val="8D8AA7"/>
                </a:solidFill>
                <a:latin typeface="Montserrat"/>
                <a:ea typeface="Montserrat"/>
                <a:cs typeface="Montserrat"/>
                <a:sym typeface="Montserrat"/>
              </a:defRPr>
            </a:lvl4pPr>
            <a:lvl5pPr indent="0" lvl="4" marL="0" marR="0" rtl="0" algn="r">
              <a:spcBef>
                <a:spcPts val="0"/>
              </a:spcBef>
              <a:buNone/>
              <a:defRPr b="1" i="0" sz="1600" u="none" cap="none" strike="noStrike">
                <a:solidFill>
                  <a:srgbClr val="8D8AA7"/>
                </a:solidFill>
                <a:latin typeface="Montserrat"/>
                <a:ea typeface="Montserrat"/>
                <a:cs typeface="Montserrat"/>
                <a:sym typeface="Montserrat"/>
              </a:defRPr>
            </a:lvl5pPr>
            <a:lvl6pPr indent="0" lvl="5" marL="0" marR="0" rtl="0" algn="r">
              <a:spcBef>
                <a:spcPts val="0"/>
              </a:spcBef>
              <a:buNone/>
              <a:defRPr b="1" i="0" sz="1600" u="none" cap="none" strike="noStrike">
                <a:solidFill>
                  <a:srgbClr val="8D8AA7"/>
                </a:solidFill>
                <a:latin typeface="Montserrat"/>
                <a:ea typeface="Montserrat"/>
                <a:cs typeface="Montserrat"/>
                <a:sym typeface="Montserrat"/>
              </a:defRPr>
            </a:lvl6pPr>
            <a:lvl7pPr indent="0" lvl="6" marL="0" marR="0" rtl="0" algn="r">
              <a:spcBef>
                <a:spcPts val="0"/>
              </a:spcBef>
              <a:buNone/>
              <a:defRPr b="1" i="0" sz="1600" u="none" cap="none" strike="noStrike">
                <a:solidFill>
                  <a:srgbClr val="8D8AA7"/>
                </a:solidFill>
                <a:latin typeface="Montserrat"/>
                <a:ea typeface="Montserrat"/>
                <a:cs typeface="Montserrat"/>
                <a:sym typeface="Montserrat"/>
              </a:defRPr>
            </a:lvl7pPr>
            <a:lvl8pPr indent="0" lvl="7" marL="0" marR="0" rtl="0" algn="r">
              <a:spcBef>
                <a:spcPts val="0"/>
              </a:spcBef>
              <a:buNone/>
              <a:defRPr b="1" i="0" sz="1600" u="none" cap="none" strike="noStrike">
                <a:solidFill>
                  <a:srgbClr val="8D8AA7"/>
                </a:solidFill>
                <a:latin typeface="Montserrat"/>
                <a:ea typeface="Montserrat"/>
                <a:cs typeface="Montserrat"/>
                <a:sym typeface="Montserrat"/>
              </a:defRPr>
            </a:lvl8pPr>
            <a:lvl9pPr indent="0" lvl="8" marL="0" marR="0" rtl="0" algn="r">
              <a:spcBef>
                <a:spcPts val="0"/>
              </a:spcBef>
              <a:buNone/>
              <a:defRPr b="1" i="0" sz="1600" u="none" cap="none" strike="noStrike">
                <a:solidFill>
                  <a:srgbClr val="8D8AA7"/>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ru-RU"/>
              <a:t>‹#›</a:t>
            </a:fld>
            <a:endParaRPr/>
          </a:p>
        </p:txBody>
      </p:sp>
      <p:pic>
        <p:nvPicPr>
          <p:cNvPr id="16" name="Google Shape;16;p1"/>
          <p:cNvPicPr preferRelativeResize="0"/>
          <p:nvPr/>
        </p:nvPicPr>
        <p:blipFill rotWithShape="1">
          <a:blip r:embed="rId2">
            <a:alphaModFix/>
          </a:blip>
          <a:srcRect b="0" l="0" r="0" t="0"/>
          <a:stretch/>
        </p:blipFill>
        <p:spPr>
          <a:xfrm>
            <a:off x="10760167" y="142188"/>
            <a:ext cx="952406" cy="29346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686">
          <p15:clr>
            <a:srgbClr val="F26B43"/>
          </p15:clr>
        </p15:guide>
        <p15:guide id="4" pos="302">
          <p15:clr>
            <a:srgbClr val="F26B43"/>
          </p15:clr>
        </p15:guide>
        <p15:guide id="5" pos="7378">
          <p15:clr>
            <a:srgbClr val="F26B43"/>
          </p15:clr>
        </p15:guide>
        <p15:guide id="6" orient="horz" pos="436">
          <p15:clr>
            <a:srgbClr val="F26B43"/>
          </p15:clr>
        </p15:guide>
        <p15:guide id="7" orient="horz" pos="890">
          <p15:clr>
            <a:srgbClr val="F26B43"/>
          </p15:clr>
        </p15:guide>
        <p15:guide id="8" orient="horz" pos="2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idx="2" type="body"/>
          </p:nvPr>
        </p:nvSpPr>
        <p:spPr>
          <a:xfrm>
            <a:off x="3800791" y="4003199"/>
            <a:ext cx="8050849" cy="1655762"/>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60000"/>
              <a:buFont typeface="Montserrat"/>
              <a:buNone/>
            </a:pPr>
            <a:r>
              <a:rPr lang="ru-RU" sz="4000"/>
              <a:t>Лекция 1: Введение в язык программирования Python. Стандартная библиотека. Установка.</a:t>
            </a:r>
            <a:endParaRPr sz="4000"/>
          </a:p>
          <a:p>
            <a:pPr indent="0" lvl="0" marL="0" rtl="0" algn="l">
              <a:lnSpc>
                <a:spcPct val="115000"/>
              </a:lnSpc>
              <a:spcBef>
                <a:spcPts val="0"/>
              </a:spcBef>
              <a:spcAft>
                <a:spcPts val="0"/>
              </a:spcAft>
              <a:buClr>
                <a:schemeClr val="accent6"/>
              </a:buClr>
              <a:buSzPct val="45833"/>
              <a:buFont typeface="Arial"/>
              <a:buNone/>
            </a:pPr>
            <a:r>
              <a:t/>
            </a:r>
            <a:endParaRPr/>
          </a:p>
          <a:p>
            <a:pPr indent="0" lvl="0" marL="0" rtl="0" algn="l">
              <a:lnSpc>
                <a:spcPct val="90000"/>
              </a:lnSpc>
              <a:spcBef>
                <a:spcPts val="0"/>
              </a:spcBef>
              <a:spcAft>
                <a:spcPts val="0"/>
              </a:spcAft>
              <a:buClr>
                <a:schemeClr val="dk1"/>
              </a:buClr>
              <a:buSzPct val="100000"/>
              <a:buFont typeface="Montserrat"/>
              <a:buNone/>
            </a:pPr>
            <a:r>
              <a:t/>
            </a:r>
            <a:endParaRPr/>
          </a:p>
        </p:txBody>
      </p:sp>
      <p:sp>
        <p:nvSpPr>
          <p:cNvPr id="215" name="Google Shape;215;p22"/>
          <p:cNvSpPr txBox="1"/>
          <p:nvPr>
            <p:ph type="title"/>
          </p:nvPr>
        </p:nvSpPr>
        <p:spPr>
          <a:xfrm>
            <a:off x="3806188" y="1396366"/>
            <a:ext cx="8045451" cy="203263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Montserrat SemiBold"/>
              <a:buNone/>
            </a:pPr>
            <a:r>
              <a:rPr lang="ru-RU"/>
              <a:t>Введение в ИТ</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Операторы в Python</a:t>
            </a:r>
            <a:endParaRPr/>
          </a:p>
        </p:txBody>
      </p:sp>
      <p:sp>
        <p:nvSpPr>
          <p:cNvPr id="304" name="Google Shape;304;p31"/>
          <p:cNvSpPr txBox="1"/>
          <p:nvPr>
            <p:ph idx="1" type="body"/>
          </p:nvPr>
        </p:nvSpPr>
        <p:spPr>
          <a:xfrm>
            <a:off x="479427" y="1273900"/>
            <a:ext cx="10923000" cy="85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SemiBold"/>
              <a:buNone/>
            </a:pPr>
            <a:r>
              <a:rPr lang="ru-RU" sz="1400"/>
              <a:t>Операторы and, or, not — логические.</a:t>
            </a:r>
            <a:endParaRPr sz="1400"/>
          </a:p>
        </p:txBody>
      </p:sp>
      <p:graphicFrame>
        <p:nvGraphicFramePr>
          <p:cNvPr id="305" name="Google Shape;305;p31"/>
          <p:cNvGraphicFramePr/>
          <p:nvPr/>
        </p:nvGraphicFramePr>
        <p:xfrm>
          <a:off x="1990200" y="2683700"/>
          <a:ext cx="3000000" cy="3000000"/>
        </p:xfrm>
        <a:graphic>
          <a:graphicData uri="http://schemas.openxmlformats.org/drawingml/2006/table">
            <a:tbl>
              <a:tblPr>
                <a:noFill/>
                <a:tableStyleId>{07F02B3E-F2A6-46A0-BA2B-4898A87211FC}</a:tableStyleId>
              </a:tblPr>
              <a:tblGrid>
                <a:gridCol w="966225"/>
                <a:gridCol w="5891775"/>
                <a:gridCol w="1043450"/>
              </a:tblGrid>
              <a:tr h="381000">
                <a:tc>
                  <a:txBody>
                    <a:bodyPr/>
                    <a:lstStyle/>
                    <a:p>
                      <a:pPr indent="0" lvl="0" marL="0" rtl="0" algn="l">
                        <a:lnSpc>
                          <a:spcPct val="115000"/>
                        </a:lnSpc>
                        <a:spcBef>
                          <a:spcPts val="0"/>
                        </a:spcBef>
                        <a:spcAft>
                          <a:spcPts val="0"/>
                        </a:spcAft>
                        <a:buNone/>
                      </a:pPr>
                      <a:r>
                        <a:rPr b="1" lang="ru-RU">
                          <a:solidFill>
                            <a:schemeClr val="dk2"/>
                          </a:solidFill>
                          <a:latin typeface="Montserrat"/>
                          <a:ea typeface="Montserrat"/>
                          <a:cs typeface="Montserrat"/>
                          <a:sym typeface="Montserrat"/>
                        </a:rPr>
                        <a:t>and</a:t>
                      </a:r>
                      <a:endParaRPr b="1">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True, если значения обоих операндов True</a:t>
                      </a:r>
                      <a:endParaRPr>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and y</a:t>
                      </a:r>
                      <a:endParaRPr>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ru-RU">
                          <a:solidFill>
                            <a:schemeClr val="dk2"/>
                          </a:solidFill>
                          <a:latin typeface="Montserrat"/>
                          <a:ea typeface="Montserrat"/>
                          <a:cs typeface="Montserrat"/>
                          <a:sym typeface="Montserrat"/>
                        </a:rPr>
                        <a:t>or</a:t>
                      </a:r>
                      <a:endParaRPr b="1">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True, если значение одного из операндов True</a:t>
                      </a:r>
                      <a:endParaRPr>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or y</a:t>
                      </a:r>
                      <a:endParaRPr>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b="1" lang="ru-RU">
                          <a:solidFill>
                            <a:schemeClr val="dk2"/>
                          </a:solidFill>
                          <a:latin typeface="Montserrat"/>
                          <a:ea typeface="Montserrat"/>
                          <a:cs typeface="Montserrat"/>
                          <a:sym typeface="Montserrat"/>
                        </a:rPr>
                        <a:t>not</a:t>
                      </a:r>
                      <a:endParaRPr b="1">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True, если значение операнда False (дополняет значение операнда)</a:t>
                      </a:r>
                      <a:endParaRPr>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not x</a:t>
                      </a:r>
                      <a:endParaRPr>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Операторы в Python</a:t>
            </a:r>
            <a:endParaRPr/>
          </a:p>
        </p:txBody>
      </p:sp>
      <p:sp>
        <p:nvSpPr>
          <p:cNvPr id="311" name="Google Shape;311;p32"/>
          <p:cNvSpPr txBox="1"/>
          <p:nvPr>
            <p:ph idx="1" type="body"/>
          </p:nvPr>
        </p:nvSpPr>
        <p:spPr>
          <a:xfrm>
            <a:off x="479427" y="1273900"/>
            <a:ext cx="10923000" cy="85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SemiBold"/>
              <a:buNone/>
            </a:pPr>
            <a:r>
              <a:rPr lang="ru-RU" sz="1400"/>
              <a:t>Операторы присваивания используются для назначения переменной некоторого значения. </a:t>
            </a:r>
            <a:endParaRPr sz="1400"/>
          </a:p>
        </p:txBody>
      </p:sp>
      <p:sp>
        <p:nvSpPr>
          <p:cNvPr id="312" name="Google Shape;312;p32"/>
          <p:cNvSpPr txBox="1"/>
          <p:nvPr>
            <p:ph idx="5" type="body"/>
          </p:nvPr>
        </p:nvSpPr>
        <p:spPr>
          <a:xfrm>
            <a:off x="479424" y="149225"/>
            <a:ext cx="9940800" cy="27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600"/>
              <a:buFont typeface="Montserrat SemiBold"/>
              <a:buNone/>
            </a:pPr>
            <a:r>
              <a:t/>
            </a:r>
            <a:endParaRPr/>
          </a:p>
        </p:txBody>
      </p:sp>
      <p:graphicFrame>
        <p:nvGraphicFramePr>
          <p:cNvPr id="313" name="Google Shape;313;p32"/>
          <p:cNvGraphicFramePr/>
          <p:nvPr/>
        </p:nvGraphicFramePr>
        <p:xfrm>
          <a:off x="2007963" y="2594700"/>
          <a:ext cx="3000000" cy="3000000"/>
        </p:xfrm>
        <a:graphic>
          <a:graphicData uri="http://schemas.openxmlformats.org/drawingml/2006/table">
            <a:tbl>
              <a:tblPr>
                <a:noFill/>
                <a:tableStyleId>{07F02B3E-F2A6-46A0-BA2B-4898A87211FC}</a:tableStyleId>
              </a:tblPr>
              <a:tblGrid>
                <a:gridCol w="3429000"/>
                <a:gridCol w="3429000"/>
                <a:gridCol w="1318075"/>
              </a:tblGrid>
              <a:tr h="381000">
                <a:tc>
                  <a:txBody>
                    <a:bodyPr/>
                    <a:lstStyle/>
                    <a:p>
                      <a:pPr indent="0" lvl="0" marL="0" rtl="0" algn="l">
                        <a:lnSpc>
                          <a:spcPct val="115000"/>
                        </a:lnSpc>
                        <a:spcBef>
                          <a:spcPts val="0"/>
                        </a:spcBef>
                        <a:spcAft>
                          <a:spcPts val="0"/>
                        </a:spcAft>
                        <a:buNone/>
                      </a:pPr>
                      <a:r>
                        <a:rPr lang="ru-RU">
                          <a:solidFill>
                            <a:schemeClr val="dk2"/>
                          </a:solidFill>
                          <a:highlight>
                            <a:srgbClr val="F5F5F5"/>
                          </a:highlight>
                          <a:latin typeface="Montserrat"/>
                          <a:ea typeface="Montserrat"/>
                          <a:cs typeface="Montserrat"/>
                          <a:sym typeface="Montserrat"/>
                        </a:rPr>
                        <a:t>=</a:t>
                      </a:r>
                      <a:endParaRPr>
                        <a:solidFill>
                          <a:schemeClr val="dk2"/>
                        </a:solidFill>
                        <a:highlight>
                          <a:srgbClr val="F5F5F5"/>
                        </a:highlight>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highlight>
                            <a:srgbClr val="F5F5F5"/>
                          </a:highlight>
                          <a:latin typeface="Montserrat"/>
                          <a:ea typeface="Montserrat"/>
                          <a:cs typeface="Montserrat"/>
                          <a:sym typeface="Montserrat"/>
                        </a:rPr>
                        <a:t>+=</a:t>
                      </a:r>
                      <a:endParaRPr>
                        <a:solidFill>
                          <a:schemeClr val="dk2"/>
                        </a:solidFill>
                        <a:highlight>
                          <a:srgbClr val="F5F5F5"/>
                        </a:highlight>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highlight>
                            <a:srgbClr val="F5F5F5"/>
                          </a:highlight>
                          <a:latin typeface="Montserrat"/>
                          <a:ea typeface="Montserrat"/>
                          <a:cs typeface="Montserrat"/>
                          <a:sym typeface="Montserrat"/>
                        </a:rPr>
                        <a:t>-=</a:t>
                      </a:r>
                      <a:endParaRPr>
                        <a:solidFill>
                          <a:schemeClr val="dk2"/>
                        </a:solidFill>
                        <a:highlight>
                          <a:srgbClr val="F5F5F5"/>
                        </a:highlight>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highlight>
                            <a:srgbClr val="F5F5F5"/>
                          </a:highlight>
                          <a:latin typeface="Montserrat"/>
                          <a:ea typeface="Montserrat"/>
                          <a:cs typeface="Montserrat"/>
                          <a:sym typeface="Montserrat"/>
                        </a:rPr>
                        <a:t>*=</a:t>
                      </a:r>
                      <a:endParaRPr>
                        <a:solidFill>
                          <a:schemeClr val="dk2"/>
                        </a:solidFill>
                        <a:highlight>
                          <a:srgbClr val="F5F5F5"/>
                        </a:highlight>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highlight>
                            <a:srgbClr val="F5F5F5"/>
                          </a:highlight>
                          <a:latin typeface="Montserrat"/>
                          <a:ea typeface="Montserrat"/>
                          <a:cs typeface="Montserrat"/>
                          <a:sym typeface="Montserrat"/>
                        </a:rPr>
                        <a:t>/=</a:t>
                      </a:r>
                      <a:endParaRPr>
                        <a:solidFill>
                          <a:schemeClr val="dk2"/>
                        </a:solidFill>
                        <a:highlight>
                          <a:srgbClr val="F5F5F5"/>
                        </a:highlight>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highlight>
                            <a:srgbClr val="F5F5F5"/>
                          </a:highlight>
                          <a:latin typeface="Montserrat"/>
                          <a:ea typeface="Montserrat"/>
                          <a:cs typeface="Montserrat"/>
                          <a:sym typeface="Montserrat"/>
                        </a:rPr>
                        <a:t>%=</a:t>
                      </a:r>
                      <a:endParaRPr>
                        <a:solidFill>
                          <a:schemeClr val="dk2"/>
                        </a:solidFill>
                        <a:highlight>
                          <a:srgbClr val="F5F5F5"/>
                        </a:highlight>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x % 5</a:t>
                      </a:r>
                      <a:endParaRPr>
                        <a:solidFill>
                          <a:schemeClr val="dk2"/>
                        </a:solidFill>
                        <a:latin typeface="Montserrat"/>
                        <a:ea typeface="Montserrat"/>
                        <a:cs typeface="Montserrat"/>
                        <a:sym typeface="Montserrat"/>
                      </a:endParaRPr>
                    </a:p>
                  </a:txBody>
                  <a:tcPr marT="76200" marB="76200" marR="114300" marL="114300">
                    <a:lnL cap="flat" cmpd="sng">
                      <a:solidFill>
                        <a:srgbClr val="DBDBDB">
                          <a:alpha val="0"/>
                        </a:srgbClr>
                      </a:solidFill>
                      <a:prstDash val="solid"/>
                      <a:round/>
                      <a:headEnd len="sm" w="sm" type="none"/>
                      <a:tailEnd len="sm" w="sm" type="none"/>
                    </a:lnL>
                    <a:lnR cap="flat" cmpd="sng">
                      <a:solidFill>
                        <a:srgbClr val="DBDBDB">
                          <a:alpha val="0"/>
                        </a:srgbClr>
                      </a:solidFill>
                      <a:prstDash val="solid"/>
                      <a:round/>
                      <a:headEnd len="sm" w="sm" type="none"/>
                      <a:tailEnd len="sm" w="sm" type="none"/>
                    </a:lnR>
                    <a:lnT cap="flat" cmpd="sng">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479425" y="597853"/>
            <a:ext cx="11229900" cy="62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Условный оператор if...else в Python</a:t>
            </a:r>
            <a:endParaRPr/>
          </a:p>
        </p:txBody>
      </p:sp>
      <p:sp>
        <p:nvSpPr>
          <p:cNvPr id="319" name="Google Shape;319;p33"/>
          <p:cNvSpPr txBox="1"/>
          <p:nvPr>
            <p:ph idx="3" type="body"/>
          </p:nvPr>
        </p:nvSpPr>
        <p:spPr>
          <a:xfrm>
            <a:off x="479425" y="1910472"/>
            <a:ext cx="7054800" cy="1236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Montserrat"/>
              <a:buNone/>
            </a:pPr>
            <a:r>
              <a:rPr lang="ru-RU"/>
              <a:t>Иногда нужно, чтобы кусок кода выполнялся только при выполнении определенного условия. Для этого нужно уметь оценивать условия. Чтобы на основе оценки определенного выражения можно было принять решение, выполнять определенный код или нет, в Python существует условный оператор </a:t>
            </a:r>
            <a:r>
              <a:rPr b="1" lang="ru-RU"/>
              <a:t>if...elif...else</a:t>
            </a:r>
            <a:r>
              <a:rPr lang="ru-RU"/>
              <a:t>.</a:t>
            </a:r>
            <a:endParaRPr/>
          </a:p>
        </p:txBody>
      </p:sp>
      <p:sp>
        <p:nvSpPr>
          <p:cNvPr id="320" name="Google Shape;320;p33"/>
          <p:cNvSpPr txBox="1"/>
          <p:nvPr/>
        </p:nvSpPr>
        <p:spPr>
          <a:xfrm>
            <a:off x="479425" y="3177400"/>
            <a:ext cx="46482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ru-RU">
                <a:solidFill>
                  <a:schemeClr val="dk1"/>
                </a:solidFill>
                <a:latin typeface="Montserrat"/>
                <a:ea typeface="Montserrat"/>
                <a:cs typeface="Montserrat"/>
                <a:sym typeface="Montserrat"/>
              </a:rPr>
              <a:t>Синтаксис конструкции:</a:t>
            </a:r>
            <a:endParaRPr>
              <a:solidFill>
                <a:schemeClr val="dk1"/>
              </a:solidFill>
              <a:latin typeface="Montserrat"/>
              <a:ea typeface="Montserrat"/>
              <a:cs typeface="Montserrat"/>
              <a:sym typeface="Montserrat"/>
            </a:endParaRPr>
          </a:p>
        </p:txBody>
      </p:sp>
      <p:sp>
        <p:nvSpPr>
          <p:cNvPr id="321" name="Google Shape;321;p33"/>
          <p:cNvSpPr txBox="1"/>
          <p:nvPr/>
        </p:nvSpPr>
        <p:spPr>
          <a:xfrm>
            <a:off x="363075" y="4504775"/>
            <a:ext cx="688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RU">
                <a:solidFill>
                  <a:schemeClr val="dk2"/>
                </a:solidFill>
                <a:latin typeface="Montserrat"/>
                <a:ea typeface="Montserrat"/>
                <a:cs typeface="Montserrat"/>
                <a:sym typeface="Montserrat"/>
              </a:rPr>
              <a:t>Программа, код которой вы видите выше, оценивает значение `выражение`, которое может быть равно </a:t>
            </a:r>
            <a:r>
              <a:rPr b="1" lang="ru-RU">
                <a:solidFill>
                  <a:schemeClr val="dk2"/>
                </a:solidFill>
                <a:latin typeface="Montserrat"/>
                <a:ea typeface="Montserrat"/>
                <a:cs typeface="Montserrat"/>
                <a:sym typeface="Montserrat"/>
              </a:rPr>
              <a:t>True </a:t>
            </a:r>
            <a:r>
              <a:rPr lang="ru-RU">
                <a:solidFill>
                  <a:schemeClr val="dk2"/>
                </a:solidFill>
                <a:latin typeface="Montserrat"/>
                <a:ea typeface="Montserrat"/>
                <a:cs typeface="Montserrat"/>
                <a:sym typeface="Montserrat"/>
              </a:rPr>
              <a:t>или </a:t>
            </a:r>
            <a:r>
              <a:rPr b="1" lang="ru-RU">
                <a:solidFill>
                  <a:schemeClr val="dk2"/>
                </a:solidFill>
                <a:latin typeface="Montserrat"/>
                <a:ea typeface="Montserrat"/>
                <a:cs typeface="Montserrat"/>
                <a:sym typeface="Montserrat"/>
              </a:rPr>
              <a:t>False</a:t>
            </a:r>
            <a:r>
              <a:rPr lang="ru-RU">
                <a:solidFill>
                  <a:schemeClr val="dk2"/>
                </a:solidFill>
                <a:latin typeface="Montserrat"/>
                <a:ea typeface="Montserrat"/>
                <a:cs typeface="Montserrat"/>
                <a:sym typeface="Montserrat"/>
              </a:rPr>
              <a:t>. Программа выполнит оператор(ы), только если выражение = </a:t>
            </a:r>
            <a:r>
              <a:rPr b="1" lang="ru-RU">
                <a:solidFill>
                  <a:schemeClr val="dk2"/>
                </a:solidFill>
                <a:latin typeface="Montserrat"/>
                <a:ea typeface="Montserrat"/>
                <a:cs typeface="Montserrat"/>
                <a:sym typeface="Montserrat"/>
              </a:rPr>
              <a:t>True</a:t>
            </a:r>
            <a:r>
              <a:rPr lang="ru-RU">
                <a:solidFill>
                  <a:schemeClr val="dk2"/>
                </a:solidFill>
                <a:latin typeface="Montserrat"/>
                <a:ea typeface="Montserrat"/>
                <a:cs typeface="Montserrat"/>
                <a:sym typeface="Montserrat"/>
              </a:rPr>
              <a:t>. Если выражение = </a:t>
            </a:r>
            <a:r>
              <a:rPr b="1" lang="ru-RU">
                <a:solidFill>
                  <a:schemeClr val="dk2"/>
                </a:solidFill>
                <a:latin typeface="Montserrat"/>
                <a:ea typeface="Montserrat"/>
                <a:cs typeface="Montserrat"/>
                <a:sym typeface="Montserrat"/>
              </a:rPr>
              <a:t>False</a:t>
            </a:r>
            <a:r>
              <a:rPr lang="ru-RU">
                <a:solidFill>
                  <a:schemeClr val="dk2"/>
                </a:solidFill>
                <a:latin typeface="Montserrat"/>
                <a:ea typeface="Montserrat"/>
                <a:cs typeface="Montserrat"/>
                <a:sym typeface="Montserrat"/>
              </a:rPr>
              <a:t>, этот кусок кода не будет выполняться.</a:t>
            </a:r>
            <a:endParaRPr>
              <a:solidFill>
                <a:schemeClr val="dk2"/>
              </a:solidFill>
              <a:latin typeface="Montserrat"/>
              <a:ea typeface="Montserrat"/>
              <a:cs typeface="Montserrat"/>
              <a:sym typeface="Montserrat"/>
            </a:endParaRPr>
          </a:p>
        </p:txBody>
      </p:sp>
      <p:graphicFrame>
        <p:nvGraphicFramePr>
          <p:cNvPr id="322" name="Google Shape;322;p33"/>
          <p:cNvGraphicFramePr/>
          <p:nvPr/>
        </p:nvGraphicFramePr>
        <p:xfrm>
          <a:off x="613700" y="3719238"/>
          <a:ext cx="3000000" cy="3000000"/>
        </p:xfrm>
        <a:graphic>
          <a:graphicData uri="http://schemas.openxmlformats.org/drawingml/2006/table">
            <a:tbl>
              <a:tblPr>
                <a:noFill/>
                <a:tableStyleId>{CF42D82A-DC0D-4551-9258-3372E5D4546C}</a:tableStyleId>
              </a:tblPr>
              <a:tblGrid>
                <a:gridCol w="1905000"/>
              </a:tblGrid>
              <a:tr h="12700">
                <a:tc>
                  <a:txBody>
                    <a:bodyPr/>
                    <a:lstStyle/>
                    <a:p>
                      <a:pPr indent="0" lvl="0" marL="0" rtl="0" algn="l">
                        <a:lnSpc>
                          <a:spcPct val="115000"/>
                        </a:lnSpc>
                        <a:spcBef>
                          <a:spcPts val="0"/>
                        </a:spcBef>
                        <a:spcAft>
                          <a:spcPts val="0"/>
                        </a:spcAft>
                        <a:buNone/>
                      </a:pPr>
                      <a:r>
                        <a:rPr lang="ru-RU">
                          <a:solidFill>
                            <a:srgbClr val="AA0D91"/>
                          </a:solidFill>
                          <a:latin typeface="Consolas"/>
                          <a:ea typeface="Consolas"/>
                          <a:cs typeface="Consolas"/>
                          <a:sym typeface="Consolas"/>
                        </a:rPr>
                        <a:t>if</a:t>
                      </a:r>
                      <a:r>
                        <a:rPr lang="ru-RU">
                          <a:latin typeface="Consolas"/>
                          <a:ea typeface="Consolas"/>
                          <a:cs typeface="Consolas"/>
                          <a:sym typeface="Consolas"/>
                        </a:rPr>
                        <a:t> выражение:</a:t>
                      </a:r>
                      <a:br>
                        <a:rPr lang="ru-RU">
                          <a:latin typeface="Consolas"/>
                          <a:ea typeface="Consolas"/>
                          <a:cs typeface="Consolas"/>
                          <a:sym typeface="Consolas"/>
                        </a:rPr>
                      </a:br>
                      <a:r>
                        <a:rPr lang="ru-RU">
                          <a:latin typeface="Consolas"/>
                          <a:ea typeface="Consolas"/>
                          <a:cs typeface="Consolas"/>
                          <a:sym typeface="Consolas"/>
                        </a:rPr>
                        <a:t>    оператор(ы)</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323" name="Google Shape;323;p33"/>
          <p:cNvPicPr preferRelativeResize="0"/>
          <p:nvPr/>
        </p:nvPicPr>
        <p:blipFill>
          <a:blip r:embed="rId3">
            <a:alphaModFix/>
          </a:blip>
          <a:stretch>
            <a:fillRect/>
          </a:stretch>
        </p:blipFill>
        <p:spPr>
          <a:xfrm>
            <a:off x="8521900" y="1989150"/>
            <a:ext cx="1905000" cy="33866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4"/>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Условный оператор if...else в Python</a:t>
            </a:r>
            <a:endParaRPr/>
          </a:p>
        </p:txBody>
      </p:sp>
      <p:sp>
        <p:nvSpPr>
          <p:cNvPr id="329" name="Google Shape;329;p34"/>
          <p:cNvSpPr txBox="1"/>
          <p:nvPr>
            <p:ph idx="3" type="body"/>
          </p:nvPr>
        </p:nvSpPr>
        <p:spPr>
          <a:xfrm>
            <a:off x="479425" y="1910472"/>
            <a:ext cx="7054800" cy="12360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accent6"/>
              </a:buClr>
              <a:buSzPts val="1018"/>
              <a:buFont typeface="Arial"/>
              <a:buNone/>
            </a:pPr>
            <a:r>
              <a:rPr lang="ru-RU"/>
              <a:t>Оператор </a:t>
            </a:r>
            <a:r>
              <a:rPr b="1" lang="ru-RU"/>
              <a:t>if</a:t>
            </a:r>
            <a:r>
              <a:rPr lang="ru-RU"/>
              <a:t>...</a:t>
            </a:r>
            <a:r>
              <a:rPr b="1" lang="ru-RU"/>
              <a:t>else</a:t>
            </a:r>
            <a:r>
              <a:rPr lang="ru-RU"/>
              <a:t> оценивает выражение и выполняет тело </a:t>
            </a:r>
            <a:r>
              <a:rPr b="1" lang="ru-RU"/>
              <a:t>if </a:t>
            </a:r>
            <a:r>
              <a:rPr lang="ru-RU"/>
              <a:t>только в том случае, если выражение (условие) истинно, то есть равно </a:t>
            </a:r>
            <a:r>
              <a:rPr b="1" lang="ru-RU"/>
              <a:t>True</a:t>
            </a:r>
            <a:r>
              <a:rPr lang="ru-RU"/>
              <a:t>.</a:t>
            </a:r>
            <a:endParaRPr/>
          </a:p>
          <a:p>
            <a:pPr indent="0" lvl="0" marL="0" rtl="0" algn="l">
              <a:lnSpc>
                <a:spcPct val="95000"/>
              </a:lnSpc>
              <a:spcBef>
                <a:spcPts val="0"/>
              </a:spcBef>
              <a:spcAft>
                <a:spcPts val="0"/>
              </a:spcAft>
              <a:buClr>
                <a:schemeClr val="accent6"/>
              </a:buClr>
              <a:buSzPts val="1018"/>
              <a:buFont typeface="Arial"/>
              <a:buNone/>
            </a:pPr>
            <a:r>
              <a:t/>
            </a:r>
            <a:endParaRPr/>
          </a:p>
          <a:p>
            <a:pPr indent="0" lvl="0" marL="0" rtl="0" algn="l">
              <a:lnSpc>
                <a:spcPct val="95000"/>
              </a:lnSpc>
              <a:spcBef>
                <a:spcPts val="0"/>
              </a:spcBef>
              <a:spcAft>
                <a:spcPts val="0"/>
              </a:spcAft>
              <a:buClr>
                <a:schemeClr val="accent6"/>
              </a:buClr>
              <a:buSzPts val="1018"/>
              <a:buFont typeface="Arial"/>
              <a:buNone/>
            </a:pPr>
            <a:r>
              <a:rPr lang="ru-RU"/>
              <a:t>Если выражение равно </a:t>
            </a:r>
            <a:r>
              <a:rPr b="1" lang="ru-RU"/>
              <a:t>False</a:t>
            </a:r>
            <a:r>
              <a:rPr lang="ru-RU"/>
              <a:t>, выполняется тело </a:t>
            </a:r>
            <a:r>
              <a:rPr b="1" lang="ru-RU"/>
              <a:t>else</a:t>
            </a:r>
            <a:r>
              <a:rPr lang="ru-RU"/>
              <a:t>. Для разделения этих блоков используются отступы.</a:t>
            </a:r>
            <a:endParaRPr/>
          </a:p>
          <a:p>
            <a:pPr indent="0" lvl="0" marL="0" rtl="0" algn="l">
              <a:lnSpc>
                <a:spcPct val="70000"/>
              </a:lnSpc>
              <a:spcBef>
                <a:spcPts val="0"/>
              </a:spcBef>
              <a:spcAft>
                <a:spcPts val="0"/>
              </a:spcAft>
              <a:buClr>
                <a:schemeClr val="dk1"/>
              </a:buClr>
              <a:buSzPts val="1295"/>
              <a:buFont typeface="Montserrat"/>
              <a:buNone/>
            </a:pPr>
            <a:r>
              <a:t/>
            </a:r>
            <a:endParaRPr sz="1295"/>
          </a:p>
        </p:txBody>
      </p:sp>
      <p:sp>
        <p:nvSpPr>
          <p:cNvPr id="330" name="Google Shape;330;p34"/>
          <p:cNvSpPr txBox="1"/>
          <p:nvPr/>
        </p:nvSpPr>
        <p:spPr>
          <a:xfrm>
            <a:off x="479425" y="3177400"/>
            <a:ext cx="46482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ru-RU">
                <a:solidFill>
                  <a:schemeClr val="dk1"/>
                </a:solidFill>
                <a:latin typeface="Montserrat"/>
                <a:ea typeface="Montserrat"/>
                <a:cs typeface="Montserrat"/>
                <a:sym typeface="Montserrat"/>
              </a:rPr>
              <a:t>Синтаксис конструкции:</a:t>
            </a:r>
            <a:endParaRPr>
              <a:solidFill>
                <a:schemeClr val="dk1"/>
              </a:solidFill>
              <a:latin typeface="Montserrat"/>
              <a:ea typeface="Montserrat"/>
              <a:cs typeface="Montserrat"/>
              <a:sym typeface="Montserrat"/>
            </a:endParaRPr>
          </a:p>
        </p:txBody>
      </p:sp>
      <p:pic>
        <p:nvPicPr>
          <p:cNvPr id="331" name="Google Shape;331;p34"/>
          <p:cNvPicPr preferRelativeResize="0"/>
          <p:nvPr/>
        </p:nvPicPr>
        <p:blipFill>
          <a:blip r:embed="rId3">
            <a:alphaModFix/>
          </a:blip>
          <a:stretch>
            <a:fillRect/>
          </a:stretch>
        </p:blipFill>
        <p:spPr>
          <a:xfrm>
            <a:off x="8330125" y="1775112"/>
            <a:ext cx="3507750" cy="3183175"/>
          </a:xfrm>
          <a:prstGeom prst="rect">
            <a:avLst/>
          </a:prstGeom>
          <a:noFill/>
          <a:ln>
            <a:noFill/>
          </a:ln>
        </p:spPr>
      </p:pic>
      <p:graphicFrame>
        <p:nvGraphicFramePr>
          <p:cNvPr id="332" name="Google Shape;332;p34"/>
          <p:cNvGraphicFramePr/>
          <p:nvPr/>
        </p:nvGraphicFramePr>
        <p:xfrm>
          <a:off x="605150" y="3813450"/>
          <a:ext cx="3000000" cy="3000000"/>
        </p:xfrm>
        <a:graphic>
          <a:graphicData uri="http://schemas.openxmlformats.org/drawingml/2006/table">
            <a:tbl>
              <a:tblPr>
                <a:noFill/>
                <a:tableStyleId>{CF42D82A-DC0D-4551-9258-3372E5D4546C}</a:tableStyleId>
              </a:tblPr>
              <a:tblGrid>
                <a:gridCol w="1905000"/>
              </a:tblGrid>
              <a:tr h="12700">
                <a:tc>
                  <a:txBody>
                    <a:bodyPr/>
                    <a:lstStyle/>
                    <a:p>
                      <a:pPr indent="0" lvl="0" marL="0" rtl="0" algn="l">
                        <a:lnSpc>
                          <a:spcPct val="115000"/>
                        </a:lnSpc>
                        <a:spcBef>
                          <a:spcPts val="0"/>
                        </a:spcBef>
                        <a:spcAft>
                          <a:spcPts val="0"/>
                        </a:spcAft>
                        <a:buNone/>
                      </a:pPr>
                      <a:r>
                        <a:rPr lang="ru-RU">
                          <a:solidFill>
                            <a:srgbClr val="AA0D91"/>
                          </a:solidFill>
                          <a:latin typeface="Consolas"/>
                          <a:ea typeface="Consolas"/>
                          <a:cs typeface="Consolas"/>
                          <a:sym typeface="Consolas"/>
                        </a:rPr>
                        <a:t>if</a:t>
                      </a:r>
                      <a:r>
                        <a:rPr lang="ru-RU">
                          <a:latin typeface="Consolas"/>
                          <a:ea typeface="Consolas"/>
                          <a:cs typeface="Consolas"/>
                          <a:sym typeface="Consolas"/>
                        </a:rPr>
                        <a:t> выражение:</a:t>
                      </a:r>
                      <a:br>
                        <a:rPr lang="ru-RU">
                          <a:latin typeface="Consolas"/>
                          <a:ea typeface="Consolas"/>
                          <a:cs typeface="Consolas"/>
                          <a:sym typeface="Consolas"/>
                        </a:rPr>
                      </a:br>
                      <a:r>
                        <a:rPr lang="ru-RU">
                          <a:latin typeface="Consolas"/>
                          <a:ea typeface="Consolas"/>
                          <a:cs typeface="Consolas"/>
                          <a:sym typeface="Consolas"/>
                        </a:rPr>
                        <a:t>   Тело </a:t>
                      </a:r>
                      <a:r>
                        <a:rPr lang="ru-RU">
                          <a:solidFill>
                            <a:srgbClr val="AA0D91"/>
                          </a:solidFill>
                          <a:latin typeface="Consolas"/>
                          <a:ea typeface="Consolas"/>
                          <a:cs typeface="Consolas"/>
                          <a:sym typeface="Consolas"/>
                        </a:rPr>
                        <a:t>if</a:t>
                      </a:r>
                      <a:br>
                        <a:rPr lang="ru-RU">
                          <a:latin typeface="Consolas"/>
                          <a:ea typeface="Consolas"/>
                          <a:cs typeface="Consolas"/>
                          <a:sym typeface="Consolas"/>
                        </a:rPr>
                      </a:br>
                      <a:r>
                        <a:rPr lang="ru-RU">
                          <a:solidFill>
                            <a:srgbClr val="AA0D91"/>
                          </a:solidFill>
                          <a:latin typeface="Consolas"/>
                          <a:ea typeface="Consolas"/>
                          <a:cs typeface="Consolas"/>
                          <a:sym typeface="Consolas"/>
                        </a:rPr>
                        <a:t>else</a:t>
                      </a:r>
                      <a:r>
                        <a:rPr lang="ru-RU">
                          <a:latin typeface="Consolas"/>
                          <a:ea typeface="Consolas"/>
                          <a:cs typeface="Consolas"/>
                          <a:sym typeface="Consolas"/>
                        </a:rPr>
                        <a:t>:</a:t>
                      </a:r>
                      <a:br>
                        <a:rPr lang="ru-RU">
                          <a:latin typeface="Consolas"/>
                          <a:ea typeface="Consolas"/>
                          <a:cs typeface="Consolas"/>
                          <a:sym typeface="Consolas"/>
                        </a:rPr>
                      </a:br>
                      <a:r>
                        <a:rPr lang="ru-RU">
                          <a:latin typeface="Consolas"/>
                          <a:ea typeface="Consolas"/>
                          <a:cs typeface="Consolas"/>
                          <a:sym typeface="Consolas"/>
                        </a:rPr>
                        <a:t>   Тело </a:t>
                      </a:r>
                      <a:r>
                        <a:rPr lang="ru-RU">
                          <a:solidFill>
                            <a:srgbClr val="AA0D91"/>
                          </a:solidFill>
                          <a:latin typeface="Consolas"/>
                          <a:ea typeface="Consolas"/>
                          <a:cs typeface="Consolas"/>
                          <a:sym typeface="Consolas"/>
                        </a:rPr>
                        <a:t>else</a:t>
                      </a:r>
                      <a:br>
                        <a:rPr lang="ru-RU">
                          <a:latin typeface="Consolas"/>
                          <a:ea typeface="Consolas"/>
                          <a:cs typeface="Consolas"/>
                          <a:sym typeface="Consolas"/>
                        </a:rPr>
                      </a:br>
                      <a:br>
                        <a:rPr lang="ru-RU">
                          <a:latin typeface="Consolas"/>
                          <a:ea typeface="Consolas"/>
                          <a:cs typeface="Consolas"/>
                          <a:sym typeface="Consolas"/>
                        </a:rPr>
                      </a:b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Условный оператор if...else в Python</a:t>
            </a:r>
            <a:endParaRPr/>
          </a:p>
        </p:txBody>
      </p:sp>
      <p:sp>
        <p:nvSpPr>
          <p:cNvPr id="338" name="Google Shape;338;p35"/>
          <p:cNvSpPr txBox="1"/>
          <p:nvPr>
            <p:ph idx="3" type="body"/>
          </p:nvPr>
        </p:nvSpPr>
        <p:spPr>
          <a:xfrm>
            <a:off x="479425" y="1910472"/>
            <a:ext cx="7054800" cy="123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accent6"/>
              </a:buClr>
              <a:buSzPts val="1100"/>
              <a:buFont typeface="Arial"/>
              <a:buNone/>
            </a:pPr>
            <a:r>
              <a:rPr b="1" lang="ru-RU"/>
              <a:t>elif </a:t>
            </a:r>
            <a:r>
              <a:rPr lang="ru-RU"/>
              <a:t>— это сокращение от </a:t>
            </a:r>
            <a:r>
              <a:rPr b="1" lang="ru-RU"/>
              <a:t>else if</a:t>
            </a:r>
            <a:r>
              <a:rPr lang="ru-RU"/>
              <a:t>. Этот оператор позволяет нам проверять сразу несколько выражений.</a:t>
            </a:r>
            <a:endParaRPr/>
          </a:p>
          <a:p>
            <a:pPr indent="0" lvl="0" marL="0" rtl="0" algn="l">
              <a:lnSpc>
                <a:spcPct val="115000"/>
              </a:lnSpc>
              <a:spcBef>
                <a:spcPts val="0"/>
              </a:spcBef>
              <a:spcAft>
                <a:spcPts val="0"/>
              </a:spcAft>
              <a:buClr>
                <a:schemeClr val="accent6"/>
              </a:buClr>
              <a:buSzPts val="1100"/>
              <a:buFont typeface="Arial"/>
              <a:buNone/>
            </a:pPr>
            <a:r>
              <a:t/>
            </a:r>
            <a:endParaRPr/>
          </a:p>
          <a:p>
            <a:pPr indent="0" lvl="0" marL="0" rtl="0" algn="l">
              <a:lnSpc>
                <a:spcPct val="115000"/>
              </a:lnSpc>
              <a:spcBef>
                <a:spcPts val="0"/>
              </a:spcBef>
              <a:spcAft>
                <a:spcPts val="0"/>
              </a:spcAft>
              <a:buClr>
                <a:schemeClr val="accent6"/>
              </a:buClr>
              <a:buSzPts val="1100"/>
              <a:buFont typeface="Arial"/>
              <a:buNone/>
            </a:pPr>
            <a:r>
              <a:rPr lang="ru-RU"/>
              <a:t>Если условие для </a:t>
            </a:r>
            <a:r>
              <a:rPr b="1" lang="ru-RU"/>
              <a:t>if </a:t>
            </a:r>
            <a:r>
              <a:rPr lang="ru-RU"/>
              <a:t>= </a:t>
            </a:r>
            <a:r>
              <a:rPr b="1" lang="ru-RU"/>
              <a:t>False</a:t>
            </a:r>
            <a:r>
              <a:rPr lang="ru-RU"/>
              <a:t>, Python оценивает условие блока elif и так далее. Если все условия = </a:t>
            </a:r>
            <a:r>
              <a:rPr b="1" lang="ru-RU"/>
              <a:t>False</a:t>
            </a:r>
            <a:r>
              <a:rPr lang="ru-RU"/>
              <a:t>, выполняется тело else.</a:t>
            </a:r>
            <a:endParaRPr/>
          </a:p>
          <a:p>
            <a:pPr indent="0" lvl="0" marL="0" rtl="0" algn="l">
              <a:lnSpc>
                <a:spcPct val="115000"/>
              </a:lnSpc>
              <a:spcBef>
                <a:spcPts val="0"/>
              </a:spcBef>
              <a:spcAft>
                <a:spcPts val="0"/>
              </a:spcAft>
              <a:buClr>
                <a:schemeClr val="accent6"/>
              </a:buClr>
              <a:buSzPts val="1100"/>
              <a:buFont typeface="Arial"/>
              <a:buNone/>
            </a:pPr>
            <a:r>
              <a:t/>
            </a:r>
            <a:endParaRPr/>
          </a:p>
          <a:p>
            <a:pPr indent="0" lvl="0" marL="0" rtl="0" algn="l">
              <a:lnSpc>
                <a:spcPct val="115000"/>
              </a:lnSpc>
              <a:spcBef>
                <a:spcPts val="0"/>
              </a:spcBef>
              <a:spcAft>
                <a:spcPts val="0"/>
              </a:spcAft>
              <a:buClr>
                <a:schemeClr val="accent6"/>
              </a:buClr>
              <a:buSzPts val="1100"/>
              <a:buFont typeface="Arial"/>
              <a:buNone/>
            </a:pPr>
            <a:r>
              <a:rPr lang="ru-RU"/>
              <a:t>Для одного </a:t>
            </a:r>
            <a:r>
              <a:rPr b="1" lang="ru-RU"/>
              <a:t>if </a:t>
            </a:r>
            <a:r>
              <a:rPr lang="ru-RU"/>
              <a:t>может быть только один </a:t>
            </a:r>
            <a:r>
              <a:rPr b="1" lang="ru-RU"/>
              <a:t>else</a:t>
            </a:r>
            <a:r>
              <a:rPr lang="ru-RU"/>
              <a:t>. Но внутри конструкции </a:t>
            </a:r>
            <a:r>
              <a:rPr b="1" lang="ru-RU"/>
              <a:t>if</a:t>
            </a:r>
            <a:r>
              <a:rPr lang="ru-RU"/>
              <a:t>...</a:t>
            </a:r>
            <a:r>
              <a:rPr b="1" lang="ru-RU"/>
              <a:t>else</a:t>
            </a:r>
            <a:r>
              <a:rPr lang="ru-RU"/>
              <a:t> может быть сколько угодно блоков </a:t>
            </a:r>
            <a:r>
              <a:rPr b="1" lang="ru-RU"/>
              <a:t>elif</a:t>
            </a:r>
            <a:r>
              <a:rPr lang="ru-RU"/>
              <a:t>.</a:t>
            </a:r>
            <a:endParaRPr/>
          </a:p>
          <a:p>
            <a:pPr indent="0" lvl="0" marL="0" rtl="0" algn="l">
              <a:lnSpc>
                <a:spcPct val="95000"/>
              </a:lnSpc>
              <a:spcBef>
                <a:spcPts val="0"/>
              </a:spcBef>
              <a:spcAft>
                <a:spcPts val="0"/>
              </a:spcAft>
              <a:buClr>
                <a:schemeClr val="accent6"/>
              </a:buClr>
              <a:buSzPts val="1018"/>
              <a:buFont typeface="Arial"/>
              <a:buNone/>
            </a:pPr>
            <a:r>
              <a:t/>
            </a:r>
            <a:endParaRPr/>
          </a:p>
          <a:p>
            <a:pPr indent="0" lvl="0" marL="0" rtl="0" algn="l">
              <a:lnSpc>
                <a:spcPct val="70000"/>
              </a:lnSpc>
              <a:spcBef>
                <a:spcPts val="0"/>
              </a:spcBef>
              <a:spcAft>
                <a:spcPts val="0"/>
              </a:spcAft>
              <a:buClr>
                <a:schemeClr val="dk1"/>
              </a:buClr>
              <a:buSzPts val="1295"/>
              <a:buFont typeface="Montserrat"/>
              <a:buNone/>
            </a:pPr>
            <a:r>
              <a:t/>
            </a:r>
            <a:endParaRPr sz="1295"/>
          </a:p>
        </p:txBody>
      </p:sp>
      <p:sp>
        <p:nvSpPr>
          <p:cNvPr id="339" name="Google Shape;339;p35"/>
          <p:cNvSpPr txBox="1"/>
          <p:nvPr/>
        </p:nvSpPr>
        <p:spPr>
          <a:xfrm>
            <a:off x="479425" y="4051475"/>
            <a:ext cx="46482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ru-RU">
                <a:solidFill>
                  <a:schemeClr val="dk1"/>
                </a:solidFill>
                <a:latin typeface="Montserrat"/>
                <a:ea typeface="Montserrat"/>
                <a:cs typeface="Montserrat"/>
                <a:sym typeface="Montserrat"/>
              </a:rPr>
              <a:t>Синтаксис конструкции:</a:t>
            </a:r>
            <a:endParaRPr>
              <a:solidFill>
                <a:schemeClr val="dk1"/>
              </a:solidFill>
              <a:latin typeface="Montserrat"/>
              <a:ea typeface="Montserrat"/>
              <a:cs typeface="Montserrat"/>
              <a:sym typeface="Montserrat"/>
            </a:endParaRPr>
          </a:p>
        </p:txBody>
      </p:sp>
      <p:sp>
        <p:nvSpPr>
          <p:cNvPr id="340" name="Google Shape;340;p35"/>
          <p:cNvSpPr txBox="1"/>
          <p:nvPr/>
        </p:nvSpPr>
        <p:spPr>
          <a:xfrm>
            <a:off x="479425" y="4501300"/>
            <a:ext cx="4173300" cy="16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RU">
                <a:solidFill>
                  <a:srgbClr val="AA0D91"/>
                </a:solidFill>
                <a:latin typeface="Consolas"/>
                <a:ea typeface="Consolas"/>
                <a:cs typeface="Consolas"/>
                <a:sym typeface="Consolas"/>
              </a:rPr>
              <a:t>if</a:t>
            </a:r>
            <a:r>
              <a:rPr lang="ru-RU">
                <a:latin typeface="Consolas"/>
                <a:ea typeface="Consolas"/>
                <a:cs typeface="Consolas"/>
                <a:sym typeface="Consolas"/>
              </a:rPr>
              <a:t> выражение_1:</a:t>
            </a:r>
            <a:br>
              <a:rPr lang="ru-RU">
                <a:latin typeface="Consolas"/>
                <a:ea typeface="Consolas"/>
                <a:cs typeface="Consolas"/>
                <a:sym typeface="Consolas"/>
              </a:rPr>
            </a:br>
            <a:r>
              <a:rPr lang="ru-RU">
                <a:latin typeface="Consolas"/>
                <a:ea typeface="Consolas"/>
                <a:cs typeface="Consolas"/>
                <a:sym typeface="Consolas"/>
              </a:rPr>
              <a:t>   Тело </a:t>
            </a:r>
            <a:r>
              <a:rPr lang="ru-RU">
                <a:solidFill>
                  <a:srgbClr val="AA0D91"/>
                </a:solidFill>
                <a:latin typeface="Consolas"/>
                <a:ea typeface="Consolas"/>
                <a:cs typeface="Consolas"/>
                <a:sym typeface="Consolas"/>
              </a:rPr>
              <a:t>if</a:t>
            </a:r>
            <a:br>
              <a:rPr lang="ru-RU">
                <a:latin typeface="Consolas"/>
                <a:ea typeface="Consolas"/>
                <a:cs typeface="Consolas"/>
                <a:sym typeface="Consolas"/>
              </a:rPr>
            </a:br>
            <a:r>
              <a:rPr lang="ru-RU">
                <a:solidFill>
                  <a:srgbClr val="AA0D91"/>
                </a:solidFill>
                <a:latin typeface="Consolas"/>
                <a:ea typeface="Consolas"/>
                <a:cs typeface="Consolas"/>
                <a:sym typeface="Consolas"/>
              </a:rPr>
              <a:t>elif</a:t>
            </a:r>
            <a:r>
              <a:rPr lang="ru-RU">
                <a:latin typeface="Consolas"/>
                <a:ea typeface="Consolas"/>
                <a:cs typeface="Consolas"/>
                <a:sym typeface="Consolas"/>
              </a:rPr>
              <a:t> выражение_2:</a:t>
            </a:r>
            <a:br>
              <a:rPr lang="ru-RU">
                <a:latin typeface="Consolas"/>
                <a:ea typeface="Consolas"/>
                <a:cs typeface="Consolas"/>
                <a:sym typeface="Consolas"/>
              </a:rPr>
            </a:br>
            <a:r>
              <a:rPr lang="ru-RU">
                <a:latin typeface="Consolas"/>
                <a:ea typeface="Consolas"/>
                <a:cs typeface="Consolas"/>
                <a:sym typeface="Consolas"/>
              </a:rPr>
              <a:t>   Тело </a:t>
            </a:r>
            <a:r>
              <a:rPr lang="ru-RU">
                <a:solidFill>
                  <a:srgbClr val="AA0D91"/>
                </a:solidFill>
                <a:latin typeface="Consolas"/>
                <a:ea typeface="Consolas"/>
                <a:cs typeface="Consolas"/>
                <a:sym typeface="Consolas"/>
              </a:rPr>
              <a:t>elif</a:t>
            </a:r>
            <a:br>
              <a:rPr lang="ru-RU">
                <a:latin typeface="Consolas"/>
                <a:ea typeface="Consolas"/>
                <a:cs typeface="Consolas"/>
                <a:sym typeface="Consolas"/>
              </a:rPr>
            </a:br>
            <a:r>
              <a:rPr lang="ru-RU">
                <a:solidFill>
                  <a:srgbClr val="AA0D91"/>
                </a:solidFill>
                <a:latin typeface="Consolas"/>
                <a:ea typeface="Consolas"/>
                <a:cs typeface="Consolas"/>
                <a:sym typeface="Consolas"/>
              </a:rPr>
              <a:t>else</a:t>
            </a:r>
            <a:r>
              <a:rPr lang="ru-RU">
                <a:latin typeface="Consolas"/>
                <a:ea typeface="Consolas"/>
                <a:cs typeface="Consolas"/>
                <a:sym typeface="Consolas"/>
              </a:rPr>
              <a:t>:</a:t>
            </a:r>
            <a:br>
              <a:rPr lang="ru-RU">
                <a:latin typeface="Consolas"/>
                <a:ea typeface="Consolas"/>
                <a:cs typeface="Consolas"/>
                <a:sym typeface="Consolas"/>
              </a:rPr>
            </a:br>
            <a:r>
              <a:rPr lang="ru-RU">
                <a:latin typeface="Consolas"/>
                <a:ea typeface="Consolas"/>
                <a:cs typeface="Consolas"/>
                <a:sym typeface="Consolas"/>
              </a:rPr>
              <a:t>    Тело </a:t>
            </a:r>
            <a:r>
              <a:rPr lang="ru-RU">
                <a:solidFill>
                  <a:srgbClr val="AA0D91"/>
                </a:solidFill>
                <a:latin typeface="Consolas"/>
                <a:ea typeface="Consolas"/>
                <a:cs typeface="Consolas"/>
                <a:sym typeface="Consolas"/>
              </a:rPr>
              <a:t>else</a:t>
            </a:r>
            <a:endParaRPr>
              <a:solidFill>
                <a:srgbClr val="AA0D91"/>
              </a:solidFill>
              <a:latin typeface="Consolas"/>
              <a:ea typeface="Consolas"/>
              <a:cs typeface="Consolas"/>
              <a:sym typeface="Consolas"/>
            </a:endParaRPr>
          </a:p>
        </p:txBody>
      </p:sp>
      <p:pic>
        <p:nvPicPr>
          <p:cNvPr id="341" name="Google Shape;341;p35"/>
          <p:cNvPicPr preferRelativeResize="0"/>
          <p:nvPr/>
        </p:nvPicPr>
        <p:blipFill>
          <a:blip r:embed="rId3">
            <a:alphaModFix/>
          </a:blip>
          <a:stretch>
            <a:fillRect/>
          </a:stretch>
        </p:blipFill>
        <p:spPr>
          <a:xfrm>
            <a:off x="7686625" y="1890856"/>
            <a:ext cx="4352973" cy="37569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Цикл for в Python</a:t>
            </a:r>
            <a:endParaRPr/>
          </a:p>
        </p:txBody>
      </p:sp>
      <p:sp>
        <p:nvSpPr>
          <p:cNvPr id="347" name="Google Shape;347;p36"/>
          <p:cNvSpPr txBox="1"/>
          <p:nvPr>
            <p:ph idx="3" type="body"/>
          </p:nvPr>
        </p:nvSpPr>
        <p:spPr>
          <a:xfrm>
            <a:off x="479425" y="1910476"/>
            <a:ext cx="7054800" cy="174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accent6"/>
              </a:buClr>
              <a:buSzPts val="1100"/>
              <a:buFont typeface="Arial"/>
              <a:buNone/>
            </a:pPr>
            <a:r>
              <a:rPr lang="ru-RU"/>
              <a:t>Цикл </a:t>
            </a:r>
            <a:r>
              <a:rPr b="1" lang="ru-RU"/>
              <a:t>for </a:t>
            </a:r>
            <a:r>
              <a:rPr lang="ru-RU"/>
              <a:t>в Python используется для перебора последовательностей (списков, кортежей, строк) и других итерируемых объектов. Перебор последовательности называется обходом. </a:t>
            </a:r>
            <a:endParaRPr/>
          </a:p>
          <a:p>
            <a:pPr indent="0" lvl="0" marL="0" rtl="0" algn="l">
              <a:lnSpc>
                <a:spcPct val="115000"/>
              </a:lnSpc>
              <a:spcBef>
                <a:spcPts val="0"/>
              </a:spcBef>
              <a:spcAft>
                <a:spcPts val="0"/>
              </a:spcAft>
              <a:buClr>
                <a:schemeClr val="accent6"/>
              </a:buClr>
              <a:buSzPts val="1100"/>
              <a:buFont typeface="Arial"/>
              <a:buNone/>
            </a:pPr>
            <a:r>
              <a:rPr lang="ru-RU"/>
              <a:t>Цикл продолжается до тех пор, пока мы не достигнем последнего элемента последовательности. Тело цикла for является отдельным блоком кода и отделяется отступом.</a:t>
            </a:r>
            <a:endParaRPr/>
          </a:p>
          <a:p>
            <a:pPr indent="0" lvl="0" marL="0" rtl="0" algn="l">
              <a:lnSpc>
                <a:spcPct val="95000"/>
              </a:lnSpc>
              <a:spcBef>
                <a:spcPts val="0"/>
              </a:spcBef>
              <a:spcAft>
                <a:spcPts val="0"/>
              </a:spcAft>
              <a:buClr>
                <a:schemeClr val="accent6"/>
              </a:buClr>
              <a:buSzPts val="1018"/>
              <a:buFont typeface="Arial"/>
              <a:buNone/>
            </a:pPr>
            <a:r>
              <a:t/>
            </a:r>
            <a:endParaRPr/>
          </a:p>
          <a:p>
            <a:pPr indent="0" lvl="0" marL="0" rtl="0" algn="l">
              <a:lnSpc>
                <a:spcPct val="70000"/>
              </a:lnSpc>
              <a:spcBef>
                <a:spcPts val="0"/>
              </a:spcBef>
              <a:spcAft>
                <a:spcPts val="0"/>
              </a:spcAft>
              <a:buClr>
                <a:schemeClr val="dk1"/>
              </a:buClr>
              <a:buSzPts val="1295"/>
              <a:buFont typeface="Montserrat"/>
              <a:buNone/>
            </a:pPr>
            <a:r>
              <a:t/>
            </a:r>
            <a:endParaRPr sz="1295"/>
          </a:p>
        </p:txBody>
      </p:sp>
      <p:sp>
        <p:nvSpPr>
          <p:cNvPr id="348" name="Google Shape;348;p36"/>
          <p:cNvSpPr txBox="1"/>
          <p:nvPr/>
        </p:nvSpPr>
        <p:spPr>
          <a:xfrm>
            <a:off x="479425" y="4051475"/>
            <a:ext cx="46482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ru-RU">
                <a:solidFill>
                  <a:schemeClr val="dk1"/>
                </a:solidFill>
                <a:latin typeface="Montserrat"/>
                <a:ea typeface="Montserrat"/>
                <a:cs typeface="Montserrat"/>
                <a:sym typeface="Montserrat"/>
              </a:rPr>
              <a:t>Синтаксис конструкции:</a:t>
            </a:r>
            <a:endParaRPr>
              <a:solidFill>
                <a:schemeClr val="dk1"/>
              </a:solidFill>
              <a:latin typeface="Montserrat"/>
              <a:ea typeface="Montserrat"/>
              <a:cs typeface="Montserrat"/>
              <a:sym typeface="Montserrat"/>
            </a:endParaRPr>
          </a:p>
        </p:txBody>
      </p:sp>
      <p:sp>
        <p:nvSpPr>
          <p:cNvPr id="349" name="Google Shape;349;p36"/>
          <p:cNvSpPr txBox="1"/>
          <p:nvPr/>
        </p:nvSpPr>
        <p:spPr>
          <a:xfrm>
            <a:off x="479425" y="4501300"/>
            <a:ext cx="41733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RU">
                <a:solidFill>
                  <a:srgbClr val="AA0D91"/>
                </a:solidFill>
                <a:latin typeface="Consolas"/>
                <a:ea typeface="Consolas"/>
                <a:cs typeface="Consolas"/>
                <a:sym typeface="Consolas"/>
              </a:rPr>
              <a:t>for</a:t>
            </a:r>
            <a:r>
              <a:rPr lang="ru-RU">
                <a:latin typeface="Consolas"/>
                <a:ea typeface="Consolas"/>
                <a:cs typeface="Consolas"/>
                <a:sym typeface="Consolas"/>
              </a:rPr>
              <a:t> значение </a:t>
            </a:r>
            <a:r>
              <a:rPr lang="ru-RU">
                <a:solidFill>
                  <a:srgbClr val="AA0D91"/>
                </a:solidFill>
                <a:latin typeface="Consolas"/>
                <a:ea typeface="Consolas"/>
                <a:cs typeface="Consolas"/>
                <a:sym typeface="Consolas"/>
              </a:rPr>
              <a:t>in</a:t>
            </a:r>
            <a:r>
              <a:rPr lang="ru-RU">
                <a:latin typeface="Consolas"/>
                <a:ea typeface="Consolas"/>
                <a:cs typeface="Consolas"/>
                <a:sym typeface="Consolas"/>
              </a:rPr>
              <a:t> последовательность:</a:t>
            </a:r>
            <a:br>
              <a:rPr lang="ru-RU">
                <a:latin typeface="Consolas"/>
                <a:ea typeface="Consolas"/>
                <a:cs typeface="Consolas"/>
                <a:sym typeface="Consolas"/>
              </a:rPr>
            </a:br>
            <a:r>
              <a:rPr lang="ru-RU">
                <a:latin typeface="Consolas"/>
                <a:ea typeface="Consolas"/>
                <a:cs typeface="Consolas"/>
                <a:sym typeface="Consolas"/>
              </a:rPr>
              <a:t>    Тело цикла </a:t>
            </a:r>
            <a:r>
              <a:rPr lang="ru-RU">
                <a:solidFill>
                  <a:srgbClr val="AA0D91"/>
                </a:solidFill>
                <a:latin typeface="Consolas"/>
                <a:ea typeface="Consolas"/>
                <a:cs typeface="Consolas"/>
                <a:sym typeface="Consolas"/>
              </a:rPr>
              <a:t>for</a:t>
            </a:r>
            <a:endParaRPr>
              <a:solidFill>
                <a:srgbClr val="AA0D91"/>
              </a:solidFill>
              <a:highlight>
                <a:srgbClr val="F5F5F5"/>
              </a:highlight>
              <a:latin typeface="Consolas"/>
              <a:ea typeface="Consolas"/>
              <a:cs typeface="Consolas"/>
              <a:sym typeface="Consolas"/>
            </a:endParaRPr>
          </a:p>
        </p:txBody>
      </p:sp>
      <p:pic>
        <p:nvPicPr>
          <p:cNvPr id="350" name="Google Shape;350;p36"/>
          <p:cNvPicPr preferRelativeResize="0"/>
          <p:nvPr/>
        </p:nvPicPr>
        <p:blipFill>
          <a:blip r:embed="rId3">
            <a:alphaModFix/>
          </a:blip>
          <a:stretch>
            <a:fillRect/>
          </a:stretch>
        </p:blipFill>
        <p:spPr>
          <a:xfrm>
            <a:off x="7800725" y="1326081"/>
            <a:ext cx="3908598" cy="48147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Цикл while в Python</a:t>
            </a:r>
            <a:endParaRPr/>
          </a:p>
        </p:txBody>
      </p:sp>
      <p:sp>
        <p:nvSpPr>
          <p:cNvPr id="356" name="Google Shape;356;p37"/>
          <p:cNvSpPr txBox="1"/>
          <p:nvPr>
            <p:ph idx="3" type="body"/>
          </p:nvPr>
        </p:nvSpPr>
        <p:spPr>
          <a:xfrm>
            <a:off x="479425" y="1738450"/>
            <a:ext cx="7054800" cy="1034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accent6"/>
              </a:buClr>
              <a:buSzPts val="1100"/>
              <a:buFont typeface="Arial"/>
              <a:buNone/>
            </a:pPr>
            <a:r>
              <a:rPr lang="ru-RU"/>
              <a:t>Цикл while в Python используется для повторения блока кода, пока выражение (условие) истинно, т.е. равно </a:t>
            </a:r>
            <a:r>
              <a:rPr b="1" lang="ru-RU"/>
              <a:t>True</a:t>
            </a:r>
            <a:r>
              <a:rPr lang="ru-RU"/>
              <a:t>.</a:t>
            </a:r>
            <a:endParaRPr/>
          </a:p>
          <a:p>
            <a:pPr indent="0" lvl="0" marL="0" rtl="0" algn="l">
              <a:lnSpc>
                <a:spcPct val="115000"/>
              </a:lnSpc>
              <a:spcBef>
                <a:spcPts val="0"/>
              </a:spcBef>
              <a:spcAft>
                <a:spcPts val="0"/>
              </a:spcAft>
              <a:buClr>
                <a:schemeClr val="accent6"/>
              </a:buClr>
              <a:buSzPts val="1100"/>
              <a:buFont typeface="Arial"/>
              <a:buNone/>
            </a:pPr>
            <a:r>
              <a:rPr lang="ru-RU"/>
              <a:t>Обычно этот цикл используют, когда заранее неизвестно, сколько раз нужно повторить блок кода.</a:t>
            </a:r>
            <a:endParaRPr/>
          </a:p>
          <a:p>
            <a:pPr indent="0" lvl="0" marL="0" rtl="0" algn="l">
              <a:lnSpc>
                <a:spcPct val="95000"/>
              </a:lnSpc>
              <a:spcBef>
                <a:spcPts val="0"/>
              </a:spcBef>
              <a:spcAft>
                <a:spcPts val="0"/>
              </a:spcAft>
              <a:buClr>
                <a:schemeClr val="accent6"/>
              </a:buClr>
              <a:buSzPts val="1018"/>
              <a:buFont typeface="Arial"/>
              <a:buNone/>
            </a:pPr>
            <a:r>
              <a:t/>
            </a:r>
            <a:endParaRPr/>
          </a:p>
          <a:p>
            <a:pPr indent="0" lvl="0" marL="0" rtl="0" algn="l">
              <a:lnSpc>
                <a:spcPct val="70000"/>
              </a:lnSpc>
              <a:spcBef>
                <a:spcPts val="0"/>
              </a:spcBef>
              <a:spcAft>
                <a:spcPts val="0"/>
              </a:spcAft>
              <a:buClr>
                <a:schemeClr val="dk1"/>
              </a:buClr>
              <a:buSzPts val="1295"/>
              <a:buFont typeface="Montserrat"/>
              <a:buNone/>
            </a:pPr>
            <a:r>
              <a:t/>
            </a:r>
            <a:endParaRPr sz="1295"/>
          </a:p>
        </p:txBody>
      </p:sp>
      <p:sp>
        <p:nvSpPr>
          <p:cNvPr id="357" name="Google Shape;357;p37"/>
          <p:cNvSpPr txBox="1"/>
          <p:nvPr/>
        </p:nvSpPr>
        <p:spPr>
          <a:xfrm>
            <a:off x="479425" y="2848700"/>
            <a:ext cx="46482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ru-RU">
                <a:solidFill>
                  <a:schemeClr val="dk1"/>
                </a:solidFill>
                <a:latin typeface="Montserrat"/>
                <a:ea typeface="Montserrat"/>
                <a:cs typeface="Montserrat"/>
                <a:sym typeface="Montserrat"/>
              </a:rPr>
              <a:t>Синтаксис конструкции:</a:t>
            </a:r>
            <a:endParaRPr>
              <a:solidFill>
                <a:schemeClr val="dk1"/>
              </a:solidFill>
              <a:latin typeface="Montserrat"/>
              <a:ea typeface="Montserrat"/>
              <a:cs typeface="Montserrat"/>
              <a:sym typeface="Montserrat"/>
            </a:endParaRPr>
          </a:p>
        </p:txBody>
      </p:sp>
      <p:sp>
        <p:nvSpPr>
          <p:cNvPr id="358" name="Google Shape;358;p37"/>
          <p:cNvSpPr txBox="1"/>
          <p:nvPr/>
        </p:nvSpPr>
        <p:spPr>
          <a:xfrm>
            <a:off x="479425" y="3303150"/>
            <a:ext cx="41733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RU">
                <a:solidFill>
                  <a:srgbClr val="AA0D91"/>
                </a:solidFill>
                <a:latin typeface="Consolas"/>
                <a:ea typeface="Consolas"/>
                <a:cs typeface="Consolas"/>
                <a:sym typeface="Consolas"/>
              </a:rPr>
              <a:t>while</a:t>
            </a:r>
            <a:r>
              <a:rPr lang="ru-RU">
                <a:latin typeface="Consolas"/>
                <a:ea typeface="Consolas"/>
                <a:cs typeface="Consolas"/>
                <a:sym typeface="Consolas"/>
              </a:rPr>
              <a:t> выражение:</a:t>
            </a:r>
            <a:br>
              <a:rPr lang="ru-RU">
                <a:latin typeface="Consolas"/>
                <a:ea typeface="Consolas"/>
                <a:cs typeface="Consolas"/>
                <a:sym typeface="Consolas"/>
              </a:rPr>
            </a:br>
            <a:r>
              <a:rPr lang="ru-RU">
                <a:latin typeface="Consolas"/>
                <a:ea typeface="Consolas"/>
                <a:cs typeface="Consolas"/>
                <a:sym typeface="Consolas"/>
              </a:rPr>
              <a:t>    Тело </a:t>
            </a:r>
            <a:r>
              <a:rPr lang="ru-RU">
                <a:solidFill>
                  <a:srgbClr val="AA0D91"/>
                </a:solidFill>
                <a:latin typeface="Consolas"/>
                <a:ea typeface="Consolas"/>
                <a:cs typeface="Consolas"/>
                <a:sym typeface="Consolas"/>
              </a:rPr>
              <a:t>while</a:t>
            </a:r>
            <a:endParaRPr>
              <a:solidFill>
                <a:srgbClr val="AA0D91"/>
              </a:solidFill>
              <a:highlight>
                <a:srgbClr val="F5F5F5"/>
              </a:highlight>
              <a:latin typeface="Consolas"/>
              <a:ea typeface="Consolas"/>
              <a:cs typeface="Consolas"/>
              <a:sym typeface="Consolas"/>
            </a:endParaRPr>
          </a:p>
        </p:txBody>
      </p:sp>
      <p:pic>
        <p:nvPicPr>
          <p:cNvPr id="359" name="Google Shape;359;p37"/>
          <p:cNvPicPr preferRelativeResize="0"/>
          <p:nvPr/>
        </p:nvPicPr>
        <p:blipFill>
          <a:blip r:embed="rId3">
            <a:alphaModFix/>
          </a:blip>
          <a:stretch>
            <a:fillRect/>
          </a:stretch>
        </p:blipFill>
        <p:spPr>
          <a:xfrm>
            <a:off x="7686625" y="1698956"/>
            <a:ext cx="3916171" cy="4814745"/>
          </a:xfrm>
          <a:prstGeom prst="rect">
            <a:avLst/>
          </a:prstGeom>
          <a:noFill/>
          <a:ln>
            <a:noFill/>
          </a:ln>
        </p:spPr>
      </p:pic>
      <p:sp>
        <p:nvSpPr>
          <p:cNvPr id="360" name="Google Shape;360;p37"/>
          <p:cNvSpPr txBox="1"/>
          <p:nvPr/>
        </p:nvSpPr>
        <p:spPr>
          <a:xfrm>
            <a:off x="479425" y="4131100"/>
            <a:ext cx="72078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RU">
                <a:solidFill>
                  <a:schemeClr val="dk1"/>
                </a:solidFill>
                <a:latin typeface="Montserrat"/>
                <a:ea typeface="Montserrat"/>
                <a:cs typeface="Montserrat"/>
                <a:sym typeface="Montserrat"/>
              </a:rPr>
              <a:t>Сначала цикл </a:t>
            </a:r>
            <a:r>
              <a:rPr b="1" lang="ru-RU">
                <a:solidFill>
                  <a:schemeClr val="dk1"/>
                </a:solidFill>
                <a:latin typeface="Montserrat"/>
                <a:ea typeface="Montserrat"/>
                <a:cs typeface="Montserrat"/>
                <a:sym typeface="Montserrat"/>
              </a:rPr>
              <a:t>while </a:t>
            </a:r>
            <a:r>
              <a:rPr lang="ru-RU">
                <a:solidFill>
                  <a:schemeClr val="dk1"/>
                </a:solidFill>
                <a:latin typeface="Montserrat"/>
                <a:ea typeface="Montserrat"/>
                <a:cs typeface="Montserrat"/>
                <a:sym typeface="Montserrat"/>
              </a:rPr>
              <a:t>проверяет выражение на истинность. Тело цикла начнет выполняться только в том случае, если выражение = </a:t>
            </a:r>
            <a:r>
              <a:rPr b="1" lang="ru-RU">
                <a:solidFill>
                  <a:schemeClr val="dk1"/>
                </a:solidFill>
                <a:latin typeface="Montserrat"/>
                <a:ea typeface="Montserrat"/>
                <a:cs typeface="Montserrat"/>
                <a:sym typeface="Montserrat"/>
              </a:rPr>
              <a:t>True</a:t>
            </a:r>
            <a:r>
              <a:rPr lang="ru-RU">
                <a:solidFill>
                  <a:schemeClr val="dk1"/>
                </a:solidFill>
                <a:latin typeface="Montserrat"/>
                <a:ea typeface="Montserrat"/>
                <a:cs typeface="Montserrat"/>
                <a:sym typeface="Montserrat"/>
              </a:rPr>
              <a:t>. После первой итерации цикла выражение снова проверяется на истинность. Этот процесс будет продолжаться до тех пор, пока выражение не станет равно </a:t>
            </a:r>
            <a:r>
              <a:rPr b="1" lang="ru-RU">
                <a:solidFill>
                  <a:schemeClr val="dk1"/>
                </a:solidFill>
                <a:latin typeface="Montserrat"/>
                <a:ea typeface="Montserrat"/>
                <a:cs typeface="Montserrat"/>
                <a:sym typeface="Montserrat"/>
              </a:rPr>
              <a:t>False</a:t>
            </a:r>
            <a:r>
              <a:rPr lang="ru-RU">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ru-RU">
                <a:solidFill>
                  <a:schemeClr val="dk1"/>
                </a:solidFill>
                <a:latin typeface="Montserrat"/>
                <a:ea typeface="Montserrat"/>
                <a:cs typeface="Montserrat"/>
                <a:sym typeface="Montserrat"/>
              </a:rPr>
              <a:t>В Python тело цикла </a:t>
            </a:r>
            <a:r>
              <a:rPr b="1" lang="ru-RU">
                <a:solidFill>
                  <a:schemeClr val="dk1"/>
                </a:solidFill>
                <a:latin typeface="Montserrat"/>
                <a:ea typeface="Montserrat"/>
                <a:cs typeface="Montserrat"/>
                <a:sym typeface="Montserrat"/>
              </a:rPr>
              <a:t>while </a:t>
            </a:r>
            <a:r>
              <a:rPr lang="ru-RU">
                <a:solidFill>
                  <a:schemeClr val="dk1"/>
                </a:solidFill>
                <a:latin typeface="Montserrat"/>
                <a:ea typeface="Montserrat"/>
                <a:cs typeface="Montserrat"/>
                <a:sym typeface="Montserrat"/>
              </a:rPr>
              <a:t>обозначается отступами. Тело цикла начинается с отступа, а заканчивается первой строкой без отступа.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ru-RU">
                <a:solidFill>
                  <a:schemeClr val="dk1"/>
                </a:solidFill>
                <a:latin typeface="Montserrat"/>
                <a:ea typeface="Montserrat"/>
                <a:cs typeface="Montserrat"/>
                <a:sym typeface="Montserrat"/>
              </a:rPr>
              <a:t>Помните, что Python интерпретирует ненулевые значения как </a:t>
            </a:r>
            <a:r>
              <a:rPr b="1" lang="ru-RU">
                <a:solidFill>
                  <a:schemeClr val="dk1"/>
                </a:solidFill>
                <a:latin typeface="Montserrat"/>
                <a:ea typeface="Montserrat"/>
                <a:cs typeface="Montserrat"/>
                <a:sym typeface="Montserrat"/>
              </a:rPr>
              <a:t>True</a:t>
            </a:r>
            <a:r>
              <a:rPr lang="ru-RU">
                <a:solidFill>
                  <a:schemeClr val="dk1"/>
                </a:solidFill>
                <a:latin typeface="Montserrat"/>
                <a:ea typeface="Montserrat"/>
                <a:cs typeface="Montserrat"/>
                <a:sym typeface="Montserrat"/>
              </a:rPr>
              <a:t>. </a:t>
            </a:r>
            <a:r>
              <a:rPr b="1" lang="ru-RU">
                <a:solidFill>
                  <a:schemeClr val="dk1"/>
                </a:solidFill>
                <a:latin typeface="Montserrat"/>
                <a:ea typeface="Montserrat"/>
                <a:cs typeface="Montserrat"/>
                <a:sym typeface="Montserrat"/>
              </a:rPr>
              <a:t>None </a:t>
            </a:r>
            <a:r>
              <a:rPr lang="ru-RU">
                <a:solidFill>
                  <a:schemeClr val="dk1"/>
                </a:solidFill>
                <a:latin typeface="Montserrat"/>
                <a:ea typeface="Montserrat"/>
                <a:cs typeface="Montserrat"/>
                <a:sym typeface="Montserrat"/>
              </a:rPr>
              <a:t>и 0 интерпретируются как </a:t>
            </a:r>
            <a:r>
              <a:rPr b="1" lang="ru-RU">
                <a:solidFill>
                  <a:schemeClr val="dk1"/>
                </a:solidFill>
                <a:latin typeface="Montserrat"/>
                <a:ea typeface="Montserrat"/>
                <a:cs typeface="Montserrat"/>
                <a:sym typeface="Montserrat"/>
              </a:rPr>
              <a:t>False</a:t>
            </a:r>
            <a:r>
              <a:rPr lang="ru-RU">
                <a:solidFill>
                  <a:schemeClr val="dk1"/>
                </a:solidFill>
                <a:latin typeface="Montserrat"/>
                <a:ea typeface="Montserrat"/>
                <a:cs typeface="Montserrat"/>
                <a:sym typeface="Montserrat"/>
              </a:rPr>
              <a:t>.</a:t>
            </a:r>
            <a:endParaRPr>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a:buNone/>
            </a:pPr>
            <a:r>
              <a:rPr b="1" lang="ru-RU">
                <a:latin typeface="Montserrat"/>
                <a:ea typeface="Montserrat"/>
                <a:cs typeface="Montserrat"/>
                <a:sym typeface="Montserrat"/>
              </a:rPr>
              <a:t>Введение в язык программирования Python. </a:t>
            </a:r>
            <a:endParaRPr b="1">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2400"/>
              <a:buFont typeface="Montserrat"/>
              <a:buNone/>
            </a:pPr>
            <a:r>
              <a:t/>
            </a:r>
            <a:endParaRPr b="1" sz="2400">
              <a:latin typeface="Montserrat"/>
              <a:ea typeface="Montserrat"/>
              <a:cs typeface="Montserrat"/>
              <a:sym typeface="Montserrat"/>
            </a:endParaRPr>
          </a:p>
        </p:txBody>
      </p:sp>
      <p:sp>
        <p:nvSpPr>
          <p:cNvPr id="221" name="Google Shape;221;p23"/>
          <p:cNvSpPr txBox="1"/>
          <p:nvPr>
            <p:ph idx="1" type="body"/>
          </p:nvPr>
        </p:nvSpPr>
        <p:spPr>
          <a:xfrm>
            <a:off x="479424" y="1798320"/>
            <a:ext cx="5616600" cy="85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SemiBold"/>
              <a:buNone/>
            </a:pPr>
            <a:r>
              <a:rPr lang="ru-RU"/>
              <a:t>Краткая история языка Python</a:t>
            </a:r>
            <a:endParaRPr/>
          </a:p>
        </p:txBody>
      </p:sp>
      <p:sp>
        <p:nvSpPr>
          <p:cNvPr id="222" name="Google Shape;222;p23"/>
          <p:cNvSpPr txBox="1"/>
          <p:nvPr>
            <p:ph idx="3" type="body"/>
          </p:nvPr>
        </p:nvSpPr>
        <p:spPr>
          <a:xfrm>
            <a:off x="479425" y="2763520"/>
            <a:ext cx="5616600" cy="27279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Clr>
                <a:schemeClr val="accent6"/>
              </a:buClr>
              <a:buSzPts val="1100"/>
              <a:buFont typeface="Arial"/>
              <a:buNone/>
            </a:pPr>
            <a:r>
              <a:rPr lang="ru-RU"/>
              <a:t>Python был создан в конце 1980-х годов </a:t>
            </a:r>
            <a:r>
              <a:rPr b="1" lang="ru-RU"/>
              <a:t>Гвидо ван Россумом</a:t>
            </a:r>
            <a:r>
              <a:rPr lang="ru-RU"/>
              <a:t>, голландским программистом. Он начал разработку Python в качестве пет-проекта, чтобы создать простой и понятный язык программирования, который был бы пригоден для повседневного использования.</a:t>
            </a:r>
            <a:endParaRPr/>
          </a:p>
          <a:p>
            <a:pPr indent="0" lvl="0" marL="0" rtl="0" algn="l">
              <a:lnSpc>
                <a:spcPct val="115000"/>
              </a:lnSpc>
              <a:spcBef>
                <a:spcPts val="0"/>
              </a:spcBef>
              <a:spcAft>
                <a:spcPts val="0"/>
              </a:spcAft>
              <a:buClr>
                <a:schemeClr val="accent6"/>
              </a:buClr>
              <a:buSzPts val="1100"/>
              <a:buFont typeface="Arial"/>
              <a:buNone/>
            </a:pPr>
            <a:r>
              <a:t/>
            </a:r>
            <a:endParaRPr/>
          </a:p>
          <a:p>
            <a:pPr indent="0" lvl="0" marL="0" rtl="0" algn="l">
              <a:lnSpc>
                <a:spcPct val="115000"/>
              </a:lnSpc>
              <a:spcBef>
                <a:spcPts val="0"/>
              </a:spcBef>
              <a:spcAft>
                <a:spcPts val="0"/>
              </a:spcAft>
              <a:buClr>
                <a:schemeClr val="accent6"/>
              </a:buClr>
              <a:buSzPts val="1100"/>
              <a:buFont typeface="Arial"/>
              <a:buNone/>
            </a:pPr>
            <a:r>
              <a:rPr lang="ru-RU"/>
              <a:t>Python быстро стал популярным языком программирования благодаря своей простоте, удобству в использовании и обширной стандартной библиотеке, которая включает в себя множество модулей и инструментов для различных задач.</a:t>
            </a:r>
            <a:endParaRPr/>
          </a:p>
          <a:p>
            <a:pPr indent="0" lvl="0" marL="0" rtl="0" algn="l">
              <a:lnSpc>
                <a:spcPct val="90000"/>
              </a:lnSpc>
              <a:spcBef>
                <a:spcPts val="0"/>
              </a:spcBef>
              <a:spcAft>
                <a:spcPts val="0"/>
              </a:spcAft>
              <a:buClr>
                <a:schemeClr val="dk1"/>
              </a:buClr>
              <a:buSzPts val="1400"/>
              <a:buFont typeface="Montserrat"/>
              <a:buNone/>
            </a:pPr>
            <a:r>
              <a:t/>
            </a:r>
            <a:endParaRPr/>
          </a:p>
        </p:txBody>
      </p:sp>
      <p:pic>
        <p:nvPicPr>
          <p:cNvPr id="223" name="Google Shape;223;p23"/>
          <p:cNvPicPr preferRelativeResize="0"/>
          <p:nvPr/>
        </p:nvPicPr>
        <p:blipFill>
          <a:blip r:embed="rId3">
            <a:alphaModFix/>
          </a:blip>
          <a:stretch>
            <a:fillRect/>
          </a:stretch>
        </p:blipFill>
        <p:spPr>
          <a:xfrm>
            <a:off x="9623375" y="1945551"/>
            <a:ext cx="1614775" cy="1614775"/>
          </a:xfrm>
          <a:prstGeom prst="rect">
            <a:avLst/>
          </a:prstGeom>
          <a:noFill/>
          <a:ln>
            <a:noFill/>
          </a:ln>
        </p:spPr>
      </p:pic>
      <p:sp>
        <p:nvSpPr>
          <p:cNvPr id="224" name="Google Shape;224;p23"/>
          <p:cNvSpPr txBox="1"/>
          <p:nvPr>
            <p:ph idx="3" type="body"/>
          </p:nvPr>
        </p:nvSpPr>
        <p:spPr>
          <a:xfrm>
            <a:off x="7373975" y="2492650"/>
            <a:ext cx="2249400" cy="691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Montserrat"/>
              <a:buNone/>
            </a:pPr>
            <a:r>
              <a:rPr lang="ru-RU"/>
              <a:t>Официальный  сайт Python : python.org</a:t>
            </a:r>
            <a:endParaRPr/>
          </a:p>
        </p:txBody>
      </p:sp>
      <p:pic>
        <p:nvPicPr>
          <p:cNvPr id="225" name="Google Shape;225;p23"/>
          <p:cNvPicPr preferRelativeResize="0"/>
          <p:nvPr/>
        </p:nvPicPr>
        <p:blipFill>
          <a:blip r:embed="rId4">
            <a:alphaModFix/>
          </a:blip>
          <a:stretch>
            <a:fillRect/>
          </a:stretch>
        </p:blipFill>
        <p:spPr>
          <a:xfrm>
            <a:off x="9648300" y="4270300"/>
            <a:ext cx="1564924" cy="1564901"/>
          </a:xfrm>
          <a:prstGeom prst="rect">
            <a:avLst/>
          </a:prstGeom>
          <a:noFill/>
          <a:ln>
            <a:noFill/>
          </a:ln>
        </p:spPr>
      </p:pic>
      <p:sp>
        <p:nvSpPr>
          <p:cNvPr id="226" name="Google Shape;226;p23"/>
          <p:cNvSpPr txBox="1"/>
          <p:nvPr/>
        </p:nvSpPr>
        <p:spPr>
          <a:xfrm>
            <a:off x="7247675" y="4721200"/>
            <a:ext cx="2400600" cy="725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ru-RU" sz="1300">
                <a:solidFill>
                  <a:schemeClr val="dk1"/>
                </a:solidFill>
                <a:latin typeface="Montserrat"/>
                <a:ea typeface="Montserrat"/>
                <a:cs typeface="Montserrat"/>
                <a:sym typeface="Montserrat"/>
              </a:rPr>
              <a:t>Среда разработки PyCharm: jetbrains.com/pycharm</a:t>
            </a:r>
            <a:endParaRPr sz="13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81050" y="615950"/>
            <a:ext cx="11011800" cy="49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a:buNone/>
            </a:pPr>
            <a:r>
              <a:rPr b="1" lang="ru-RU">
                <a:latin typeface="Montserrat"/>
                <a:ea typeface="Montserrat"/>
                <a:cs typeface="Montserrat"/>
                <a:sym typeface="Montserrat"/>
              </a:rPr>
              <a:t>Введение в язык программирования Python. </a:t>
            </a:r>
            <a:endParaRPr b="1">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2400"/>
              <a:buFont typeface="Montserrat"/>
              <a:buNone/>
            </a:pPr>
            <a:r>
              <a:t/>
            </a:r>
            <a:endParaRPr b="1" sz="2400">
              <a:latin typeface="Montserrat"/>
              <a:ea typeface="Montserrat"/>
              <a:cs typeface="Montserrat"/>
              <a:sym typeface="Montserrat"/>
            </a:endParaRPr>
          </a:p>
        </p:txBody>
      </p:sp>
      <p:cxnSp>
        <p:nvCxnSpPr>
          <p:cNvPr id="232" name="Google Shape;232;p24"/>
          <p:cNvCxnSpPr/>
          <p:nvPr/>
        </p:nvCxnSpPr>
        <p:spPr>
          <a:xfrm flipH="1" rot="10800000">
            <a:off x="5930650" y="3666200"/>
            <a:ext cx="770700" cy="9000"/>
          </a:xfrm>
          <a:prstGeom prst="straightConnector1">
            <a:avLst/>
          </a:prstGeom>
          <a:noFill/>
          <a:ln cap="flat" cmpd="sng" w="9525">
            <a:solidFill>
              <a:schemeClr val="dk2"/>
            </a:solidFill>
            <a:prstDash val="solid"/>
            <a:round/>
            <a:headEnd len="med" w="med" type="none"/>
            <a:tailEnd len="med" w="med" type="triangle"/>
          </a:ln>
        </p:spPr>
      </p:cxnSp>
      <p:pic>
        <p:nvPicPr>
          <p:cNvPr id="233" name="Google Shape;233;p24"/>
          <p:cNvPicPr preferRelativeResize="0"/>
          <p:nvPr/>
        </p:nvPicPr>
        <p:blipFill>
          <a:blip r:embed="rId3">
            <a:alphaModFix/>
          </a:blip>
          <a:stretch>
            <a:fillRect/>
          </a:stretch>
        </p:blipFill>
        <p:spPr>
          <a:xfrm>
            <a:off x="6701275" y="2301374"/>
            <a:ext cx="5235000" cy="4083964"/>
          </a:xfrm>
          <a:prstGeom prst="rect">
            <a:avLst/>
          </a:prstGeom>
          <a:noFill/>
          <a:ln>
            <a:noFill/>
          </a:ln>
        </p:spPr>
      </p:pic>
      <p:sp>
        <p:nvSpPr>
          <p:cNvPr id="234" name="Google Shape;234;p24"/>
          <p:cNvSpPr txBox="1"/>
          <p:nvPr>
            <p:ph idx="3" type="body"/>
          </p:nvPr>
        </p:nvSpPr>
        <p:spPr>
          <a:xfrm>
            <a:off x="245775" y="2306745"/>
            <a:ext cx="5616600" cy="272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Font typeface="Montserrat"/>
              <a:buNone/>
            </a:pPr>
            <a:r>
              <a:rPr lang="ru-RU"/>
              <a:t>Запустите загруженный установщик Python. Во время установки убедитесь, что вы установили флажок "</a:t>
            </a:r>
            <a:r>
              <a:rPr b="1" lang="ru-RU"/>
              <a:t>Add Python to PATH</a:t>
            </a:r>
            <a:r>
              <a:rPr lang="ru-RU"/>
              <a:t>", чтобы Python был добавлен в системную переменную PATH и был доступен из командной строки. </a:t>
            </a:r>
            <a:endParaRPr/>
          </a:p>
          <a:p>
            <a:pPr indent="0" lvl="0" marL="0" rtl="0" algn="l">
              <a:lnSpc>
                <a:spcPct val="90000"/>
              </a:lnSpc>
              <a:spcBef>
                <a:spcPts val="0"/>
              </a:spcBef>
              <a:spcAft>
                <a:spcPts val="0"/>
              </a:spcAft>
              <a:buClr>
                <a:schemeClr val="dk1"/>
              </a:buClr>
              <a:buSzPts val="1400"/>
              <a:buFont typeface="Montserrat"/>
              <a:buNone/>
            </a:pPr>
            <a:r>
              <a:rPr lang="ru-RU"/>
              <a:t>Проверьте установку, открыв командную строку (или терминал) и введите команду python (или python3, в зависимости от вашей операционной системы). Если установка прошла успешно, вы увидите интерактивную оболочку Python, где вы сможете выполнять Python-код.</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5"/>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a:buNone/>
            </a:pPr>
            <a:r>
              <a:rPr b="1" lang="ru-RU">
                <a:latin typeface="Montserrat"/>
                <a:ea typeface="Montserrat"/>
                <a:cs typeface="Montserrat"/>
                <a:sym typeface="Montserrat"/>
              </a:rPr>
              <a:t>Введение в язык программирования Python. </a:t>
            </a:r>
            <a:endParaRPr b="1">
              <a:latin typeface="Montserrat"/>
              <a:ea typeface="Montserrat"/>
              <a:cs typeface="Montserrat"/>
              <a:sym typeface="Montserrat"/>
            </a:endParaRPr>
          </a:p>
          <a:p>
            <a:pPr indent="0" lvl="0" marL="0" rtl="0" algn="l">
              <a:lnSpc>
                <a:spcPct val="90000"/>
              </a:lnSpc>
              <a:spcBef>
                <a:spcPts val="0"/>
              </a:spcBef>
              <a:spcAft>
                <a:spcPts val="0"/>
              </a:spcAft>
              <a:buClr>
                <a:schemeClr val="dk1"/>
              </a:buClr>
              <a:buSzPts val="2400"/>
              <a:buFont typeface="Montserrat"/>
              <a:buNone/>
            </a:pPr>
            <a:r>
              <a:t/>
            </a:r>
            <a:endParaRPr b="1" sz="2400">
              <a:latin typeface="Montserrat"/>
              <a:ea typeface="Montserrat"/>
              <a:cs typeface="Montserrat"/>
              <a:sym typeface="Montserrat"/>
            </a:endParaRPr>
          </a:p>
          <a:p>
            <a:pPr indent="0" lvl="0" marL="0" rtl="0" algn="l">
              <a:spcBef>
                <a:spcPts val="0"/>
              </a:spcBef>
              <a:spcAft>
                <a:spcPts val="0"/>
              </a:spcAft>
              <a:buClr>
                <a:schemeClr val="dk1"/>
              </a:buClr>
              <a:buSzPts val="3200"/>
              <a:buFont typeface="Montserrat SemiBold"/>
              <a:buNone/>
            </a:pPr>
            <a:r>
              <a:t/>
            </a:r>
            <a:endParaRPr b="1">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3200"/>
              <a:buFont typeface="Montserrat SemiBold"/>
              <a:buNone/>
            </a:pPr>
            <a:r>
              <a:t/>
            </a:r>
            <a:endParaRPr/>
          </a:p>
        </p:txBody>
      </p:sp>
      <p:sp>
        <p:nvSpPr>
          <p:cNvPr id="240" name="Google Shape;240;p25"/>
          <p:cNvSpPr txBox="1"/>
          <p:nvPr>
            <p:ph idx="1" type="body"/>
          </p:nvPr>
        </p:nvSpPr>
        <p:spPr>
          <a:xfrm>
            <a:off x="479423" y="1798320"/>
            <a:ext cx="7054800" cy="85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SemiBold"/>
              <a:buNone/>
            </a:pPr>
            <a:r>
              <a:rPr lang="ru-RU"/>
              <a:t>Создание проекта в PyCharm</a:t>
            </a:r>
            <a:endParaRPr/>
          </a:p>
        </p:txBody>
      </p:sp>
      <p:sp>
        <p:nvSpPr>
          <p:cNvPr id="241" name="Google Shape;241;p25"/>
          <p:cNvSpPr txBox="1"/>
          <p:nvPr>
            <p:ph idx="3" type="body"/>
          </p:nvPr>
        </p:nvSpPr>
        <p:spPr>
          <a:xfrm>
            <a:off x="479425" y="3005570"/>
            <a:ext cx="7054800" cy="27279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Clr>
                <a:schemeClr val="accent6"/>
              </a:buClr>
              <a:buSzPct val="59566"/>
              <a:buFont typeface="Arial"/>
              <a:buNone/>
            </a:pPr>
            <a:r>
              <a:rPr lang="ru-RU" sz="1846"/>
              <a:t>Настройка проекта:</a:t>
            </a:r>
            <a:endParaRPr sz="1846"/>
          </a:p>
          <a:p>
            <a:pPr indent="0" lvl="0" marL="0" rtl="0" algn="l">
              <a:lnSpc>
                <a:spcPct val="115000"/>
              </a:lnSpc>
              <a:spcBef>
                <a:spcPts val="0"/>
              </a:spcBef>
              <a:spcAft>
                <a:spcPts val="0"/>
              </a:spcAft>
              <a:buClr>
                <a:schemeClr val="accent6"/>
              </a:buClr>
              <a:buSzPct val="59566"/>
              <a:buFont typeface="Arial"/>
              <a:buNone/>
            </a:pPr>
            <a:r>
              <a:rPr lang="ru-RU" sz="1846"/>
              <a:t>- Откройте среду разработки </a:t>
            </a:r>
            <a:r>
              <a:rPr b="1" lang="ru-RU" sz="1846"/>
              <a:t>PyCharm</a:t>
            </a:r>
            <a:r>
              <a:rPr lang="ru-RU" sz="1846"/>
              <a:t> и выберите "</a:t>
            </a:r>
            <a:r>
              <a:rPr b="1" lang="ru-RU" sz="1846"/>
              <a:t>Create New Project</a:t>
            </a:r>
            <a:r>
              <a:rPr lang="ru-RU" sz="1846"/>
              <a:t>" из стартового экрана.</a:t>
            </a:r>
            <a:endParaRPr sz="1846"/>
          </a:p>
          <a:p>
            <a:pPr indent="0" lvl="0" marL="0" rtl="0" algn="l">
              <a:lnSpc>
                <a:spcPct val="115000"/>
              </a:lnSpc>
              <a:spcBef>
                <a:spcPts val="0"/>
              </a:spcBef>
              <a:spcAft>
                <a:spcPts val="0"/>
              </a:spcAft>
              <a:buClr>
                <a:schemeClr val="accent6"/>
              </a:buClr>
              <a:buSzPct val="59566"/>
              <a:buFont typeface="Arial"/>
              <a:buNone/>
            </a:pPr>
            <a:r>
              <a:rPr lang="ru-RU" sz="1846"/>
              <a:t>- Укажите путь к папке, где будет располагаться ваш проект.</a:t>
            </a:r>
            <a:endParaRPr sz="1846"/>
          </a:p>
          <a:p>
            <a:pPr indent="0" lvl="0" marL="0" rtl="0" algn="l">
              <a:lnSpc>
                <a:spcPct val="115000"/>
              </a:lnSpc>
              <a:spcBef>
                <a:spcPts val="0"/>
              </a:spcBef>
              <a:spcAft>
                <a:spcPts val="0"/>
              </a:spcAft>
              <a:buClr>
                <a:schemeClr val="accent6"/>
              </a:buClr>
              <a:buSzPct val="59566"/>
              <a:buFont typeface="Arial"/>
              <a:buNone/>
            </a:pPr>
            <a:r>
              <a:rPr lang="ru-RU" sz="1846"/>
              <a:t>- Выберите интерпретатор </a:t>
            </a:r>
            <a:r>
              <a:rPr b="1" lang="ru-RU" sz="1846"/>
              <a:t>Python</a:t>
            </a:r>
            <a:r>
              <a:rPr lang="ru-RU" sz="1846"/>
              <a:t>, который будет использоваться в вашем проекте. Если интерпретатор уже установлен, выберите "Existing interpreter", в противном случае выберите "New environment" для установки нового интерпретатора.</a:t>
            </a:r>
            <a:endParaRPr sz="1846"/>
          </a:p>
          <a:p>
            <a:pPr indent="0" lvl="0" marL="0" rtl="0" algn="l">
              <a:lnSpc>
                <a:spcPct val="115000"/>
              </a:lnSpc>
              <a:spcBef>
                <a:spcPts val="0"/>
              </a:spcBef>
              <a:spcAft>
                <a:spcPts val="0"/>
              </a:spcAft>
              <a:buClr>
                <a:schemeClr val="accent6"/>
              </a:buClr>
              <a:buSzPct val="59566"/>
              <a:buFont typeface="Arial"/>
              <a:buNone/>
            </a:pPr>
            <a:r>
              <a:rPr lang="ru-RU" sz="1846"/>
              <a:t>- Нажмите "Create" для создания проекта с выбранными параметрами</a:t>
            </a:r>
            <a:r>
              <a:rPr lang="ru-RU" sz="1600"/>
              <a:t>.</a:t>
            </a:r>
            <a:endParaRPr sz="1600"/>
          </a:p>
          <a:p>
            <a:pPr indent="0" lvl="0" marL="0" rtl="0" algn="l">
              <a:lnSpc>
                <a:spcPct val="115000"/>
              </a:lnSpc>
              <a:spcBef>
                <a:spcPts val="0"/>
              </a:spcBef>
              <a:spcAft>
                <a:spcPts val="0"/>
              </a:spcAft>
              <a:buClr>
                <a:schemeClr val="accent6"/>
              </a:buClr>
              <a:buSzPct val="68750"/>
              <a:buFont typeface="Arial"/>
              <a:buNone/>
            </a:pPr>
            <a:r>
              <a:t/>
            </a:r>
            <a:endParaRPr sz="1600"/>
          </a:p>
          <a:p>
            <a:pPr indent="0" lvl="0" marL="0" rtl="0" algn="l">
              <a:lnSpc>
                <a:spcPct val="115000"/>
              </a:lnSpc>
              <a:spcBef>
                <a:spcPts val="0"/>
              </a:spcBef>
              <a:spcAft>
                <a:spcPts val="0"/>
              </a:spcAft>
              <a:buClr>
                <a:schemeClr val="accent6"/>
              </a:buClr>
              <a:buSzPct val="78571"/>
              <a:buFont typeface="Arial"/>
              <a:buNone/>
            </a:pPr>
            <a:r>
              <a:t/>
            </a:r>
            <a:endParaRPr/>
          </a:p>
          <a:p>
            <a:pPr indent="0" lvl="0" marL="0" rtl="0" algn="l">
              <a:lnSpc>
                <a:spcPct val="115000"/>
              </a:lnSpc>
              <a:spcBef>
                <a:spcPts val="0"/>
              </a:spcBef>
              <a:spcAft>
                <a:spcPts val="0"/>
              </a:spcAft>
              <a:buClr>
                <a:schemeClr val="accent6"/>
              </a:buClr>
              <a:buSzPct val="78571"/>
              <a:buFont typeface="Arial"/>
              <a:buNone/>
            </a:pPr>
            <a:r>
              <a:t/>
            </a:r>
            <a:endParaRPr/>
          </a:p>
          <a:p>
            <a:pPr indent="0" lvl="0" marL="0" rtl="0" algn="l">
              <a:lnSpc>
                <a:spcPct val="115000"/>
              </a:lnSpc>
              <a:spcBef>
                <a:spcPts val="0"/>
              </a:spcBef>
              <a:spcAft>
                <a:spcPts val="0"/>
              </a:spcAft>
              <a:buClr>
                <a:schemeClr val="accent6"/>
              </a:buClr>
              <a:buSzPct val="78571"/>
              <a:buFont typeface="Arial"/>
              <a:buNone/>
            </a:pPr>
            <a:r>
              <a:t/>
            </a:r>
            <a:endParaRPr/>
          </a:p>
          <a:p>
            <a:pPr indent="0" lvl="0" marL="0" rtl="0" algn="l">
              <a:lnSpc>
                <a:spcPct val="90000"/>
              </a:lnSpc>
              <a:spcBef>
                <a:spcPts val="0"/>
              </a:spcBef>
              <a:spcAft>
                <a:spcPts val="0"/>
              </a:spcAft>
              <a:buClr>
                <a:schemeClr val="dk1"/>
              </a:buClr>
              <a:buSzPct val="100000"/>
              <a:buFont typeface="Montserrat"/>
              <a:buNone/>
            </a:pPr>
            <a:r>
              <a:t/>
            </a:r>
            <a:endParaRPr/>
          </a:p>
        </p:txBody>
      </p:sp>
      <p:pic>
        <p:nvPicPr>
          <p:cNvPr id="242" name="Google Shape;242;p25"/>
          <p:cNvPicPr preferRelativeResize="0"/>
          <p:nvPr/>
        </p:nvPicPr>
        <p:blipFill>
          <a:blip r:embed="rId3">
            <a:alphaModFix/>
          </a:blip>
          <a:stretch>
            <a:fillRect/>
          </a:stretch>
        </p:blipFill>
        <p:spPr>
          <a:xfrm>
            <a:off x="7534226" y="2193425"/>
            <a:ext cx="4444275" cy="3595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479425" y="597856"/>
            <a:ext cx="11229900" cy="108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Переменные, константы и литералы в Python</a:t>
            </a:r>
            <a:endParaRPr/>
          </a:p>
        </p:txBody>
      </p:sp>
      <p:sp>
        <p:nvSpPr>
          <p:cNvPr id="248" name="Google Shape;248;p26"/>
          <p:cNvSpPr txBox="1"/>
          <p:nvPr>
            <p:ph idx="1" type="body"/>
          </p:nvPr>
        </p:nvSpPr>
        <p:spPr>
          <a:xfrm>
            <a:off x="496075" y="1446475"/>
            <a:ext cx="3405000" cy="1322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b="1" lang="ru-RU"/>
              <a:t>Переменная </a:t>
            </a:r>
            <a:r>
              <a:rPr lang="ru-RU"/>
              <a:t>— это отведенное имя в памяти компьютера для </a:t>
            </a:r>
            <a:r>
              <a:rPr b="1" lang="ru-RU"/>
              <a:t>хранения данных</a:t>
            </a:r>
            <a:r>
              <a:rPr lang="ru-RU"/>
              <a:t>, у которого есть </a:t>
            </a:r>
            <a:r>
              <a:rPr b="1" lang="ru-RU"/>
              <a:t>имя</a:t>
            </a:r>
            <a:r>
              <a:rPr lang="ru-RU"/>
              <a:t>. Переменные — это контейнеры, в которых хранятся данные, которые можно изменить или использовать позже в программе. Например:</a:t>
            </a:r>
            <a:endParaRPr/>
          </a:p>
        </p:txBody>
      </p:sp>
      <p:graphicFrame>
        <p:nvGraphicFramePr>
          <p:cNvPr id="249" name="Google Shape;249;p26"/>
          <p:cNvGraphicFramePr/>
          <p:nvPr/>
        </p:nvGraphicFramePr>
        <p:xfrm>
          <a:off x="503913" y="2949700"/>
          <a:ext cx="3000000" cy="3000000"/>
        </p:xfrm>
        <a:graphic>
          <a:graphicData uri="http://schemas.openxmlformats.org/drawingml/2006/table">
            <a:tbl>
              <a:tblPr>
                <a:noFill/>
                <a:tableStyleId>{CF42D82A-DC0D-4551-9258-3372E5D4546C}</a:tableStyleId>
              </a:tblPr>
              <a:tblGrid>
                <a:gridCol w="3397075"/>
              </a:tblGrid>
              <a:tr h="36920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number = </a:t>
                      </a:r>
                      <a:r>
                        <a:rPr lang="ru-RU">
                          <a:solidFill>
                            <a:srgbClr val="1C00CF"/>
                          </a:solidFill>
                          <a:latin typeface="Consolas"/>
                          <a:ea typeface="Consolas"/>
                          <a:cs typeface="Consolas"/>
                          <a:sym typeface="Consolas"/>
                        </a:rPr>
                        <a:t>10</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0" name="Google Shape;250;p26"/>
          <p:cNvSpPr txBox="1"/>
          <p:nvPr>
            <p:ph idx="1" type="body"/>
          </p:nvPr>
        </p:nvSpPr>
        <p:spPr>
          <a:xfrm>
            <a:off x="503925" y="3505175"/>
            <a:ext cx="3397200" cy="11583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С помощью этой инструкции мы создали переменную </a:t>
            </a:r>
            <a:r>
              <a:rPr b="1" lang="ru-RU"/>
              <a:t>number </a:t>
            </a:r>
            <a:r>
              <a:rPr lang="ru-RU"/>
              <a:t>и присвоили ей значение </a:t>
            </a:r>
            <a:r>
              <a:rPr b="1" lang="ru-RU"/>
              <a:t>10</a:t>
            </a:r>
            <a:r>
              <a:rPr lang="ru-RU"/>
              <a:t>.</a:t>
            </a:r>
            <a:endParaRPr/>
          </a:p>
        </p:txBody>
      </p:sp>
      <p:sp>
        <p:nvSpPr>
          <p:cNvPr id="251" name="Google Shape;251;p26"/>
          <p:cNvSpPr txBox="1"/>
          <p:nvPr>
            <p:ph idx="1" type="body"/>
          </p:nvPr>
        </p:nvSpPr>
        <p:spPr>
          <a:xfrm>
            <a:off x="503925" y="4182225"/>
            <a:ext cx="3397200" cy="496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З</a:t>
            </a:r>
            <a:r>
              <a:rPr lang="ru-RU"/>
              <a:t>начения переменной можно менять по ходу программы.</a:t>
            </a:r>
            <a:endParaRPr/>
          </a:p>
        </p:txBody>
      </p:sp>
      <p:graphicFrame>
        <p:nvGraphicFramePr>
          <p:cNvPr id="252" name="Google Shape;252;p26"/>
          <p:cNvGraphicFramePr/>
          <p:nvPr/>
        </p:nvGraphicFramePr>
        <p:xfrm>
          <a:off x="503913" y="4730600"/>
          <a:ext cx="3000000" cy="3000000"/>
        </p:xfrm>
        <a:graphic>
          <a:graphicData uri="http://schemas.openxmlformats.org/drawingml/2006/table">
            <a:tbl>
              <a:tblPr>
                <a:noFill/>
                <a:tableStyleId>{CF42D82A-DC0D-4551-9258-3372E5D4546C}</a:tableStyleId>
              </a:tblPr>
              <a:tblGrid>
                <a:gridCol w="3397075"/>
              </a:tblGrid>
              <a:tr h="660075">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number = </a:t>
                      </a:r>
                      <a:r>
                        <a:rPr lang="ru-RU">
                          <a:solidFill>
                            <a:srgbClr val="1C00CF"/>
                          </a:solidFill>
                          <a:latin typeface="Consolas"/>
                          <a:ea typeface="Consolas"/>
                          <a:cs typeface="Consolas"/>
                          <a:sym typeface="Consolas"/>
                        </a:rPr>
                        <a:t>10</a:t>
                      </a:r>
                      <a:br>
                        <a:rPr lang="ru-RU">
                          <a:latin typeface="Consolas"/>
                          <a:ea typeface="Consolas"/>
                          <a:cs typeface="Consolas"/>
                          <a:sym typeface="Consolas"/>
                        </a:rPr>
                      </a:br>
                      <a:r>
                        <a:rPr lang="ru-RU">
                          <a:latin typeface="Consolas"/>
                          <a:ea typeface="Consolas"/>
                          <a:cs typeface="Consolas"/>
                          <a:sym typeface="Consolas"/>
                        </a:rPr>
                        <a:t>number = </a:t>
                      </a:r>
                      <a:r>
                        <a:rPr lang="ru-RU">
                          <a:solidFill>
                            <a:srgbClr val="1C00CF"/>
                          </a:solidFill>
                          <a:latin typeface="Consolas"/>
                          <a:ea typeface="Consolas"/>
                          <a:cs typeface="Consolas"/>
                          <a:sym typeface="Consolas"/>
                        </a:rPr>
                        <a:t>1.1</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3" name="Google Shape;253;p26"/>
          <p:cNvSpPr txBox="1"/>
          <p:nvPr>
            <p:ph idx="1" type="body"/>
          </p:nvPr>
        </p:nvSpPr>
        <p:spPr>
          <a:xfrm>
            <a:off x="504075" y="5536900"/>
            <a:ext cx="3397200" cy="635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Изначально значение переменной </a:t>
            </a:r>
            <a:r>
              <a:rPr b="1" lang="ru-RU"/>
              <a:t>number </a:t>
            </a:r>
            <a:r>
              <a:rPr lang="ru-RU"/>
              <a:t>было равно </a:t>
            </a:r>
            <a:r>
              <a:rPr b="1" lang="ru-RU"/>
              <a:t>10</a:t>
            </a:r>
            <a:r>
              <a:rPr lang="ru-RU"/>
              <a:t>. А потом мы изменили его на </a:t>
            </a:r>
            <a:r>
              <a:rPr b="1" lang="ru-RU"/>
              <a:t>1.1</a:t>
            </a:r>
            <a:r>
              <a:rPr lang="ru-RU"/>
              <a:t>.</a:t>
            </a:r>
            <a:endParaRPr/>
          </a:p>
        </p:txBody>
      </p:sp>
      <p:sp>
        <p:nvSpPr>
          <p:cNvPr id="254" name="Google Shape;254;p26"/>
          <p:cNvSpPr txBox="1"/>
          <p:nvPr>
            <p:ph idx="1" type="body"/>
          </p:nvPr>
        </p:nvSpPr>
        <p:spPr>
          <a:xfrm>
            <a:off x="4458475" y="1446475"/>
            <a:ext cx="3405000" cy="1009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Для присваивания значений переменным в Python существует специальный оператор присваивания </a:t>
            </a:r>
            <a:r>
              <a:rPr b="1" lang="ru-RU"/>
              <a:t>=</a:t>
            </a:r>
            <a:r>
              <a:rPr lang="ru-RU"/>
              <a:t>. Вы могли догадаться об этом из прошлого примера.</a:t>
            </a:r>
            <a:endParaRPr/>
          </a:p>
        </p:txBody>
      </p:sp>
      <p:graphicFrame>
        <p:nvGraphicFramePr>
          <p:cNvPr id="255" name="Google Shape;255;p26"/>
          <p:cNvGraphicFramePr/>
          <p:nvPr/>
        </p:nvGraphicFramePr>
        <p:xfrm>
          <a:off x="4466313" y="2416300"/>
          <a:ext cx="3000000" cy="3000000"/>
        </p:xfrm>
        <a:graphic>
          <a:graphicData uri="http://schemas.openxmlformats.org/drawingml/2006/table">
            <a:tbl>
              <a:tblPr>
                <a:noFill/>
                <a:tableStyleId>{CF42D82A-DC0D-4551-9258-3372E5D4546C}</a:tableStyleId>
              </a:tblPr>
              <a:tblGrid>
                <a:gridCol w="3397075"/>
              </a:tblGrid>
              <a:tr h="369200">
                <a:tc>
                  <a:txBody>
                    <a:bodyPr/>
                    <a:lstStyle/>
                    <a:p>
                      <a:pPr indent="0" lvl="0" marL="0" rtl="0" algn="l">
                        <a:lnSpc>
                          <a:spcPct val="115000"/>
                        </a:lnSpc>
                        <a:spcBef>
                          <a:spcPts val="0"/>
                        </a:spcBef>
                        <a:spcAft>
                          <a:spcPts val="0"/>
                        </a:spcAft>
                        <a:buNone/>
                      </a:pPr>
                      <a:r>
                        <a:rPr lang="ru-RU">
                          <a:solidFill>
                            <a:srgbClr val="006A00"/>
                          </a:solidFill>
                          <a:latin typeface="Consolas"/>
                          <a:ea typeface="Consolas"/>
                          <a:cs typeface="Consolas"/>
                          <a:sym typeface="Consolas"/>
                        </a:rPr>
                        <a:t># Объявляем переменную и присваиваем ей значение</a:t>
                      </a:r>
                      <a:br>
                        <a:rPr lang="ru-RU">
                          <a:latin typeface="Consolas"/>
                          <a:ea typeface="Consolas"/>
                          <a:cs typeface="Consolas"/>
                          <a:sym typeface="Consolas"/>
                        </a:rPr>
                      </a:br>
                      <a:r>
                        <a:rPr lang="ru-RU">
                          <a:latin typeface="Consolas"/>
                          <a:ea typeface="Consolas"/>
                          <a:cs typeface="Consolas"/>
                          <a:sym typeface="Consolas"/>
                        </a:rPr>
                        <a:t>say_hello = </a:t>
                      </a:r>
                      <a:r>
                        <a:rPr lang="ru-RU">
                          <a:solidFill>
                            <a:srgbClr val="C41A16"/>
                          </a:solidFill>
                          <a:latin typeface="Consolas"/>
                          <a:ea typeface="Consolas"/>
                          <a:cs typeface="Consolas"/>
                          <a:sym typeface="Consolas"/>
                        </a:rPr>
                        <a:t>"Hello, MTUCI!"</a:t>
                      </a:r>
                      <a:br>
                        <a:rPr lang="ru-RU">
                          <a:latin typeface="Consolas"/>
                          <a:ea typeface="Consolas"/>
                          <a:cs typeface="Consolas"/>
                          <a:sym typeface="Consolas"/>
                        </a:rPr>
                      </a:br>
                      <a:r>
                        <a:rPr lang="ru-RU">
                          <a:latin typeface="Consolas"/>
                          <a:ea typeface="Consolas"/>
                          <a:cs typeface="Consolas"/>
                          <a:sym typeface="Consolas"/>
                        </a:rPr>
                        <a:t>print(say_hello)</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6" name="Google Shape;256;p26"/>
          <p:cNvSpPr txBox="1"/>
          <p:nvPr>
            <p:ph idx="1" type="body"/>
          </p:nvPr>
        </p:nvSpPr>
        <p:spPr>
          <a:xfrm>
            <a:off x="4466325" y="3657575"/>
            <a:ext cx="3397200" cy="11175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В приведенной выше программе мы сначала присвоили значение переменной </a:t>
            </a:r>
            <a:r>
              <a:rPr b="1" lang="ru-RU"/>
              <a:t>say_hello</a:t>
            </a:r>
            <a:r>
              <a:rPr lang="ru-RU"/>
              <a:t>, а затем напечатали значение переменной </a:t>
            </a:r>
            <a:r>
              <a:rPr b="1" lang="ru-RU"/>
              <a:t>say_hello</a:t>
            </a:r>
            <a:r>
              <a:rPr lang="ru-RU"/>
              <a:t>, т.е. вывели на экран строку </a:t>
            </a:r>
            <a:r>
              <a:rPr b="1" lang="ru-RU" sz="1400"/>
              <a:t>Hello, MTUCI!.</a:t>
            </a:r>
            <a:endParaRPr/>
          </a:p>
        </p:txBody>
      </p:sp>
      <p:graphicFrame>
        <p:nvGraphicFramePr>
          <p:cNvPr id="257" name="Google Shape;257;p26"/>
          <p:cNvGraphicFramePr/>
          <p:nvPr/>
        </p:nvGraphicFramePr>
        <p:xfrm>
          <a:off x="4466313" y="4883000"/>
          <a:ext cx="3000000" cy="3000000"/>
        </p:xfrm>
        <a:graphic>
          <a:graphicData uri="http://schemas.openxmlformats.org/drawingml/2006/table">
            <a:tbl>
              <a:tblPr>
                <a:noFill/>
                <a:tableStyleId>{CF42D82A-DC0D-4551-9258-3372E5D4546C}</a:tableStyleId>
              </a:tblPr>
              <a:tblGrid>
                <a:gridCol w="3397075"/>
              </a:tblGrid>
              <a:tr h="660075">
                <a:tc>
                  <a:txBody>
                    <a:bodyPr/>
                    <a:lstStyle/>
                    <a:p>
                      <a:pPr indent="0" lvl="0" marL="0" rtl="0" algn="l">
                        <a:lnSpc>
                          <a:spcPct val="115000"/>
                        </a:lnSpc>
                        <a:spcBef>
                          <a:spcPts val="0"/>
                        </a:spcBef>
                        <a:spcAft>
                          <a:spcPts val="0"/>
                        </a:spcAft>
                        <a:buClr>
                          <a:schemeClr val="accent6"/>
                        </a:buClr>
                        <a:buSzPts val="1100"/>
                        <a:buFont typeface="Arial"/>
                        <a:buNone/>
                      </a:pPr>
                      <a:r>
                        <a:rPr lang="ru-RU">
                          <a:solidFill>
                            <a:srgbClr val="006A00"/>
                          </a:solidFill>
                          <a:latin typeface="Consolas"/>
                          <a:ea typeface="Consolas"/>
                          <a:cs typeface="Consolas"/>
                          <a:sym typeface="Consolas"/>
                        </a:rPr>
                        <a:t># Изменяем значение переменной</a:t>
                      </a:r>
                      <a:br>
                        <a:rPr lang="ru-RU">
                          <a:solidFill>
                            <a:schemeClr val="accent6"/>
                          </a:solidFill>
                          <a:latin typeface="Consolas"/>
                          <a:ea typeface="Consolas"/>
                          <a:cs typeface="Consolas"/>
                          <a:sym typeface="Consolas"/>
                        </a:rPr>
                      </a:br>
                      <a:r>
                        <a:rPr lang="ru-RU">
                          <a:solidFill>
                            <a:schemeClr val="accent6"/>
                          </a:solidFill>
                          <a:latin typeface="Consolas"/>
                          <a:ea typeface="Consolas"/>
                          <a:cs typeface="Consolas"/>
                          <a:sym typeface="Consolas"/>
                        </a:rPr>
                        <a:t>say_hello = </a:t>
                      </a:r>
                      <a:r>
                        <a:rPr lang="ru-RU">
                          <a:solidFill>
                            <a:srgbClr val="C41A16"/>
                          </a:solidFill>
                          <a:latin typeface="Consolas"/>
                          <a:ea typeface="Consolas"/>
                          <a:cs typeface="Consolas"/>
                          <a:sym typeface="Consolas"/>
                        </a:rPr>
                        <a:t>"Hello, MTUCI!"</a:t>
                      </a:r>
                      <a:br>
                        <a:rPr lang="ru-RU">
                          <a:solidFill>
                            <a:schemeClr val="accent6"/>
                          </a:solidFill>
                          <a:latin typeface="Consolas"/>
                          <a:ea typeface="Consolas"/>
                          <a:cs typeface="Consolas"/>
                          <a:sym typeface="Consolas"/>
                        </a:rPr>
                      </a:br>
                      <a:r>
                        <a:rPr lang="ru-RU">
                          <a:solidFill>
                            <a:schemeClr val="accent6"/>
                          </a:solidFill>
                          <a:latin typeface="Consolas"/>
                          <a:ea typeface="Consolas"/>
                          <a:cs typeface="Consolas"/>
                          <a:sym typeface="Consolas"/>
                        </a:rPr>
                        <a:t>print(website)</a:t>
                      </a:r>
                      <a:br>
                        <a:rPr lang="ru-RU">
                          <a:solidFill>
                            <a:schemeClr val="accent6"/>
                          </a:solidFill>
                          <a:latin typeface="Consolas"/>
                          <a:ea typeface="Consolas"/>
                          <a:cs typeface="Consolas"/>
                          <a:sym typeface="Consolas"/>
                        </a:rPr>
                      </a:br>
                      <a:r>
                        <a:rPr lang="ru-RU">
                          <a:solidFill>
                            <a:srgbClr val="006A00"/>
                          </a:solidFill>
                          <a:latin typeface="Consolas"/>
                          <a:ea typeface="Consolas"/>
                          <a:cs typeface="Consolas"/>
                          <a:sym typeface="Consolas"/>
                        </a:rPr>
                        <a:t># присваиваем новое значение </a:t>
                      </a:r>
                      <a:br>
                        <a:rPr lang="ru-RU">
                          <a:solidFill>
                            <a:schemeClr val="accent6"/>
                          </a:solidFill>
                          <a:latin typeface="Consolas"/>
                          <a:ea typeface="Consolas"/>
                          <a:cs typeface="Consolas"/>
                          <a:sym typeface="Consolas"/>
                        </a:rPr>
                      </a:br>
                      <a:r>
                        <a:rPr lang="ru-RU">
                          <a:solidFill>
                            <a:schemeClr val="accent6"/>
                          </a:solidFill>
                          <a:latin typeface="Consolas"/>
                          <a:ea typeface="Consolas"/>
                          <a:cs typeface="Consolas"/>
                          <a:sym typeface="Consolas"/>
                        </a:rPr>
                        <a:t>say_hello = </a:t>
                      </a:r>
                      <a:r>
                        <a:rPr lang="ru-RU">
                          <a:solidFill>
                            <a:srgbClr val="C41A16"/>
                          </a:solidFill>
                          <a:latin typeface="Consolas"/>
                          <a:ea typeface="Consolas"/>
                          <a:cs typeface="Consolas"/>
                          <a:sym typeface="Consolas"/>
                        </a:rPr>
                        <a:t>"Hey, MTUCI!"</a:t>
                      </a:r>
                      <a:br>
                        <a:rPr lang="ru-RU">
                          <a:solidFill>
                            <a:schemeClr val="accent6"/>
                          </a:solidFill>
                          <a:latin typeface="Consolas"/>
                          <a:ea typeface="Consolas"/>
                          <a:cs typeface="Consolas"/>
                          <a:sym typeface="Consolas"/>
                        </a:rPr>
                      </a:br>
                      <a:r>
                        <a:rPr lang="ru-RU">
                          <a:solidFill>
                            <a:schemeClr val="accent6"/>
                          </a:solidFill>
                          <a:latin typeface="Consolas"/>
                          <a:ea typeface="Consolas"/>
                          <a:cs typeface="Consolas"/>
                          <a:sym typeface="Consolas"/>
                        </a:rPr>
                        <a:t>print(say_hello)</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8" name="Google Shape;258;p26"/>
          <p:cNvSpPr txBox="1"/>
          <p:nvPr>
            <p:ph idx="1" type="body"/>
          </p:nvPr>
        </p:nvSpPr>
        <p:spPr>
          <a:xfrm>
            <a:off x="8344675" y="1446475"/>
            <a:ext cx="3405000" cy="496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 Присваиваем несколько значений нескольким переменным</a:t>
            </a:r>
            <a:endParaRPr/>
          </a:p>
        </p:txBody>
      </p:sp>
      <p:graphicFrame>
        <p:nvGraphicFramePr>
          <p:cNvPr id="259" name="Google Shape;259;p26"/>
          <p:cNvGraphicFramePr/>
          <p:nvPr/>
        </p:nvGraphicFramePr>
        <p:xfrm>
          <a:off x="8352513" y="1959100"/>
          <a:ext cx="3000000" cy="3000000"/>
        </p:xfrm>
        <a:graphic>
          <a:graphicData uri="http://schemas.openxmlformats.org/drawingml/2006/table">
            <a:tbl>
              <a:tblPr>
                <a:noFill/>
                <a:tableStyleId>{CF42D82A-DC0D-4551-9258-3372E5D4546C}</a:tableStyleId>
              </a:tblPr>
              <a:tblGrid>
                <a:gridCol w="3397075"/>
              </a:tblGrid>
              <a:tr h="36920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a, b, c = </a:t>
                      </a:r>
                      <a:r>
                        <a:rPr lang="ru-RU">
                          <a:solidFill>
                            <a:srgbClr val="1C00CF"/>
                          </a:solidFill>
                          <a:latin typeface="Consolas"/>
                          <a:ea typeface="Consolas"/>
                          <a:cs typeface="Consolas"/>
                          <a:sym typeface="Consolas"/>
                        </a:rPr>
                        <a:t>5</a:t>
                      </a:r>
                      <a:r>
                        <a:rPr lang="ru-RU">
                          <a:latin typeface="Consolas"/>
                          <a:ea typeface="Consolas"/>
                          <a:cs typeface="Consolas"/>
                          <a:sym typeface="Consolas"/>
                        </a:rPr>
                        <a:t>, </a:t>
                      </a:r>
                      <a:r>
                        <a:rPr lang="ru-RU">
                          <a:solidFill>
                            <a:srgbClr val="1C00CF"/>
                          </a:solidFill>
                          <a:latin typeface="Consolas"/>
                          <a:ea typeface="Consolas"/>
                          <a:cs typeface="Consolas"/>
                          <a:sym typeface="Consolas"/>
                        </a:rPr>
                        <a:t>3.2</a:t>
                      </a:r>
                      <a:r>
                        <a:rPr lang="ru-RU">
                          <a:latin typeface="Consolas"/>
                          <a:ea typeface="Consolas"/>
                          <a:cs typeface="Consolas"/>
                          <a:sym typeface="Consolas"/>
                        </a:rPr>
                        <a:t>, </a:t>
                      </a:r>
                      <a:r>
                        <a:rPr lang="ru-RU">
                          <a:solidFill>
                            <a:srgbClr val="C41A16"/>
                          </a:solidFill>
                          <a:latin typeface="Consolas"/>
                          <a:ea typeface="Consolas"/>
                          <a:cs typeface="Consolas"/>
                          <a:sym typeface="Consolas"/>
                        </a:rPr>
                        <a:t>"Привет"</a:t>
                      </a:r>
                      <a:br>
                        <a:rPr lang="ru-RU">
                          <a:latin typeface="Consolas"/>
                          <a:ea typeface="Consolas"/>
                          <a:cs typeface="Consolas"/>
                          <a:sym typeface="Consolas"/>
                        </a:rPr>
                      </a:br>
                      <a:r>
                        <a:rPr lang="ru-RU">
                          <a:solidFill>
                            <a:srgbClr val="AA0D91"/>
                          </a:solidFill>
                          <a:latin typeface="Consolas"/>
                          <a:ea typeface="Consolas"/>
                          <a:cs typeface="Consolas"/>
                          <a:sym typeface="Consolas"/>
                        </a:rPr>
                        <a:t>print</a:t>
                      </a:r>
                      <a:r>
                        <a:rPr lang="ru-RU">
                          <a:latin typeface="Consolas"/>
                          <a:ea typeface="Consolas"/>
                          <a:cs typeface="Consolas"/>
                          <a:sym typeface="Consolas"/>
                        </a:rPr>
                        <a:t> (a)</a:t>
                      </a:r>
                      <a:br>
                        <a:rPr lang="ru-RU">
                          <a:latin typeface="Consolas"/>
                          <a:ea typeface="Consolas"/>
                          <a:cs typeface="Consolas"/>
                          <a:sym typeface="Consolas"/>
                        </a:rPr>
                      </a:br>
                      <a:r>
                        <a:rPr lang="ru-RU">
                          <a:solidFill>
                            <a:srgbClr val="AA0D91"/>
                          </a:solidFill>
                          <a:latin typeface="Consolas"/>
                          <a:ea typeface="Consolas"/>
                          <a:cs typeface="Consolas"/>
                          <a:sym typeface="Consolas"/>
                        </a:rPr>
                        <a:t>print</a:t>
                      </a:r>
                      <a:r>
                        <a:rPr lang="ru-RU">
                          <a:latin typeface="Consolas"/>
                          <a:ea typeface="Consolas"/>
                          <a:cs typeface="Consolas"/>
                          <a:sym typeface="Consolas"/>
                        </a:rPr>
                        <a:t> (b)</a:t>
                      </a:r>
                      <a:br>
                        <a:rPr lang="ru-RU">
                          <a:latin typeface="Consolas"/>
                          <a:ea typeface="Consolas"/>
                          <a:cs typeface="Consolas"/>
                          <a:sym typeface="Consolas"/>
                        </a:rPr>
                      </a:br>
                      <a:r>
                        <a:rPr lang="ru-RU">
                          <a:solidFill>
                            <a:srgbClr val="AA0D91"/>
                          </a:solidFill>
                          <a:latin typeface="Consolas"/>
                          <a:ea typeface="Consolas"/>
                          <a:cs typeface="Consolas"/>
                          <a:sym typeface="Consolas"/>
                        </a:rPr>
                        <a:t>print</a:t>
                      </a:r>
                      <a:r>
                        <a:rPr lang="ru-RU">
                          <a:latin typeface="Consolas"/>
                          <a:ea typeface="Consolas"/>
                          <a:cs typeface="Consolas"/>
                          <a:sym typeface="Consolas"/>
                        </a:rPr>
                        <a:t> (c)</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0" name="Google Shape;260;p26"/>
          <p:cNvSpPr txBox="1"/>
          <p:nvPr>
            <p:ph idx="1" type="body"/>
          </p:nvPr>
        </p:nvSpPr>
        <p:spPr>
          <a:xfrm>
            <a:off x="8352525" y="3200375"/>
            <a:ext cx="3397200" cy="8235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Если мы хотим присвоить одно и то же значение нескольким переменным одновременно, можно сделать это следующим образом:</a:t>
            </a:r>
            <a:endParaRPr/>
          </a:p>
        </p:txBody>
      </p:sp>
      <p:graphicFrame>
        <p:nvGraphicFramePr>
          <p:cNvPr id="261" name="Google Shape;261;p26"/>
          <p:cNvGraphicFramePr/>
          <p:nvPr/>
        </p:nvGraphicFramePr>
        <p:xfrm>
          <a:off x="8352513" y="4121000"/>
          <a:ext cx="3000000" cy="3000000"/>
        </p:xfrm>
        <a:graphic>
          <a:graphicData uri="http://schemas.openxmlformats.org/drawingml/2006/table">
            <a:tbl>
              <a:tblPr>
                <a:noFill/>
                <a:tableStyleId>{CF42D82A-DC0D-4551-9258-3372E5D4546C}</a:tableStyleId>
              </a:tblPr>
              <a:tblGrid>
                <a:gridCol w="3397075"/>
              </a:tblGrid>
              <a:tr h="660075">
                <a:tc>
                  <a:txBody>
                    <a:bodyPr/>
                    <a:lstStyle/>
                    <a:p>
                      <a:pPr indent="0" lvl="0" marL="0" rtl="0" algn="l">
                        <a:lnSpc>
                          <a:spcPct val="115000"/>
                        </a:lnSpc>
                        <a:spcBef>
                          <a:spcPts val="0"/>
                        </a:spcBef>
                        <a:spcAft>
                          <a:spcPts val="0"/>
                        </a:spcAft>
                        <a:buNone/>
                      </a:pPr>
                      <a:r>
                        <a:rPr lang="ru-RU">
                          <a:solidFill>
                            <a:schemeClr val="accent6"/>
                          </a:solidFill>
                          <a:latin typeface="Consolas"/>
                          <a:ea typeface="Consolas"/>
                          <a:cs typeface="Consolas"/>
                          <a:sym typeface="Consolas"/>
                        </a:rPr>
                        <a:t>x = y = z = </a:t>
                      </a:r>
                      <a:r>
                        <a:rPr lang="ru-RU">
                          <a:solidFill>
                            <a:srgbClr val="C41A16"/>
                          </a:solidFill>
                          <a:latin typeface="Consolas"/>
                          <a:ea typeface="Consolas"/>
                          <a:cs typeface="Consolas"/>
                          <a:sym typeface="Consolas"/>
                        </a:rPr>
                        <a:t>"одинаковое"</a:t>
                      </a:r>
                      <a:br>
                        <a:rPr lang="ru-RU">
                          <a:solidFill>
                            <a:schemeClr val="accent6"/>
                          </a:solidFill>
                          <a:latin typeface="Consolas"/>
                          <a:ea typeface="Consolas"/>
                          <a:cs typeface="Consolas"/>
                          <a:sym typeface="Consolas"/>
                        </a:rPr>
                      </a:br>
                      <a:r>
                        <a:rPr lang="ru-RU">
                          <a:solidFill>
                            <a:srgbClr val="AA0D91"/>
                          </a:solidFill>
                          <a:latin typeface="Consolas"/>
                          <a:ea typeface="Consolas"/>
                          <a:cs typeface="Consolas"/>
                          <a:sym typeface="Consolas"/>
                        </a:rPr>
                        <a:t>print</a:t>
                      </a:r>
                      <a:r>
                        <a:rPr lang="ru-RU">
                          <a:solidFill>
                            <a:schemeClr val="accent6"/>
                          </a:solidFill>
                          <a:latin typeface="Consolas"/>
                          <a:ea typeface="Consolas"/>
                          <a:cs typeface="Consolas"/>
                          <a:sym typeface="Consolas"/>
                        </a:rPr>
                        <a:t> (x)</a:t>
                      </a:r>
                      <a:br>
                        <a:rPr lang="ru-RU">
                          <a:solidFill>
                            <a:schemeClr val="accent6"/>
                          </a:solidFill>
                          <a:latin typeface="Consolas"/>
                          <a:ea typeface="Consolas"/>
                          <a:cs typeface="Consolas"/>
                          <a:sym typeface="Consolas"/>
                        </a:rPr>
                      </a:br>
                      <a:r>
                        <a:rPr lang="ru-RU">
                          <a:solidFill>
                            <a:srgbClr val="AA0D91"/>
                          </a:solidFill>
                          <a:latin typeface="Consolas"/>
                          <a:ea typeface="Consolas"/>
                          <a:cs typeface="Consolas"/>
                          <a:sym typeface="Consolas"/>
                        </a:rPr>
                        <a:t>print</a:t>
                      </a:r>
                      <a:r>
                        <a:rPr lang="ru-RU">
                          <a:solidFill>
                            <a:schemeClr val="accent6"/>
                          </a:solidFill>
                          <a:latin typeface="Consolas"/>
                          <a:ea typeface="Consolas"/>
                          <a:cs typeface="Consolas"/>
                          <a:sym typeface="Consolas"/>
                        </a:rPr>
                        <a:t> (y)</a:t>
                      </a:r>
                      <a:br>
                        <a:rPr lang="ru-RU">
                          <a:solidFill>
                            <a:schemeClr val="accent6"/>
                          </a:solidFill>
                          <a:latin typeface="Consolas"/>
                          <a:ea typeface="Consolas"/>
                          <a:cs typeface="Consolas"/>
                          <a:sym typeface="Consolas"/>
                        </a:rPr>
                      </a:br>
                      <a:r>
                        <a:rPr lang="ru-RU">
                          <a:solidFill>
                            <a:srgbClr val="AA0D91"/>
                          </a:solidFill>
                          <a:latin typeface="Consolas"/>
                          <a:ea typeface="Consolas"/>
                          <a:cs typeface="Consolas"/>
                          <a:sym typeface="Consolas"/>
                        </a:rPr>
                        <a:t>print</a:t>
                      </a:r>
                      <a:r>
                        <a:rPr lang="ru-RU">
                          <a:solidFill>
                            <a:schemeClr val="accent6"/>
                          </a:solidFill>
                          <a:latin typeface="Consolas"/>
                          <a:ea typeface="Consolas"/>
                          <a:cs typeface="Consolas"/>
                          <a:sym typeface="Consolas"/>
                        </a:rPr>
                        <a:t> (z)</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2" name="Google Shape;262;p26"/>
          <p:cNvSpPr txBox="1"/>
          <p:nvPr>
            <p:ph idx="1" type="body"/>
          </p:nvPr>
        </p:nvSpPr>
        <p:spPr>
          <a:xfrm>
            <a:off x="8352525" y="5410175"/>
            <a:ext cx="3397200" cy="8235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200"/>
              <a:buFont typeface="Montserrat"/>
              <a:buNone/>
            </a:pPr>
            <a:r>
              <a:rPr lang="ru-RU"/>
              <a:t>Эта программа присваивает переменным </a:t>
            </a:r>
            <a:r>
              <a:rPr b="1" lang="ru-RU"/>
              <a:t>x, y, z</a:t>
            </a:r>
            <a:r>
              <a:rPr lang="ru-RU"/>
              <a:t> значение "одинаковое" и выводит все три переменные на экран.</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7"/>
          <p:cNvSpPr txBox="1"/>
          <p:nvPr>
            <p:ph type="title"/>
          </p:nvPr>
        </p:nvSpPr>
        <p:spPr>
          <a:xfrm>
            <a:off x="479425" y="597853"/>
            <a:ext cx="11229900" cy="59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Типы данных в Python</a:t>
            </a:r>
            <a:endParaRPr/>
          </a:p>
        </p:txBody>
      </p:sp>
      <p:sp>
        <p:nvSpPr>
          <p:cNvPr id="268" name="Google Shape;268;p27"/>
          <p:cNvSpPr txBox="1"/>
          <p:nvPr>
            <p:ph idx="1" type="body"/>
          </p:nvPr>
        </p:nvSpPr>
        <p:spPr>
          <a:xfrm>
            <a:off x="479425" y="4495798"/>
            <a:ext cx="3544200" cy="1742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Clr>
                <a:schemeClr val="accent6"/>
              </a:buClr>
              <a:buSzPct val="91666"/>
              <a:buFont typeface="Arial"/>
              <a:buNone/>
            </a:pPr>
            <a:r>
              <a:rPr b="1" lang="ru-RU"/>
              <a:t>Числа </a:t>
            </a:r>
            <a:r>
              <a:rPr lang="ru-RU"/>
              <a:t>- к</a:t>
            </a:r>
            <a:r>
              <a:rPr lang="ru-RU"/>
              <a:t> этому классу относятся: целые, комплексные и числа с плавающей точкой. Определены они в Python так: </a:t>
            </a:r>
            <a:r>
              <a:rPr b="1" lang="ru-RU"/>
              <a:t>int</a:t>
            </a:r>
            <a:r>
              <a:rPr lang="ru-RU"/>
              <a:t>, </a:t>
            </a:r>
            <a:r>
              <a:rPr b="1" lang="ru-RU"/>
              <a:t>complex </a:t>
            </a:r>
            <a:r>
              <a:rPr lang="ru-RU"/>
              <a:t>и </a:t>
            </a:r>
            <a:r>
              <a:rPr b="1" lang="ru-RU"/>
              <a:t>float </a:t>
            </a:r>
            <a:r>
              <a:rPr lang="ru-RU"/>
              <a:t>соответственно.</a:t>
            </a:r>
            <a:endParaRPr/>
          </a:p>
          <a:p>
            <a:pPr indent="0" lvl="0" marL="0" rtl="0" algn="l">
              <a:lnSpc>
                <a:spcPct val="115000"/>
              </a:lnSpc>
              <a:spcBef>
                <a:spcPts val="0"/>
              </a:spcBef>
              <a:spcAft>
                <a:spcPts val="0"/>
              </a:spcAft>
              <a:buClr>
                <a:schemeClr val="accent6"/>
              </a:buClr>
              <a:buSzPct val="91666"/>
              <a:buFont typeface="Arial"/>
              <a:buNone/>
            </a:pPr>
            <a:r>
              <a:rPr lang="ru-RU"/>
              <a:t>С помощью функции </a:t>
            </a:r>
            <a:r>
              <a:rPr b="1" lang="ru-RU"/>
              <a:t>type()</a:t>
            </a:r>
            <a:r>
              <a:rPr lang="ru-RU"/>
              <a:t> можно узнать класс, к которому принадлежит переменная. А функция</a:t>
            </a:r>
            <a:r>
              <a:rPr b="1" lang="ru-RU"/>
              <a:t> isinstance()</a:t>
            </a:r>
            <a:r>
              <a:rPr lang="ru-RU"/>
              <a:t> проверяет принадлежность объекта к определенному классу.</a:t>
            </a:r>
            <a:endParaRPr/>
          </a:p>
          <a:p>
            <a:pPr indent="0" lvl="0" marL="0" rtl="0" algn="l">
              <a:lnSpc>
                <a:spcPct val="90000"/>
              </a:lnSpc>
              <a:spcBef>
                <a:spcPts val="0"/>
              </a:spcBef>
              <a:spcAft>
                <a:spcPts val="0"/>
              </a:spcAft>
              <a:buClr>
                <a:schemeClr val="dk1"/>
              </a:buClr>
              <a:buSzPct val="100000"/>
              <a:buFont typeface="Montserrat"/>
              <a:buNone/>
            </a:pPr>
            <a:r>
              <a:t/>
            </a:r>
            <a:endParaRPr/>
          </a:p>
        </p:txBody>
      </p:sp>
      <p:sp>
        <p:nvSpPr>
          <p:cNvPr id="269" name="Google Shape;269;p27"/>
          <p:cNvSpPr txBox="1"/>
          <p:nvPr>
            <p:ph idx="4" type="body"/>
          </p:nvPr>
        </p:nvSpPr>
        <p:spPr>
          <a:xfrm>
            <a:off x="4262675" y="2252998"/>
            <a:ext cx="3544200" cy="174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Font typeface="Montserrat"/>
              <a:buNone/>
            </a:pPr>
            <a:r>
              <a:rPr b="1" lang="ru-RU"/>
              <a:t>Список </a:t>
            </a:r>
            <a:r>
              <a:rPr lang="ru-RU"/>
              <a:t>— это упорядоченная последовательность элементов. Это наиболее часто используемый тип данных в Python. И это не просто так: список — очень гибкий тип данных. Хотя бы потому, что элементы списка не обязательно должно быть одного типа. </a:t>
            </a:r>
            <a:endParaRPr/>
          </a:p>
        </p:txBody>
      </p:sp>
      <p:sp>
        <p:nvSpPr>
          <p:cNvPr id="270" name="Google Shape;270;p27"/>
          <p:cNvSpPr txBox="1"/>
          <p:nvPr>
            <p:ph idx="6" type="body"/>
          </p:nvPr>
        </p:nvSpPr>
        <p:spPr>
          <a:xfrm>
            <a:off x="8153400" y="3200398"/>
            <a:ext cx="3555900" cy="174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Font typeface="Montserrat"/>
              <a:buNone/>
            </a:pPr>
            <a:r>
              <a:rPr b="1" lang="ru-RU"/>
              <a:t>Строка </a:t>
            </a:r>
            <a:r>
              <a:rPr lang="ru-RU"/>
              <a:t>— последовательность символов Юникода. Для объявления строк можно использовать двойные или одинарные кавычки. Многострочные блоки текста объявляются так — ''' или """.</a:t>
            </a:r>
            <a:endParaRPr/>
          </a:p>
        </p:txBody>
      </p:sp>
      <p:graphicFrame>
        <p:nvGraphicFramePr>
          <p:cNvPr id="271" name="Google Shape;271;p27"/>
          <p:cNvGraphicFramePr/>
          <p:nvPr/>
        </p:nvGraphicFramePr>
        <p:xfrm>
          <a:off x="730538" y="1686550"/>
          <a:ext cx="3000000" cy="3000000"/>
        </p:xfrm>
        <a:graphic>
          <a:graphicData uri="http://schemas.openxmlformats.org/drawingml/2006/table">
            <a:tbl>
              <a:tblPr>
                <a:noFill/>
                <a:tableStyleId>{CF42D82A-DC0D-4551-9258-3372E5D4546C}</a:tableStyleId>
              </a:tblPr>
              <a:tblGrid>
                <a:gridCol w="3041975"/>
              </a:tblGrid>
              <a:tr h="1270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a = </a:t>
                      </a:r>
                      <a:r>
                        <a:rPr lang="ru-RU">
                          <a:solidFill>
                            <a:srgbClr val="1C00CF"/>
                          </a:solidFill>
                          <a:latin typeface="Consolas"/>
                          <a:ea typeface="Consolas"/>
                          <a:cs typeface="Consolas"/>
                          <a:sym typeface="Consolas"/>
                        </a:rPr>
                        <a:t>5</a:t>
                      </a:r>
                      <a:br>
                        <a:rPr lang="ru-RU">
                          <a:latin typeface="Consolas"/>
                          <a:ea typeface="Consolas"/>
                          <a:cs typeface="Consolas"/>
                          <a:sym typeface="Consolas"/>
                        </a:rPr>
                      </a:br>
                      <a:r>
                        <a:rPr lang="ru-RU">
                          <a:latin typeface="Consolas"/>
                          <a:ea typeface="Consolas"/>
                          <a:cs typeface="Consolas"/>
                          <a:sym typeface="Consolas"/>
                        </a:rPr>
                        <a:t>print(a, </a:t>
                      </a:r>
                      <a:r>
                        <a:rPr lang="ru-RU">
                          <a:solidFill>
                            <a:srgbClr val="C41A16"/>
                          </a:solidFill>
                          <a:latin typeface="Consolas"/>
                          <a:ea typeface="Consolas"/>
                          <a:cs typeface="Consolas"/>
                          <a:sym typeface="Consolas"/>
                        </a:rPr>
                        <a:t>"относится к типу"</a:t>
                      </a:r>
                      <a:r>
                        <a:rPr lang="ru-RU">
                          <a:latin typeface="Consolas"/>
                          <a:ea typeface="Consolas"/>
                          <a:cs typeface="Consolas"/>
                          <a:sym typeface="Consolas"/>
                        </a:rPr>
                        <a:t>, type(a))</a:t>
                      </a:r>
                      <a:br>
                        <a:rPr lang="ru-RU">
                          <a:latin typeface="Consolas"/>
                          <a:ea typeface="Consolas"/>
                          <a:cs typeface="Consolas"/>
                          <a:sym typeface="Consolas"/>
                        </a:rPr>
                      </a:br>
                      <a:r>
                        <a:rPr lang="ru-RU">
                          <a:latin typeface="Consolas"/>
                          <a:ea typeface="Consolas"/>
                          <a:cs typeface="Consolas"/>
                          <a:sym typeface="Consolas"/>
                        </a:rPr>
                        <a:t>a = </a:t>
                      </a:r>
                      <a:r>
                        <a:rPr lang="ru-RU">
                          <a:solidFill>
                            <a:srgbClr val="1C00CF"/>
                          </a:solidFill>
                          <a:latin typeface="Consolas"/>
                          <a:ea typeface="Consolas"/>
                          <a:cs typeface="Consolas"/>
                          <a:sym typeface="Consolas"/>
                        </a:rPr>
                        <a:t>2.0</a:t>
                      </a:r>
                      <a:br>
                        <a:rPr lang="ru-RU">
                          <a:latin typeface="Consolas"/>
                          <a:ea typeface="Consolas"/>
                          <a:cs typeface="Consolas"/>
                          <a:sym typeface="Consolas"/>
                        </a:rPr>
                      </a:br>
                      <a:r>
                        <a:rPr lang="ru-RU">
                          <a:latin typeface="Consolas"/>
                          <a:ea typeface="Consolas"/>
                          <a:cs typeface="Consolas"/>
                          <a:sym typeface="Consolas"/>
                        </a:rPr>
                        <a:t>print(a, </a:t>
                      </a:r>
                      <a:r>
                        <a:rPr lang="ru-RU">
                          <a:solidFill>
                            <a:srgbClr val="C41A16"/>
                          </a:solidFill>
                          <a:latin typeface="Consolas"/>
                          <a:ea typeface="Consolas"/>
                          <a:cs typeface="Consolas"/>
                          <a:sym typeface="Consolas"/>
                        </a:rPr>
                        <a:t>"относится к типу"</a:t>
                      </a:r>
                      <a:r>
                        <a:rPr lang="ru-RU">
                          <a:latin typeface="Consolas"/>
                          <a:ea typeface="Consolas"/>
                          <a:cs typeface="Consolas"/>
                          <a:sym typeface="Consolas"/>
                        </a:rPr>
                        <a:t>, type(a))</a:t>
                      </a:r>
                      <a:br>
                        <a:rPr lang="ru-RU">
                          <a:latin typeface="Consolas"/>
                          <a:ea typeface="Consolas"/>
                          <a:cs typeface="Consolas"/>
                          <a:sym typeface="Consolas"/>
                        </a:rPr>
                      </a:br>
                      <a:r>
                        <a:rPr lang="ru-RU">
                          <a:latin typeface="Consolas"/>
                          <a:ea typeface="Consolas"/>
                          <a:cs typeface="Consolas"/>
                          <a:sym typeface="Consolas"/>
                        </a:rPr>
                        <a:t>a = </a:t>
                      </a:r>
                      <a:r>
                        <a:rPr lang="ru-RU">
                          <a:solidFill>
                            <a:srgbClr val="1C00CF"/>
                          </a:solidFill>
                          <a:latin typeface="Consolas"/>
                          <a:ea typeface="Consolas"/>
                          <a:cs typeface="Consolas"/>
                          <a:sym typeface="Consolas"/>
                        </a:rPr>
                        <a:t>1</a:t>
                      </a:r>
                      <a:r>
                        <a:rPr lang="ru-RU">
                          <a:latin typeface="Consolas"/>
                          <a:ea typeface="Consolas"/>
                          <a:cs typeface="Consolas"/>
                          <a:sym typeface="Consolas"/>
                        </a:rPr>
                        <a:t>+</a:t>
                      </a:r>
                      <a:r>
                        <a:rPr lang="ru-RU">
                          <a:solidFill>
                            <a:srgbClr val="1C00CF"/>
                          </a:solidFill>
                          <a:latin typeface="Consolas"/>
                          <a:ea typeface="Consolas"/>
                          <a:cs typeface="Consolas"/>
                          <a:sym typeface="Consolas"/>
                        </a:rPr>
                        <a:t>2j</a:t>
                      </a:r>
                      <a:br>
                        <a:rPr lang="ru-RU">
                          <a:latin typeface="Consolas"/>
                          <a:ea typeface="Consolas"/>
                          <a:cs typeface="Consolas"/>
                          <a:sym typeface="Consolas"/>
                        </a:rPr>
                      </a:br>
                      <a:r>
                        <a:rPr lang="ru-RU">
                          <a:latin typeface="Consolas"/>
                          <a:ea typeface="Consolas"/>
                          <a:cs typeface="Consolas"/>
                          <a:sym typeface="Consolas"/>
                        </a:rPr>
                        <a:t>print(a, </a:t>
                      </a:r>
                      <a:r>
                        <a:rPr lang="ru-RU">
                          <a:solidFill>
                            <a:srgbClr val="C41A16"/>
                          </a:solidFill>
                          <a:latin typeface="Consolas"/>
                          <a:ea typeface="Consolas"/>
                          <a:cs typeface="Consolas"/>
                          <a:sym typeface="Consolas"/>
                        </a:rPr>
                        <a:t>"комплексное число?"</a:t>
                      </a:r>
                      <a:r>
                        <a:rPr lang="ru-RU">
                          <a:latin typeface="Consolas"/>
                          <a:ea typeface="Consolas"/>
                          <a:cs typeface="Consolas"/>
                          <a:sym typeface="Consolas"/>
                        </a:rPr>
                        <a:t>, isinstance(</a:t>
                      </a:r>
                      <a:r>
                        <a:rPr lang="ru-RU">
                          <a:solidFill>
                            <a:srgbClr val="1C00CF"/>
                          </a:solidFill>
                          <a:latin typeface="Consolas"/>
                          <a:ea typeface="Consolas"/>
                          <a:cs typeface="Consolas"/>
                          <a:sym typeface="Consolas"/>
                        </a:rPr>
                        <a:t>1</a:t>
                      </a:r>
                      <a:r>
                        <a:rPr lang="ru-RU">
                          <a:latin typeface="Consolas"/>
                          <a:ea typeface="Consolas"/>
                          <a:cs typeface="Consolas"/>
                          <a:sym typeface="Consolas"/>
                        </a:rPr>
                        <a:t>+</a:t>
                      </a:r>
                      <a:r>
                        <a:rPr lang="ru-RU">
                          <a:solidFill>
                            <a:srgbClr val="1C00CF"/>
                          </a:solidFill>
                          <a:latin typeface="Consolas"/>
                          <a:ea typeface="Consolas"/>
                          <a:cs typeface="Consolas"/>
                          <a:sym typeface="Consolas"/>
                        </a:rPr>
                        <a:t>2j</a:t>
                      </a:r>
                      <a:r>
                        <a:rPr lang="ru-RU">
                          <a:latin typeface="Consolas"/>
                          <a:ea typeface="Consolas"/>
                          <a:cs typeface="Consolas"/>
                          <a:sym typeface="Consolas"/>
                        </a:rPr>
                        <a:t>,complex))</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72" name="Google Shape;272;p27"/>
          <p:cNvGraphicFramePr/>
          <p:nvPr/>
        </p:nvGraphicFramePr>
        <p:xfrm>
          <a:off x="4316400" y="1686550"/>
          <a:ext cx="3000000" cy="3000000"/>
        </p:xfrm>
        <a:graphic>
          <a:graphicData uri="http://schemas.openxmlformats.org/drawingml/2006/table">
            <a:tbl>
              <a:tblPr>
                <a:noFill/>
                <a:tableStyleId>{CF42D82A-DC0D-4551-9258-3372E5D4546C}</a:tableStyleId>
              </a:tblPr>
              <a:tblGrid>
                <a:gridCol w="3436725"/>
              </a:tblGrid>
              <a:tr h="1270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a = [</a:t>
                      </a:r>
                      <a:r>
                        <a:rPr lang="ru-RU">
                          <a:solidFill>
                            <a:srgbClr val="1C00CF"/>
                          </a:solidFill>
                          <a:latin typeface="Consolas"/>
                          <a:ea typeface="Consolas"/>
                          <a:cs typeface="Consolas"/>
                          <a:sym typeface="Consolas"/>
                        </a:rPr>
                        <a:t>1</a:t>
                      </a:r>
                      <a:r>
                        <a:rPr lang="ru-RU">
                          <a:latin typeface="Consolas"/>
                          <a:ea typeface="Consolas"/>
                          <a:cs typeface="Consolas"/>
                          <a:sym typeface="Consolas"/>
                        </a:rPr>
                        <a:t>, </a:t>
                      </a:r>
                      <a:r>
                        <a:rPr lang="ru-RU">
                          <a:solidFill>
                            <a:srgbClr val="1C00CF"/>
                          </a:solidFill>
                          <a:latin typeface="Consolas"/>
                          <a:ea typeface="Consolas"/>
                          <a:cs typeface="Consolas"/>
                          <a:sym typeface="Consolas"/>
                        </a:rPr>
                        <a:t>2.2</a:t>
                      </a:r>
                      <a:r>
                        <a:rPr lang="ru-RU">
                          <a:latin typeface="Consolas"/>
                          <a:ea typeface="Consolas"/>
                          <a:cs typeface="Consolas"/>
                          <a:sym typeface="Consolas"/>
                        </a:rPr>
                        <a:t>, </a:t>
                      </a:r>
                      <a:r>
                        <a:rPr lang="ru-RU">
                          <a:solidFill>
                            <a:srgbClr val="C41A16"/>
                          </a:solidFill>
                          <a:latin typeface="Consolas"/>
                          <a:ea typeface="Consolas"/>
                          <a:cs typeface="Consolas"/>
                          <a:sym typeface="Consolas"/>
                        </a:rPr>
                        <a:t>'python'</a:t>
                      </a:r>
                      <a:r>
                        <a:rPr lang="ru-RU">
                          <a:latin typeface="Consolas"/>
                          <a:ea typeface="Consolas"/>
                          <a:cs typeface="Consolas"/>
                          <a:sym typeface="Consolas"/>
                        </a:rPr>
                        <a:t>]</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73" name="Google Shape;273;p27"/>
          <p:cNvGraphicFramePr/>
          <p:nvPr/>
        </p:nvGraphicFramePr>
        <p:xfrm>
          <a:off x="8345275" y="1654350"/>
          <a:ext cx="3000000" cy="3000000"/>
        </p:xfrm>
        <a:graphic>
          <a:graphicData uri="http://schemas.openxmlformats.org/drawingml/2006/table">
            <a:tbl>
              <a:tblPr>
                <a:noFill/>
                <a:tableStyleId>{CF42D82A-DC0D-4551-9258-3372E5D4546C}</a:tableStyleId>
              </a:tblPr>
              <a:tblGrid>
                <a:gridCol w="3299425"/>
              </a:tblGrid>
              <a:tr h="1270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s = </a:t>
                      </a:r>
                      <a:r>
                        <a:rPr lang="ru-RU">
                          <a:solidFill>
                            <a:srgbClr val="C41A16"/>
                          </a:solidFill>
                          <a:latin typeface="Consolas"/>
                          <a:ea typeface="Consolas"/>
                          <a:cs typeface="Consolas"/>
                          <a:sym typeface="Consolas"/>
                        </a:rPr>
                        <a:t>"Это строка"</a:t>
                      </a:r>
                      <a:br>
                        <a:rPr lang="ru-RU">
                          <a:latin typeface="Consolas"/>
                          <a:ea typeface="Consolas"/>
                          <a:cs typeface="Consolas"/>
                          <a:sym typeface="Consolas"/>
                        </a:rPr>
                      </a:br>
                      <a:r>
                        <a:rPr lang="ru-RU">
                          <a:latin typeface="Consolas"/>
                          <a:ea typeface="Consolas"/>
                          <a:cs typeface="Consolas"/>
                          <a:sym typeface="Consolas"/>
                        </a:rPr>
                        <a:t>print(s)</a:t>
                      </a:r>
                      <a:br>
                        <a:rPr lang="ru-RU">
                          <a:latin typeface="Consolas"/>
                          <a:ea typeface="Consolas"/>
                          <a:cs typeface="Consolas"/>
                          <a:sym typeface="Consolas"/>
                        </a:rPr>
                      </a:br>
                      <a:r>
                        <a:rPr lang="ru-RU">
                          <a:latin typeface="Consolas"/>
                          <a:ea typeface="Consolas"/>
                          <a:cs typeface="Consolas"/>
                          <a:sym typeface="Consolas"/>
                        </a:rPr>
                        <a:t>s = </a:t>
                      </a:r>
                      <a:r>
                        <a:rPr lang="ru-RU">
                          <a:solidFill>
                            <a:srgbClr val="C41A16"/>
                          </a:solidFill>
                          <a:latin typeface="Consolas"/>
                          <a:ea typeface="Consolas"/>
                          <a:cs typeface="Consolas"/>
                          <a:sym typeface="Consolas"/>
                        </a:rPr>
                        <a:t>'''Многострочная</a:t>
                      </a:r>
                      <a:br>
                        <a:rPr lang="ru-RU">
                          <a:solidFill>
                            <a:srgbClr val="C41A16"/>
                          </a:solidFill>
                          <a:latin typeface="Consolas"/>
                          <a:ea typeface="Consolas"/>
                          <a:cs typeface="Consolas"/>
                          <a:sym typeface="Consolas"/>
                        </a:rPr>
                      </a:br>
                      <a:r>
                        <a:rPr lang="ru-RU">
                          <a:solidFill>
                            <a:srgbClr val="C41A16"/>
                          </a:solidFill>
                          <a:latin typeface="Consolas"/>
                          <a:ea typeface="Consolas"/>
                          <a:cs typeface="Consolas"/>
                          <a:sym typeface="Consolas"/>
                        </a:rPr>
                        <a:t>строка'''</a:t>
                      </a:r>
                      <a:br>
                        <a:rPr lang="ru-RU">
                          <a:latin typeface="Consolas"/>
                          <a:ea typeface="Consolas"/>
                          <a:cs typeface="Consolas"/>
                          <a:sym typeface="Consolas"/>
                        </a:rPr>
                      </a:br>
                      <a:r>
                        <a:rPr lang="ru-RU">
                          <a:latin typeface="Consolas"/>
                          <a:ea typeface="Consolas"/>
                          <a:cs typeface="Consolas"/>
                          <a:sym typeface="Consolas"/>
                        </a:rPr>
                        <a:t>print(s)</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8"/>
          <p:cNvSpPr txBox="1"/>
          <p:nvPr>
            <p:ph type="title"/>
          </p:nvPr>
        </p:nvSpPr>
        <p:spPr>
          <a:xfrm>
            <a:off x="479425" y="597853"/>
            <a:ext cx="11229900" cy="599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Типы данных в Python</a:t>
            </a:r>
            <a:endParaRPr/>
          </a:p>
        </p:txBody>
      </p:sp>
      <p:sp>
        <p:nvSpPr>
          <p:cNvPr id="279" name="Google Shape;279;p28"/>
          <p:cNvSpPr txBox="1"/>
          <p:nvPr>
            <p:ph idx="1" type="body"/>
          </p:nvPr>
        </p:nvSpPr>
        <p:spPr>
          <a:xfrm>
            <a:off x="479425" y="3886198"/>
            <a:ext cx="3544200" cy="174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200"/>
              <a:buFont typeface="Montserrat"/>
              <a:buNone/>
            </a:pPr>
            <a:r>
              <a:rPr b="1" lang="ru-RU" sz="1100"/>
              <a:t>Множество </a:t>
            </a:r>
            <a:r>
              <a:rPr lang="ru-RU" sz="1100"/>
              <a:t>— неупорядоченный набор уникальных элементов. Множество объявляется с помощью фигурных </a:t>
            </a:r>
            <a:endParaRPr sz="1100"/>
          </a:p>
          <a:p>
            <a:pPr indent="0" lvl="0" marL="0" rtl="0" algn="l">
              <a:lnSpc>
                <a:spcPct val="90000"/>
              </a:lnSpc>
              <a:spcBef>
                <a:spcPts val="0"/>
              </a:spcBef>
              <a:spcAft>
                <a:spcPts val="0"/>
              </a:spcAft>
              <a:buClr>
                <a:schemeClr val="dk1"/>
              </a:buClr>
              <a:buSzPts val="1200"/>
              <a:buFont typeface="Montserrat"/>
              <a:buNone/>
            </a:pPr>
            <a:r>
              <a:rPr lang="ru-RU" sz="1100"/>
              <a:t>скобок — </a:t>
            </a:r>
            <a:r>
              <a:rPr b="1" lang="ru-RU" sz="1100"/>
              <a:t>{ }</a:t>
            </a:r>
            <a:r>
              <a:rPr lang="ru-RU" sz="1100"/>
              <a:t>. Элементы внутри множества разделяются запятыми. Элементы в списке не упорядочены.</a:t>
            </a:r>
            <a:endParaRPr sz="1100"/>
          </a:p>
        </p:txBody>
      </p:sp>
      <p:sp>
        <p:nvSpPr>
          <p:cNvPr id="280" name="Google Shape;280;p28"/>
          <p:cNvSpPr txBox="1"/>
          <p:nvPr>
            <p:ph idx="4" type="body"/>
          </p:nvPr>
        </p:nvSpPr>
        <p:spPr>
          <a:xfrm>
            <a:off x="4316400" y="4038600"/>
            <a:ext cx="3544200" cy="21030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accent6"/>
              </a:buClr>
              <a:buSzPts val="661"/>
              <a:buFont typeface="Arial"/>
              <a:buNone/>
            </a:pPr>
            <a:r>
              <a:rPr b="1" lang="ru-RU" sz="1100"/>
              <a:t>Кортеж </a:t>
            </a:r>
            <a:r>
              <a:rPr lang="ru-RU" sz="1100"/>
              <a:t>— это упорядоченная последовательность элементов, похожая на список. Единственное отличие — кортежи неизменяемы. После их объявления вы не сможете изменить значения внутри кортежа.</a:t>
            </a:r>
            <a:endParaRPr sz="1100"/>
          </a:p>
          <a:p>
            <a:pPr indent="0" lvl="0" marL="0" rtl="0" algn="l">
              <a:lnSpc>
                <a:spcPct val="105000"/>
              </a:lnSpc>
              <a:spcBef>
                <a:spcPts val="0"/>
              </a:spcBef>
              <a:spcAft>
                <a:spcPts val="0"/>
              </a:spcAft>
              <a:buClr>
                <a:schemeClr val="accent6"/>
              </a:buClr>
              <a:buSzPts val="661"/>
              <a:buFont typeface="Arial"/>
              <a:buNone/>
            </a:pPr>
            <a:r>
              <a:rPr lang="ru-RU" sz="1100"/>
              <a:t>Кортежи гарантируют, что данные в нем не будут изменяться. Благодаря этому кортежи быстрее списков. </a:t>
            </a:r>
            <a:endParaRPr sz="1100"/>
          </a:p>
          <a:p>
            <a:pPr indent="0" lvl="0" marL="0" rtl="0" algn="l">
              <a:lnSpc>
                <a:spcPct val="105000"/>
              </a:lnSpc>
              <a:spcBef>
                <a:spcPts val="0"/>
              </a:spcBef>
              <a:spcAft>
                <a:spcPts val="0"/>
              </a:spcAft>
              <a:buClr>
                <a:schemeClr val="accent6"/>
              </a:buClr>
              <a:buSzPts val="661"/>
              <a:buFont typeface="Arial"/>
              <a:buNone/>
            </a:pPr>
            <a:r>
              <a:rPr lang="ru-RU" sz="1100"/>
              <a:t>Объявляются кортежи с помощью круглых скобок — </a:t>
            </a:r>
            <a:r>
              <a:rPr b="1" lang="ru-RU" sz="1100"/>
              <a:t>()</a:t>
            </a:r>
            <a:r>
              <a:rPr lang="ru-RU" sz="1100"/>
              <a:t>, а его элементы разделяются запятыми.</a:t>
            </a:r>
            <a:endParaRPr sz="1100"/>
          </a:p>
          <a:p>
            <a:pPr indent="0" lvl="0" marL="0" rtl="0" algn="l">
              <a:lnSpc>
                <a:spcPct val="80000"/>
              </a:lnSpc>
              <a:spcBef>
                <a:spcPts val="0"/>
              </a:spcBef>
              <a:spcAft>
                <a:spcPts val="0"/>
              </a:spcAft>
              <a:buClr>
                <a:schemeClr val="dk1"/>
              </a:buClr>
              <a:buSzPts val="721"/>
              <a:buFont typeface="Montserrat"/>
              <a:buNone/>
            </a:pPr>
            <a:r>
              <a:t/>
            </a:r>
            <a:endParaRPr sz="1100"/>
          </a:p>
        </p:txBody>
      </p:sp>
      <p:sp>
        <p:nvSpPr>
          <p:cNvPr id="281" name="Google Shape;281;p28"/>
          <p:cNvSpPr txBox="1"/>
          <p:nvPr>
            <p:ph idx="6" type="body"/>
          </p:nvPr>
        </p:nvSpPr>
        <p:spPr>
          <a:xfrm>
            <a:off x="8153400" y="4267201"/>
            <a:ext cx="3555900" cy="2400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accent6"/>
              </a:buClr>
              <a:buSzPts val="1100"/>
              <a:buFont typeface="Arial"/>
              <a:buNone/>
            </a:pPr>
            <a:r>
              <a:rPr b="1" lang="ru-RU" sz="1100"/>
              <a:t>Словарь </a:t>
            </a:r>
            <a:r>
              <a:rPr lang="ru-RU" sz="1100"/>
              <a:t>— это неупорядоченный набор пар «ключ-значение».</a:t>
            </a:r>
            <a:endParaRPr sz="1100"/>
          </a:p>
          <a:p>
            <a:pPr indent="0" lvl="0" marL="0" rtl="0" algn="l">
              <a:lnSpc>
                <a:spcPct val="115000"/>
              </a:lnSpc>
              <a:spcBef>
                <a:spcPts val="0"/>
              </a:spcBef>
              <a:spcAft>
                <a:spcPts val="0"/>
              </a:spcAft>
              <a:buClr>
                <a:schemeClr val="accent6"/>
              </a:buClr>
              <a:buSzPts val="1100"/>
              <a:buFont typeface="Arial"/>
              <a:buNone/>
            </a:pPr>
            <a:r>
              <a:rPr lang="ru-RU" sz="1100"/>
              <a:t>Обычно словарь используется при работе с большим количеством данных. Словари оптимизированы под извлечение данных. Мы должны знать ключ, чтобы извлечь значение.</a:t>
            </a:r>
            <a:endParaRPr sz="1100"/>
          </a:p>
          <a:p>
            <a:pPr indent="0" lvl="0" marL="0" rtl="0" algn="l">
              <a:lnSpc>
                <a:spcPct val="115000"/>
              </a:lnSpc>
              <a:spcBef>
                <a:spcPts val="0"/>
              </a:spcBef>
              <a:spcAft>
                <a:spcPts val="0"/>
              </a:spcAft>
              <a:buClr>
                <a:schemeClr val="accent6"/>
              </a:buClr>
              <a:buSzPts val="1100"/>
              <a:buFont typeface="Arial"/>
              <a:buNone/>
            </a:pPr>
            <a:r>
              <a:rPr lang="ru-RU" sz="1100"/>
              <a:t>В Python словари объявляются с помощью фигурных скобок — </a:t>
            </a:r>
            <a:r>
              <a:rPr b="1" lang="ru-RU" sz="1100"/>
              <a:t>{ }</a:t>
            </a:r>
            <a:r>
              <a:rPr lang="ru-RU" sz="1100"/>
              <a:t>. Каждый элемент словаря представляет собой пару в виде ключ:значение. Ключ и значение могут быть любого типа.</a:t>
            </a:r>
            <a:endParaRPr sz="1100"/>
          </a:p>
          <a:p>
            <a:pPr indent="0" lvl="0" marL="0" rtl="0" algn="l">
              <a:lnSpc>
                <a:spcPct val="90000"/>
              </a:lnSpc>
              <a:spcBef>
                <a:spcPts val="0"/>
              </a:spcBef>
              <a:spcAft>
                <a:spcPts val="0"/>
              </a:spcAft>
              <a:buClr>
                <a:schemeClr val="dk1"/>
              </a:buClr>
              <a:buSzPts val="1200"/>
              <a:buFont typeface="Montserrat"/>
              <a:buNone/>
            </a:pPr>
            <a:r>
              <a:t/>
            </a:r>
            <a:endParaRPr sz="1100"/>
          </a:p>
        </p:txBody>
      </p:sp>
      <p:graphicFrame>
        <p:nvGraphicFramePr>
          <p:cNvPr id="282" name="Google Shape;282;p28"/>
          <p:cNvGraphicFramePr/>
          <p:nvPr/>
        </p:nvGraphicFramePr>
        <p:xfrm>
          <a:off x="479425" y="1515650"/>
          <a:ext cx="3000000" cy="3000000"/>
        </p:xfrm>
        <a:graphic>
          <a:graphicData uri="http://schemas.openxmlformats.org/drawingml/2006/table">
            <a:tbl>
              <a:tblPr>
                <a:noFill/>
                <a:tableStyleId>{CF42D82A-DC0D-4551-9258-3372E5D4546C}</a:tableStyleId>
              </a:tblPr>
              <a:tblGrid>
                <a:gridCol w="3544200"/>
              </a:tblGrid>
              <a:tr h="1270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a = {</a:t>
                      </a:r>
                      <a:r>
                        <a:rPr lang="ru-RU">
                          <a:solidFill>
                            <a:srgbClr val="1C00CF"/>
                          </a:solidFill>
                          <a:latin typeface="Consolas"/>
                          <a:ea typeface="Consolas"/>
                          <a:cs typeface="Consolas"/>
                          <a:sym typeface="Consolas"/>
                        </a:rPr>
                        <a:t>5</a:t>
                      </a:r>
                      <a:r>
                        <a:rPr lang="ru-RU">
                          <a:latin typeface="Consolas"/>
                          <a:ea typeface="Consolas"/>
                          <a:cs typeface="Consolas"/>
                          <a:sym typeface="Consolas"/>
                        </a:rPr>
                        <a:t>,</a:t>
                      </a:r>
                      <a:r>
                        <a:rPr lang="ru-RU">
                          <a:solidFill>
                            <a:srgbClr val="1C00CF"/>
                          </a:solidFill>
                          <a:latin typeface="Consolas"/>
                          <a:ea typeface="Consolas"/>
                          <a:cs typeface="Consolas"/>
                          <a:sym typeface="Consolas"/>
                        </a:rPr>
                        <a:t>2</a:t>
                      </a:r>
                      <a:r>
                        <a:rPr lang="ru-RU">
                          <a:latin typeface="Consolas"/>
                          <a:ea typeface="Consolas"/>
                          <a:cs typeface="Consolas"/>
                          <a:sym typeface="Consolas"/>
                        </a:rPr>
                        <a:t>,</a:t>
                      </a:r>
                      <a:r>
                        <a:rPr lang="ru-RU">
                          <a:solidFill>
                            <a:srgbClr val="1C00CF"/>
                          </a:solidFill>
                          <a:latin typeface="Consolas"/>
                          <a:ea typeface="Consolas"/>
                          <a:cs typeface="Consolas"/>
                          <a:sym typeface="Consolas"/>
                        </a:rPr>
                        <a:t>3</a:t>
                      </a:r>
                      <a:r>
                        <a:rPr lang="ru-RU">
                          <a:latin typeface="Consolas"/>
                          <a:ea typeface="Consolas"/>
                          <a:cs typeface="Consolas"/>
                          <a:sym typeface="Consolas"/>
                        </a:rPr>
                        <a:t>,</a:t>
                      </a:r>
                      <a:r>
                        <a:rPr lang="ru-RU">
                          <a:solidFill>
                            <a:srgbClr val="1C00CF"/>
                          </a:solidFill>
                          <a:latin typeface="Consolas"/>
                          <a:ea typeface="Consolas"/>
                          <a:cs typeface="Consolas"/>
                          <a:sym typeface="Consolas"/>
                        </a:rPr>
                        <a:t>1</a:t>
                      </a:r>
                      <a:r>
                        <a:rPr lang="ru-RU">
                          <a:latin typeface="Consolas"/>
                          <a:ea typeface="Consolas"/>
                          <a:cs typeface="Consolas"/>
                          <a:sym typeface="Consolas"/>
                        </a:rPr>
                        <a:t>,</a:t>
                      </a:r>
                      <a:r>
                        <a:rPr lang="ru-RU">
                          <a:solidFill>
                            <a:srgbClr val="1C00CF"/>
                          </a:solidFill>
                          <a:latin typeface="Consolas"/>
                          <a:ea typeface="Consolas"/>
                          <a:cs typeface="Consolas"/>
                          <a:sym typeface="Consolas"/>
                        </a:rPr>
                        <a:t>4</a:t>
                      </a:r>
                      <a:r>
                        <a:rPr lang="ru-RU">
                          <a:latin typeface="Consolas"/>
                          <a:ea typeface="Consolas"/>
                          <a:cs typeface="Consolas"/>
                          <a:sym typeface="Consolas"/>
                        </a:rPr>
                        <a:t>}</a:t>
                      </a:r>
                      <a:br>
                        <a:rPr lang="ru-RU">
                          <a:latin typeface="Consolas"/>
                          <a:ea typeface="Consolas"/>
                          <a:cs typeface="Consolas"/>
                          <a:sym typeface="Consolas"/>
                        </a:rPr>
                      </a:br>
                      <a:br>
                        <a:rPr lang="ru-RU">
                          <a:latin typeface="Consolas"/>
                          <a:ea typeface="Consolas"/>
                          <a:cs typeface="Consolas"/>
                          <a:sym typeface="Consolas"/>
                        </a:rPr>
                      </a:br>
                      <a:r>
                        <a:rPr lang="ru-RU">
                          <a:solidFill>
                            <a:srgbClr val="006A00"/>
                          </a:solidFill>
                          <a:latin typeface="Consolas"/>
                          <a:ea typeface="Consolas"/>
                          <a:cs typeface="Consolas"/>
                          <a:sym typeface="Consolas"/>
                        </a:rPr>
                        <a:t># вывод элемента множества</a:t>
                      </a:r>
                      <a:br>
                        <a:rPr lang="ru-RU">
                          <a:latin typeface="Consolas"/>
                          <a:ea typeface="Consolas"/>
                          <a:cs typeface="Consolas"/>
                          <a:sym typeface="Consolas"/>
                        </a:rPr>
                      </a:br>
                      <a:r>
                        <a:rPr lang="ru-RU">
                          <a:latin typeface="Consolas"/>
                          <a:ea typeface="Consolas"/>
                          <a:cs typeface="Consolas"/>
                          <a:sym typeface="Consolas"/>
                        </a:rPr>
                        <a:t>print(</a:t>
                      </a:r>
                      <a:r>
                        <a:rPr lang="ru-RU">
                          <a:solidFill>
                            <a:srgbClr val="C41A16"/>
                          </a:solidFill>
                          <a:latin typeface="Consolas"/>
                          <a:ea typeface="Consolas"/>
                          <a:cs typeface="Consolas"/>
                          <a:sym typeface="Consolas"/>
                        </a:rPr>
                        <a:t>"a = "</a:t>
                      </a:r>
                      <a:r>
                        <a:rPr lang="ru-RU">
                          <a:latin typeface="Consolas"/>
                          <a:ea typeface="Consolas"/>
                          <a:cs typeface="Consolas"/>
                          <a:sym typeface="Consolas"/>
                        </a:rPr>
                        <a:t>, a)</a:t>
                      </a:r>
                      <a:br>
                        <a:rPr lang="ru-RU">
                          <a:latin typeface="Consolas"/>
                          <a:ea typeface="Consolas"/>
                          <a:cs typeface="Consolas"/>
                          <a:sym typeface="Consolas"/>
                        </a:rPr>
                      </a:br>
                      <a:br>
                        <a:rPr lang="ru-RU">
                          <a:latin typeface="Consolas"/>
                          <a:ea typeface="Consolas"/>
                          <a:cs typeface="Consolas"/>
                          <a:sym typeface="Consolas"/>
                        </a:rPr>
                      </a:br>
                      <a:r>
                        <a:rPr lang="ru-RU">
                          <a:solidFill>
                            <a:srgbClr val="006A00"/>
                          </a:solidFill>
                          <a:latin typeface="Consolas"/>
                          <a:ea typeface="Consolas"/>
                          <a:cs typeface="Consolas"/>
                          <a:sym typeface="Consolas"/>
                        </a:rPr>
                        <a:t># тип данных переменной а</a:t>
                      </a:r>
                      <a:br>
                        <a:rPr lang="ru-RU">
                          <a:latin typeface="Consolas"/>
                          <a:ea typeface="Consolas"/>
                          <a:cs typeface="Consolas"/>
                          <a:sym typeface="Consolas"/>
                        </a:rPr>
                      </a:br>
                      <a:r>
                        <a:rPr lang="ru-RU">
                          <a:latin typeface="Consolas"/>
                          <a:ea typeface="Consolas"/>
                          <a:cs typeface="Consolas"/>
                          <a:sym typeface="Consolas"/>
                        </a:rPr>
                        <a:t>print(type(a))</a:t>
                      </a:r>
                      <a:br>
                        <a:rPr lang="ru-RU">
                          <a:latin typeface="Consolas"/>
                          <a:ea typeface="Consolas"/>
                          <a:cs typeface="Consolas"/>
                          <a:sym typeface="Consolas"/>
                        </a:rPr>
                      </a:b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83" name="Google Shape;283;p28"/>
          <p:cNvGraphicFramePr/>
          <p:nvPr/>
        </p:nvGraphicFramePr>
        <p:xfrm>
          <a:off x="4389400" y="1429575"/>
          <a:ext cx="3000000" cy="3000000"/>
        </p:xfrm>
        <a:graphic>
          <a:graphicData uri="http://schemas.openxmlformats.org/drawingml/2006/table">
            <a:tbl>
              <a:tblPr>
                <a:noFill/>
                <a:tableStyleId>{CF42D82A-DC0D-4551-9258-3372E5D4546C}</a:tableStyleId>
              </a:tblPr>
              <a:tblGrid>
                <a:gridCol w="3372525"/>
              </a:tblGrid>
              <a:tr h="222285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t = (</a:t>
                      </a:r>
                      <a:r>
                        <a:rPr lang="ru-RU">
                          <a:solidFill>
                            <a:srgbClr val="1C00CF"/>
                          </a:solidFill>
                          <a:latin typeface="Consolas"/>
                          <a:ea typeface="Consolas"/>
                          <a:cs typeface="Consolas"/>
                          <a:sym typeface="Consolas"/>
                        </a:rPr>
                        <a:t>5</a:t>
                      </a:r>
                      <a:r>
                        <a:rPr lang="ru-RU">
                          <a:latin typeface="Consolas"/>
                          <a:ea typeface="Consolas"/>
                          <a:cs typeface="Consolas"/>
                          <a:sym typeface="Consolas"/>
                        </a:rPr>
                        <a:t>,</a:t>
                      </a:r>
                      <a:r>
                        <a:rPr lang="ru-RU">
                          <a:solidFill>
                            <a:srgbClr val="C41A16"/>
                          </a:solidFill>
                          <a:latin typeface="Consolas"/>
                          <a:ea typeface="Consolas"/>
                          <a:cs typeface="Consolas"/>
                          <a:sym typeface="Consolas"/>
                        </a:rPr>
                        <a:t>'программа'</a:t>
                      </a:r>
                      <a:r>
                        <a:rPr lang="ru-RU">
                          <a:latin typeface="Consolas"/>
                          <a:ea typeface="Consolas"/>
                          <a:cs typeface="Consolas"/>
                          <a:sym typeface="Consolas"/>
                        </a:rPr>
                        <a:t>, </a:t>
                      </a:r>
                      <a:r>
                        <a:rPr lang="ru-RU">
                          <a:solidFill>
                            <a:srgbClr val="1C00CF"/>
                          </a:solidFill>
                          <a:latin typeface="Consolas"/>
                          <a:ea typeface="Consolas"/>
                          <a:cs typeface="Consolas"/>
                          <a:sym typeface="Consolas"/>
                        </a:rPr>
                        <a:t>1</a:t>
                      </a:r>
                      <a:r>
                        <a:rPr lang="ru-RU">
                          <a:latin typeface="Consolas"/>
                          <a:ea typeface="Consolas"/>
                          <a:cs typeface="Consolas"/>
                          <a:sym typeface="Consolas"/>
                        </a:rPr>
                        <a:t>+</a:t>
                      </a:r>
                      <a:r>
                        <a:rPr lang="ru-RU">
                          <a:solidFill>
                            <a:srgbClr val="1C00CF"/>
                          </a:solidFill>
                          <a:latin typeface="Consolas"/>
                          <a:ea typeface="Consolas"/>
                          <a:cs typeface="Consolas"/>
                          <a:sym typeface="Consolas"/>
                        </a:rPr>
                        <a:t>3j</a:t>
                      </a:r>
                      <a:r>
                        <a:rPr lang="ru-RU">
                          <a:latin typeface="Consolas"/>
                          <a:ea typeface="Consolas"/>
                          <a:cs typeface="Consolas"/>
                          <a:sym typeface="Consolas"/>
                        </a:rPr>
                        <a:t>)</a:t>
                      </a:r>
                      <a:br>
                        <a:rPr lang="ru-RU">
                          <a:latin typeface="Consolas"/>
                          <a:ea typeface="Consolas"/>
                          <a:cs typeface="Consolas"/>
                          <a:sym typeface="Consolas"/>
                        </a:rPr>
                      </a:br>
                      <a:r>
                        <a:rPr lang="ru-RU">
                          <a:solidFill>
                            <a:srgbClr val="006A00"/>
                          </a:solidFill>
                          <a:latin typeface="Consolas"/>
                          <a:ea typeface="Consolas"/>
                          <a:cs typeface="Consolas"/>
                          <a:sym typeface="Consolas"/>
                        </a:rPr>
                        <a:t># t[1] = 'программа'</a:t>
                      </a:r>
                      <a:br>
                        <a:rPr lang="ru-RU">
                          <a:latin typeface="Consolas"/>
                          <a:ea typeface="Consolas"/>
                          <a:cs typeface="Consolas"/>
                          <a:sym typeface="Consolas"/>
                        </a:rPr>
                      </a:br>
                      <a:r>
                        <a:rPr lang="ru-RU">
                          <a:latin typeface="Consolas"/>
                          <a:ea typeface="Consolas"/>
                          <a:cs typeface="Consolas"/>
                          <a:sym typeface="Consolas"/>
                        </a:rPr>
                        <a:t>print(</a:t>
                      </a:r>
                      <a:r>
                        <a:rPr lang="ru-RU">
                          <a:solidFill>
                            <a:srgbClr val="C41A16"/>
                          </a:solidFill>
                          <a:latin typeface="Consolas"/>
                          <a:ea typeface="Consolas"/>
                          <a:cs typeface="Consolas"/>
                          <a:sym typeface="Consolas"/>
                        </a:rPr>
                        <a:t>"t[1] = "</a:t>
                      </a:r>
                      <a:r>
                        <a:rPr lang="ru-RU">
                          <a:latin typeface="Consolas"/>
                          <a:ea typeface="Consolas"/>
                          <a:cs typeface="Consolas"/>
                          <a:sym typeface="Consolas"/>
                        </a:rPr>
                        <a:t>, t[</a:t>
                      </a:r>
                      <a:r>
                        <a:rPr lang="ru-RU">
                          <a:solidFill>
                            <a:srgbClr val="1C00CF"/>
                          </a:solidFill>
                          <a:latin typeface="Consolas"/>
                          <a:ea typeface="Consolas"/>
                          <a:cs typeface="Consolas"/>
                          <a:sym typeface="Consolas"/>
                        </a:rPr>
                        <a:t>1</a:t>
                      </a:r>
                      <a:r>
                        <a:rPr lang="ru-RU">
                          <a:latin typeface="Consolas"/>
                          <a:ea typeface="Consolas"/>
                          <a:cs typeface="Consolas"/>
                          <a:sym typeface="Consolas"/>
                        </a:rPr>
                        <a:t>])</a:t>
                      </a:r>
                      <a:br>
                        <a:rPr lang="ru-RU">
                          <a:latin typeface="Consolas"/>
                          <a:ea typeface="Consolas"/>
                          <a:cs typeface="Consolas"/>
                          <a:sym typeface="Consolas"/>
                        </a:rPr>
                      </a:br>
                      <a:r>
                        <a:rPr lang="ru-RU">
                          <a:solidFill>
                            <a:srgbClr val="006A00"/>
                          </a:solidFill>
                          <a:latin typeface="Consolas"/>
                          <a:ea typeface="Consolas"/>
                          <a:cs typeface="Consolas"/>
                          <a:sym typeface="Consolas"/>
                        </a:rPr>
                        <a:t># t[0:3] = (5, 'программа', (1+3j))</a:t>
                      </a:r>
                      <a:br>
                        <a:rPr lang="ru-RU">
                          <a:latin typeface="Consolas"/>
                          <a:ea typeface="Consolas"/>
                          <a:cs typeface="Consolas"/>
                          <a:sym typeface="Consolas"/>
                        </a:rPr>
                      </a:br>
                      <a:r>
                        <a:rPr lang="ru-RU">
                          <a:latin typeface="Consolas"/>
                          <a:ea typeface="Consolas"/>
                          <a:cs typeface="Consolas"/>
                          <a:sym typeface="Consolas"/>
                        </a:rPr>
                        <a:t>print(</a:t>
                      </a:r>
                      <a:r>
                        <a:rPr lang="ru-RU">
                          <a:solidFill>
                            <a:srgbClr val="C41A16"/>
                          </a:solidFill>
                          <a:latin typeface="Consolas"/>
                          <a:ea typeface="Consolas"/>
                          <a:cs typeface="Consolas"/>
                          <a:sym typeface="Consolas"/>
                        </a:rPr>
                        <a:t>"t[0:3] = "</a:t>
                      </a:r>
                      <a:r>
                        <a:rPr lang="ru-RU">
                          <a:latin typeface="Consolas"/>
                          <a:ea typeface="Consolas"/>
                          <a:cs typeface="Consolas"/>
                          <a:sym typeface="Consolas"/>
                        </a:rPr>
                        <a:t>, t[</a:t>
                      </a:r>
                      <a:r>
                        <a:rPr lang="ru-RU">
                          <a:solidFill>
                            <a:srgbClr val="1C00CF"/>
                          </a:solidFill>
                          <a:latin typeface="Consolas"/>
                          <a:ea typeface="Consolas"/>
                          <a:cs typeface="Consolas"/>
                          <a:sym typeface="Consolas"/>
                        </a:rPr>
                        <a:t>0</a:t>
                      </a:r>
                      <a:r>
                        <a:rPr lang="ru-RU">
                          <a:latin typeface="Consolas"/>
                          <a:ea typeface="Consolas"/>
                          <a:cs typeface="Consolas"/>
                          <a:sym typeface="Consolas"/>
                        </a:rPr>
                        <a:t>:</a:t>
                      </a:r>
                      <a:r>
                        <a:rPr lang="ru-RU">
                          <a:solidFill>
                            <a:srgbClr val="1C00CF"/>
                          </a:solidFill>
                          <a:latin typeface="Consolas"/>
                          <a:ea typeface="Consolas"/>
                          <a:cs typeface="Consolas"/>
                          <a:sym typeface="Consolas"/>
                        </a:rPr>
                        <a:t>3</a:t>
                      </a:r>
                      <a:r>
                        <a:rPr lang="ru-RU">
                          <a:latin typeface="Consolas"/>
                          <a:ea typeface="Consolas"/>
                          <a:cs typeface="Consolas"/>
                          <a:sym typeface="Consolas"/>
                        </a:rPr>
                        <a:t>])</a:t>
                      </a:r>
                      <a:br>
                        <a:rPr lang="ru-RU">
                          <a:latin typeface="Consolas"/>
                          <a:ea typeface="Consolas"/>
                          <a:cs typeface="Consolas"/>
                          <a:sym typeface="Consolas"/>
                        </a:rPr>
                      </a:br>
                      <a:r>
                        <a:rPr lang="ru-RU">
                          <a:solidFill>
                            <a:srgbClr val="006A00"/>
                          </a:solidFill>
                          <a:latin typeface="Consolas"/>
                          <a:ea typeface="Consolas"/>
                          <a:cs typeface="Consolas"/>
                          <a:sym typeface="Consolas"/>
                        </a:rPr>
                        <a:t># Появляется ошибка</a:t>
                      </a:r>
                      <a:br>
                        <a:rPr lang="ru-RU">
                          <a:latin typeface="Consolas"/>
                          <a:ea typeface="Consolas"/>
                          <a:cs typeface="Consolas"/>
                          <a:sym typeface="Consolas"/>
                        </a:rPr>
                      </a:br>
                      <a:r>
                        <a:rPr lang="ru-RU">
                          <a:solidFill>
                            <a:srgbClr val="006A00"/>
                          </a:solidFill>
                          <a:latin typeface="Consolas"/>
                          <a:ea typeface="Consolas"/>
                          <a:cs typeface="Consolas"/>
                          <a:sym typeface="Consolas"/>
                        </a:rPr>
                        <a:t># Кортежи неизменяемы</a:t>
                      </a:r>
                      <a:br>
                        <a:rPr lang="ru-RU">
                          <a:latin typeface="Consolas"/>
                          <a:ea typeface="Consolas"/>
                          <a:cs typeface="Consolas"/>
                          <a:sym typeface="Consolas"/>
                        </a:rPr>
                      </a:br>
                      <a:r>
                        <a:rPr lang="ru-RU">
                          <a:latin typeface="Consolas"/>
                          <a:ea typeface="Consolas"/>
                          <a:cs typeface="Consolas"/>
                          <a:sym typeface="Consolas"/>
                        </a:rPr>
                        <a:t>t[</a:t>
                      </a:r>
                      <a:r>
                        <a:rPr lang="ru-RU">
                          <a:solidFill>
                            <a:srgbClr val="1C00CF"/>
                          </a:solidFill>
                          <a:latin typeface="Consolas"/>
                          <a:ea typeface="Consolas"/>
                          <a:cs typeface="Consolas"/>
                          <a:sym typeface="Consolas"/>
                        </a:rPr>
                        <a:t>0</a:t>
                      </a:r>
                      <a:r>
                        <a:rPr lang="ru-RU">
                          <a:latin typeface="Consolas"/>
                          <a:ea typeface="Consolas"/>
                          <a:cs typeface="Consolas"/>
                          <a:sym typeface="Consolas"/>
                        </a:rPr>
                        <a:t>] = </a:t>
                      </a:r>
                      <a:r>
                        <a:rPr lang="ru-RU">
                          <a:solidFill>
                            <a:srgbClr val="1C00CF"/>
                          </a:solidFill>
                          <a:latin typeface="Consolas"/>
                          <a:ea typeface="Consolas"/>
                          <a:cs typeface="Consolas"/>
                          <a:sym typeface="Consolas"/>
                        </a:rPr>
                        <a:t>10</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284" name="Google Shape;284;p28"/>
          <p:cNvGraphicFramePr/>
          <p:nvPr/>
        </p:nvGraphicFramePr>
        <p:xfrm>
          <a:off x="8229600" y="1554150"/>
          <a:ext cx="3000000" cy="3000000"/>
        </p:xfrm>
        <a:graphic>
          <a:graphicData uri="http://schemas.openxmlformats.org/drawingml/2006/table">
            <a:tbl>
              <a:tblPr>
                <a:noFill/>
                <a:tableStyleId>{CF42D82A-DC0D-4551-9258-3372E5D4546C}</a:tableStyleId>
              </a:tblPr>
              <a:tblGrid>
                <a:gridCol w="3509675"/>
              </a:tblGrid>
              <a:tr h="12700">
                <a:tc>
                  <a:txBody>
                    <a:bodyPr/>
                    <a:lstStyle/>
                    <a:p>
                      <a:pPr indent="0" lvl="0" marL="0" rtl="0" algn="l">
                        <a:lnSpc>
                          <a:spcPct val="115000"/>
                        </a:lnSpc>
                        <a:spcBef>
                          <a:spcPts val="0"/>
                        </a:spcBef>
                        <a:spcAft>
                          <a:spcPts val="0"/>
                        </a:spcAft>
                        <a:buNone/>
                      </a:pPr>
                      <a:r>
                        <a:rPr lang="ru-RU">
                          <a:latin typeface="Consolas"/>
                          <a:ea typeface="Consolas"/>
                          <a:cs typeface="Consolas"/>
                          <a:sym typeface="Consolas"/>
                        </a:rPr>
                        <a:t>d = {</a:t>
                      </a:r>
                      <a:r>
                        <a:rPr lang="ru-RU">
                          <a:solidFill>
                            <a:srgbClr val="1C00CF"/>
                          </a:solidFill>
                          <a:latin typeface="Consolas"/>
                          <a:ea typeface="Consolas"/>
                          <a:cs typeface="Consolas"/>
                          <a:sym typeface="Consolas"/>
                        </a:rPr>
                        <a:t>1</a:t>
                      </a:r>
                      <a:r>
                        <a:rPr lang="ru-RU">
                          <a:latin typeface="Consolas"/>
                          <a:ea typeface="Consolas"/>
                          <a:cs typeface="Consolas"/>
                          <a:sym typeface="Consolas"/>
                        </a:rPr>
                        <a:t>:</a:t>
                      </a:r>
                      <a:r>
                        <a:rPr lang="ru-RU">
                          <a:solidFill>
                            <a:srgbClr val="C41A16"/>
                          </a:solidFill>
                          <a:latin typeface="Consolas"/>
                          <a:ea typeface="Consolas"/>
                          <a:cs typeface="Consolas"/>
                          <a:sym typeface="Consolas"/>
                        </a:rPr>
                        <a:t>'значение'</a:t>
                      </a:r>
                      <a:r>
                        <a:rPr lang="ru-RU">
                          <a:latin typeface="Consolas"/>
                          <a:ea typeface="Consolas"/>
                          <a:cs typeface="Consolas"/>
                          <a:sym typeface="Consolas"/>
                        </a:rPr>
                        <a:t>, </a:t>
                      </a:r>
                      <a:r>
                        <a:rPr lang="ru-RU">
                          <a:solidFill>
                            <a:srgbClr val="C41A16"/>
                          </a:solidFill>
                          <a:latin typeface="Consolas"/>
                          <a:ea typeface="Consolas"/>
                          <a:cs typeface="Consolas"/>
                          <a:sym typeface="Consolas"/>
                        </a:rPr>
                        <a:t>'ключ'</a:t>
                      </a:r>
                      <a:r>
                        <a:rPr lang="ru-RU">
                          <a:latin typeface="Consolas"/>
                          <a:ea typeface="Consolas"/>
                          <a:cs typeface="Consolas"/>
                          <a:sym typeface="Consolas"/>
                        </a:rPr>
                        <a:t>:</a:t>
                      </a:r>
                      <a:r>
                        <a:rPr lang="ru-RU">
                          <a:solidFill>
                            <a:srgbClr val="1C00CF"/>
                          </a:solidFill>
                          <a:latin typeface="Consolas"/>
                          <a:ea typeface="Consolas"/>
                          <a:cs typeface="Consolas"/>
                          <a:sym typeface="Consolas"/>
                        </a:rPr>
                        <a:t>2</a:t>
                      </a:r>
                      <a:r>
                        <a:rPr lang="ru-RU">
                          <a:latin typeface="Consolas"/>
                          <a:ea typeface="Consolas"/>
                          <a:cs typeface="Consolas"/>
                          <a:sym typeface="Consolas"/>
                        </a:rPr>
                        <a:t>}</a:t>
                      </a:r>
                      <a:br>
                        <a:rPr lang="ru-RU">
                          <a:latin typeface="Consolas"/>
                          <a:ea typeface="Consolas"/>
                          <a:cs typeface="Consolas"/>
                          <a:sym typeface="Consolas"/>
                        </a:rPr>
                      </a:br>
                      <a:r>
                        <a:rPr lang="ru-RU">
                          <a:latin typeface="Consolas"/>
                          <a:ea typeface="Consolas"/>
                          <a:cs typeface="Consolas"/>
                          <a:sym typeface="Consolas"/>
                        </a:rPr>
                        <a:t>print(type(d))</a:t>
                      </a:r>
                      <a:br>
                        <a:rPr lang="ru-RU">
                          <a:latin typeface="Consolas"/>
                          <a:ea typeface="Consolas"/>
                          <a:cs typeface="Consolas"/>
                          <a:sym typeface="Consolas"/>
                        </a:rPr>
                      </a:br>
                      <a:br>
                        <a:rPr lang="ru-RU">
                          <a:latin typeface="Consolas"/>
                          <a:ea typeface="Consolas"/>
                          <a:cs typeface="Consolas"/>
                          <a:sym typeface="Consolas"/>
                        </a:rPr>
                      </a:br>
                      <a:r>
                        <a:rPr lang="ru-RU">
                          <a:latin typeface="Consolas"/>
                          <a:ea typeface="Consolas"/>
                          <a:cs typeface="Consolas"/>
                          <a:sym typeface="Consolas"/>
                        </a:rPr>
                        <a:t>print(</a:t>
                      </a:r>
                      <a:r>
                        <a:rPr lang="ru-RU">
                          <a:solidFill>
                            <a:srgbClr val="C41A16"/>
                          </a:solidFill>
                          <a:latin typeface="Consolas"/>
                          <a:ea typeface="Consolas"/>
                          <a:cs typeface="Consolas"/>
                          <a:sym typeface="Consolas"/>
                        </a:rPr>
                        <a:t>"d[1] = "</a:t>
                      </a:r>
                      <a:r>
                        <a:rPr lang="ru-RU">
                          <a:latin typeface="Consolas"/>
                          <a:ea typeface="Consolas"/>
                          <a:cs typeface="Consolas"/>
                          <a:sym typeface="Consolas"/>
                        </a:rPr>
                        <a:t>, d[</a:t>
                      </a:r>
                      <a:r>
                        <a:rPr lang="ru-RU">
                          <a:solidFill>
                            <a:srgbClr val="1C00CF"/>
                          </a:solidFill>
                          <a:latin typeface="Consolas"/>
                          <a:ea typeface="Consolas"/>
                          <a:cs typeface="Consolas"/>
                          <a:sym typeface="Consolas"/>
                        </a:rPr>
                        <a:t>1</a:t>
                      </a:r>
                      <a:r>
                        <a:rPr lang="ru-RU">
                          <a:latin typeface="Consolas"/>
                          <a:ea typeface="Consolas"/>
                          <a:cs typeface="Consolas"/>
                          <a:sym typeface="Consolas"/>
                        </a:rPr>
                        <a:t>]);</a:t>
                      </a:r>
                      <a:br>
                        <a:rPr lang="ru-RU">
                          <a:latin typeface="Consolas"/>
                          <a:ea typeface="Consolas"/>
                          <a:cs typeface="Consolas"/>
                          <a:sym typeface="Consolas"/>
                        </a:rPr>
                      </a:br>
                      <a:br>
                        <a:rPr lang="ru-RU">
                          <a:latin typeface="Consolas"/>
                          <a:ea typeface="Consolas"/>
                          <a:cs typeface="Consolas"/>
                          <a:sym typeface="Consolas"/>
                        </a:rPr>
                      </a:br>
                      <a:r>
                        <a:rPr lang="ru-RU">
                          <a:latin typeface="Consolas"/>
                          <a:ea typeface="Consolas"/>
                          <a:cs typeface="Consolas"/>
                          <a:sym typeface="Consolas"/>
                        </a:rPr>
                        <a:t>print(</a:t>
                      </a:r>
                      <a:r>
                        <a:rPr lang="ru-RU">
                          <a:solidFill>
                            <a:srgbClr val="C41A16"/>
                          </a:solidFill>
                          <a:latin typeface="Consolas"/>
                          <a:ea typeface="Consolas"/>
                          <a:cs typeface="Consolas"/>
                          <a:sym typeface="Consolas"/>
                        </a:rPr>
                        <a:t>"d['ключ'] = "</a:t>
                      </a:r>
                      <a:r>
                        <a:rPr lang="ru-RU">
                          <a:latin typeface="Consolas"/>
                          <a:ea typeface="Consolas"/>
                          <a:cs typeface="Consolas"/>
                          <a:sym typeface="Consolas"/>
                        </a:rPr>
                        <a:t>, d[</a:t>
                      </a:r>
                      <a:r>
                        <a:rPr lang="ru-RU">
                          <a:solidFill>
                            <a:srgbClr val="C41A16"/>
                          </a:solidFill>
                          <a:latin typeface="Consolas"/>
                          <a:ea typeface="Consolas"/>
                          <a:cs typeface="Consolas"/>
                          <a:sym typeface="Consolas"/>
                        </a:rPr>
                        <a:t>'ключ'</a:t>
                      </a:r>
                      <a:r>
                        <a:rPr lang="ru-RU">
                          <a:latin typeface="Consolas"/>
                          <a:ea typeface="Consolas"/>
                          <a:cs typeface="Consolas"/>
                          <a:sym typeface="Consolas"/>
                        </a:rPr>
                        <a:t>]);</a:t>
                      </a:r>
                      <a:br>
                        <a:rPr lang="ru-RU">
                          <a:latin typeface="Consolas"/>
                          <a:ea typeface="Consolas"/>
                          <a:cs typeface="Consolas"/>
                          <a:sym typeface="Consolas"/>
                        </a:rPr>
                      </a:br>
                      <a:br>
                        <a:rPr lang="ru-RU">
                          <a:latin typeface="Consolas"/>
                          <a:ea typeface="Consolas"/>
                          <a:cs typeface="Consolas"/>
                          <a:sym typeface="Consolas"/>
                        </a:rPr>
                      </a:br>
                      <a:r>
                        <a:rPr lang="ru-RU">
                          <a:solidFill>
                            <a:srgbClr val="006A00"/>
                          </a:solidFill>
                          <a:latin typeface="Consolas"/>
                          <a:ea typeface="Consolas"/>
                          <a:cs typeface="Consolas"/>
                          <a:sym typeface="Consolas"/>
                        </a:rPr>
                        <a:t># Ошибка</a:t>
                      </a:r>
                      <a:br>
                        <a:rPr lang="ru-RU">
                          <a:latin typeface="Consolas"/>
                          <a:ea typeface="Consolas"/>
                          <a:cs typeface="Consolas"/>
                          <a:sym typeface="Consolas"/>
                        </a:rPr>
                      </a:br>
                      <a:r>
                        <a:rPr lang="ru-RU">
                          <a:latin typeface="Consolas"/>
                          <a:ea typeface="Consolas"/>
                          <a:cs typeface="Consolas"/>
                          <a:sym typeface="Consolas"/>
                        </a:rPr>
                        <a:t>print(</a:t>
                      </a:r>
                      <a:r>
                        <a:rPr lang="ru-RU">
                          <a:solidFill>
                            <a:srgbClr val="C41A16"/>
                          </a:solidFill>
                          <a:latin typeface="Consolas"/>
                          <a:ea typeface="Consolas"/>
                          <a:cs typeface="Consolas"/>
                          <a:sym typeface="Consolas"/>
                        </a:rPr>
                        <a:t>"d[2] = "</a:t>
                      </a:r>
                      <a:r>
                        <a:rPr lang="ru-RU">
                          <a:latin typeface="Consolas"/>
                          <a:ea typeface="Consolas"/>
                          <a:cs typeface="Consolas"/>
                          <a:sym typeface="Consolas"/>
                        </a:rPr>
                        <a:t>, d[</a:t>
                      </a:r>
                      <a:r>
                        <a:rPr lang="ru-RU">
                          <a:solidFill>
                            <a:srgbClr val="1C00CF"/>
                          </a:solidFill>
                          <a:latin typeface="Consolas"/>
                          <a:ea typeface="Consolas"/>
                          <a:cs typeface="Consolas"/>
                          <a:sym typeface="Consolas"/>
                        </a:rPr>
                        <a:t>2</a:t>
                      </a:r>
                      <a:r>
                        <a:rPr lang="ru-RU">
                          <a:latin typeface="Consolas"/>
                          <a:ea typeface="Consolas"/>
                          <a:cs typeface="Consolas"/>
                          <a:sym typeface="Consolas"/>
                        </a:rPr>
                        <a:t>]);</a:t>
                      </a:r>
                      <a:endParaRPr>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Операторы в Python</a:t>
            </a:r>
            <a:endParaRPr/>
          </a:p>
        </p:txBody>
      </p:sp>
      <p:sp>
        <p:nvSpPr>
          <p:cNvPr id="290" name="Google Shape;290;p29"/>
          <p:cNvSpPr txBox="1"/>
          <p:nvPr>
            <p:ph idx="1" type="body"/>
          </p:nvPr>
        </p:nvSpPr>
        <p:spPr>
          <a:xfrm>
            <a:off x="479427" y="1273900"/>
            <a:ext cx="10923000" cy="85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SemiBold"/>
              <a:buNone/>
            </a:pPr>
            <a:r>
              <a:rPr lang="ru-RU" sz="1400"/>
              <a:t>Арифметические операторы используются для выполнения математических операций — сложения, вычитания, умножения и т. д.</a:t>
            </a:r>
            <a:endParaRPr sz="1400"/>
          </a:p>
        </p:txBody>
      </p:sp>
      <p:graphicFrame>
        <p:nvGraphicFramePr>
          <p:cNvPr id="291" name="Google Shape;291;p29"/>
          <p:cNvGraphicFramePr/>
          <p:nvPr/>
        </p:nvGraphicFramePr>
        <p:xfrm>
          <a:off x="2312563" y="2436300"/>
          <a:ext cx="3000000" cy="3000000"/>
        </p:xfrm>
        <a:graphic>
          <a:graphicData uri="http://schemas.openxmlformats.org/drawingml/2006/table">
            <a:tbl>
              <a:tblPr>
                <a:noFill/>
                <a:tableStyleId>{07F02B3E-F2A6-46A0-BA2B-4898A87211FC}</a:tableStyleId>
              </a:tblPr>
              <a:tblGrid>
                <a:gridCol w="719300"/>
                <a:gridCol w="4603925"/>
                <a:gridCol w="2243650"/>
              </a:tblGrid>
              <a:tr h="381000">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Сложение двух операндов или унарный плюс</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x + y + 2</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Вычитание правого оператора из левого или унарный минус</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x - y- 2</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Умножение двух операндов</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x * y</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Деление левого операнда на правый (результат всегда типа float)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x / y</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Остаток от деления левого операнда на правый</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x % y (остаток от x / y)</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Деление с округлением — деление, результат которого корректируется в меньшую сторону</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x // y</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Показатель степени — левый операнд возводится в значение правого операнда</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200">
                          <a:solidFill>
                            <a:schemeClr val="dk2"/>
                          </a:solidFill>
                          <a:latin typeface="Montserrat"/>
                          <a:ea typeface="Montserrat"/>
                          <a:cs typeface="Montserrat"/>
                          <a:sym typeface="Montserrat"/>
                        </a:rPr>
                        <a:t>x**y</a:t>
                      </a:r>
                      <a:endParaRPr sz="1200">
                        <a:solidFill>
                          <a:schemeClr val="dk2"/>
                        </a:solidFill>
                        <a:latin typeface="Montserrat"/>
                        <a:ea typeface="Montserrat"/>
                        <a:cs typeface="Montserrat"/>
                        <a:sym typeface="Montserrat"/>
                      </a:endParaRPr>
                    </a:p>
                  </a:txBody>
                  <a:tcPr marT="76200" marB="76200" marR="114300" marL="114300">
                    <a:lnL cap="flat" cmpd="sng" w="9525">
                      <a:solidFill>
                        <a:srgbClr val="DBDBDB">
                          <a:alpha val="0"/>
                        </a:srgbClr>
                      </a:solidFill>
                      <a:prstDash val="solid"/>
                      <a:round/>
                      <a:headEnd len="sm" w="sm" type="none"/>
                      <a:tailEnd len="sm" w="sm" type="none"/>
                    </a:lnL>
                    <a:lnR cap="flat" cmpd="sng" w="9525">
                      <a:solidFill>
                        <a:srgbClr val="DBDBDB">
                          <a:alpha val="0"/>
                        </a:srgbClr>
                      </a:solidFill>
                      <a:prstDash val="solid"/>
                      <a:round/>
                      <a:headEnd len="sm" w="sm" type="none"/>
                      <a:tailEnd len="sm" w="sm" type="none"/>
                    </a:lnR>
                    <a:lnT cap="flat" cmpd="sng" w="9525">
                      <a:solidFill>
                        <a:srgbClr val="DBDBDB">
                          <a:alpha val="0"/>
                        </a:srgbClr>
                      </a:solidFill>
                      <a:prstDash val="solid"/>
                      <a:round/>
                      <a:headEnd len="sm" w="sm" type="none"/>
                      <a:tailEnd len="sm" w="sm" type="none"/>
                    </a:lnT>
                    <a:lnB cap="flat" cmpd="sng" w="9525">
                      <a:solidFill>
                        <a:srgbClr val="DBDBDB">
                          <a:alpha val="0"/>
                        </a:srgbClr>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479425" y="597856"/>
            <a:ext cx="11229900" cy="114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Montserrat SemiBold"/>
              <a:buNone/>
            </a:pPr>
            <a:r>
              <a:rPr lang="ru-RU"/>
              <a:t>Операторы в Python</a:t>
            </a:r>
            <a:endParaRPr/>
          </a:p>
        </p:txBody>
      </p:sp>
      <p:sp>
        <p:nvSpPr>
          <p:cNvPr id="297" name="Google Shape;297;p30"/>
          <p:cNvSpPr txBox="1"/>
          <p:nvPr>
            <p:ph idx="1" type="body"/>
          </p:nvPr>
        </p:nvSpPr>
        <p:spPr>
          <a:xfrm>
            <a:off x="479427" y="1273900"/>
            <a:ext cx="10923000" cy="85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Montserrat SemiBold"/>
              <a:buNone/>
            </a:pPr>
            <a:r>
              <a:rPr lang="ru-RU" sz="1400"/>
              <a:t>Операторы сравнения используются для сравнения значений, они возвращают True или False в зависимости от условия.</a:t>
            </a:r>
            <a:endParaRPr sz="1400"/>
          </a:p>
        </p:txBody>
      </p:sp>
      <p:graphicFrame>
        <p:nvGraphicFramePr>
          <p:cNvPr id="298" name="Google Shape;298;p30"/>
          <p:cNvGraphicFramePr/>
          <p:nvPr/>
        </p:nvGraphicFramePr>
        <p:xfrm>
          <a:off x="3074163" y="2339350"/>
          <a:ext cx="3000000" cy="3000000"/>
        </p:xfrm>
        <a:graphic>
          <a:graphicData uri="http://schemas.openxmlformats.org/drawingml/2006/table">
            <a:tbl>
              <a:tblPr>
                <a:noFill/>
                <a:tableStyleId>{07F02B3E-F2A6-46A0-BA2B-4898A87211FC}</a:tableStyleId>
              </a:tblPr>
              <a:tblGrid>
                <a:gridCol w="698825"/>
                <a:gridCol w="4491600"/>
                <a:gridCol w="853250"/>
              </a:tblGrid>
              <a:tr h="381000">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&gt;</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Больше чем: True, если левый операнд больше правого</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&gt; y</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&lt;</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Меньше чем: True, если левый операнд меньше правого</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&lt; y</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Равно: True, если операнды равны между собой</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y</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Не равно: True, если операнды не равны между собой</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 y</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&gt;=</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Больше или равно: True, если левый операнд больше или равен правому</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&gt;= y</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&lt;=</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Меньше или равно: True, если левый операнд меньше или равен правому</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a:solidFill>
                            <a:schemeClr val="dk2"/>
                          </a:solidFill>
                          <a:latin typeface="Montserrat"/>
                          <a:ea typeface="Montserrat"/>
                          <a:cs typeface="Montserrat"/>
                          <a:sym typeface="Montserrat"/>
                        </a:rPr>
                        <a:t>x &lt;= y</a:t>
                      </a:r>
                      <a:endParaRPr>
                        <a:solidFill>
                          <a:schemeClr val="dk2"/>
                        </a:solidFill>
                        <a:latin typeface="Montserrat"/>
                        <a:ea typeface="Montserrat"/>
                        <a:cs typeface="Montserrat"/>
                        <a:sym typeface="Montserrat"/>
                      </a:endParaRPr>
                    </a:p>
                  </a:txBody>
                  <a:tcPr marT="76200" marB="76200" marR="114300" marL="114300">
                    <a:lnL cap="flat" cmpd="sng">
                      <a:solidFill>
                        <a:srgbClr val="DBDBDB"/>
                      </a:solidFill>
                      <a:prstDash val="solid"/>
                      <a:round/>
                      <a:headEnd len="sm" w="sm" type="none"/>
                      <a:tailEnd len="sm" w="sm" type="none"/>
                    </a:lnL>
                    <a:lnR cap="flat" cmpd="sng">
                      <a:solidFill>
                        <a:srgbClr val="DBDBDB"/>
                      </a:solidFill>
                      <a:prstDash val="solid"/>
                      <a:round/>
                      <a:headEnd len="sm" w="sm" type="none"/>
                      <a:tailEnd len="sm" w="sm" type="none"/>
                    </a:lnR>
                    <a:lnT cap="flat" cmpd="sng">
                      <a:solidFill>
                        <a:srgbClr val="DBDBDB"/>
                      </a:solidFill>
                      <a:prstDash val="solid"/>
                      <a:round/>
                      <a:headEnd len="sm" w="sm" type="none"/>
                      <a:tailEnd len="sm" w="sm" type="none"/>
                    </a:lnT>
                    <a:lnB cap="flat" cmpd="sng">
                      <a:solidFill>
                        <a:srgbClr val="DBDBDB"/>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