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12192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88">
          <p15:clr>
            <a:srgbClr val="A4A3A4"/>
          </p15:clr>
        </p15:guide>
        <p15:guide id="2" pos="3863">
          <p15:clr>
            <a:srgbClr val="A4A3A4"/>
          </p15:clr>
        </p15:guide>
        <p15:guide id="3" orient="horz" pos="12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EAEACC-B0B6-4288-85AE-5A77338FB1F7}">
  <a:tblStyle styleId="{FFEAEACC-B0B6-4288-85AE-5A77338FB1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88" orient="horz"/>
        <p:guide pos="3863"/>
        <p:guide pos="125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5.xml"/><Relationship Id="rId22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21" Type="http://schemas.openxmlformats.org/officeDocument/2006/relationships/font" Target="fonts/Montserrat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Montserrat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Montserrat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5772945b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b5772945b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b5772945b4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b5772945b4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b5772945db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b5772945db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b5772945b4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b5772945b4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5772945db_2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b5772945db_2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5772945db_2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2b5772945db_2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5772945db_2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b5772945db_2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3615054" y="-108997"/>
            <a:ext cx="8700900" cy="11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2579" l="0" r="0" t="2570"/>
          <a:stretch/>
        </p:blipFill>
        <p:spPr>
          <a:xfrm>
            <a:off x="-76200" y="-108997"/>
            <a:ext cx="3691256" cy="700255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/>
          <p:nvPr/>
        </p:nvSpPr>
        <p:spPr>
          <a:xfrm>
            <a:off x="3615054" y="-31900"/>
            <a:ext cx="8577000" cy="6889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3800791" y="6024880"/>
            <a:ext cx="80562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Montserrat"/>
              <a:buNone/>
              <a:defRPr sz="16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2" type="body"/>
          </p:nvPr>
        </p:nvSpPr>
        <p:spPr>
          <a:xfrm>
            <a:off x="3800791" y="4003199"/>
            <a:ext cx="80508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3" type="body"/>
          </p:nvPr>
        </p:nvSpPr>
        <p:spPr>
          <a:xfrm>
            <a:off x="488435" y="6024880"/>
            <a:ext cx="2638200" cy="3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b="0"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3806188" y="1396366"/>
            <a:ext cx="80454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b="0"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47" y="404842"/>
            <a:ext cx="2185400" cy="673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02">
          <p15:clr>
            <a:srgbClr val="FBAE40"/>
          </p15:clr>
        </p15:guide>
        <p15:guide id="4" orient="horz" pos="709">
          <p15:clr>
            <a:srgbClr val="FBAE40"/>
          </p15:clr>
        </p15:guide>
        <p15:guide id="5" pos="7469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7">
  <p:cSld name="МТУСИ_Графическое изображение_вид7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1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07" name="Google Shape;107;p11"/>
          <p:cNvSpPr/>
          <p:nvPr>
            <p:ph idx="2" type="pic"/>
          </p:nvPr>
        </p:nvSpPr>
        <p:spPr>
          <a:xfrm>
            <a:off x="479426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8" name="Google Shape;108;p11"/>
          <p:cNvSpPr/>
          <p:nvPr>
            <p:ph idx="3" type="pic"/>
          </p:nvPr>
        </p:nvSpPr>
        <p:spPr>
          <a:xfrm>
            <a:off x="479426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9" name="Google Shape;109;p11"/>
          <p:cNvSpPr/>
          <p:nvPr>
            <p:ph idx="4" type="pic"/>
          </p:nvPr>
        </p:nvSpPr>
        <p:spPr>
          <a:xfrm>
            <a:off x="4323875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0" name="Google Shape;110;p11"/>
          <p:cNvSpPr/>
          <p:nvPr>
            <p:ph idx="5" type="pic"/>
          </p:nvPr>
        </p:nvSpPr>
        <p:spPr>
          <a:xfrm>
            <a:off x="4323875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1" name="Google Shape;111;p11"/>
          <p:cNvSpPr/>
          <p:nvPr>
            <p:ph idx="6" type="pic"/>
          </p:nvPr>
        </p:nvSpPr>
        <p:spPr>
          <a:xfrm>
            <a:off x="8165150" y="1686557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2" name="Google Shape;112;p11"/>
          <p:cNvSpPr/>
          <p:nvPr>
            <p:ph idx="7" type="pic"/>
          </p:nvPr>
        </p:nvSpPr>
        <p:spPr>
          <a:xfrm>
            <a:off x="8165150" y="4021453"/>
            <a:ext cx="3544200" cy="22167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1">
  <p:cSld name="МТУСИ_График_вид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2"/>
          <p:cNvSpPr txBox="1"/>
          <p:nvPr>
            <p:ph idx="12" type="sldNum"/>
          </p:nvPr>
        </p:nvSpPr>
        <p:spPr>
          <a:xfrm>
            <a:off x="8966200" y="6352540"/>
            <a:ext cx="274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8" name="Google Shape;118;p12"/>
          <p:cNvSpPr txBox="1"/>
          <p:nvPr>
            <p:ph idx="1" type="body"/>
          </p:nvPr>
        </p:nvSpPr>
        <p:spPr>
          <a:xfrm>
            <a:off x="479424" y="1922465"/>
            <a:ext cx="5616600" cy="7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12"/>
          <p:cNvSpPr txBox="1"/>
          <p:nvPr>
            <p:ph idx="2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2"/>
          <p:cNvSpPr txBox="1"/>
          <p:nvPr>
            <p:ph idx="3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2"/>
          <p:cNvSpPr/>
          <p:nvPr>
            <p:ph idx="4" type="chart"/>
          </p:nvPr>
        </p:nvSpPr>
        <p:spPr>
          <a:xfrm>
            <a:off x="6356350" y="1923100"/>
            <a:ext cx="5353200" cy="42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2">
  <p:cSld name="МТУСИ_График_вид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479425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6280470" y="4152900"/>
            <a:ext cx="5433600" cy="20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3"/>
          <p:cNvSpPr/>
          <p:nvPr>
            <p:ph idx="3" type="chart"/>
          </p:nvPr>
        </p:nvSpPr>
        <p:spPr>
          <a:xfrm>
            <a:off x="482600" y="1746941"/>
            <a:ext cx="5430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0" name="Google Shape;130;p13"/>
          <p:cNvSpPr/>
          <p:nvPr>
            <p:ph idx="4" type="chart"/>
          </p:nvPr>
        </p:nvSpPr>
        <p:spPr>
          <a:xfrm>
            <a:off x="6275704" y="1746941"/>
            <a:ext cx="5433600" cy="22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3">
  <p:cSld name="МТУСИ_График_вид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8153400" y="1705608"/>
            <a:ext cx="3544200" cy="4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4"/>
          <p:cNvSpPr/>
          <p:nvPr>
            <p:ph idx="2" type="chart"/>
          </p:nvPr>
        </p:nvSpPr>
        <p:spPr>
          <a:xfrm>
            <a:off x="479425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8" name="Google Shape;138;p14"/>
          <p:cNvSpPr/>
          <p:nvPr>
            <p:ph idx="3" type="chart"/>
          </p:nvPr>
        </p:nvSpPr>
        <p:spPr>
          <a:xfrm>
            <a:off x="4316412" y="1705607"/>
            <a:ext cx="3544200" cy="34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4" type="body"/>
          </p:nvPr>
        </p:nvSpPr>
        <p:spPr>
          <a:xfrm>
            <a:off x="479425" y="5296534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5" type="body"/>
          </p:nvPr>
        </p:nvSpPr>
        <p:spPr>
          <a:xfrm>
            <a:off x="4316412" y="5290183"/>
            <a:ext cx="3544200" cy="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4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к_вид4">
  <p:cSld name="МТУСИ_График_вид4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2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3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5"/>
          <p:cNvSpPr/>
          <p:nvPr>
            <p:ph idx="4" type="chart"/>
          </p:nvPr>
        </p:nvSpPr>
        <p:spPr>
          <a:xfrm>
            <a:off x="479425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5" type="chart"/>
          </p:nvPr>
        </p:nvSpPr>
        <p:spPr>
          <a:xfrm>
            <a:off x="4316412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15"/>
          <p:cNvSpPr/>
          <p:nvPr>
            <p:ph idx="6" type="chart"/>
          </p:nvPr>
        </p:nvSpPr>
        <p:spPr>
          <a:xfrm>
            <a:off x="8153399" y="1705607"/>
            <a:ext cx="35442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1">
  <p:cSld name="МТУСИ_Цифры для определения_вид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84506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16"/>
          <p:cNvSpPr txBox="1"/>
          <p:nvPr>
            <p:ph idx="3" type="body"/>
          </p:nvPr>
        </p:nvSpPr>
        <p:spPr>
          <a:xfrm>
            <a:off x="4328957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6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16"/>
          <p:cNvSpPr txBox="1"/>
          <p:nvPr>
            <p:ph idx="5" type="body"/>
          </p:nvPr>
        </p:nvSpPr>
        <p:spPr>
          <a:xfrm>
            <a:off x="8170233" y="2691130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16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7" type="body"/>
          </p:nvPr>
        </p:nvSpPr>
        <p:spPr>
          <a:xfrm>
            <a:off x="482601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6"/>
          <p:cNvSpPr txBox="1"/>
          <p:nvPr>
            <p:ph idx="8" type="body"/>
          </p:nvPr>
        </p:nvSpPr>
        <p:spPr>
          <a:xfrm>
            <a:off x="482600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6"/>
          <p:cNvSpPr txBox="1"/>
          <p:nvPr>
            <p:ph idx="9" type="body"/>
          </p:nvPr>
        </p:nvSpPr>
        <p:spPr>
          <a:xfrm>
            <a:off x="4327052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6"/>
          <p:cNvSpPr txBox="1"/>
          <p:nvPr>
            <p:ph idx="13" type="body"/>
          </p:nvPr>
        </p:nvSpPr>
        <p:spPr>
          <a:xfrm>
            <a:off x="4327051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6"/>
          <p:cNvSpPr txBox="1"/>
          <p:nvPr>
            <p:ph idx="14" type="body"/>
          </p:nvPr>
        </p:nvSpPr>
        <p:spPr>
          <a:xfrm>
            <a:off x="8168328" y="4765041"/>
            <a:ext cx="35442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5" type="body"/>
          </p:nvPr>
        </p:nvSpPr>
        <p:spPr>
          <a:xfrm>
            <a:off x="8168327" y="4150360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6"/>
          <p:cNvSpPr txBox="1"/>
          <p:nvPr>
            <p:ph idx="1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Цифры для определения_вид2">
  <p:cSld name="МТУСИ_Цифры для определения_вид2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484506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2" type="body"/>
          </p:nvPr>
        </p:nvSpPr>
        <p:spPr>
          <a:xfrm>
            <a:off x="484505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3" type="body"/>
          </p:nvPr>
        </p:nvSpPr>
        <p:spPr>
          <a:xfrm>
            <a:off x="4328957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4" type="body"/>
          </p:nvPr>
        </p:nvSpPr>
        <p:spPr>
          <a:xfrm>
            <a:off x="4328956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7"/>
          <p:cNvSpPr txBox="1"/>
          <p:nvPr>
            <p:ph idx="5" type="body"/>
          </p:nvPr>
        </p:nvSpPr>
        <p:spPr>
          <a:xfrm>
            <a:off x="8170233" y="2691130"/>
            <a:ext cx="35442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7"/>
          <p:cNvSpPr txBox="1"/>
          <p:nvPr>
            <p:ph idx="6" type="body"/>
          </p:nvPr>
        </p:nvSpPr>
        <p:spPr>
          <a:xfrm>
            <a:off x="8170232" y="2076449"/>
            <a:ext cx="3544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  <a:defRPr sz="40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17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1">
  <p:cSld name="МТУСИ_Текст_вид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479425" y="1828799"/>
            <a:ext cx="35442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18"/>
          <p:cNvSpPr txBox="1"/>
          <p:nvPr>
            <p:ph idx="2" type="body"/>
          </p:nvPr>
        </p:nvSpPr>
        <p:spPr>
          <a:xfrm>
            <a:off x="4316412" y="1828637"/>
            <a:ext cx="3544200" cy="44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18"/>
          <p:cNvSpPr txBox="1"/>
          <p:nvPr>
            <p:ph idx="3" type="body"/>
          </p:nvPr>
        </p:nvSpPr>
        <p:spPr>
          <a:xfrm>
            <a:off x="8153400" y="1828799"/>
            <a:ext cx="3555900" cy="4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18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екст_вид2">
  <p:cSld name="МТУСИ_Текст_вид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3" name="Google Shape;193;p19"/>
          <p:cNvSpPr txBox="1"/>
          <p:nvPr>
            <p:ph idx="1" type="body"/>
          </p:nvPr>
        </p:nvSpPr>
        <p:spPr>
          <a:xfrm>
            <a:off x="479425" y="1738315"/>
            <a:ext cx="11233200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2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1">
  <p:cSld name="МТУСИ_Таблица_вид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0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2" type="body"/>
          </p:nvPr>
        </p:nvSpPr>
        <p:spPr>
          <a:xfrm>
            <a:off x="8255479" y="2440089"/>
            <a:ext cx="3457200" cy="31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b="0" sz="1200"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3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4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Иллюстрация процесса">
  <p:cSld name="МТУСИ_Иллюстрация процесса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" name="Google Shape;30;p3"/>
          <p:cNvSpPr/>
          <p:nvPr>
            <p:ph idx="2" type="pic"/>
          </p:nvPr>
        </p:nvSpPr>
        <p:spPr>
          <a:xfrm>
            <a:off x="479423" y="2735265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1" name="Google Shape;31;p3"/>
          <p:cNvSpPr txBox="1"/>
          <p:nvPr>
            <p:ph idx="1" type="body"/>
          </p:nvPr>
        </p:nvSpPr>
        <p:spPr>
          <a:xfrm>
            <a:off x="479423" y="1798320"/>
            <a:ext cx="11233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3" type="body"/>
          </p:nvPr>
        </p:nvSpPr>
        <p:spPr>
          <a:xfrm>
            <a:off x="1971675" y="2735266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4" type="body"/>
          </p:nvPr>
        </p:nvSpPr>
        <p:spPr>
          <a:xfrm>
            <a:off x="479425" y="5603240"/>
            <a:ext cx="112299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"/>
          <p:cNvSpPr/>
          <p:nvPr>
            <p:ph idx="5" type="pic"/>
          </p:nvPr>
        </p:nvSpPr>
        <p:spPr>
          <a:xfrm>
            <a:off x="479423" y="3702060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5" name="Google Shape;35;p3"/>
          <p:cNvSpPr/>
          <p:nvPr>
            <p:ph idx="6" type="pic"/>
          </p:nvPr>
        </p:nvSpPr>
        <p:spPr>
          <a:xfrm>
            <a:off x="479423" y="4638039"/>
            <a:ext cx="1296000" cy="8535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36" name="Google Shape;36;p3"/>
          <p:cNvSpPr txBox="1"/>
          <p:nvPr>
            <p:ph idx="7" type="body"/>
          </p:nvPr>
        </p:nvSpPr>
        <p:spPr>
          <a:xfrm>
            <a:off x="1971674" y="3699500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8" type="body"/>
          </p:nvPr>
        </p:nvSpPr>
        <p:spPr>
          <a:xfrm>
            <a:off x="1971673" y="4636445"/>
            <a:ext cx="97269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9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Таблица_вид2">
  <p:cSld name="МТУСИ_Таблица_вид2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06" name="Google Shape;206;p21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1"/>
          <p:cNvSpPr txBox="1"/>
          <p:nvPr>
            <p:ph idx="1" type="body"/>
          </p:nvPr>
        </p:nvSpPr>
        <p:spPr>
          <a:xfrm>
            <a:off x="477835" y="1819118"/>
            <a:ext cx="11229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 SemiBold"/>
              <a:buNone/>
              <a:defRPr sz="16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21"/>
          <p:cNvSpPr txBox="1"/>
          <p:nvPr>
            <p:ph idx="2" type="body"/>
          </p:nvPr>
        </p:nvSpPr>
        <p:spPr>
          <a:xfrm>
            <a:off x="479425" y="5670369"/>
            <a:ext cx="112332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21"/>
          <p:cNvSpPr txBox="1"/>
          <p:nvPr>
            <p:ph idx="3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вид1">
  <p:cSld name="МТУСИ_вид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4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1">
  <p:cSld name="МТУСИ_Графическое изображение_вид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79424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p5"/>
          <p:cNvSpPr/>
          <p:nvPr>
            <p:ph idx="2" type="pic"/>
          </p:nvPr>
        </p:nvSpPr>
        <p:spPr>
          <a:xfrm>
            <a:off x="4524375" y="1798320"/>
            <a:ext cx="71850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49" name="Google Shape;49;p5"/>
          <p:cNvSpPr txBox="1"/>
          <p:nvPr>
            <p:ph idx="1" type="body"/>
          </p:nvPr>
        </p:nvSpPr>
        <p:spPr>
          <a:xfrm>
            <a:off x="479424" y="1798320"/>
            <a:ext cx="38925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3" type="body"/>
          </p:nvPr>
        </p:nvSpPr>
        <p:spPr>
          <a:xfrm>
            <a:off x="479426" y="2763520"/>
            <a:ext cx="38925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4" type="body"/>
          </p:nvPr>
        </p:nvSpPr>
        <p:spPr>
          <a:xfrm>
            <a:off x="479426" y="5603240"/>
            <a:ext cx="3892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orient="horz" pos="1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2">
  <p:cSld name="МТУСИ_Графическое изображение_вид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7" name="Google Shape;57;p6"/>
          <p:cNvSpPr/>
          <p:nvPr>
            <p:ph idx="2" type="pic"/>
          </p:nvPr>
        </p:nvSpPr>
        <p:spPr>
          <a:xfrm>
            <a:off x="6309042" y="1798320"/>
            <a:ext cx="5400300" cy="4373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479424" y="1798320"/>
            <a:ext cx="56166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3" type="body"/>
          </p:nvPr>
        </p:nvSpPr>
        <p:spPr>
          <a:xfrm>
            <a:off x="479425" y="2763520"/>
            <a:ext cx="5616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"/>
          <p:cNvSpPr txBox="1"/>
          <p:nvPr>
            <p:ph idx="4" type="body"/>
          </p:nvPr>
        </p:nvSpPr>
        <p:spPr>
          <a:xfrm>
            <a:off x="479425" y="5603240"/>
            <a:ext cx="56166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3">
  <p:cSld name="МТУСИ_Графическое изображение_вид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6" name="Google Shape;66;p7"/>
          <p:cNvSpPr/>
          <p:nvPr>
            <p:ph idx="2" type="pic"/>
          </p:nvPr>
        </p:nvSpPr>
        <p:spPr>
          <a:xfrm>
            <a:off x="7781926" y="1798320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479423" y="1798320"/>
            <a:ext cx="7054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  <a:defRPr sz="2400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3" type="body"/>
          </p:nvPr>
        </p:nvSpPr>
        <p:spPr>
          <a:xfrm>
            <a:off x="479425" y="2763520"/>
            <a:ext cx="70548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4" type="body"/>
          </p:nvPr>
        </p:nvSpPr>
        <p:spPr>
          <a:xfrm>
            <a:off x="479425" y="5603240"/>
            <a:ext cx="70548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None/>
              <a:defRPr sz="1200">
                <a:solidFill>
                  <a:schemeClr val="accent6"/>
                </a:solidFill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"/>
          <p:cNvSpPr/>
          <p:nvPr>
            <p:ph idx="5" type="pic"/>
          </p:nvPr>
        </p:nvSpPr>
        <p:spPr>
          <a:xfrm>
            <a:off x="7781926" y="4057332"/>
            <a:ext cx="3927600" cy="21141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71" name="Google Shape;71;p7"/>
          <p:cNvSpPr txBox="1"/>
          <p:nvPr>
            <p:ph idx="6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4">
  <p:cSld name="МТУСИ_Графическое изображение_вид4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6" name="Google Shape;76;p8"/>
          <p:cNvSpPr/>
          <p:nvPr>
            <p:ph idx="2" type="pic"/>
          </p:nvPr>
        </p:nvSpPr>
        <p:spPr>
          <a:xfrm>
            <a:off x="479425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479425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/>
          <p:nvPr>
            <p:ph idx="3" type="pic"/>
          </p:nvPr>
        </p:nvSpPr>
        <p:spPr>
          <a:xfrm>
            <a:off x="6280470" y="1686558"/>
            <a:ext cx="5433600" cy="1742400"/>
          </a:xfrm>
          <a:prstGeom prst="rect">
            <a:avLst/>
          </a:prstGeom>
          <a:solidFill>
            <a:srgbClr val="D0BFEF"/>
          </a:solidFill>
          <a:ln>
            <a:noFill/>
          </a:ln>
        </p:spPr>
      </p:sp>
      <p:sp>
        <p:nvSpPr>
          <p:cNvPr id="79" name="Google Shape;79;p8"/>
          <p:cNvSpPr txBox="1"/>
          <p:nvPr>
            <p:ph idx="4" type="body"/>
          </p:nvPr>
        </p:nvSpPr>
        <p:spPr>
          <a:xfrm>
            <a:off x="6280470" y="3510280"/>
            <a:ext cx="54336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5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5">
  <p:cSld name="МТУСИ_Графическое изображение_вид5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5" name="Google Shape;85;p9"/>
          <p:cNvSpPr/>
          <p:nvPr>
            <p:ph idx="2" type="pic"/>
          </p:nvPr>
        </p:nvSpPr>
        <p:spPr>
          <a:xfrm>
            <a:off x="479426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6" name="Google Shape;86;p9"/>
          <p:cNvSpPr txBox="1"/>
          <p:nvPr>
            <p:ph idx="1" type="body"/>
          </p:nvPr>
        </p:nvSpPr>
        <p:spPr>
          <a:xfrm>
            <a:off x="479425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9"/>
          <p:cNvSpPr/>
          <p:nvPr>
            <p:ph idx="3" type="pic"/>
          </p:nvPr>
        </p:nvSpPr>
        <p:spPr>
          <a:xfrm>
            <a:off x="4316413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88" name="Google Shape;88;p9"/>
          <p:cNvSpPr txBox="1"/>
          <p:nvPr>
            <p:ph idx="4" type="body"/>
          </p:nvPr>
        </p:nvSpPr>
        <p:spPr>
          <a:xfrm>
            <a:off x="4316412" y="3510280"/>
            <a:ext cx="35442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9"/>
          <p:cNvSpPr/>
          <p:nvPr>
            <p:ph idx="5" type="pic"/>
          </p:nvPr>
        </p:nvSpPr>
        <p:spPr>
          <a:xfrm>
            <a:off x="8153400" y="1686557"/>
            <a:ext cx="3544200" cy="17424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0" name="Google Shape;90;p9"/>
          <p:cNvSpPr txBox="1"/>
          <p:nvPr>
            <p:ph idx="6" type="body"/>
          </p:nvPr>
        </p:nvSpPr>
        <p:spPr>
          <a:xfrm>
            <a:off x="8153400" y="3510280"/>
            <a:ext cx="3555900" cy="27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9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ТУСИ_Графическое изображение_вид6">
  <p:cSld name="МТУСИ_Графическое изображение_вид6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>
            <p:ph type="title"/>
          </p:nvPr>
        </p:nvSpPr>
        <p:spPr>
          <a:xfrm>
            <a:off x="479425" y="597856"/>
            <a:ext cx="112299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  <a:defRPr b="0" sz="3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0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0"/>
          <p:cNvSpPr txBox="1"/>
          <p:nvPr>
            <p:ph idx="12" type="sldNum"/>
          </p:nvPr>
        </p:nvSpPr>
        <p:spPr>
          <a:xfrm>
            <a:off x="8966200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6" name="Google Shape;96;p10"/>
          <p:cNvSpPr/>
          <p:nvPr>
            <p:ph idx="2" type="pic"/>
          </p:nvPr>
        </p:nvSpPr>
        <p:spPr>
          <a:xfrm>
            <a:off x="479426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479425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0"/>
          <p:cNvSpPr/>
          <p:nvPr>
            <p:ph idx="3" type="pic"/>
          </p:nvPr>
        </p:nvSpPr>
        <p:spPr>
          <a:xfrm>
            <a:off x="4316413" y="1686557"/>
            <a:ext cx="3544200" cy="2727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99" name="Google Shape;99;p10"/>
          <p:cNvSpPr txBox="1"/>
          <p:nvPr>
            <p:ph idx="4" type="body"/>
          </p:nvPr>
        </p:nvSpPr>
        <p:spPr>
          <a:xfrm>
            <a:off x="4316412" y="4495798"/>
            <a:ext cx="35442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0"/>
          <p:cNvSpPr/>
          <p:nvPr>
            <p:ph idx="5" type="pic"/>
          </p:nvPr>
        </p:nvSpPr>
        <p:spPr>
          <a:xfrm>
            <a:off x="8153400" y="1686558"/>
            <a:ext cx="3544200" cy="2718900"/>
          </a:xfrm>
          <a:prstGeom prst="rect">
            <a:avLst/>
          </a:prstGeom>
          <a:solidFill>
            <a:srgbClr val="E7DEF7"/>
          </a:solidFill>
          <a:ln>
            <a:noFill/>
          </a:ln>
        </p:spPr>
      </p:sp>
      <p:sp>
        <p:nvSpPr>
          <p:cNvPr id="101" name="Google Shape;101;p10"/>
          <p:cNvSpPr txBox="1"/>
          <p:nvPr>
            <p:ph idx="6" type="body"/>
          </p:nvPr>
        </p:nvSpPr>
        <p:spPr>
          <a:xfrm>
            <a:off x="8153400" y="4495798"/>
            <a:ext cx="3555900" cy="17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  <a:defRPr sz="1200"/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0"/>
          <p:cNvSpPr txBox="1"/>
          <p:nvPr>
            <p:ph idx="7" type="body"/>
          </p:nvPr>
        </p:nvSpPr>
        <p:spPr>
          <a:xfrm>
            <a:off x="479424" y="149225"/>
            <a:ext cx="9940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 SemiBold"/>
              <a:buNone/>
              <a:defRPr sz="16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indent="-228600" lvl="1" marL="9144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23" Type="http://schemas.openxmlformats.org/officeDocument/2006/relationships/theme" Target="../theme/theme2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6675" y="-55829"/>
            <a:ext cx="12344400" cy="6419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>
            <p:ph type="title"/>
          </p:nvPr>
        </p:nvSpPr>
        <p:spPr>
          <a:xfrm>
            <a:off x="952500" y="2425748"/>
            <a:ext cx="108990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  <a:defRPr b="0" i="0" sz="3600" u="none" cap="none" strike="noStrik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952500" y="3676650"/>
            <a:ext cx="10401300" cy="26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"/>
              <a:buNone/>
              <a:defRPr b="0" i="0" sz="4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"/>
              <a:buNone/>
              <a:defRPr b="0" i="0" sz="3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228600" lvl="2" marL="13716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0" i="0" sz="2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228600" lvl="3" marL="18288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0" i="0" sz="1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228600" lvl="4" marL="22860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79425" y="635254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1" type="ftr"/>
          </p:nvPr>
        </p:nvSpPr>
        <p:spPr>
          <a:xfrm>
            <a:off x="479425" y="6356350"/>
            <a:ext cx="767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2" type="sldNum"/>
          </p:nvPr>
        </p:nvSpPr>
        <p:spPr>
          <a:xfrm>
            <a:off x="8969375" y="6350687"/>
            <a:ext cx="2857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600" u="none" cap="none" strike="noStrike">
                <a:solidFill>
                  <a:srgbClr val="8D8A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760167" y="142188"/>
            <a:ext cx="952406" cy="2934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pos="302">
          <p15:clr>
            <a:srgbClr val="F26B43"/>
          </p15:clr>
        </p15:guide>
        <p15:guide id="5" pos="7378">
          <p15:clr>
            <a:srgbClr val="F26B43"/>
          </p15:clr>
        </p15:guide>
        <p15:guide id="6" orient="horz" pos="436">
          <p15:clr>
            <a:srgbClr val="F26B43"/>
          </p15:clr>
        </p15:guide>
        <p15:guide id="7" orient="horz" pos="890">
          <p15:clr>
            <a:srgbClr val="F26B43"/>
          </p15:clr>
        </p15:guide>
        <p15:guide id="8" orient="horz" pos="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chick.io/tutorials/python/keywords-identifie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idx="2" type="body"/>
          </p:nvPr>
        </p:nvSpPr>
        <p:spPr>
          <a:xfrm>
            <a:off x="3800791" y="4003199"/>
            <a:ext cx="805084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lang="ru-RU" sz="4000"/>
              <a:t>Лекция 2: Функции в Python, базовые алгоритмы</a:t>
            </a:r>
            <a:endParaRPr sz="4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>
            <p:ph type="title"/>
          </p:nvPr>
        </p:nvSpPr>
        <p:spPr>
          <a:xfrm>
            <a:off x="3806188" y="1396366"/>
            <a:ext cx="8045451" cy="2032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ontserrat SemiBold"/>
              <a:buNone/>
            </a:pPr>
            <a:r>
              <a:rPr lang="ru-RU"/>
              <a:t>Введение в ИТ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Функции в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1" name="Google Shape;221;p23"/>
          <p:cNvSpPr txBox="1"/>
          <p:nvPr>
            <p:ph idx="1" type="body"/>
          </p:nvPr>
        </p:nvSpPr>
        <p:spPr>
          <a:xfrm>
            <a:off x="479425" y="1354575"/>
            <a:ext cx="67683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 SemiBold"/>
              <a:buNone/>
            </a:pPr>
            <a:r>
              <a:rPr lang="ru-RU"/>
              <a:t>Функция — это группа связанных инструкций, выполняющих определенную задачу.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7409300" y="3329800"/>
            <a:ext cx="37920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имя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_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функции</a:t>
            </a:r>
            <a:r>
              <a:rPr lang="ru-RU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(аргументы)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"""строка документации"""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операторы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7409300" y="2951200"/>
            <a:ext cx="3000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 конструкции: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479425" y="2837325"/>
            <a:ext cx="6225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Функции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помогают разбить нашу программу на более мелкие части. По мере того, как наша программа становится все больше и больше, функции делают ее более организованной и управляемой.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Кроме того, </a:t>
            </a:r>
            <a:r>
              <a:rPr b="1"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функцию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можно вызвать из различных мест программы, что позволяет избежать повторения программного кода.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4"/>
          <p:cNvSpPr txBox="1"/>
          <p:nvPr>
            <p:ph type="title"/>
          </p:nvPr>
        </p:nvSpPr>
        <p:spPr>
          <a:xfrm>
            <a:off x="481050" y="615950"/>
            <a:ext cx="110118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1" lang="ru-RU">
                <a:latin typeface="Montserrat"/>
                <a:ea typeface="Montserrat"/>
                <a:cs typeface="Montserrat"/>
                <a:sym typeface="Montserrat"/>
              </a:rPr>
              <a:t>Аргументы функции в Python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</a:pPr>
            <a:r>
              <a:t/>
            </a:r>
            <a:endParaRPr b="1"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24"/>
          <p:cNvSpPr txBox="1"/>
          <p:nvPr>
            <p:ph idx="3" type="body"/>
          </p:nvPr>
        </p:nvSpPr>
        <p:spPr>
          <a:xfrm>
            <a:off x="633625" y="1907575"/>
            <a:ext cx="6998400" cy="39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7500" lvl="0" marL="736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Roboto"/>
              <a:buAutoNum type="arabicPeriod"/>
            </a:pPr>
            <a:r>
              <a:rPr lang="ru-RU">
                <a:highlight>
                  <a:srgbClr val="FFFFFF"/>
                </a:highlight>
              </a:rPr>
              <a:t>Ключевое слово</a:t>
            </a:r>
            <a:r>
              <a:rPr lang="ru-RU">
                <a:solidFill>
                  <a:srgbClr val="4A4A4A"/>
                </a:solidFill>
                <a:highlight>
                  <a:srgbClr val="FFFFFF"/>
                </a:highlight>
              </a:rPr>
              <a:t> </a:t>
            </a:r>
            <a:r>
              <a:rPr lang="ru-RU">
                <a:solidFill>
                  <a:srgbClr val="DA1039"/>
                </a:solidFill>
                <a:highlight>
                  <a:srgbClr val="F5F5F5"/>
                </a:highlight>
              </a:rPr>
              <a:t>def</a:t>
            </a:r>
            <a:r>
              <a:rPr lang="ru-RU">
                <a:highlight>
                  <a:srgbClr val="FFFFFF"/>
                </a:highlight>
              </a:rPr>
              <a:t> — начало заголовка функции.</a:t>
            </a:r>
            <a:endParaRPr>
              <a:highlight>
                <a:srgbClr val="FFFFFF"/>
              </a:highlight>
            </a:endParaRPr>
          </a:p>
          <a:p>
            <a:pPr indent="-3175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Montserrat"/>
              <a:buAutoNum type="arabicPeriod"/>
            </a:pPr>
            <a:r>
              <a:rPr lang="ru-RU">
                <a:highlight>
                  <a:srgbClr val="FFFFFF"/>
                </a:highlight>
              </a:rPr>
              <a:t>Имя функции — для однозначной идентификации функции. Оно соответствует</a:t>
            </a:r>
            <a:r>
              <a:rPr lang="ru-RU">
                <a:solidFill>
                  <a:srgbClr val="4A4A4A"/>
                </a:solidFill>
                <a:highlight>
                  <a:srgbClr val="FFFFFF"/>
                </a:highlight>
              </a:rPr>
              <a:t> </a:t>
            </a:r>
            <a:r>
              <a:rPr lang="ru-RU">
                <a:solidFill>
                  <a:srgbClr val="3273D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правилам называния идентификаторов</a:t>
            </a:r>
            <a:r>
              <a:rPr lang="ru-RU">
                <a:solidFill>
                  <a:srgbClr val="4A4A4A"/>
                </a:solidFill>
                <a:highlight>
                  <a:srgbClr val="FFFFFF"/>
                </a:highlight>
              </a:rPr>
              <a:t> </a:t>
            </a:r>
            <a:r>
              <a:rPr lang="ru-RU">
                <a:highlight>
                  <a:srgbClr val="FFFFFF"/>
                </a:highlight>
              </a:rPr>
              <a:t>в Python.</a:t>
            </a:r>
            <a:endParaRPr>
              <a:highlight>
                <a:srgbClr val="FFFFFF"/>
              </a:highlight>
            </a:endParaRPr>
          </a:p>
          <a:p>
            <a:pPr indent="-3175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-RU">
                <a:highlight>
                  <a:srgbClr val="FFFFFF"/>
                </a:highlight>
              </a:rPr>
              <a:t>С помощью параметров (аргументов) мы передаем значения в функцию. Аргументов может и не быть. </a:t>
            </a:r>
            <a:endParaRPr>
              <a:highlight>
                <a:srgbClr val="FFFFFF"/>
              </a:highlight>
            </a:endParaRPr>
          </a:p>
          <a:p>
            <a:pPr indent="-3175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ru-RU">
                <a:highlight>
                  <a:srgbClr val="FFFFFF"/>
                </a:highlight>
              </a:rPr>
              <a:t>Двоеточие </a:t>
            </a:r>
            <a:r>
              <a:rPr lang="ru-RU">
                <a:highlight>
                  <a:srgbClr val="F5F5F5"/>
                </a:highlight>
              </a:rPr>
              <a:t>:</a:t>
            </a:r>
            <a:r>
              <a:rPr lang="ru-RU">
                <a:highlight>
                  <a:srgbClr val="FFFFFF"/>
                </a:highlight>
              </a:rPr>
              <a:t> обозначает конец заголовка функции.</a:t>
            </a:r>
            <a:endParaRPr>
              <a:highlight>
                <a:srgbClr val="FFFFFF"/>
              </a:highlight>
            </a:endParaRPr>
          </a:p>
          <a:p>
            <a:pPr indent="-3175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-RU">
                <a:highlight>
                  <a:srgbClr val="FFFFFF"/>
                </a:highlight>
              </a:rPr>
              <a:t>Необязательная строка документации (docstring) нужна для описания того, что делает функция.</a:t>
            </a:r>
            <a:endParaRPr>
              <a:highlight>
                <a:srgbClr val="FFFFFF"/>
              </a:highlight>
            </a:endParaRPr>
          </a:p>
          <a:p>
            <a:pPr indent="-3175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AutoNum type="arabicPeriod"/>
            </a:pPr>
            <a:r>
              <a:rPr lang="ru-RU">
                <a:highlight>
                  <a:srgbClr val="FFFFFF"/>
                </a:highlight>
              </a:rPr>
              <a:t>Один или несколько операторов Python составляют тело функции. Все инструкции должны иметь одинаковый отступ (4 пробела или 1 TAB).</a:t>
            </a:r>
            <a:endParaRPr>
              <a:highlight>
                <a:srgbClr val="FFFFFF"/>
              </a:highlight>
            </a:endParaRPr>
          </a:p>
          <a:p>
            <a:pPr indent="-317500" lvl="0" marL="736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400"/>
              <a:buFont typeface="Roboto"/>
              <a:buAutoNum type="arabicPeriod"/>
            </a:pPr>
            <a:r>
              <a:rPr lang="ru-RU">
                <a:highlight>
                  <a:srgbClr val="FFFFFF"/>
                </a:highlight>
              </a:rPr>
              <a:t>Оператор</a:t>
            </a:r>
            <a:r>
              <a:rPr lang="ru-RU">
                <a:solidFill>
                  <a:srgbClr val="4A4A4A"/>
                </a:solidFill>
                <a:highlight>
                  <a:srgbClr val="FFFFFF"/>
                </a:highlight>
              </a:rPr>
              <a:t> </a:t>
            </a:r>
            <a:r>
              <a:rPr lang="ru-RU">
                <a:solidFill>
                  <a:srgbClr val="DA1039"/>
                </a:solidFill>
                <a:highlight>
                  <a:srgbClr val="F5F5F5"/>
                </a:highlight>
              </a:rPr>
              <a:t>return</a:t>
            </a:r>
            <a:r>
              <a:rPr lang="ru-RU">
                <a:solidFill>
                  <a:srgbClr val="4A4A4A"/>
                </a:solidFill>
                <a:highlight>
                  <a:srgbClr val="FFFFFF"/>
                </a:highlight>
              </a:rPr>
              <a:t> </a:t>
            </a:r>
            <a:r>
              <a:rPr lang="ru-RU">
                <a:highlight>
                  <a:srgbClr val="FFFFFF"/>
                </a:highlight>
              </a:rPr>
              <a:t>возвращает переданное значение из функции. Он необязателен.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>
            <p:ph type="title"/>
          </p:nvPr>
        </p:nvSpPr>
        <p:spPr>
          <a:xfrm>
            <a:off x="479425" y="597853"/>
            <a:ext cx="112299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Аргументы функции в Python</a:t>
            </a:r>
            <a:endParaRPr/>
          </a:p>
        </p:txBody>
      </p:sp>
      <p:sp>
        <p:nvSpPr>
          <p:cNvPr id="236" name="Google Shape;236;p25"/>
          <p:cNvSpPr txBox="1"/>
          <p:nvPr/>
        </p:nvSpPr>
        <p:spPr>
          <a:xfrm>
            <a:off x="398750" y="1761575"/>
            <a:ext cx="5114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В Python существуют функции, которые принимают переменное количество аргументов. В этой лекции вы научитесь определять такие функции, используя аргументы по умолчанию, именованные аргументы и произвольный список аргументов.</a:t>
            </a:r>
            <a:endParaRPr>
              <a:solidFill>
                <a:schemeClr val="dk2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7" name="Google Shape;237;p25"/>
          <p:cNvSpPr txBox="1"/>
          <p:nvPr/>
        </p:nvSpPr>
        <p:spPr>
          <a:xfrm>
            <a:off x="5983800" y="1761563"/>
            <a:ext cx="62082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greet</a:t>
            </a:r>
            <a:r>
              <a:rPr lang="ru-RU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(name, msg)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"""Эта функция выводит для человека с именем name</a:t>
            </a:r>
            <a:b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    приветствие и сообщение из msg """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   print(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"Привет,"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name +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'. '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 + msg)</a:t>
            </a: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greet(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"Маша"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ru-RU">
                <a:solidFill>
                  <a:srgbClr val="C41A16"/>
                </a:solidFill>
                <a:latin typeface="Consolas"/>
                <a:ea typeface="Consolas"/>
                <a:cs typeface="Consolas"/>
                <a:sym typeface="Consolas"/>
              </a:rPr>
              <a:t>"Доброе утро!"</a:t>
            </a:r>
            <a:r>
              <a:rPr lang="ru-RU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238" name="Google Shape;238;p25"/>
          <p:cNvSpPr txBox="1"/>
          <p:nvPr/>
        </p:nvSpPr>
        <p:spPr>
          <a:xfrm>
            <a:off x="6866975" y="43559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Привет, Маша. Доброе утро!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9" name="Google Shape;239;p25"/>
          <p:cNvSpPr txBox="1"/>
          <p:nvPr/>
        </p:nvSpPr>
        <p:spPr>
          <a:xfrm>
            <a:off x="6866975" y="3707975"/>
            <a:ext cx="3000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Результат выполнения функции:</a:t>
            </a:r>
            <a:endParaRPr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398750" y="3493950"/>
            <a:ext cx="5984700" cy="20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З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десь у функции </a:t>
            </a:r>
            <a:r>
              <a:rPr b="1" lang="ru-RU">
                <a:solidFill>
                  <a:schemeClr val="dk2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greet</a:t>
            </a:r>
            <a:r>
              <a:rPr lang="ru-RU">
                <a:solidFill>
                  <a:schemeClr val="dk2"/>
                </a:solidFill>
                <a:highlight>
                  <a:srgbClr val="F5F5F5"/>
                </a:highlight>
                <a:latin typeface="Montserrat"/>
                <a:ea typeface="Montserrat"/>
                <a:cs typeface="Montserrat"/>
                <a:sym typeface="Montserrat"/>
              </a:rPr>
              <a:t> ()</a:t>
            </a: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два аргумента.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Поскольку мы вызвали функцию с двумя аргументами, она работает плавно, и мы не получаем никаких ошибок.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Если мы вызовем ее с другим количеством аргументов, интерпретатор выдаст сообщение об ошибке.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10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>
            <p:ph type="title"/>
          </p:nvPr>
        </p:nvSpPr>
        <p:spPr>
          <a:xfrm>
            <a:off x="314100" y="597850"/>
            <a:ext cx="116088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 sz="3000"/>
              <a:t>Глобальные, локальные и нелокальные переменные </a:t>
            </a:r>
            <a:endParaRPr sz="3000"/>
          </a:p>
        </p:txBody>
      </p:sp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496075" y="1446475"/>
            <a:ext cx="3405000" cy="16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/>
              <a:t>В Python переменная, объявленная вне функции или в глобальной области видимости, называется </a:t>
            </a:r>
            <a:r>
              <a:rPr b="1" lang="ru-RU"/>
              <a:t>глобальной </a:t>
            </a:r>
            <a:r>
              <a:rPr lang="ru-RU"/>
              <a:t>переменной. К глобальной переменной можно получить доступ как внутри, так и вне функции.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/>
              <a:t>Н</a:t>
            </a:r>
            <a:r>
              <a:rPr lang="ru-RU"/>
              <a:t>а примере, как в Python создается глобальная переменная.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t/>
            </a:r>
            <a:endParaRPr/>
          </a:p>
        </p:txBody>
      </p:sp>
      <p:graphicFrame>
        <p:nvGraphicFramePr>
          <p:cNvPr id="247" name="Google Shape;247;p26"/>
          <p:cNvGraphicFramePr/>
          <p:nvPr/>
        </p:nvGraphicFramePr>
        <p:xfrm>
          <a:off x="500038" y="292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{FFEAEACC-B0B6-4288-85AE-5A77338FB1F7}</a:tableStyleId>
              </a:tblPr>
              <a:tblGrid>
                <a:gridCol w="3397075"/>
              </a:tblGrid>
              <a:tr h="3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"глобальная переменная"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</a:t>
                      </a:r>
                      <a:r>
                        <a:rPr lang="ru-RU">
                          <a:solidFill>
                            <a:srgbClr val="5C26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внутри функции:"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x)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foo()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"x вне функции:"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x)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504075" y="4469475"/>
            <a:ext cx="3397200" cy="17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ru-RU"/>
              <a:t>В приведенной выше программе мы создали глобальную переменную x и задали функцию </a:t>
            </a:r>
            <a:r>
              <a:rPr b="1" lang="ru-RU"/>
              <a:t>foo()</a:t>
            </a:r>
            <a:r>
              <a:rPr lang="ru-RU"/>
              <a:t>, которая выводит на экран значение x. В коде программы мы вызвали функцию </a:t>
            </a:r>
            <a:r>
              <a:rPr b="1" lang="ru-RU"/>
              <a:t>foo()</a:t>
            </a:r>
            <a:r>
              <a:rPr lang="ru-RU"/>
              <a:t>, которая напечатала значение x внутри функции. Как вы видите, оно совпадает со значением x вне функции.</a:t>
            </a:r>
            <a:endParaRPr/>
          </a:p>
        </p:txBody>
      </p:sp>
      <p:sp>
        <p:nvSpPr>
          <p:cNvPr id="249" name="Google Shape;249;p26"/>
          <p:cNvSpPr txBox="1"/>
          <p:nvPr>
            <p:ph idx="1" type="body"/>
          </p:nvPr>
        </p:nvSpPr>
        <p:spPr>
          <a:xfrm>
            <a:off x="4458475" y="1446475"/>
            <a:ext cx="34050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ru-RU"/>
              <a:t>Переменная, объявленная внутри тела функции или в </a:t>
            </a:r>
            <a:r>
              <a:rPr b="1" lang="ru-RU"/>
              <a:t>локальной </a:t>
            </a:r>
            <a:r>
              <a:rPr lang="ru-RU"/>
              <a:t>области видимости, называется локальной переменной.</a:t>
            </a:r>
            <a:endParaRPr/>
          </a:p>
        </p:txBody>
      </p:sp>
      <p:graphicFrame>
        <p:nvGraphicFramePr>
          <p:cNvPr id="250" name="Google Shape;250;p26"/>
          <p:cNvGraphicFramePr/>
          <p:nvPr/>
        </p:nvGraphicFramePr>
        <p:xfrm>
          <a:off x="4466313" y="24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{FFEAEACC-B0B6-4288-85AE-5A77338FB1F7}</a:tableStyleId>
              </a:tblPr>
              <a:tblGrid>
                <a:gridCol w="3397075"/>
              </a:tblGrid>
              <a:tr h="3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</a:t>
                      </a:r>
                      <a:r>
                        <a:rPr lang="ru-RU">
                          <a:solidFill>
                            <a:srgbClr val="5C26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y = 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"локальная переменная"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foo()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print(y)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4466325" y="3657575"/>
            <a:ext cx="3397200" cy="11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ru-RU"/>
              <a:t>Вывод:</a:t>
            </a:r>
            <a:endParaRPr/>
          </a:p>
        </p:txBody>
      </p:sp>
      <p:sp>
        <p:nvSpPr>
          <p:cNvPr id="252" name="Google Shape;252;p26"/>
          <p:cNvSpPr txBox="1"/>
          <p:nvPr>
            <p:ph idx="1" type="body"/>
          </p:nvPr>
        </p:nvSpPr>
        <p:spPr>
          <a:xfrm>
            <a:off x="4503425" y="4813675"/>
            <a:ext cx="34050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ru-RU"/>
              <a:t>Python выдает ошибку, потому что мы пытаемся получить доступ к локальной переменной y в глобальной области видимости. Так делать нельзя: локальная переменная y «существует» только внутри функции foo().</a:t>
            </a:r>
            <a:endParaRPr/>
          </a:p>
        </p:txBody>
      </p:sp>
      <p:graphicFrame>
        <p:nvGraphicFramePr>
          <p:cNvPr id="253" name="Google Shape;253;p26"/>
          <p:cNvGraphicFramePr/>
          <p:nvPr/>
        </p:nvGraphicFramePr>
        <p:xfrm>
          <a:off x="8352513" y="24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{FFEAEACC-B0B6-4288-85AE-5A77338FB1F7}</a:tableStyleId>
              </a:tblPr>
              <a:tblGrid>
                <a:gridCol w="3397075"/>
              </a:tblGrid>
              <a:tr h="369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"глобальная переменная"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</a:t>
                      </a:r>
                      <a:r>
                        <a:rPr lang="ru-RU">
                          <a:solidFill>
                            <a:srgbClr val="5C26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global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y = 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"локальная переменная"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x = x *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print(x)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print(y)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foo()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8315375" y="1539625"/>
            <a:ext cx="33972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ru-RU"/>
              <a:t>К</a:t>
            </a:r>
            <a:r>
              <a:rPr lang="ru-RU"/>
              <a:t>ак использовать глобальные и локальные переменные в одной программе?</a:t>
            </a:r>
            <a:endParaRPr/>
          </a:p>
        </p:txBody>
      </p:sp>
      <p:sp>
        <p:nvSpPr>
          <p:cNvPr id="255" name="Google Shape;255;p26"/>
          <p:cNvSpPr txBox="1"/>
          <p:nvPr>
            <p:ph idx="1" type="body"/>
          </p:nvPr>
        </p:nvSpPr>
        <p:spPr>
          <a:xfrm>
            <a:off x="8352525" y="5072975"/>
            <a:ext cx="33972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None/>
            </a:pPr>
            <a:r>
              <a:rPr lang="ru-RU"/>
              <a:t>В приведенном выше программе мы объявили глобальную переменную x и локальную переменную y внутри функции foo(). Затем мы использовали оператор умножения, чтобы изменить глобальную переменную x, и вывели на экран значения переменных x и y. </a:t>
            </a:r>
            <a:endParaRPr/>
          </a:p>
        </p:txBody>
      </p:sp>
      <p:graphicFrame>
        <p:nvGraphicFramePr>
          <p:cNvPr id="256" name="Google Shape;256;p26"/>
          <p:cNvGraphicFramePr/>
          <p:nvPr/>
        </p:nvGraphicFramePr>
        <p:xfrm>
          <a:off x="4503425" y="4013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{FFEAEACC-B0B6-4288-85AE-5A77338FB1F7}</a:tableStyleId>
              </a:tblPr>
              <a:tblGrid>
                <a:gridCol w="3359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NameError: name 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'y'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is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not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defined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479425" y="597853"/>
            <a:ext cx="11229900" cy="6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Базовые алгоритмы. Сортировка Пузырьком</a:t>
            </a:r>
            <a:endParaRPr/>
          </a:p>
        </p:txBody>
      </p:sp>
      <p:sp>
        <p:nvSpPr>
          <p:cNvPr id="262" name="Google Shape;262;p27"/>
          <p:cNvSpPr txBox="1"/>
          <p:nvPr>
            <p:ph idx="3" type="body"/>
          </p:nvPr>
        </p:nvSpPr>
        <p:spPr>
          <a:xfrm>
            <a:off x="479425" y="1504125"/>
            <a:ext cx="43212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"/>
              <a:buFont typeface="Montserrat"/>
              <a:buNone/>
            </a:pPr>
            <a:r>
              <a:rPr lang="ru-RU" sz="1200"/>
              <a:t>Этот простой алгоритм выполняет итерации по списку, сравнивая элементы попарно и меняя их местами, пока более крупные элементы не «всплывут» в начало списка, а более мелкие не останутся на «дне».</a:t>
            </a:r>
            <a:endParaRPr sz="1200"/>
          </a:p>
        </p:txBody>
      </p:sp>
      <p:sp>
        <p:nvSpPr>
          <p:cNvPr id="263" name="Google Shape;263;p27"/>
          <p:cNvSpPr txBox="1"/>
          <p:nvPr/>
        </p:nvSpPr>
        <p:spPr>
          <a:xfrm>
            <a:off x="479425" y="2282925"/>
            <a:ext cx="4321200" cy="4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Сначала сравниваются первые два элемента списка. Если первый элемент больше, они меняются местами. Если они уже в нужном порядке, оставляем их как есть. Затем переходим к следующей паре элементов, сравниваем их значения и меняем местами при необходимости. Этот процесс продолжается до последней пары элементов в списке.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При достижении конца списка процесс повторяется заново для каждого элемента. Это крайне неэффективно, если в массиве нужно сделать, например, только один обмен. Алгоритм повторяется n² раз, даже если список уже отсортирован.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Чтобы остановить алгоритм по окончании сортировки, нужно ввести переменную-флаг. Когда значения меняются местами, устанавливаем флаг в значение True, чтобы повторить процесс сортировки. Если перестановок не произошло, флаг остаётся False и алгоритм останавливается.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4" name="Google Shape;264;p27"/>
          <p:cNvGraphicFramePr/>
          <p:nvPr/>
        </p:nvGraphicFramePr>
        <p:xfrm>
          <a:off x="4926125" y="1351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{FFEAEACC-B0B6-4288-85AE-5A77338FB1F7}</a:tableStyleId>
              </a:tblPr>
              <a:tblGrid>
                <a:gridCol w="6989625"/>
              </a:tblGrid>
              <a:tr h="5226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bubble_sort</a:t>
                      </a:r>
                      <a:r>
                        <a:rPr lang="ru-RU">
                          <a:solidFill>
                            <a:srgbClr val="5C26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(arr)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n = len(arr)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Проходим по всем элементам массива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range(n):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Последние i элементов уже на месте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j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n-i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Проходим по массиву от начала до `n-i-1`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Меняем, если элемент найден больше, чем следующий элемент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arr[j] &gt; arr[j+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  arr[j], arr[j+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arr[j+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arr[j]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Пример массива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arr = [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90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bubble_sort(arr)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"Отсортированный массив:"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range(len(arr)):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"%d"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% arr[i], end=</a:t>
                      </a:r>
                      <a:r>
                        <a:rPr lang="ru-RU">
                          <a:solidFill>
                            <a:srgbClr val="C41A1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 "</a:t>
                      </a:r>
                      <a: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ru-RU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Бинарный поиск</a:t>
            </a:r>
            <a:endParaRPr/>
          </a:p>
        </p:txBody>
      </p:sp>
      <p:sp>
        <p:nvSpPr>
          <p:cNvPr id="270" name="Google Shape;270;p28"/>
          <p:cNvSpPr txBox="1"/>
          <p:nvPr>
            <p:ph idx="3" type="body"/>
          </p:nvPr>
        </p:nvSpPr>
        <p:spPr>
          <a:xfrm>
            <a:off x="479425" y="1683950"/>
            <a:ext cx="4428900" cy="12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18"/>
              <a:buFont typeface="Arial"/>
              <a:buNone/>
            </a:pPr>
            <a:r>
              <a:rPr lang="ru-RU"/>
              <a:t>Бинарным (или двоичным) называют поиск элемента упорядоченного множества через многократное деление этого множества пополам. Искомый элемент всегда будет оказываться в одной из двух частей. Поиск прекращается, когда обнаруживается совпадение граничного элемента между двумя разделенными блоками с заданным, или когда заданный элемент не обнаруживается вовсе.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5"/>
              <a:buFont typeface="Montserrat"/>
              <a:buNone/>
            </a:pPr>
            <a:r>
              <a:t/>
            </a:r>
            <a:endParaRPr sz="1295"/>
          </a:p>
        </p:txBody>
      </p:sp>
      <p:sp>
        <p:nvSpPr>
          <p:cNvPr id="271" name="Google Shape;271;p28"/>
          <p:cNvSpPr txBox="1"/>
          <p:nvPr/>
        </p:nvSpPr>
        <p:spPr>
          <a:xfrm>
            <a:off x="5017450" y="1526400"/>
            <a:ext cx="46482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Синтаксис алгоритма: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72" name="Google Shape;272;p28"/>
          <p:cNvGraphicFramePr/>
          <p:nvPr/>
        </p:nvGraphicFramePr>
        <p:xfrm>
          <a:off x="5017450" y="190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{FFEAEACC-B0B6-4288-85AE-5A77338FB1F7}</a:tableStyleId>
              </a:tblPr>
              <a:tblGrid>
                <a:gridCol w="6900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binary_search</a:t>
                      </a:r>
                      <a:r>
                        <a:rPr lang="ru-RU">
                          <a:solidFill>
                            <a:srgbClr val="5C269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(arr, x)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low,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mid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high = len(arr) -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while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low &lt;= high: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mid = (high + low) //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Если x присутствует в середине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arr[mid] &lt; x: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low = mid +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Если x меньше, игнорируем правую половину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arr[mid] &gt; x: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high = mid -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x находится в середине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mid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ru-RU">
                          <a:solidFill>
                            <a:srgbClr val="006A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Если мы достигли этой строки, элемента нет в массиве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ru-RU">
                          <a:solidFill>
                            <a:srgbClr val="AA0D9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ru-RU">
                          <a:solidFill>
                            <a:srgbClr val="1C00C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ru-RU">
                          <a:solidFill>
                            <a:schemeClr val="accent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479425" y="597856"/>
            <a:ext cx="11229900" cy="1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SemiBold"/>
              <a:buNone/>
            </a:pPr>
            <a:r>
              <a:rPr lang="ru-RU"/>
              <a:t>Алгоритм поиска в строке</a:t>
            </a:r>
            <a:endParaRPr/>
          </a:p>
        </p:txBody>
      </p:sp>
      <p:sp>
        <p:nvSpPr>
          <p:cNvPr id="278" name="Google Shape;278;p29"/>
          <p:cNvSpPr txBox="1"/>
          <p:nvPr>
            <p:ph idx="3" type="body"/>
          </p:nvPr>
        </p:nvSpPr>
        <p:spPr>
          <a:xfrm>
            <a:off x="479425" y="1910475"/>
            <a:ext cx="5815800" cy="19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ru-RU"/>
              <a:t>Для поиска подстроки в строке можно использовать различные алгоритмы. Один из простейших — алгоритм наивного поиска подстроки. Он работает, последовательно сравнивая фрагменты основной строки с искомой подстрокой. Хотя этот метод не самый эффективный для длинных строк или при частом поиске одной и той же подстроки, он прост в реализации и понимании.</a:t>
            </a:r>
            <a:endParaRPr sz="1295"/>
          </a:p>
        </p:txBody>
      </p:sp>
      <p:sp>
        <p:nvSpPr>
          <p:cNvPr id="279" name="Google Shape;279;p29"/>
          <p:cNvSpPr txBox="1"/>
          <p:nvPr/>
        </p:nvSpPr>
        <p:spPr>
          <a:xfrm>
            <a:off x="6506350" y="1340600"/>
            <a:ext cx="5069700" cy="386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search_substring</a:t>
            </a:r>
            <a:r>
              <a:rPr lang="ru-RU">
                <a:solidFill>
                  <a:srgbClr val="5C2699"/>
                </a:solidFill>
                <a:latin typeface="Consolas"/>
                <a:ea typeface="Consolas"/>
                <a:cs typeface="Consolas"/>
                <a:sym typeface="Consolas"/>
              </a:rPr>
              <a:t>(s, sub)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: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M = len(sub)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N = len(s)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Проходим по основной строке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range(N - M +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):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    j =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>
                <a:solidFill>
                  <a:srgbClr val="006A00"/>
                </a:solidFill>
                <a:latin typeface="Consolas"/>
                <a:ea typeface="Consolas"/>
                <a:cs typeface="Consolas"/>
                <a:sym typeface="Consolas"/>
              </a:rPr>
              <a:t># Для текущего индекса в основной строке, проверяем подстроку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(j &lt; M):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(s[i + j] != sub[j]):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        j +=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(j == M):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i</a:t>
            </a:r>
            <a:br>
              <a:rPr lang="ru-RU">
                <a:latin typeface="Consolas"/>
                <a:ea typeface="Consolas"/>
                <a:cs typeface="Consolas"/>
                <a:sym typeface="Consolas"/>
              </a:rPr>
            </a:br>
            <a:r>
              <a:rPr lang="ru-RU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ru-RU">
                <a:solidFill>
                  <a:srgbClr val="AA0D91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ru-RU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ru-RU">
                <a:solidFill>
                  <a:srgbClr val="1C00CF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endParaRPr>
              <a:solidFill>
                <a:srgbClr val="AA0D9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МТУСИ">
      <a:dk1>
        <a:srgbClr val="352379"/>
      </a:dk1>
      <a:lt1>
        <a:srgbClr val="FFFFFF"/>
      </a:lt1>
      <a:dk2>
        <a:srgbClr val="352379"/>
      </a:dk2>
      <a:lt2>
        <a:srgbClr val="FFFFFF"/>
      </a:lt2>
      <a:accent1>
        <a:srgbClr val="352379"/>
      </a:accent1>
      <a:accent2>
        <a:srgbClr val="C7ADEB"/>
      </a:accent2>
      <a:accent3>
        <a:srgbClr val="532494"/>
      </a:accent3>
      <a:accent4>
        <a:srgbClr val="E3D6F5"/>
      </a:accent4>
      <a:accent5>
        <a:srgbClr val="8C64D8"/>
      </a:accent5>
      <a:accent6>
        <a:srgbClr val="000000"/>
      </a:accent6>
      <a:hlink>
        <a:srgbClr val="8C64D8"/>
      </a:hlink>
      <a:folHlink>
        <a:srgbClr val="3523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