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8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8" orient="horz"/>
        <p:guide pos="3863"/>
        <p:guide pos="12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5772945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b5772945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0b7516bf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f0b7516bf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0b7516bf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f0b7516bf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0b7516bf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f0b7516bf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0b7516bf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f0b7516bf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858c7481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b858c7481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ecc45473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8ecc45473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0b7516bfe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f0b7516bfe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615054" y="-108997"/>
            <a:ext cx="8700900" cy="11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2579" l="0" r="0" t="2570"/>
          <a:stretch/>
        </p:blipFill>
        <p:spPr>
          <a:xfrm>
            <a:off x="-76200" y="-108997"/>
            <a:ext cx="3691256" cy="70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3615054" y="-31900"/>
            <a:ext cx="8577000" cy="688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800791" y="6024880"/>
            <a:ext cx="8056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3800791" y="4003199"/>
            <a:ext cx="8050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488435" y="6024880"/>
            <a:ext cx="2638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b="0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3806188" y="1396366"/>
            <a:ext cx="80454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b="0"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47" y="404842"/>
            <a:ext cx="2185400" cy="67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orient="horz" pos="709">
          <p15:clr>
            <a:srgbClr val="FBAE40"/>
          </p15:clr>
        </p15:guide>
        <p15:guide id="5" pos="746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7">
  <p:cSld name="МТУСИ_Графическое изображение_вид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11"/>
          <p:cNvSpPr/>
          <p:nvPr>
            <p:ph idx="2" type="pic"/>
          </p:nvPr>
        </p:nvSpPr>
        <p:spPr>
          <a:xfrm>
            <a:off x="479426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8" name="Google Shape;108;p11"/>
          <p:cNvSpPr/>
          <p:nvPr>
            <p:ph idx="3" type="pic"/>
          </p:nvPr>
        </p:nvSpPr>
        <p:spPr>
          <a:xfrm>
            <a:off x="479426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9" name="Google Shape;109;p11"/>
          <p:cNvSpPr/>
          <p:nvPr>
            <p:ph idx="4" type="pic"/>
          </p:nvPr>
        </p:nvSpPr>
        <p:spPr>
          <a:xfrm>
            <a:off x="4323875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0" name="Google Shape;110;p11"/>
          <p:cNvSpPr/>
          <p:nvPr>
            <p:ph idx="5" type="pic"/>
          </p:nvPr>
        </p:nvSpPr>
        <p:spPr>
          <a:xfrm>
            <a:off x="4323875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1" name="Google Shape;111;p11"/>
          <p:cNvSpPr/>
          <p:nvPr>
            <p:ph idx="6" type="pic"/>
          </p:nvPr>
        </p:nvSpPr>
        <p:spPr>
          <a:xfrm>
            <a:off x="8165150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2" name="Google Shape;112;p11"/>
          <p:cNvSpPr/>
          <p:nvPr>
            <p:ph idx="7" type="pic"/>
          </p:nvPr>
        </p:nvSpPr>
        <p:spPr>
          <a:xfrm>
            <a:off x="8165150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1">
  <p:cSld name="МТУСИ_График_вид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966200" y="6352540"/>
            <a:ext cx="274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479424" y="1922465"/>
            <a:ext cx="5616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2"/>
          <p:cNvSpPr/>
          <p:nvPr>
            <p:ph idx="4" type="chart"/>
          </p:nvPr>
        </p:nvSpPr>
        <p:spPr>
          <a:xfrm>
            <a:off x="6356350" y="1923100"/>
            <a:ext cx="53532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2">
  <p:cSld name="МТУСИ_График_вид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479425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6280470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3"/>
          <p:cNvSpPr/>
          <p:nvPr>
            <p:ph idx="3" type="chart"/>
          </p:nvPr>
        </p:nvSpPr>
        <p:spPr>
          <a:xfrm>
            <a:off x="482600" y="1746941"/>
            <a:ext cx="5430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13"/>
          <p:cNvSpPr/>
          <p:nvPr>
            <p:ph idx="4" type="chart"/>
          </p:nvPr>
        </p:nvSpPr>
        <p:spPr>
          <a:xfrm>
            <a:off x="6275704" y="1746941"/>
            <a:ext cx="5433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3">
  <p:cSld name="МТУСИ_График_вид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53400" y="1705608"/>
            <a:ext cx="35442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/>
          <p:nvPr>
            <p:ph idx="2" type="chart"/>
          </p:nvPr>
        </p:nvSpPr>
        <p:spPr>
          <a:xfrm>
            <a:off x="479425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4"/>
          <p:cNvSpPr/>
          <p:nvPr>
            <p:ph idx="3" type="chart"/>
          </p:nvPr>
        </p:nvSpPr>
        <p:spPr>
          <a:xfrm>
            <a:off x="4316412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4" type="body"/>
          </p:nvPr>
        </p:nvSpPr>
        <p:spPr>
          <a:xfrm>
            <a:off x="479425" y="5296534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5" type="body"/>
          </p:nvPr>
        </p:nvSpPr>
        <p:spPr>
          <a:xfrm>
            <a:off x="4316412" y="5290183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4">
  <p:cSld name="МТУСИ_График_вид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3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5"/>
          <p:cNvSpPr/>
          <p:nvPr>
            <p:ph idx="4" type="chart"/>
          </p:nvPr>
        </p:nvSpPr>
        <p:spPr>
          <a:xfrm>
            <a:off x="479425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5" type="chart"/>
          </p:nvPr>
        </p:nvSpPr>
        <p:spPr>
          <a:xfrm>
            <a:off x="4316412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15"/>
          <p:cNvSpPr/>
          <p:nvPr>
            <p:ph idx="6" type="chart"/>
          </p:nvPr>
        </p:nvSpPr>
        <p:spPr>
          <a:xfrm>
            <a:off x="8153399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1">
  <p:cSld name="МТУСИ_Цифры для определения_вид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84506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3" type="body"/>
          </p:nvPr>
        </p:nvSpPr>
        <p:spPr>
          <a:xfrm>
            <a:off x="4328957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5" type="body"/>
          </p:nvPr>
        </p:nvSpPr>
        <p:spPr>
          <a:xfrm>
            <a:off x="8170233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7" type="body"/>
          </p:nvPr>
        </p:nvSpPr>
        <p:spPr>
          <a:xfrm>
            <a:off x="482601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8" type="body"/>
          </p:nvPr>
        </p:nvSpPr>
        <p:spPr>
          <a:xfrm>
            <a:off x="482600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9" type="body"/>
          </p:nvPr>
        </p:nvSpPr>
        <p:spPr>
          <a:xfrm>
            <a:off x="4327052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3" type="body"/>
          </p:nvPr>
        </p:nvSpPr>
        <p:spPr>
          <a:xfrm>
            <a:off x="4327051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4" type="body"/>
          </p:nvPr>
        </p:nvSpPr>
        <p:spPr>
          <a:xfrm>
            <a:off x="8168328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5" type="body"/>
          </p:nvPr>
        </p:nvSpPr>
        <p:spPr>
          <a:xfrm>
            <a:off x="8168327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2">
  <p:cSld name="МТУСИ_Цифры для определения_вид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484506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3" type="body"/>
          </p:nvPr>
        </p:nvSpPr>
        <p:spPr>
          <a:xfrm>
            <a:off x="4328957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5" type="body"/>
          </p:nvPr>
        </p:nvSpPr>
        <p:spPr>
          <a:xfrm>
            <a:off x="8170233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1">
  <p:cSld name="МТУСИ_Текст_вид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479425" y="1828799"/>
            <a:ext cx="35442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4316412" y="1828637"/>
            <a:ext cx="35442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8153400" y="1828799"/>
            <a:ext cx="35559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2">
  <p:cSld name="МТУСИ_Текст_вид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79425" y="1738315"/>
            <a:ext cx="11233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2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1">
  <p:cSld name="МТУСИ_Таблица_вид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8255479" y="2440089"/>
            <a:ext cx="34572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b="0"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3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Иллюстрация процесса">
  <p:cSld name="МТУСИ_Иллюстрация процесса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3"/>
          <p:cNvSpPr/>
          <p:nvPr>
            <p:ph idx="2" type="pic"/>
          </p:nvPr>
        </p:nvSpPr>
        <p:spPr>
          <a:xfrm>
            <a:off x="479423" y="2735265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79423" y="1798320"/>
            <a:ext cx="11233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1971675" y="2735266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4" type="body"/>
          </p:nvPr>
        </p:nvSpPr>
        <p:spPr>
          <a:xfrm>
            <a:off x="479425" y="5603240"/>
            <a:ext cx="11229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5" type="pic"/>
          </p:nvPr>
        </p:nvSpPr>
        <p:spPr>
          <a:xfrm>
            <a:off x="479423" y="3702060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5" name="Google Shape;35;p3"/>
          <p:cNvSpPr/>
          <p:nvPr>
            <p:ph idx="6" type="pic"/>
          </p:nvPr>
        </p:nvSpPr>
        <p:spPr>
          <a:xfrm>
            <a:off x="479423" y="4638039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6" name="Google Shape;36;p3"/>
          <p:cNvSpPr txBox="1"/>
          <p:nvPr>
            <p:ph idx="7" type="body"/>
          </p:nvPr>
        </p:nvSpPr>
        <p:spPr>
          <a:xfrm>
            <a:off x="1971674" y="3699500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8" type="body"/>
          </p:nvPr>
        </p:nvSpPr>
        <p:spPr>
          <a:xfrm>
            <a:off x="1971673" y="4636445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9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2">
  <p:cSld name="МТУСИ_Таблица_вид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2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3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вид1">
  <p:cSld name="МТУСИ_вид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1">
  <p:cSld name="МТУСИ_Графическое изображение_вид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79424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5"/>
          <p:cNvSpPr/>
          <p:nvPr>
            <p:ph idx="2" type="pic"/>
          </p:nvPr>
        </p:nvSpPr>
        <p:spPr>
          <a:xfrm>
            <a:off x="4524375" y="1798320"/>
            <a:ext cx="71850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79424" y="1798320"/>
            <a:ext cx="38925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3" type="body"/>
          </p:nvPr>
        </p:nvSpPr>
        <p:spPr>
          <a:xfrm>
            <a:off x="479426" y="2763520"/>
            <a:ext cx="38925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479426" y="5603240"/>
            <a:ext cx="3892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1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2">
  <p:cSld name="МТУСИ_Графическое изображение_вид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6"/>
          <p:cNvSpPr/>
          <p:nvPr>
            <p:ph idx="2" type="pic"/>
          </p:nvPr>
        </p:nvSpPr>
        <p:spPr>
          <a:xfrm>
            <a:off x="6309042" y="1798320"/>
            <a:ext cx="54003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479424" y="1798320"/>
            <a:ext cx="5616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3">
  <p:cSld name="МТУСИ_Графическое изображение_вид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7"/>
          <p:cNvSpPr/>
          <p:nvPr>
            <p:ph idx="2" type="pic"/>
          </p:nvPr>
        </p:nvSpPr>
        <p:spPr>
          <a:xfrm>
            <a:off x="7781926" y="1798320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479423" y="1798320"/>
            <a:ext cx="7054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479425" y="2763520"/>
            <a:ext cx="70548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4" type="body"/>
          </p:nvPr>
        </p:nvSpPr>
        <p:spPr>
          <a:xfrm>
            <a:off x="479425" y="5603240"/>
            <a:ext cx="7054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/>
          <p:nvPr>
            <p:ph idx="5" type="pic"/>
          </p:nvPr>
        </p:nvSpPr>
        <p:spPr>
          <a:xfrm>
            <a:off x="7781926" y="4057332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1" name="Google Shape;71;p7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4">
  <p:cSld name="МТУСИ_Графическое изображение_вид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8"/>
          <p:cNvSpPr/>
          <p:nvPr>
            <p:ph idx="2" type="pic"/>
          </p:nvPr>
        </p:nvSpPr>
        <p:spPr>
          <a:xfrm>
            <a:off x="479425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79425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3" type="pic"/>
          </p:nvPr>
        </p:nvSpPr>
        <p:spPr>
          <a:xfrm>
            <a:off x="6280470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9" name="Google Shape;79;p8"/>
          <p:cNvSpPr txBox="1"/>
          <p:nvPr>
            <p:ph idx="4" type="body"/>
          </p:nvPr>
        </p:nvSpPr>
        <p:spPr>
          <a:xfrm>
            <a:off x="6280470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5">
  <p:cSld name="МТУСИ_Графическое изображение_вид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9"/>
          <p:cNvSpPr/>
          <p:nvPr>
            <p:ph idx="2" type="pic"/>
          </p:nvPr>
        </p:nvSpPr>
        <p:spPr>
          <a:xfrm>
            <a:off x="479426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79425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9"/>
          <p:cNvSpPr/>
          <p:nvPr>
            <p:ph idx="3" type="pic"/>
          </p:nvPr>
        </p:nvSpPr>
        <p:spPr>
          <a:xfrm>
            <a:off x="4316413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8" name="Google Shape;88;p9"/>
          <p:cNvSpPr txBox="1"/>
          <p:nvPr>
            <p:ph idx="4" type="body"/>
          </p:nvPr>
        </p:nvSpPr>
        <p:spPr>
          <a:xfrm>
            <a:off x="4316412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/>
          <p:nvPr>
            <p:ph idx="5" type="pic"/>
          </p:nvPr>
        </p:nvSpPr>
        <p:spPr>
          <a:xfrm>
            <a:off x="8153400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0" name="Google Shape;90;p9"/>
          <p:cNvSpPr txBox="1"/>
          <p:nvPr>
            <p:ph idx="6" type="body"/>
          </p:nvPr>
        </p:nvSpPr>
        <p:spPr>
          <a:xfrm>
            <a:off x="8153400" y="3510280"/>
            <a:ext cx="35559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6">
  <p:cSld name="МТУСИ_Графическое изображение_вид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479426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3" type="pic"/>
          </p:nvPr>
        </p:nvSpPr>
        <p:spPr>
          <a:xfrm>
            <a:off x="4316413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9" name="Google Shape;99;p10"/>
          <p:cNvSpPr txBox="1"/>
          <p:nvPr>
            <p:ph idx="4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"/>
          <p:cNvSpPr/>
          <p:nvPr>
            <p:ph idx="5" type="pic"/>
          </p:nvPr>
        </p:nvSpPr>
        <p:spPr>
          <a:xfrm>
            <a:off x="8153400" y="1686558"/>
            <a:ext cx="3544200" cy="2718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1" name="Google Shape;101;p10"/>
          <p:cNvSpPr txBox="1"/>
          <p:nvPr>
            <p:ph idx="6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6675" y="-55829"/>
            <a:ext cx="12344400" cy="64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2425748"/>
            <a:ext cx="1089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52500" y="3676650"/>
            <a:ext cx="10401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79425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60167" y="142188"/>
            <a:ext cx="952406" cy="2934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2" type="body"/>
          </p:nvPr>
        </p:nvSpPr>
        <p:spPr>
          <a:xfrm>
            <a:off x="3803525" y="3263625"/>
            <a:ext cx="80508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lang="ru-RU" sz="4000"/>
              <a:t>Лекция 10: Основы выборки и манипулирование данными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3806200" y="1396373"/>
            <a:ext cx="80454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</a:pPr>
            <a:r>
              <a:rPr lang="ru-RU"/>
              <a:t>Введение в ИТ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79425" y="597852"/>
            <a:ext cx="112299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Вводная информация о SQL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551650" y="1308100"/>
            <a:ext cx="8653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SQL — язык структурированных запросов (SQL, Structured Query Language), который используется в качестве эффективного способа сохранения данных, поиска их частей, обновления, извлечения и удаления из базы данных.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479425" y="2466100"/>
            <a:ext cx="103653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Обращение к реляционным СУБД осуществляется именно благодаря SQL. С помощью него выполняются все основные манипуляции с базами данных, например: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Извлекать данные из базы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Вставлять записи в базу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Обновлять записи в базе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Удалять записи из базы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Создавать новые базы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Создавать новые таблицы в базе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Создавать хранимые процедуры в базе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Создавать представления в базе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Устанавливать разрешения для таблиц, процедур и представлений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Базовый синтаксис SQL запроса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655050" y="1514875"/>
            <a:ext cx="6848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Одна из основных функций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SQL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— это получение выборок данных из СУБД. Для этого в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SQL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используется оператор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Давайте рассмотрим несколько простых запросов с его участием.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55050" y="2410675"/>
            <a:ext cx="6848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Для начала важно понимать, что через оператор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можно выводить данные не только из таблиц базы данных, но и произвольные строки, числа, даты и т.д. Например, так можно вывести произвольную строку: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743950" y="3490775"/>
            <a:ext cx="300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SELECT "Hello world"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743950" y="3953275"/>
            <a:ext cx="6848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Для вывода всех полей из определённой таблицы используется символ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Давайте взглянем на схему базы данных и выведем данные одной из таблиц.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743950" y="4786175"/>
            <a:ext cx="300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SELECT * FROM FamilyMembers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743950" y="5248075"/>
            <a:ext cx="6848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Если необходимо вывести информацию только по определённым столбцам таблицы, а не всю сразу, то это можно сделать перечисляя названия столбцов через запятую: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743950" y="6081575"/>
            <a:ext cx="495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SELECT member_id, member_name FROM FamilyMembers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479425" y="597853"/>
            <a:ext cx="1122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Псевдонимы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551700" y="1245850"/>
            <a:ext cx="8412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случае, если мы хотим вывести какие-то столбцы таблицы, но чтобы в итоговой выборке они были названы иначе, мы можем использовать псевдонимы (их также называют алиасами).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551700" y="2203500"/>
            <a:ext cx="8205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Их синтаксис достаточно простой, мы должны использовать оператор AS. Как в примере ниже: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616950" y="2913350"/>
            <a:ext cx="6054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SELECT member_id, member_name AS Name FROM FamilyMembers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Условный оператор WHERE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564300" y="1352200"/>
            <a:ext cx="7072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Ситуация, когда требуется сделать выборку по определённому условию, встречается очень часто. Для этого в операторе SELECT существует оператор WHERE, после которого следуют условия для ограничения строк. Если запись удовлетворяет этому условию, то попадает в результат, иначе отбрасывается.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564300" y="2743600"/>
            <a:ext cx="70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Общая структура запроса с оператором WHERE: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629650" y="3228900"/>
            <a:ext cx="6054900" cy="89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SELECT [DISTINCT] поля_таблиц FROM наименование_таблицы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WHERE условие_на_ограничение_строк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[логический_оператор другое_условие_на_ограничение_строк];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564300" y="4209800"/>
            <a:ext cx="70725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нем используются два оператора сравнения: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first_name = "Grigorij" и YEAR(birthday) &gt; 2000;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один логический оператор AND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Как результат, в выборке мы получаем данные студентов, которые имеют имя «Grigorij» и в тоже время чей год рождения больше 200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Операторы сравнения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655050" y="1514875"/>
            <a:ext cx="6233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Операторы сравнения служат для сравнения 2 выражений, результатом которого может являться: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26975" y="2162875"/>
            <a:ext cx="6233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true (что эквивалентно 1)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false (что эквивалентно 0)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Результатом сравнения любого значения с NULL является NULL. Исключением является оператор эквивалентности.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900" y="1514875"/>
            <a:ext cx="3917025" cy="4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Логические операторы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655050" y="1514875"/>
            <a:ext cx="62331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Логические операторы необходимы для связывания операторов сравнения.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400" y="2540000"/>
            <a:ext cx="6019350" cy="28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Сортировка, оператор ORDER BY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564300" y="1352200"/>
            <a:ext cx="70725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При выполнении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запроса, строки по умолчанию возвращаются в неопределённом порядке. Фактический порядок строк в этом случае зависит от плана соединения и сканирования, а также от порядка расположения данных на диске, поэтому полагаться на него нельзя. Для упорядочивания записей используется конструкция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ORDER BY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564300" y="2743600"/>
            <a:ext cx="70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Общая структура запроса с оператором ORDER BY: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629650" y="3228900"/>
            <a:ext cx="6054900" cy="89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SELECT поля_таблиц FROM наименование_таблицы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WHERE ...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ORDER BY столбец_1 [ASC | DESC][, столбец_n [ASC | DESC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564300" y="4209800"/>
            <a:ext cx="70725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Где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ASC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DESC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направление сортировки: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ASC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сортировка по возрастанию (по умолчанию)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DESC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сортировка по убыванию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Группировка, оператор GROUP BY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655050" y="1514875"/>
            <a:ext cx="7815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Оператор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группирует строки с одинаковыми значениями в сводные строки, например "найти количество клиентов в каждой стране".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736625" y="2162875"/>
            <a:ext cx="70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Общая структура запроса с оператором GROUP BY: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801975" y="2648175"/>
            <a:ext cx="6054900" cy="89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SELECT [литералы, агрегатные_функции, поля_группировки]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FROM имя_таблицы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GROUP BY поля_группировки;</a:t>
            </a:r>
            <a:endParaRPr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