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8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8" orient="horz"/>
        <p:guide pos="3863"/>
        <p:guide pos="12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0b7516bfe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f0b7516bfe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5772945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b5772945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0b7516bf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f0b7516bf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0b7516bf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f0b7516bf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0b7516bf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f0b7516bf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0b7516bf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f0b7516bf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0b7516bfe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f0b7516bfe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0b7516bfe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f0b7516bfe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0b7516bfe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f0b7516bfe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615054" y="-108997"/>
            <a:ext cx="8700900" cy="11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2579" l="0" r="0" t="2570"/>
          <a:stretch/>
        </p:blipFill>
        <p:spPr>
          <a:xfrm>
            <a:off x="-76200" y="-108997"/>
            <a:ext cx="3691256" cy="70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3615054" y="-31900"/>
            <a:ext cx="8577000" cy="688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800791" y="6024880"/>
            <a:ext cx="8056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3800791" y="4003199"/>
            <a:ext cx="8050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488435" y="6024880"/>
            <a:ext cx="2638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b="0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3806188" y="1396366"/>
            <a:ext cx="80454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b="0"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47" y="404842"/>
            <a:ext cx="2185400" cy="67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orient="horz" pos="709">
          <p15:clr>
            <a:srgbClr val="FBAE40"/>
          </p15:clr>
        </p15:guide>
        <p15:guide id="5" pos="746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7">
  <p:cSld name="МТУСИ_Графическое изображение_вид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11"/>
          <p:cNvSpPr/>
          <p:nvPr>
            <p:ph idx="2" type="pic"/>
          </p:nvPr>
        </p:nvSpPr>
        <p:spPr>
          <a:xfrm>
            <a:off x="479426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8" name="Google Shape;108;p11"/>
          <p:cNvSpPr/>
          <p:nvPr>
            <p:ph idx="3" type="pic"/>
          </p:nvPr>
        </p:nvSpPr>
        <p:spPr>
          <a:xfrm>
            <a:off x="479426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9" name="Google Shape;109;p11"/>
          <p:cNvSpPr/>
          <p:nvPr>
            <p:ph idx="4" type="pic"/>
          </p:nvPr>
        </p:nvSpPr>
        <p:spPr>
          <a:xfrm>
            <a:off x="4323875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0" name="Google Shape;110;p11"/>
          <p:cNvSpPr/>
          <p:nvPr>
            <p:ph idx="5" type="pic"/>
          </p:nvPr>
        </p:nvSpPr>
        <p:spPr>
          <a:xfrm>
            <a:off x="4323875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1" name="Google Shape;111;p11"/>
          <p:cNvSpPr/>
          <p:nvPr>
            <p:ph idx="6" type="pic"/>
          </p:nvPr>
        </p:nvSpPr>
        <p:spPr>
          <a:xfrm>
            <a:off x="8165150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2" name="Google Shape;112;p11"/>
          <p:cNvSpPr/>
          <p:nvPr>
            <p:ph idx="7" type="pic"/>
          </p:nvPr>
        </p:nvSpPr>
        <p:spPr>
          <a:xfrm>
            <a:off x="8165150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1">
  <p:cSld name="МТУСИ_График_вид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966200" y="6352540"/>
            <a:ext cx="274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479424" y="1922465"/>
            <a:ext cx="5616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2"/>
          <p:cNvSpPr/>
          <p:nvPr>
            <p:ph idx="4" type="chart"/>
          </p:nvPr>
        </p:nvSpPr>
        <p:spPr>
          <a:xfrm>
            <a:off x="6356350" y="1923100"/>
            <a:ext cx="53532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2">
  <p:cSld name="МТУСИ_График_вид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479425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6280470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3"/>
          <p:cNvSpPr/>
          <p:nvPr>
            <p:ph idx="3" type="chart"/>
          </p:nvPr>
        </p:nvSpPr>
        <p:spPr>
          <a:xfrm>
            <a:off x="482600" y="1746941"/>
            <a:ext cx="5430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13"/>
          <p:cNvSpPr/>
          <p:nvPr>
            <p:ph idx="4" type="chart"/>
          </p:nvPr>
        </p:nvSpPr>
        <p:spPr>
          <a:xfrm>
            <a:off x="6275704" y="1746941"/>
            <a:ext cx="5433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3">
  <p:cSld name="МТУСИ_График_вид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53400" y="1705608"/>
            <a:ext cx="35442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/>
          <p:nvPr>
            <p:ph idx="2" type="chart"/>
          </p:nvPr>
        </p:nvSpPr>
        <p:spPr>
          <a:xfrm>
            <a:off x="479425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4"/>
          <p:cNvSpPr/>
          <p:nvPr>
            <p:ph idx="3" type="chart"/>
          </p:nvPr>
        </p:nvSpPr>
        <p:spPr>
          <a:xfrm>
            <a:off x="4316412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4" type="body"/>
          </p:nvPr>
        </p:nvSpPr>
        <p:spPr>
          <a:xfrm>
            <a:off x="479425" y="5296534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5" type="body"/>
          </p:nvPr>
        </p:nvSpPr>
        <p:spPr>
          <a:xfrm>
            <a:off x="4316412" y="5290183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4">
  <p:cSld name="МТУСИ_График_вид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3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5"/>
          <p:cNvSpPr/>
          <p:nvPr>
            <p:ph idx="4" type="chart"/>
          </p:nvPr>
        </p:nvSpPr>
        <p:spPr>
          <a:xfrm>
            <a:off x="479425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5" type="chart"/>
          </p:nvPr>
        </p:nvSpPr>
        <p:spPr>
          <a:xfrm>
            <a:off x="4316412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15"/>
          <p:cNvSpPr/>
          <p:nvPr>
            <p:ph idx="6" type="chart"/>
          </p:nvPr>
        </p:nvSpPr>
        <p:spPr>
          <a:xfrm>
            <a:off x="8153399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1">
  <p:cSld name="МТУСИ_Цифры для определения_вид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84506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3" type="body"/>
          </p:nvPr>
        </p:nvSpPr>
        <p:spPr>
          <a:xfrm>
            <a:off x="4328957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5" type="body"/>
          </p:nvPr>
        </p:nvSpPr>
        <p:spPr>
          <a:xfrm>
            <a:off x="8170233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7" type="body"/>
          </p:nvPr>
        </p:nvSpPr>
        <p:spPr>
          <a:xfrm>
            <a:off x="482601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8" type="body"/>
          </p:nvPr>
        </p:nvSpPr>
        <p:spPr>
          <a:xfrm>
            <a:off x="482600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9" type="body"/>
          </p:nvPr>
        </p:nvSpPr>
        <p:spPr>
          <a:xfrm>
            <a:off x="4327052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3" type="body"/>
          </p:nvPr>
        </p:nvSpPr>
        <p:spPr>
          <a:xfrm>
            <a:off x="4327051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4" type="body"/>
          </p:nvPr>
        </p:nvSpPr>
        <p:spPr>
          <a:xfrm>
            <a:off x="8168328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5" type="body"/>
          </p:nvPr>
        </p:nvSpPr>
        <p:spPr>
          <a:xfrm>
            <a:off x="8168327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2">
  <p:cSld name="МТУСИ_Цифры для определения_вид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484506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3" type="body"/>
          </p:nvPr>
        </p:nvSpPr>
        <p:spPr>
          <a:xfrm>
            <a:off x="4328957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5" type="body"/>
          </p:nvPr>
        </p:nvSpPr>
        <p:spPr>
          <a:xfrm>
            <a:off x="8170233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1">
  <p:cSld name="МТУСИ_Текст_вид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479425" y="1828799"/>
            <a:ext cx="35442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4316412" y="1828637"/>
            <a:ext cx="35442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8153400" y="1828799"/>
            <a:ext cx="35559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2">
  <p:cSld name="МТУСИ_Текст_вид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79425" y="1738315"/>
            <a:ext cx="11233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2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1">
  <p:cSld name="МТУСИ_Таблица_вид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8255479" y="2440089"/>
            <a:ext cx="34572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b="0"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3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Иллюстрация процесса">
  <p:cSld name="МТУСИ_Иллюстрация процесса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3"/>
          <p:cNvSpPr/>
          <p:nvPr>
            <p:ph idx="2" type="pic"/>
          </p:nvPr>
        </p:nvSpPr>
        <p:spPr>
          <a:xfrm>
            <a:off x="479423" y="2735265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79423" y="1798320"/>
            <a:ext cx="11233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1971675" y="2735266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4" type="body"/>
          </p:nvPr>
        </p:nvSpPr>
        <p:spPr>
          <a:xfrm>
            <a:off x="479425" y="5603240"/>
            <a:ext cx="11229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5" type="pic"/>
          </p:nvPr>
        </p:nvSpPr>
        <p:spPr>
          <a:xfrm>
            <a:off x="479423" y="3702060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5" name="Google Shape;35;p3"/>
          <p:cNvSpPr/>
          <p:nvPr>
            <p:ph idx="6" type="pic"/>
          </p:nvPr>
        </p:nvSpPr>
        <p:spPr>
          <a:xfrm>
            <a:off x="479423" y="4638039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6" name="Google Shape;36;p3"/>
          <p:cNvSpPr txBox="1"/>
          <p:nvPr>
            <p:ph idx="7" type="body"/>
          </p:nvPr>
        </p:nvSpPr>
        <p:spPr>
          <a:xfrm>
            <a:off x="1971674" y="3699500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8" type="body"/>
          </p:nvPr>
        </p:nvSpPr>
        <p:spPr>
          <a:xfrm>
            <a:off x="1971673" y="4636445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9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2">
  <p:cSld name="МТУСИ_Таблица_вид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2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3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вид1">
  <p:cSld name="МТУСИ_вид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1">
  <p:cSld name="МТУСИ_Графическое изображение_вид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79424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5"/>
          <p:cNvSpPr/>
          <p:nvPr>
            <p:ph idx="2" type="pic"/>
          </p:nvPr>
        </p:nvSpPr>
        <p:spPr>
          <a:xfrm>
            <a:off x="4524375" y="1798320"/>
            <a:ext cx="71850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79424" y="1798320"/>
            <a:ext cx="38925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3" type="body"/>
          </p:nvPr>
        </p:nvSpPr>
        <p:spPr>
          <a:xfrm>
            <a:off x="479426" y="2763520"/>
            <a:ext cx="38925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479426" y="5603240"/>
            <a:ext cx="3892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1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2">
  <p:cSld name="МТУСИ_Графическое изображение_вид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6"/>
          <p:cNvSpPr/>
          <p:nvPr>
            <p:ph idx="2" type="pic"/>
          </p:nvPr>
        </p:nvSpPr>
        <p:spPr>
          <a:xfrm>
            <a:off x="6309042" y="1798320"/>
            <a:ext cx="54003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479424" y="1798320"/>
            <a:ext cx="5616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3">
  <p:cSld name="МТУСИ_Графическое изображение_вид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7"/>
          <p:cNvSpPr/>
          <p:nvPr>
            <p:ph idx="2" type="pic"/>
          </p:nvPr>
        </p:nvSpPr>
        <p:spPr>
          <a:xfrm>
            <a:off x="7781926" y="1798320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479423" y="1798320"/>
            <a:ext cx="7054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479425" y="2763520"/>
            <a:ext cx="70548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4" type="body"/>
          </p:nvPr>
        </p:nvSpPr>
        <p:spPr>
          <a:xfrm>
            <a:off x="479425" y="5603240"/>
            <a:ext cx="7054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/>
          <p:nvPr>
            <p:ph idx="5" type="pic"/>
          </p:nvPr>
        </p:nvSpPr>
        <p:spPr>
          <a:xfrm>
            <a:off x="7781926" y="4057332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1" name="Google Shape;71;p7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4">
  <p:cSld name="МТУСИ_Графическое изображение_вид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8"/>
          <p:cNvSpPr/>
          <p:nvPr>
            <p:ph idx="2" type="pic"/>
          </p:nvPr>
        </p:nvSpPr>
        <p:spPr>
          <a:xfrm>
            <a:off x="479425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79425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3" type="pic"/>
          </p:nvPr>
        </p:nvSpPr>
        <p:spPr>
          <a:xfrm>
            <a:off x="6280470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9" name="Google Shape;79;p8"/>
          <p:cNvSpPr txBox="1"/>
          <p:nvPr>
            <p:ph idx="4" type="body"/>
          </p:nvPr>
        </p:nvSpPr>
        <p:spPr>
          <a:xfrm>
            <a:off x="6280470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5">
  <p:cSld name="МТУСИ_Графическое изображение_вид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9"/>
          <p:cNvSpPr/>
          <p:nvPr>
            <p:ph idx="2" type="pic"/>
          </p:nvPr>
        </p:nvSpPr>
        <p:spPr>
          <a:xfrm>
            <a:off x="479426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79425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9"/>
          <p:cNvSpPr/>
          <p:nvPr>
            <p:ph idx="3" type="pic"/>
          </p:nvPr>
        </p:nvSpPr>
        <p:spPr>
          <a:xfrm>
            <a:off x="4316413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8" name="Google Shape;88;p9"/>
          <p:cNvSpPr txBox="1"/>
          <p:nvPr>
            <p:ph idx="4" type="body"/>
          </p:nvPr>
        </p:nvSpPr>
        <p:spPr>
          <a:xfrm>
            <a:off x="4316412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/>
          <p:nvPr>
            <p:ph idx="5" type="pic"/>
          </p:nvPr>
        </p:nvSpPr>
        <p:spPr>
          <a:xfrm>
            <a:off x="8153400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0" name="Google Shape;90;p9"/>
          <p:cNvSpPr txBox="1"/>
          <p:nvPr>
            <p:ph idx="6" type="body"/>
          </p:nvPr>
        </p:nvSpPr>
        <p:spPr>
          <a:xfrm>
            <a:off x="8153400" y="3510280"/>
            <a:ext cx="35559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6">
  <p:cSld name="МТУСИ_Графическое изображение_вид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479426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3" type="pic"/>
          </p:nvPr>
        </p:nvSpPr>
        <p:spPr>
          <a:xfrm>
            <a:off x="4316413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9" name="Google Shape;99;p10"/>
          <p:cNvSpPr txBox="1"/>
          <p:nvPr>
            <p:ph idx="4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"/>
          <p:cNvSpPr/>
          <p:nvPr>
            <p:ph idx="5" type="pic"/>
          </p:nvPr>
        </p:nvSpPr>
        <p:spPr>
          <a:xfrm>
            <a:off x="8153400" y="1686558"/>
            <a:ext cx="3544200" cy="2718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1" name="Google Shape;101;p10"/>
          <p:cNvSpPr txBox="1"/>
          <p:nvPr>
            <p:ph idx="6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23" Type="http://schemas.openxmlformats.org/officeDocument/2006/relationships/theme" Target="../theme/theme1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6675" y="-55829"/>
            <a:ext cx="12344400" cy="64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2425748"/>
            <a:ext cx="1089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52500" y="3676650"/>
            <a:ext cx="10401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79425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60167" y="142188"/>
            <a:ext cx="952406" cy="2934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2" type="body"/>
          </p:nvPr>
        </p:nvSpPr>
        <p:spPr>
          <a:xfrm>
            <a:off x="3803525" y="3263625"/>
            <a:ext cx="80508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lang="ru-RU" sz="4000"/>
              <a:t>Лекция 9: Реляционные БД и СУБД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3806200" y="1396373"/>
            <a:ext cx="80454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</a:pPr>
            <a:r>
              <a:rPr lang="ru-RU"/>
              <a:t>Введение в ИТ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479425" y="597853"/>
            <a:ext cx="11229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Внешний ключ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655050" y="1514875"/>
            <a:ext cx="6275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Внешний ключ – это поле (или набор полей) в одной таблице, которое ссылается на первичный ключ в другой таблице.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Таблица с внешним ключом называется дочерней таблицей, а таблица с первичным ключом называется ссылочной или родительской таблицей.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Правило внешнего ключа гарантирует, что при создании записей в дочерней таблице, значение поля, являющегося внешним ключом, есть в родительской таблице.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655050" y="3810000"/>
            <a:ext cx="58392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Наличие внешнего ключа – это такое же необязательное требование, как и в случае с первичным ключом.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Если внешний ключ не определён, то всё также будет работать, но СУБД не будет проверять, что, например, при создании записи в таблице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Purchase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полях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buyer_id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good_id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лежат значения, которые определены в соответствующих таблицах в поле id.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900" y="1681700"/>
            <a:ext cx="5264025" cy="25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79425" y="597852"/>
            <a:ext cx="112299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ОСНОВЫ БАЗ ДАННЫХ И SQL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551650" y="1308100"/>
            <a:ext cx="86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База данных — это набор данных, хранящихся в структурированном виде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51650" y="1639375"/>
            <a:ext cx="103653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По сути это просто хранилище неких сведений, не более того. Сами по себе базы данных не представляли бы интереса, если бы не было систем управления базами данных.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управления базами данных —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Если говорить более простыми словами, то СУБД — это система, позволяющая создавать базы данных и манипулировать сведениями из них.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Простейшая схема работы с базой данных: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3514" y="3843675"/>
            <a:ext cx="4891461" cy="2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Типы баз данных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655050" y="1514875"/>
            <a:ext cx="6848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Классификаций баз данных достаточно много, но давайте остановимся на наиболее востребованных: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702150" y="2162875"/>
            <a:ext cx="6848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Реляционные базы данных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Key-value базы данных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Документоориентированные базы данных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479425" y="597853"/>
            <a:ext cx="11229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Реляционные базы данных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551700" y="1245850"/>
            <a:ext cx="8412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Реляционными называются базы данных, в основе построения которых лежит реляционная модель.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551700" y="1847900"/>
            <a:ext cx="8205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Данные в реляционных структурах организованы в виде набора таблиц, называемых отношениями, состоящих из столбцов и строк. Каждая строка таблицы представляет собой набор связанных значений, относящихся к одному объекту или сущности. Каждая строка в таблице может быть помечена уникальным идентификатором, называемым первичным ключом, а строки из нескольких таблиц могут быть связаны с помощью внешних ключей.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88" y="3552675"/>
            <a:ext cx="50006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Особенности реляционных БД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564300" y="1352198"/>
            <a:ext cx="68484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Модель данных в реляционных БД определена заранее и является строго типизированно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й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Данные хранятся в таблицах, состоящих из столбцов и строк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На пересечении каждого столбца и строчки допускается только одно значение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Каждый столбец проименован и имеет определённый тип, которому следуют значения со всех строк в данном столбце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Столбцы располагаются в определённом порядке, который определяется при создании таблицы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таблице может не быть ни одной строчки, но обязательно должен быть хотя бы один столбец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Запросы к базе данных возвращают результат в виде таблиц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Key-value базы данных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655050" y="1514875"/>
            <a:ext cx="57342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Key-value базы данных – это тип баз данных, которые хранят данные как совокупность пар «ключ-значение», в которых ключ служит уникальным идентификатором.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То есть создаётся однозначное соответствие значения по ключу. Как ключи, так и значения могут представлять собой что угодно: от простых до сложных составных объектов.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815875" y="3786825"/>
            <a:ext cx="6233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Скорость работы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Простота модели хранения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Гибкость: значения могут быть любыми, включая JSON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Недостатки: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Плохо масштабируются по мере усложнения моделей данных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Неэффективность при работе с группой записей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825" y="1539963"/>
            <a:ext cx="57340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Документоориентированные БД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55050" y="1514875"/>
            <a:ext cx="78150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Документоориентированные базы данных – это тип баз данных, направленный на хранение и запрос данных в виде документов, подобном JSON.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отличие от других баз данных, документоориентированные оперируют «документами», сгруппированными по коллекциям. Документ представляет собой набор атрибутов (ключ и соответствующее ему значение). Значения могут быть как и простыми типами данных (строки, числа или даты), так и более сложными, такими как вложенные объекты, массивы и ссылки на другие документы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Структура реляционных баз данных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655050" y="1514875"/>
            <a:ext cx="68484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реляционных базах данных информация хранится в связанных друг с другом таблицах. Сами же таблицы состоят из: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строк, которые называют «записями»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столбцов, которые называют «полями» или же «атрибутами»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075" y="1622800"/>
            <a:ext cx="4772175" cy="13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738525" y="2982925"/>
            <a:ext cx="68484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 каждой таблице каждый столбец имеет заранее определённый тип данных. Например, такими типами могу выступать: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VARCHAR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(строковый тип данных)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INTEGER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(числовой тип данных)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-"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DATETIME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(тип данных для даты и времени) и прочие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И каждая строка таблицы должна иметь соответствующий тип для каждого столбца. СУБД не допустит попытку добавления в поле с типом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DATETIME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произвольной строки.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1526" y="3495250"/>
            <a:ext cx="4177250" cy="2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479425" y="597853"/>
            <a:ext cx="11229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Первичный ключ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655050" y="1514875"/>
            <a:ext cx="7631100" cy="4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Любая СУБД имеет встроенную систему целостности и непротиворечивости данных. Эта система работает на наборе правил, 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определенных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в схеме базы данных. Первичный ключ и внешние ключи как раз являются одними из таких правил.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Чтобы избежать неоднозначности при поиске в таблицах существует первичный ключ или, как его ещё называют,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«ключевое поле»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Ключевое поле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первичный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ключ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– это поле (или набор полей), значение которого однозначно определяет запись в таблице.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Если обратиться к нашей вышеупомянутой таблице FamilyMembers, то в ней ключевым полем является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member_id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С помощью данного правила СУБД не позволит нам создать новую запись, где поле member_id будет неуникальным.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Стоит заметить, что наличие первичного ключа не обязательно, а целостность данных может определяться, к примеру, на уровне приложения.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