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8" r:id="rId6"/>
    <p:sldId id="265" r:id="rId7"/>
    <p:sldId id="259" r:id="rId8"/>
    <p:sldId id="272" r:id="rId9"/>
    <p:sldId id="266" r:id="rId10"/>
    <p:sldId id="267" r:id="rId11"/>
    <p:sldId id="268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DA8AF-A92C-4686-B349-EE043399D23A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F8568-C0A2-448D-A32B-2262C9D1DD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F8568-C0A2-448D-A32B-2262C9D1DD3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104" y="4365104"/>
            <a:ext cx="7772400" cy="1470025"/>
          </a:xfrm>
        </p:spPr>
        <p:txBody>
          <a:bodyPr/>
          <a:lstStyle/>
          <a:p>
            <a:pPr algn="r"/>
            <a:r>
              <a:rPr lang="ru-RU" dirty="0" smtClean="0"/>
              <a:t>Курсовая работа по теме: «база данных аптеки»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733256"/>
            <a:ext cx="6804248" cy="1320552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1800" spc="-1" dirty="0" smtClean="0">
                <a:solidFill>
                  <a:schemeClr val="tx1"/>
                </a:solidFill>
                <a:ea typeface="DejaVu Sans"/>
              </a:rPr>
              <a:t>Выполнил: </a:t>
            </a:r>
            <a:r>
              <a:rPr lang="ru-RU" sz="1800" spc="-1" dirty="0" err="1" smtClean="0">
                <a:solidFill>
                  <a:schemeClr val="tx1"/>
                </a:solidFill>
                <a:ea typeface="DejaVu Sans"/>
              </a:rPr>
              <a:t>Вокуев</a:t>
            </a:r>
            <a:r>
              <a:rPr lang="ru-RU" sz="1800" spc="-1" dirty="0" smtClean="0">
                <a:solidFill>
                  <a:schemeClr val="tx1"/>
                </a:solidFill>
                <a:ea typeface="DejaVu Sans"/>
              </a:rPr>
              <a:t> Евгений Юрьевич, 414 группа.</a:t>
            </a:r>
            <a:endParaRPr lang="ru-RU" sz="1800" spc="-1" dirty="0" smtClean="0">
              <a:solidFill>
                <a:schemeClr val="tx1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1800" spc="-1" dirty="0" smtClean="0">
                <a:solidFill>
                  <a:schemeClr val="tx1"/>
                </a:solidFill>
                <a:ea typeface="DejaVu Sans"/>
              </a:rPr>
              <a:t>Преподаватель: </a:t>
            </a:r>
            <a:r>
              <a:rPr lang="ru-RU" sz="1800" spc="-1" dirty="0" err="1" smtClean="0">
                <a:solidFill>
                  <a:schemeClr val="tx1"/>
                </a:solidFill>
                <a:ea typeface="DejaVu Sans"/>
              </a:rPr>
              <a:t>Пунгин</a:t>
            </a:r>
            <a:r>
              <a:rPr lang="ru-RU" sz="1800" spc="-1" dirty="0" smtClean="0">
                <a:solidFill>
                  <a:schemeClr val="tx1"/>
                </a:solidFill>
                <a:ea typeface="DejaVu Sans"/>
              </a:rPr>
              <a:t> Илья Вячеславович.</a:t>
            </a:r>
            <a:endParaRPr lang="ru-RU" sz="1800" spc="-1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116632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pc="-1" dirty="0" smtClean="0">
                <a:ea typeface="DejaVu Sans"/>
              </a:rPr>
              <a:t>ГПОУ «Сыктывкарский политехнический техникум»</a:t>
            </a:r>
            <a:endParaRPr lang="ru-RU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Скриншоты</a:t>
            </a:r>
            <a:r>
              <a:rPr lang="ru-RU" b="1" dirty="0" smtClean="0"/>
              <a:t> </a:t>
            </a:r>
            <a:r>
              <a:rPr lang="ru-RU" b="1" dirty="0" smtClean="0"/>
              <a:t>интерфейса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1477888" y="5809001"/>
            <a:ext cx="7486600" cy="1220399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ru-RU" sz="2400" b="1" dirty="0" smtClean="0"/>
              <a:t>Главное окно </a:t>
            </a:r>
            <a:r>
              <a:rPr lang="ru-RU" sz="2400" b="1" dirty="0" smtClean="0"/>
              <a:t>приложения</a:t>
            </a:r>
            <a:endParaRPr lang="ru-RU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700808"/>
            <a:ext cx="6480720" cy="405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Скриншоты</a:t>
            </a:r>
            <a:r>
              <a:rPr lang="ru-RU" b="1" dirty="0" smtClean="0"/>
              <a:t> интерфейса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86200" cy="34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050" y="1700808"/>
            <a:ext cx="3886200" cy="343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39552" y="5271591"/>
            <a:ext cx="6748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20040">
              <a:spcBef>
                <a:spcPts val="700"/>
              </a:spcBef>
              <a:buClr>
                <a:srgbClr val="00B0F0"/>
              </a:buClr>
              <a:buSzPct val="60000"/>
              <a:buFont typeface="Wingdings"/>
              <a:buChar char=""/>
            </a:pPr>
            <a:r>
              <a:rPr lang="ru-RU" sz="2400" b="1" dirty="0" smtClean="0"/>
              <a:t>Форма добавления и редактирования данных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Скриншоты</a:t>
            </a:r>
            <a:r>
              <a:rPr lang="ru-RU" b="1" dirty="0" smtClean="0"/>
              <a:t> интерфейса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772816"/>
            <a:ext cx="410992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5050" y="1772816"/>
            <a:ext cx="3886200" cy="320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39552" y="5085184"/>
            <a:ext cx="3078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0040" indent="-320040">
              <a:spcBef>
                <a:spcPts val="700"/>
              </a:spcBef>
              <a:buClr>
                <a:srgbClr val="00B0F0"/>
              </a:buClr>
              <a:buSzPct val="60000"/>
              <a:buFont typeface="Wingdings"/>
              <a:buChar char=""/>
            </a:pPr>
            <a:r>
              <a:rPr lang="ru-RU" sz="2400" b="1" dirty="0" smtClean="0"/>
              <a:t>Создание продажи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Скриншоты</a:t>
            </a:r>
            <a:r>
              <a:rPr lang="ru-RU" b="1" dirty="0" smtClean="0"/>
              <a:t> интерфейса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1907704" y="5301208"/>
            <a:ext cx="3886200" cy="615297"/>
          </a:xfrm>
        </p:spPr>
        <p:txBody>
          <a:bodyPr/>
          <a:lstStyle/>
          <a:p>
            <a:r>
              <a:rPr lang="ru-RU" b="1" dirty="0" smtClean="0"/>
              <a:t>Окно отчета</a:t>
            </a:r>
            <a:r>
              <a:rPr lang="ru-RU" b="1" dirty="0" smtClean="0"/>
              <a:t> 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628800"/>
            <a:ext cx="5832648" cy="367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 ходе выполнения курсовой работы была разработана база данных и приложение для аптеки. Данная система обеспечивает удобное хранение, добавление и редактирование данных, мониторинг продаж, остатков товара, закупок.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часть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sz="2000" b="1" dirty="0" smtClean="0"/>
              <a:t>Предметная область базы данных </a:t>
            </a:r>
            <a:r>
              <a:rPr lang="ru-RU" sz="2000" dirty="0" smtClean="0"/>
              <a:t>– данные о состоянии склада аптеки, хранение истории продаж, закупка товара у поставщиков и информация о заказах продукции.</a:t>
            </a:r>
          </a:p>
          <a:p>
            <a:r>
              <a:rPr lang="ru-RU" sz="2000" b="1" dirty="0" smtClean="0"/>
              <a:t>Цель курсовой работы: </a:t>
            </a:r>
            <a:r>
              <a:rPr lang="ru-RU" sz="2000" dirty="0" smtClean="0"/>
              <a:t>Создание и реализация базы данных для увеличения удобства работы и хранения сведений о состоянии Аптеки. Контроль продаж, поступления продукции, состояния склада.</a:t>
            </a:r>
          </a:p>
          <a:p>
            <a:r>
              <a:rPr lang="ru-RU" sz="2000" b="1" dirty="0" smtClean="0"/>
              <a:t>Задачи курсовой работы: </a:t>
            </a:r>
          </a:p>
          <a:p>
            <a:pPr marL="834390" lvl="1" indent="-514350">
              <a:buFont typeface="+mj-lt"/>
              <a:buAutoNum type="romanUcPeriod"/>
            </a:pPr>
            <a:r>
              <a:rPr lang="ru-RU" sz="1700" dirty="0" smtClean="0"/>
              <a:t>Провести анализ предметной области, сформулировать требования к системе</a:t>
            </a:r>
          </a:p>
          <a:p>
            <a:pPr marL="834390" lvl="1" indent="-514350">
              <a:buFont typeface="+mj-lt"/>
              <a:buAutoNum type="romanUcPeriod"/>
            </a:pPr>
            <a:r>
              <a:rPr lang="ru-RU" sz="1700" dirty="0" smtClean="0"/>
              <a:t>Спроектировать логическую структуру БД</a:t>
            </a:r>
          </a:p>
          <a:p>
            <a:pPr marL="834390" lvl="1" indent="-514350">
              <a:buFont typeface="+mj-lt"/>
              <a:buAutoNum type="romanUcPeriod"/>
            </a:pPr>
            <a:r>
              <a:rPr lang="ru-RU" sz="1700" dirty="0" smtClean="0"/>
              <a:t>Спроектировать физическую структуру БД</a:t>
            </a:r>
          </a:p>
          <a:p>
            <a:pPr marL="834390" lvl="1" indent="-514350">
              <a:buFont typeface="+mj-lt"/>
              <a:buAutoNum type="romanUcPeriod"/>
            </a:pPr>
            <a:r>
              <a:rPr lang="ru-RU" sz="1700" dirty="0" smtClean="0"/>
              <a:t>Разработать и написать приложение для работы с БД</a:t>
            </a:r>
          </a:p>
          <a:p>
            <a:pPr marL="834390" lvl="1" indent="-514350">
              <a:buFont typeface="+mj-lt"/>
              <a:buAutoNum type="romanUcPeriod"/>
            </a:pPr>
            <a:r>
              <a:rPr lang="ru-RU" sz="1700" dirty="0" smtClean="0"/>
              <a:t>Обеспечить разграничение прав доступа для различных ролей пользователей</a:t>
            </a:r>
          </a:p>
          <a:p>
            <a:pPr marL="834390" lvl="1" indent="-514350">
              <a:buFont typeface="+mj-lt"/>
              <a:buAutoNum type="romanUcPeriod"/>
            </a:pPr>
            <a:r>
              <a:rPr lang="ru-RU" sz="1700" dirty="0" smtClean="0"/>
              <a:t>Разработать инструкцию для пользователей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Исследование процессов </a:t>
            </a:r>
            <a:r>
              <a:rPr lang="ru-RU" dirty="0" smtClean="0"/>
              <a:t>аптеки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1988840"/>
            <a:ext cx="8153400" cy="44958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Изучены </a:t>
            </a:r>
            <a:r>
              <a:rPr lang="ru-RU" sz="2400" b="1" dirty="0" smtClean="0"/>
              <a:t>ключевые бизнес-процессы:</a:t>
            </a:r>
          </a:p>
          <a:p>
            <a:pPr lvl="1"/>
            <a:r>
              <a:rPr lang="ru-RU" sz="2400" dirty="0" smtClean="0"/>
              <a:t>Учет лекарств (поступление, списание, сроки годности).</a:t>
            </a:r>
          </a:p>
          <a:p>
            <a:pPr lvl="1"/>
            <a:r>
              <a:rPr lang="ru-RU" sz="2400" dirty="0" smtClean="0"/>
              <a:t>Оформление </a:t>
            </a:r>
            <a:r>
              <a:rPr lang="ru-RU" sz="2400" dirty="0" smtClean="0"/>
              <a:t>продаж.</a:t>
            </a:r>
            <a:endParaRPr lang="ru-RU" sz="2400" dirty="0" smtClean="0"/>
          </a:p>
          <a:p>
            <a:pPr lvl="1"/>
            <a:r>
              <a:rPr lang="ru-RU" sz="2400" dirty="0" smtClean="0"/>
              <a:t>Взаимодействие с поставщиками и клиентами.</a:t>
            </a:r>
          </a:p>
          <a:p>
            <a:r>
              <a:rPr lang="ru-RU" sz="2400" b="1" dirty="0" smtClean="0"/>
              <a:t>Определены роли пользователей: администратор, фармацевт, менеджер, гость.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Сбор требований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153400" cy="449580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Функциональные</a:t>
            </a:r>
            <a:r>
              <a:rPr lang="ru-RU" sz="2400" b="1" dirty="0" smtClean="0"/>
              <a:t>:</a:t>
            </a:r>
            <a:endParaRPr lang="ru-RU" sz="2400" dirty="0" smtClean="0"/>
          </a:p>
          <a:p>
            <a:pPr lvl="1"/>
            <a:r>
              <a:rPr lang="ru-RU" sz="2400" dirty="0" smtClean="0"/>
              <a:t>Хранение данных о лекарствах (название, цена, остаток, срок годности).</a:t>
            </a:r>
          </a:p>
          <a:p>
            <a:pPr lvl="1"/>
            <a:r>
              <a:rPr lang="ru-RU" sz="2400" dirty="0" smtClean="0"/>
              <a:t>Учет продаж и автоматическое обновление остатков.</a:t>
            </a:r>
          </a:p>
          <a:p>
            <a:pPr lvl="1"/>
            <a:r>
              <a:rPr lang="ru-RU" sz="2400" dirty="0" smtClean="0"/>
              <a:t>Формирование отчетов (остатки, продажи, потребление).</a:t>
            </a:r>
          </a:p>
          <a:p>
            <a:r>
              <a:rPr lang="ru-RU" sz="2400" b="1" dirty="0" smtClean="0"/>
              <a:t>Нефункциональные:</a:t>
            </a:r>
            <a:endParaRPr lang="ru-RU" sz="2400" dirty="0" smtClean="0"/>
          </a:p>
          <a:p>
            <a:pPr lvl="1"/>
            <a:r>
              <a:rPr lang="ru-RU" sz="2400" dirty="0" smtClean="0"/>
              <a:t>Защита данных (авторизация, ролевая модель).</a:t>
            </a:r>
          </a:p>
          <a:p>
            <a:pPr lvl="1"/>
            <a:r>
              <a:rPr lang="ru-RU" sz="2400" dirty="0" smtClean="0"/>
              <a:t>Простота интерфейса для ежедневной работы.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28600"/>
            <a:ext cx="8009384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ER-</a:t>
            </a:r>
            <a:r>
              <a:rPr lang="ru-RU" sz="4000" dirty="0" smtClean="0"/>
              <a:t>модель базы данных</a:t>
            </a:r>
            <a:endParaRPr lang="ru-RU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0808"/>
            <a:ext cx="444866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483768" y="6237312"/>
            <a:ext cx="4106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схема структуры базы данных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Логическая структура базы данных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611560" y="2204864"/>
          <a:ext cx="8153400" cy="3917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17800"/>
                <a:gridCol w="2106736"/>
                <a:gridCol w="3328864"/>
              </a:tblGrid>
              <a:tr h="783406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Таблица</a:t>
                      </a:r>
                      <a:endParaRPr lang="ru-RU" b="1" dirty="0"/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Назначение</a:t>
                      </a:r>
                      <a:endParaRPr lang="ru-RU" b="1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Пример полей</a:t>
                      </a:r>
                      <a:endParaRPr lang="ru-RU" b="1" dirty="0"/>
                    </a:p>
                  </a:txBody>
                  <a:tcPr marL="76200" marR="76200" marT="76200" marB="76200" anchor="ctr"/>
                </a:tc>
              </a:tr>
              <a:tr h="783406">
                <a:tc>
                  <a:txBody>
                    <a:bodyPr/>
                    <a:lstStyle/>
                    <a:p>
                      <a:r>
                        <a:rPr lang="en-US" dirty="0"/>
                        <a:t>medicines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Учет лекарств на складе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 (PK), name, price, 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err="1" smtClean="0"/>
                        <a:t>quantity_in_stock</a:t>
                      </a:r>
                      <a:r>
                        <a:rPr lang="en-US" dirty="0"/>
                        <a:t>, </a:t>
                      </a:r>
                      <a:r>
                        <a:rPr lang="en-US" dirty="0" err="1"/>
                        <a:t>supplier_id</a:t>
                      </a:r>
                      <a:r>
                        <a:rPr lang="en-US" dirty="0"/>
                        <a:t> (FK)</a:t>
                      </a:r>
                    </a:p>
                  </a:txBody>
                  <a:tcPr marL="76200" marR="76200" marT="76200" marB="76200" anchor="ctr"/>
                </a:tc>
              </a:tr>
              <a:tr h="783406"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История продаж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 (PK), date, </a:t>
                      </a:r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 (FK), 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err="1" smtClean="0"/>
                        <a:t>employee_id</a:t>
                      </a:r>
                      <a:r>
                        <a:rPr lang="en-US" dirty="0"/>
                        <a:t> (FK), </a:t>
                      </a:r>
                      <a:r>
                        <a:rPr lang="en-US" dirty="0" err="1"/>
                        <a:t>total_amount</a:t>
                      </a:r>
                      <a:endParaRPr lang="en-US" dirty="0"/>
                    </a:p>
                  </a:txBody>
                  <a:tcPr marL="76200" marR="76200" marT="76200" marB="76200" anchor="ctr"/>
                </a:tc>
              </a:tr>
              <a:tr h="783406">
                <a:tc>
                  <a:txBody>
                    <a:bodyPr/>
                    <a:lstStyle/>
                    <a:p>
                      <a:r>
                        <a:rPr lang="en-US"/>
                        <a:t>customers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Данные клиентов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 (PK), </a:t>
                      </a:r>
                      <a:r>
                        <a:rPr lang="en-US" dirty="0" err="1"/>
                        <a:t>first_name</a:t>
                      </a:r>
                      <a:r>
                        <a:rPr lang="en-US" dirty="0"/>
                        <a:t>, </a:t>
                      </a:r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, 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smtClean="0"/>
                        <a:t>phone</a:t>
                      </a:r>
                      <a:r>
                        <a:rPr lang="en-US" dirty="0"/>
                        <a:t>, email</a:t>
                      </a:r>
                    </a:p>
                  </a:txBody>
                  <a:tcPr marL="76200" marR="76200" marT="76200" marB="76200" anchor="ctr"/>
                </a:tc>
              </a:tr>
              <a:tr h="783406">
                <a:tc>
                  <a:txBody>
                    <a:bodyPr/>
                    <a:lstStyle/>
                    <a:p>
                      <a:r>
                        <a:rPr lang="en-US" dirty="0"/>
                        <a:t>suppliers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Информация о поставщиках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 (PK), name, </a:t>
                      </a:r>
                      <a:r>
                        <a:rPr lang="en-US" dirty="0" err="1"/>
                        <a:t>contact_person</a:t>
                      </a:r>
                      <a:r>
                        <a:rPr lang="en-US" dirty="0" smtClean="0"/>
                        <a:t>,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1560" y="1700808"/>
            <a:ext cx="2498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Примеры таблиц: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л</a:t>
            </a:r>
            <a:r>
              <a:rPr lang="ru-RU" dirty="0" smtClean="0"/>
              <a:t>огической структуры БД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990" t="7043" r="3225"/>
          <a:stretch>
            <a:fillRect/>
          </a:stretch>
        </p:blipFill>
        <p:spPr bwMode="auto">
          <a:xfrm>
            <a:off x="899592" y="1916832"/>
            <a:ext cx="7560840" cy="4179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Техническая реализация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Backend (</a:t>
            </a:r>
            <a:r>
              <a:rPr lang="ru-RU" sz="2400" b="1" dirty="0" smtClean="0"/>
              <a:t>Серверная часть)</a:t>
            </a:r>
          </a:p>
          <a:p>
            <a:r>
              <a:rPr lang="ru-RU" sz="2400" dirty="0" smtClean="0"/>
              <a:t>Язык программирования: </a:t>
            </a:r>
            <a:r>
              <a:rPr lang="en-US" sz="2400" dirty="0" smtClean="0"/>
              <a:t>Python</a:t>
            </a:r>
            <a:endParaRPr lang="en-US" sz="2400" dirty="0" smtClean="0"/>
          </a:p>
          <a:p>
            <a:r>
              <a:rPr lang="ru-RU" sz="2400" dirty="0" smtClean="0"/>
              <a:t>Библиотеки:</a:t>
            </a:r>
          </a:p>
          <a:p>
            <a:pPr lvl="1"/>
            <a:r>
              <a:rPr lang="en-US" sz="2400" dirty="0" smtClean="0"/>
              <a:t>psycopg2 – </a:t>
            </a:r>
            <a:r>
              <a:rPr lang="ru-RU" sz="2400" dirty="0" smtClean="0"/>
              <a:t>для работы с 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logging – </a:t>
            </a:r>
            <a:r>
              <a:rPr lang="ru-RU" sz="2400" dirty="0" smtClean="0"/>
              <a:t>для </a:t>
            </a:r>
            <a:r>
              <a:rPr lang="ru-RU" sz="2400" dirty="0" err="1" smtClean="0"/>
              <a:t>логирования</a:t>
            </a:r>
            <a:r>
              <a:rPr lang="ru-RU" sz="2400" dirty="0" smtClean="0"/>
              <a:t> операций.</a:t>
            </a:r>
          </a:p>
          <a:p>
            <a:r>
              <a:rPr lang="ru-RU" sz="2400" dirty="0" smtClean="0"/>
              <a:t>СУБД: </a:t>
            </a:r>
            <a:r>
              <a:rPr lang="en-US" sz="2400" dirty="0" err="1" smtClean="0"/>
              <a:t>PostgreSQL</a:t>
            </a:r>
            <a:r>
              <a:rPr lang="en-US" sz="2400" dirty="0" smtClean="0"/>
              <a:t> (</a:t>
            </a:r>
            <a:r>
              <a:rPr lang="ru-RU" sz="2400" dirty="0" smtClean="0"/>
              <a:t>хранение данных, транзакции).</a:t>
            </a:r>
          </a:p>
          <a:p>
            <a:pPr>
              <a:buNone/>
            </a:pPr>
            <a:r>
              <a:rPr lang="en-US" sz="2400" b="1" dirty="0" smtClean="0"/>
              <a:t>Frontend (</a:t>
            </a:r>
            <a:r>
              <a:rPr lang="ru-RU" sz="2400" b="1" dirty="0" smtClean="0"/>
              <a:t>Интерфейс)</a:t>
            </a:r>
          </a:p>
          <a:p>
            <a:r>
              <a:rPr lang="en-US" sz="2400" dirty="0" smtClean="0"/>
              <a:t>GUI-</a:t>
            </a:r>
            <a:r>
              <a:rPr lang="ru-RU" sz="2400" dirty="0" smtClean="0"/>
              <a:t>библиотека: </a:t>
            </a:r>
            <a:r>
              <a:rPr lang="en-US" sz="2400" dirty="0" err="1" smtClean="0"/>
              <a:t>Tkinter</a:t>
            </a:r>
            <a:r>
              <a:rPr lang="en-US" sz="2400" dirty="0" smtClean="0"/>
              <a:t> + </a:t>
            </a:r>
            <a:r>
              <a:rPr lang="en-US" sz="2400" dirty="0" err="1" smtClean="0"/>
              <a:t>ttkbootstrap</a:t>
            </a:r>
            <a:r>
              <a:rPr lang="en-US" sz="2400" dirty="0" smtClean="0"/>
              <a:t> (</a:t>
            </a:r>
            <a:r>
              <a:rPr lang="ru-RU" sz="2400" dirty="0" smtClean="0"/>
              <a:t>для стилизации</a:t>
            </a:r>
            <a:r>
              <a:rPr lang="ru-RU" sz="2400" dirty="0" smtClean="0"/>
              <a:t>).</a:t>
            </a:r>
            <a:endParaRPr lang="ru-RU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 smtClean="0"/>
              <a:t>Скриншоты</a:t>
            </a:r>
            <a:r>
              <a:rPr lang="ru-RU" b="1" dirty="0" smtClean="0"/>
              <a:t> интерфейса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3466" y="1980158"/>
            <a:ext cx="3207464" cy="25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923253"/>
            <a:ext cx="2962689" cy="181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979290"/>
            <a:ext cx="29527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716016" y="5343599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  <a:buSzPct val="60000"/>
              <a:buFont typeface="Wingdings" pitchFamily="2" charset="2"/>
              <a:buChar char="q"/>
            </a:pPr>
            <a:r>
              <a:rPr lang="ru-RU" sz="2400" b="1" dirty="0" smtClean="0"/>
              <a:t>Форма входа в систему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1974</TotalTime>
  <Words>330</Words>
  <Application>Microsoft Office PowerPoint</Application>
  <PresentationFormat>Экран (4:3)</PresentationFormat>
  <Paragraphs>70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Обычная</vt:lpstr>
      <vt:lpstr>Курсовая работа по теме: «база данных аптеки»</vt:lpstr>
      <vt:lpstr>Основная часть работы</vt:lpstr>
      <vt:lpstr>Исследование процессов аптеки</vt:lpstr>
      <vt:lpstr>Сбор требований</vt:lpstr>
      <vt:lpstr>ER-модель базы данных</vt:lpstr>
      <vt:lpstr>Логическая структура базы данных</vt:lpstr>
      <vt:lpstr>Модель логической структуры БД</vt:lpstr>
      <vt:lpstr>Техническая реализация проекта</vt:lpstr>
      <vt:lpstr>Скриншоты интерфейса</vt:lpstr>
      <vt:lpstr>Скриншоты интерфейса</vt:lpstr>
      <vt:lpstr>Скриншоты интерфейса</vt:lpstr>
      <vt:lpstr>Скриншоты интерфейса</vt:lpstr>
      <vt:lpstr>Скриншоты интерфейса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Yura</dc:creator>
  <cp:lastModifiedBy>Yuriy Vokuev</cp:lastModifiedBy>
  <cp:revision>44</cp:revision>
  <dcterms:created xsi:type="dcterms:W3CDTF">2025-04-03T16:59:06Z</dcterms:created>
  <dcterms:modified xsi:type="dcterms:W3CDTF">2025-04-23T00:46:34Z</dcterms:modified>
</cp:coreProperties>
</file>