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60" r:id="rId4"/>
    <p:sldId id="259" r:id="rId5"/>
    <p:sldId id="257" r:id="rId6"/>
    <p:sldId id="261" r:id="rId7"/>
    <p:sldId id="262" r:id="rId8"/>
    <p:sldId id="264" r:id="rId9"/>
    <p:sldId id="263" r:id="rId10"/>
    <p:sldId id="267" r:id="rId11"/>
    <p:sldId id="272" r:id="rId12"/>
    <p:sldId id="273" r:id="rId13"/>
    <p:sldId id="275" r:id="rId14"/>
    <p:sldId id="276" r:id="rId15"/>
    <p:sldId id="278" r:id="rId16"/>
    <p:sldId id="265" r:id="rId17"/>
    <p:sldId id="266" r:id="rId18"/>
    <p:sldId id="268" r:id="rId19"/>
    <p:sldId id="269" r:id="rId20"/>
    <p:sldId id="270" r:id="rId21"/>
    <p:sldId id="271" r:id="rId22"/>
    <p:sldId id="281" r:id="rId23"/>
    <p:sldId id="282" r:id="rId24"/>
    <p:sldId id="283" r:id="rId25"/>
    <p:sldId id="279" r:id="rId26"/>
    <p:sldId id="280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0E8F6-AEC7-48A7-9081-F8F7893FE7C2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FB2B8-1145-4C81-8A1D-8142BEDB3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58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B059C2-E3C4-4341-984F-D2951657B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BFAB8F-878E-4921-A9A5-BA9600A6E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8B7DA0-3FF4-49FD-B9E8-2D80C294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8E72-821E-4744-AD0D-33B55AD4A87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80F28D-5FD2-404F-925E-54673EAB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F5E69F-2E41-44F3-8634-FB6CB949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87BA-CCC2-44F2-A827-03E1ECD97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63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5C331-8D3D-417C-A350-4174D8E3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9A3020-12C5-4463-9745-A173D7F34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DAF3FB-90B9-4B87-B86C-443C0F75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8E72-821E-4744-AD0D-33B55AD4A87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030BB5-A411-4B02-BC70-27F9EA8B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38040D-6CC7-43CB-AAF9-63F1823B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87BA-CCC2-44F2-A827-03E1ECD97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54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0E3CA62-2EDD-47C3-A71B-18959CAA9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AED8F4-D4C5-4986-BD9E-31A823E36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AB3ADE-081E-41DF-8F92-AEBBDA0A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8E72-821E-4744-AD0D-33B55AD4A87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809AE1-4FC6-4194-9536-9E55C532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DDCE03-E571-4FAF-9991-2637071E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87BA-CCC2-44F2-A827-03E1ECD97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67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B46B3-7245-49B1-AB7F-E49AAA79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0C8DF8-CBD0-433D-B942-05BECBA00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A6E81-2B72-4563-BE7B-E9F6F73B9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8E72-821E-4744-AD0D-33B55AD4A87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7D7E03-CEBA-4FF9-A2C7-24BBBDD1F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C78882-4F2A-4EAD-8351-A802E9C2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87BA-CCC2-44F2-A827-03E1ECD97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6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E73FC8-7D54-46AF-8D82-0DC6AD2A6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B2E766-AD10-40B6-9480-46583C04E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B0A9F3-542C-44F0-95E6-071E117A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8E72-821E-4744-AD0D-33B55AD4A87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422F19-C672-46D9-8DB9-6B4E73EB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45EB67-7537-4485-A9BB-7EB032D3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87BA-CCC2-44F2-A827-03E1ECD97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69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FF589-2594-45FE-A064-F1823227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35DB62-D4AD-4B2F-B349-2E815AEDC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8EDB11-8E85-41D8-9DD5-7DC17150A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B3F7B5-2905-4006-A45A-4D876C1D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8E72-821E-4744-AD0D-33B55AD4A87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612971-17E7-43E8-8839-9F0C3566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0083D4-9EBE-441D-9BA0-AAD447D9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87BA-CCC2-44F2-A827-03E1ECD97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61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E64BCA-24D8-49D5-BF50-ABC2BDFE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342BAF-760C-43DE-80AB-F50729D29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1F8D3E-B82C-4981-AD54-B37AE1AFA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E5898F2-E48B-4E6C-989B-82FEE7E03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7AC7E5-64F6-4A36-B6BD-1186EDC38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D295CAE-9835-45D3-8B00-2D4D7C2F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8E72-821E-4744-AD0D-33B55AD4A87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24E089D-643D-4261-BACA-D357A778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B83E3B8-25C6-4C2E-9437-4B3ED457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87BA-CCC2-44F2-A827-03E1ECD97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5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CE769-AEED-41F2-82F6-555C22BE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AEC9EA3-5704-47BC-A3FD-F3C75674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8E72-821E-4744-AD0D-33B55AD4A87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9BA802-0623-4C85-8AE8-E5996AC9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C72336-7F4E-419C-AE72-0D5C5E8F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87BA-CCC2-44F2-A827-03E1ECD97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8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195F3C-98D2-43A2-86B8-BAC0C17D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8E72-821E-4744-AD0D-33B55AD4A87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2E6BBD4-E663-4E9C-B992-7CD6EDE3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472BA7F-AA17-4791-8DCE-6C31EEBB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87BA-CCC2-44F2-A827-03E1ECD97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59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D87F2-1A90-4A5E-8ABD-73F4709E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B2BB89-2CA3-4EBD-828F-6311177B5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CF0E45-1247-47C4-BF03-CD657686D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105CBF-3345-4186-A478-CBEC7473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8E72-821E-4744-AD0D-33B55AD4A87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439F36-925D-40D5-A255-9C3DFDE2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A047C3-DD61-4B38-A7F8-D5395A31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87BA-CCC2-44F2-A827-03E1ECD97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9F881-08E2-4CAC-9FF2-0A877ACA3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65C0594-B4F3-4AAC-9DB9-1F7D209E3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AF5B78-956C-49AE-812D-F76F79584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14A219-2587-4634-A7D8-B88CA4A5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8E72-821E-4744-AD0D-33B55AD4A87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EC70DC-08F2-4F8F-9A09-524ACE74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50240B-54D7-4801-99B9-B7773337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87BA-CCC2-44F2-A827-03E1ECD97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47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F914A-4DD4-41D7-B26F-1D4E58DC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BEE222-DE1F-4E8B-A0B5-987966EB7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3C328E-4A5E-46C7-9036-D62E71CF9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18E72-821E-4744-AD0D-33B55AD4A878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461126-1523-40A5-AAE2-88BCE51FE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3E4740-3574-4E03-8770-BAF4108BD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687BA-CCC2-44F2-A827-03E1ECD97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630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C205F-6201-4C4C-A172-24278AAE9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244" y="677538"/>
            <a:ext cx="9144000" cy="1762874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DABB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Наибольшая возрастающая подпоследовательность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89BFF-509D-4E05-A199-7D6038034344}"/>
              </a:ext>
            </a:extLst>
          </p:cNvPr>
          <p:cNvSpPr txBox="1"/>
          <p:nvPr/>
        </p:nvSpPr>
        <p:spPr>
          <a:xfrm>
            <a:off x="8447714" y="5780396"/>
            <a:ext cx="3417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>
                <a:solidFill>
                  <a:srgbClr val="DABB00"/>
                </a:solidFill>
              </a:rPr>
              <a:t>Чорнобривка О.В.</a:t>
            </a:r>
            <a:endParaRPr lang="ru-RU" sz="3000" dirty="0">
              <a:solidFill>
                <a:srgbClr val="DABB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27F39-C4F6-4A3E-98D0-AD8E199F7BE2}"/>
              </a:ext>
            </a:extLst>
          </p:cNvPr>
          <p:cNvSpPr txBox="1"/>
          <p:nvPr/>
        </p:nvSpPr>
        <p:spPr>
          <a:xfrm rot="20215700">
            <a:off x="3500351" y="3242632"/>
            <a:ext cx="213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DABB00"/>
                </a:solidFill>
              </a:rPr>
              <a:t>1 2 </a:t>
            </a:r>
            <a:r>
              <a:rPr lang="uk-UA" dirty="0">
                <a:solidFill>
                  <a:schemeClr val="bg1"/>
                </a:solidFill>
              </a:rPr>
              <a:t>5 </a:t>
            </a:r>
            <a:r>
              <a:rPr lang="uk-UA" dirty="0">
                <a:solidFill>
                  <a:srgbClr val="DABB00"/>
                </a:solidFill>
              </a:rPr>
              <a:t>3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>
                <a:solidFill>
                  <a:srgbClr val="DABB00"/>
                </a:solidFill>
              </a:rPr>
              <a:t>4</a:t>
            </a:r>
            <a:r>
              <a:rPr lang="uk-UA" dirty="0">
                <a:solidFill>
                  <a:schemeClr val="bg1"/>
                </a:solidFill>
              </a:rPr>
              <a:t> 9</a:t>
            </a:r>
            <a:r>
              <a:rPr lang="uk-UA" dirty="0">
                <a:solidFill>
                  <a:srgbClr val="DABB00"/>
                </a:solidFill>
              </a:rPr>
              <a:t> 6</a:t>
            </a:r>
            <a:endParaRPr lang="ru-RU" dirty="0">
              <a:solidFill>
                <a:srgbClr val="DABB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2AC1C-8090-4029-8CE1-5C9949A42D19}"/>
              </a:ext>
            </a:extLst>
          </p:cNvPr>
          <p:cNvSpPr txBox="1"/>
          <p:nvPr/>
        </p:nvSpPr>
        <p:spPr>
          <a:xfrm rot="18858295">
            <a:off x="1382876" y="4232923"/>
            <a:ext cx="186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9 8 7 6 </a:t>
            </a:r>
            <a:r>
              <a:rPr lang="uk-UA" dirty="0">
                <a:solidFill>
                  <a:srgbClr val="DABB00"/>
                </a:solidFill>
              </a:rPr>
              <a:t>1 5</a:t>
            </a:r>
            <a:r>
              <a:rPr lang="uk-UA" dirty="0">
                <a:solidFill>
                  <a:schemeClr val="bg1"/>
                </a:solidFill>
              </a:rPr>
              <a:t> 4 3 2 1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AFFF4-E6B6-4FBF-ADBE-084173646C3E}"/>
              </a:ext>
            </a:extLst>
          </p:cNvPr>
          <p:cNvSpPr txBox="1"/>
          <p:nvPr/>
        </p:nvSpPr>
        <p:spPr>
          <a:xfrm rot="19426128">
            <a:off x="7254052" y="3798567"/>
            <a:ext cx="285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DABB00"/>
                </a:solidFill>
              </a:rPr>
              <a:t>1 2 3 4 5 6 7 8 9 10 11 12 13</a:t>
            </a:r>
            <a:endParaRPr lang="ru-RU" dirty="0">
              <a:solidFill>
                <a:srgbClr val="DABB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3C847-385F-4F47-BF6C-0AE98D0F5B00}"/>
              </a:ext>
            </a:extLst>
          </p:cNvPr>
          <p:cNvSpPr txBox="1"/>
          <p:nvPr/>
        </p:nvSpPr>
        <p:spPr>
          <a:xfrm rot="964758">
            <a:off x="4213680" y="4677222"/>
            <a:ext cx="279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13 12 11 9 8 7 6 5 4 3 2 1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B52A4F-1CEE-4C41-BF28-189284324793}"/>
              </a:ext>
            </a:extLst>
          </p:cNvPr>
          <p:cNvSpPr txBox="1"/>
          <p:nvPr/>
        </p:nvSpPr>
        <p:spPr>
          <a:xfrm rot="20988993">
            <a:off x="6822037" y="3180830"/>
            <a:ext cx="69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DABB00"/>
                </a:solidFill>
              </a:rPr>
              <a:t>1 3 </a:t>
            </a:r>
            <a:r>
              <a:rPr lang="uk-UA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40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AA27C2-D44C-42F4-BE2E-083B9E408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658" y="1954346"/>
            <a:ext cx="7670677" cy="294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1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AA27C2-D44C-42F4-BE2E-083B9E408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658" y="1954346"/>
            <a:ext cx="7670677" cy="294930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A474BA-EC12-44FE-980A-01F479E6E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658" y="1954346"/>
            <a:ext cx="7670677" cy="294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86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AA27C2-D44C-42F4-BE2E-083B9E408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658" y="1954346"/>
            <a:ext cx="7670677" cy="294930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6B1EBA-925C-4A4F-965E-96ADD3F7C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658" y="1954346"/>
            <a:ext cx="7670677" cy="294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09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AA27C2-D44C-42F4-BE2E-083B9E408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658" y="1954346"/>
            <a:ext cx="7670677" cy="294930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F1E627-2CFB-4087-A62F-D16BC3525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658" y="1954346"/>
            <a:ext cx="7670677" cy="294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41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AA27C2-D44C-42F4-BE2E-083B9E408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658" y="1954346"/>
            <a:ext cx="7670677" cy="294930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FA616D-4CE1-4C10-A964-9A69DBDD6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659" y="1954346"/>
            <a:ext cx="7670676" cy="294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02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AA27C2-D44C-42F4-BE2E-083B9E408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658" y="1954346"/>
            <a:ext cx="7670677" cy="294930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2FA654-F8BD-4ACA-8BEC-C85AE0862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658" y="1954346"/>
            <a:ext cx="7670677" cy="294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9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EE757A-11B9-40F6-92FD-648502A60778}"/>
              </a:ext>
            </a:extLst>
          </p:cNvPr>
          <p:cNvSpPr txBox="1"/>
          <p:nvPr/>
        </p:nvSpPr>
        <p:spPr>
          <a:xfrm>
            <a:off x="1249959" y="540873"/>
            <a:ext cx="3632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DABB00"/>
                </a:solidFill>
              </a:rPr>
              <a:t>Теперь необходимо восстановить ответ: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27B67E-1663-4F5A-A2ED-553195A4D473}"/>
              </a:ext>
            </a:extLst>
          </p:cNvPr>
          <p:cNvSpPr txBox="1"/>
          <p:nvPr/>
        </p:nvSpPr>
        <p:spPr>
          <a:xfrm>
            <a:off x="1249959" y="1385570"/>
            <a:ext cx="9462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ru-RU" dirty="0">
                <a:solidFill>
                  <a:srgbClr val="DABB00"/>
                </a:solidFill>
              </a:rPr>
              <a:t>массиве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positions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берем </a:t>
            </a:r>
            <a:r>
              <a:rPr lang="ru-RU" dirty="0">
                <a:solidFill>
                  <a:srgbClr val="DABB00"/>
                </a:solidFill>
              </a:rPr>
              <a:t>элемент под индексом</a:t>
            </a:r>
            <a:r>
              <a:rPr lang="ru-RU" dirty="0">
                <a:solidFill>
                  <a:schemeClr val="bg1"/>
                </a:solidFill>
              </a:rPr>
              <a:t>, равный </a:t>
            </a:r>
            <a:r>
              <a:rPr lang="ru-RU" dirty="0">
                <a:solidFill>
                  <a:srgbClr val="DABB00"/>
                </a:solidFill>
              </a:rPr>
              <a:t>индексу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rgbClr val="DABB00"/>
                </a:solidFill>
              </a:rPr>
              <a:t>последнего элемента массива </a:t>
            </a:r>
            <a:r>
              <a:rPr lang="en-US" dirty="0">
                <a:solidFill>
                  <a:schemeClr val="accent6"/>
                </a:solidFill>
              </a:rPr>
              <a:t>d</a:t>
            </a:r>
            <a:r>
              <a:rPr lang="ru-RU" dirty="0">
                <a:solidFill>
                  <a:schemeClr val="bg1"/>
                </a:solidFill>
              </a:rPr>
              <a:t>, не равному </a:t>
            </a:r>
            <a:r>
              <a:rPr lang="ru-RU" dirty="0">
                <a:solidFill>
                  <a:srgbClr val="DABB00"/>
                </a:solidFill>
              </a:rPr>
              <a:t>бесконечности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DD77DB-BDC4-4C06-B1BF-6F852AFCFB9B}"/>
              </a:ext>
            </a:extLst>
          </p:cNvPr>
          <p:cNvSpPr txBox="1"/>
          <p:nvPr/>
        </p:nvSpPr>
        <p:spPr>
          <a:xfrm>
            <a:off x="1203090" y="2085425"/>
            <a:ext cx="8531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Переходим к </a:t>
            </a:r>
            <a:r>
              <a:rPr lang="ru-RU" dirty="0">
                <a:solidFill>
                  <a:srgbClr val="DABB00"/>
                </a:solidFill>
              </a:rPr>
              <a:t>массиву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previous_elements</a:t>
            </a:r>
            <a:endParaRPr lang="ru-RU" dirty="0">
              <a:solidFill>
                <a:schemeClr val="accent6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ru-RU" dirty="0">
                <a:solidFill>
                  <a:srgbClr val="DABB00"/>
                </a:solidFill>
              </a:rPr>
              <a:t>цикле</a:t>
            </a:r>
            <a:r>
              <a:rPr lang="ru-RU" dirty="0">
                <a:solidFill>
                  <a:schemeClr val="bg1"/>
                </a:solidFill>
              </a:rPr>
              <a:t> переходим по тем </a:t>
            </a:r>
            <a:r>
              <a:rPr lang="ru-RU" dirty="0">
                <a:solidFill>
                  <a:srgbClr val="DABB00"/>
                </a:solidFill>
              </a:rPr>
              <a:t>индексам</a:t>
            </a:r>
            <a:r>
              <a:rPr lang="ru-RU" dirty="0">
                <a:solidFill>
                  <a:schemeClr val="bg1"/>
                </a:solidFill>
              </a:rPr>
              <a:t>, которые хранятся в </a:t>
            </a:r>
            <a:r>
              <a:rPr lang="ru-RU" dirty="0">
                <a:solidFill>
                  <a:srgbClr val="DABB00"/>
                </a:solidFill>
              </a:rPr>
              <a:t>ячейках самого массива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90EABC-22E3-4D5F-B6C8-9B22A9BC8182}"/>
              </a:ext>
            </a:extLst>
          </p:cNvPr>
          <p:cNvSpPr txBox="1"/>
          <p:nvPr/>
        </p:nvSpPr>
        <p:spPr>
          <a:xfrm>
            <a:off x="1249959" y="5947795"/>
            <a:ext cx="438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DABB00"/>
                </a:solidFill>
              </a:rPr>
              <a:t>Количество шагов равно длине </a:t>
            </a:r>
            <a:r>
              <a:rPr lang="ru-RU" dirty="0">
                <a:solidFill>
                  <a:schemeClr val="accent6"/>
                </a:solidFill>
              </a:rPr>
              <a:t>НВП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90AB957-CE83-4AE0-82F5-58E0BF33B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959" y="2930122"/>
            <a:ext cx="3726169" cy="173715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4641E4A-290C-449C-82BC-35272D52E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556" y="4960749"/>
            <a:ext cx="14287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60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84F7132-1E83-4EA3-90D8-41BAEE2AF2EF}"/>
              </a:ext>
            </a:extLst>
          </p:cNvPr>
          <p:cNvSpPr txBox="1"/>
          <p:nvPr/>
        </p:nvSpPr>
        <p:spPr>
          <a:xfrm>
            <a:off x="2801923" y="444617"/>
            <a:ext cx="44377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>
                <a:solidFill>
                  <a:srgbClr val="DABB00"/>
                </a:solidFill>
              </a:rPr>
              <a:t>Доказательство корректности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5E24F4-FE07-4F04-930C-F88E3FF8DDF5}"/>
              </a:ext>
            </a:extLst>
          </p:cNvPr>
          <p:cNvSpPr txBox="1"/>
          <p:nvPr/>
        </p:nvSpPr>
        <p:spPr>
          <a:xfrm>
            <a:off x="1182847" y="1631117"/>
            <a:ext cx="798631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rgbClr val="DABB00"/>
                </a:solidFill>
              </a:rPr>
              <a:t>Мы можем использовать бинарный поиск, так как массив </a:t>
            </a:r>
            <a:r>
              <a:rPr lang="en-US" sz="3000" dirty="0">
                <a:solidFill>
                  <a:schemeClr val="accent6"/>
                </a:solidFill>
              </a:rPr>
              <a:t>d</a:t>
            </a:r>
            <a:r>
              <a:rPr lang="en-US" sz="3000" dirty="0">
                <a:solidFill>
                  <a:srgbClr val="DABB00"/>
                </a:solidFill>
              </a:rPr>
              <a:t> </a:t>
            </a:r>
            <a:r>
              <a:rPr lang="ru-RU" sz="3000" dirty="0">
                <a:solidFill>
                  <a:srgbClr val="DABB00"/>
                </a:solidFill>
              </a:rPr>
              <a:t>строго возрастает. Это следует из правила динамики</a:t>
            </a:r>
          </a:p>
          <a:p>
            <a:endParaRPr lang="ru-RU" sz="3000" dirty="0">
              <a:solidFill>
                <a:srgbClr val="DABB00"/>
              </a:solidFill>
            </a:endParaRPr>
          </a:p>
          <a:p>
            <a:r>
              <a:rPr lang="ru-RU" sz="3000" dirty="0">
                <a:solidFill>
                  <a:srgbClr val="DABB00"/>
                </a:solidFill>
              </a:rPr>
              <a:t>В ходе алгоритма мы всегда мы всегда меняем элемент на такой, что выполняется условие строгого возрастания</a:t>
            </a:r>
          </a:p>
        </p:txBody>
      </p:sp>
    </p:spTree>
    <p:extLst>
      <p:ext uri="{BB962C8B-B14F-4D97-AF65-F5344CB8AC3E}">
        <p14:creationId xmlns:p14="http://schemas.microsoft.com/office/powerpoint/2010/main" val="1967350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1483A3-C726-4FCC-8346-38EECDC62A10}"/>
              </a:ext>
            </a:extLst>
          </p:cNvPr>
          <p:cNvSpPr txBox="1"/>
          <p:nvPr/>
        </p:nvSpPr>
        <p:spPr>
          <a:xfrm>
            <a:off x="3198302" y="294950"/>
            <a:ext cx="57953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>
                <a:solidFill>
                  <a:srgbClr val="DABB00"/>
                </a:solidFill>
              </a:rPr>
              <a:t>Обоснование корректности динамики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F12DA-EDA7-455F-8CDF-6B0843214B74}"/>
              </a:ext>
            </a:extLst>
          </p:cNvPr>
          <p:cNvSpPr txBox="1"/>
          <p:nvPr/>
        </p:nvSpPr>
        <p:spPr>
          <a:xfrm>
            <a:off x="1560352" y="1476354"/>
            <a:ext cx="7214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chemeClr val="accent6"/>
                </a:solidFill>
              </a:rPr>
              <a:t>НВП</a:t>
            </a:r>
            <a:r>
              <a:rPr lang="ru-RU" sz="3000" dirty="0">
                <a:solidFill>
                  <a:srgbClr val="DABB00"/>
                </a:solidFill>
              </a:rPr>
              <a:t> длины </a:t>
            </a:r>
            <a:r>
              <a:rPr lang="en-US" sz="3000" dirty="0">
                <a:solidFill>
                  <a:schemeClr val="accent6"/>
                </a:solidFill>
              </a:rPr>
              <a:t>j</a:t>
            </a:r>
            <a:r>
              <a:rPr lang="ru-RU" sz="3000" dirty="0">
                <a:solidFill>
                  <a:srgbClr val="DABB00"/>
                </a:solidFill>
              </a:rPr>
              <a:t> заканчивается на элемент, хранящийся в ячейке </a:t>
            </a:r>
            <a:r>
              <a:rPr lang="en-US" sz="3000" dirty="0">
                <a:solidFill>
                  <a:schemeClr val="accent6"/>
                </a:solidFill>
              </a:rPr>
              <a:t>d[j] </a:t>
            </a:r>
            <a:endParaRPr lang="ru-RU" sz="30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82429-796D-4982-8322-B4162D0FA12F}"/>
              </a:ext>
            </a:extLst>
          </p:cNvPr>
          <p:cNvSpPr txBox="1"/>
          <p:nvPr/>
        </p:nvSpPr>
        <p:spPr>
          <a:xfrm>
            <a:off x="1560352" y="2827035"/>
            <a:ext cx="7919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rgbClr val="DABB00"/>
                </a:solidFill>
              </a:rPr>
              <a:t>Все предыдущие элементы </a:t>
            </a:r>
            <a:r>
              <a:rPr lang="ru-RU" sz="3000" dirty="0">
                <a:solidFill>
                  <a:schemeClr val="accent6"/>
                </a:solidFill>
              </a:rPr>
              <a:t>НВП</a:t>
            </a:r>
            <a:r>
              <a:rPr lang="ru-RU" sz="3000" dirty="0">
                <a:solidFill>
                  <a:srgbClr val="DABB00"/>
                </a:solidFill>
              </a:rPr>
              <a:t> меньше </a:t>
            </a:r>
            <a:r>
              <a:rPr lang="en-US" sz="3000" dirty="0">
                <a:solidFill>
                  <a:schemeClr val="accent6"/>
                </a:solidFill>
              </a:rPr>
              <a:t>a[</a:t>
            </a:r>
            <a:r>
              <a:rPr lang="en-US" sz="3000" dirty="0" err="1">
                <a:solidFill>
                  <a:schemeClr val="accent6"/>
                </a:solidFill>
              </a:rPr>
              <a:t>i</a:t>
            </a:r>
            <a:r>
              <a:rPr lang="en-US" sz="3000" dirty="0">
                <a:solidFill>
                  <a:schemeClr val="accent6"/>
                </a:solidFill>
              </a:rPr>
              <a:t>]</a:t>
            </a:r>
            <a:endParaRPr lang="ru-RU" sz="3000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E7565-927B-4595-8376-87D8C2CD0088}"/>
              </a:ext>
            </a:extLst>
          </p:cNvPr>
          <p:cNvSpPr txBox="1"/>
          <p:nvPr/>
        </p:nvSpPr>
        <p:spPr>
          <a:xfrm>
            <a:off x="1560352" y="3829089"/>
            <a:ext cx="69125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rgbClr val="DABB00"/>
                </a:solidFill>
              </a:rPr>
              <a:t>Изменив последний элемент НВП на меньший, мы ее улучшили, так как это увеличивает множество возможных вариантов, которые бы улучшили её еще</a:t>
            </a:r>
          </a:p>
        </p:txBody>
      </p:sp>
    </p:spTree>
    <p:extLst>
      <p:ext uri="{BB962C8B-B14F-4D97-AF65-F5344CB8AC3E}">
        <p14:creationId xmlns:p14="http://schemas.microsoft.com/office/powerpoint/2010/main" val="1810677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65C3DA-0D12-408B-B068-EE1D2B18060C}"/>
              </a:ext>
            </a:extLst>
          </p:cNvPr>
          <p:cNvSpPr txBox="1"/>
          <p:nvPr/>
        </p:nvSpPr>
        <p:spPr>
          <a:xfrm>
            <a:off x="548082" y="1493240"/>
            <a:ext cx="98542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rgbClr val="DABB00"/>
                </a:solidFill>
              </a:rPr>
              <a:t>Если следующий элемент больше последнего максимальной текущей </a:t>
            </a:r>
            <a:r>
              <a:rPr lang="ru-RU" sz="2200" dirty="0">
                <a:solidFill>
                  <a:schemeClr val="accent6"/>
                </a:solidFill>
              </a:rPr>
              <a:t>НВП</a:t>
            </a:r>
            <a:r>
              <a:rPr lang="ru-RU" sz="2200" dirty="0">
                <a:solidFill>
                  <a:srgbClr val="DABB00"/>
                </a:solidFill>
              </a:rPr>
              <a:t>, то</a:t>
            </a:r>
          </a:p>
          <a:p>
            <a:r>
              <a:rPr lang="ru-RU" sz="2200" dirty="0">
                <a:solidFill>
                  <a:srgbClr val="DABB00"/>
                </a:solidFill>
              </a:rPr>
              <a:t>мы добавляем его после такого элемента, тем самым увеличивая длину НВП, так как по условию все предыдущие элементы в массиве </a:t>
            </a:r>
            <a:r>
              <a:rPr lang="en-US" sz="2200" dirty="0">
                <a:solidFill>
                  <a:srgbClr val="DABB00"/>
                </a:solidFill>
              </a:rPr>
              <a:t>d </a:t>
            </a:r>
            <a:r>
              <a:rPr lang="ru-RU" sz="2200" dirty="0">
                <a:solidFill>
                  <a:srgbClr val="DABB00"/>
                </a:solidFill>
              </a:rPr>
              <a:t>будут меньше </a:t>
            </a:r>
            <a:r>
              <a:rPr lang="en-US" sz="2200" dirty="0">
                <a:solidFill>
                  <a:schemeClr val="accent6"/>
                </a:solidFill>
              </a:rPr>
              <a:t>a[</a:t>
            </a:r>
            <a:r>
              <a:rPr lang="en-US" sz="2200" dirty="0" err="1">
                <a:solidFill>
                  <a:schemeClr val="accent6"/>
                </a:solidFill>
              </a:rPr>
              <a:t>i</a:t>
            </a:r>
            <a:r>
              <a:rPr lang="en-US" sz="2200" dirty="0">
                <a:solidFill>
                  <a:schemeClr val="accent6"/>
                </a:solidFill>
              </a:rPr>
              <a:t>]</a:t>
            </a:r>
          </a:p>
          <a:p>
            <a:endParaRPr lang="en-US" sz="2200" dirty="0">
              <a:solidFill>
                <a:srgbClr val="DABB00"/>
              </a:solidFill>
            </a:endParaRPr>
          </a:p>
          <a:p>
            <a:r>
              <a:rPr lang="ru-RU" sz="2200" dirty="0">
                <a:solidFill>
                  <a:srgbClr val="DABB00"/>
                </a:solidFill>
              </a:rPr>
              <a:t>Если же он равен таковому, то ничего не меняется и мы просто переходим к следующему шагу</a:t>
            </a:r>
          </a:p>
          <a:p>
            <a:endParaRPr lang="ru-RU" sz="2200" dirty="0">
              <a:solidFill>
                <a:srgbClr val="DABB00"/>
              </a:solidFill>
            </a:endParaRPr>
          </a:p>
          <a:p>
            <a:r>
              <a:rPr lang="ru-RU" sz="2200" dirty="0">
                <a:solidFill>
                  <a:srgbClr val="DABB00"/>
                </a:solidFill>
              </a:rPr>
              <a:t>Если он меньше, то мы релаксируем некоторый элемент в массиве. Мы улучшаем некоторую </a:t>
            </a:r>
            <a:r>
              <a:rPr lang="ru-RU" sz="2200" dirty="0">
                <a:solidFill>
                  <a:schemeClr val="accent6"/>
                </a:solidFill>
              </a:rPr>
              <a:t>НВП</a:t>
            </a:r>
            <a:r>
              <a:rPr lang="ru-RU" sz="2200" dirty="0">
                <a:solidFill>
                  <a:srgbClr val="DABB00"/>
                </a:solidFill>
              </a:rPr>
              <a:t> длины меньшей, чем максимальная. Однако если мы минимизируем последний её элемент, то очевидно, что далее будет либо столько же, либо больше элементов, позволяющих улучшить </a:t>
            </a:r>
            <a:r>
              <a:rPr lang="ru-RU" sz="2200" dirty="0">
                <a:solidFill>
                  <a:schemeClr val="accent6"/>
                </a:solidFill>
              </a:rPr>
              <a:t>НВП</a:t>
            </a:r>
            <a:r>
              <a:rPr lang="ru-RU" sz="2200" dirty="0">
                <a:solidFill>
                  <a:srgbClr val="DABB00"/>
                </a:solidFill>
              </a:rPr>
              <a:t>. </a:t>
            </a:r>
            <a:endParaRPr lang="en-US" sz="2200" dirty="0">
              <a:solidFill>
                <a:srgbClr val="DABB00"/>
              </a:solidFill>
            </a:endParaRPr>
          </a:p>
          <a:p>
            <a:r>
              <a:rPr lang="ru-RU" sz="2200" dirty="0">
                <a:solidFill>
                  <a:srgbClr val="DABB00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DB0FF5-3E90-4423-875E-8D83B57FDBB3}"/>
              </a:ext>
            </a:extLst>
          </p:cNvPr>
          <p:cNvSpPr txBox="1"/>
          <p:nvPr/>
        </p:nvSpPr>
        <p:spPr>
          <a:xfrm>
            <a:off x="548082" y="420780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Есть три варианта </a:t>
            </a:r>
          </a:p>
        </p:txBody>
      </p:sp>
    </p:spTree>
    <p:extLst>
      <p:ext uri="{BB962C8B-B14F-4D97-AF65-F5344CB8AC3E}">
        <p14:creationId xmlns:p14="http://schemas.microsoft.com/office/powerpoint/2010/main" val="17034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59E5D33-F3C3-4D08-B126-1CB7AAE23527}"/>
              </a:ext>
            </a:extLst>
          </p:cNvPr>
          <p:cNvSpPr txBox="1"/>
          <p:nvPr/>
        </p:nvSpPr>
        <p:spPr>
          <a:xfrm>
            <a:off x="4497897" y="327171"/>
            <a:ext cx="31962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>
                <a:solidFill>
                  <a:srgbClr val="DABB00"/>
                </a:solidFill>
              </a:rPr>
              <a:t>Постановка задачи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6851D-273A-440E-9808-39DC1236154C}"/>
              </a:ext>
            </a:extLst>
          </p:cNvPr>
          <p:cNvSpPr txBox="1"/>
          <p:nvPr/>
        </p:nvSpPr>
        <p:spPr>
          <a:xfrm>
            <a:off x="763396" y="1459230"/>
            <a:ext cx="8716164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rgbClr val="DABB00"/>
                </a:solidFill>
              </a:rPr>
              <a:t>В данной презентации описан алгоритм поиска наибольшей возрастающей подпоследовательности </a:t>
            </a:r>
          </a:p>
          <a:p>
            <a:endParaRPr lang="ru-RU" sz="2500" dirty="0">
              <a:solidFill>
                <a:srgbClr val="DABB00"/>
              </a:solidFill>
            </a:endParaRPr>
          </a:p>
          <a:p>
            <a:r>
              <a:rPr lang="ru-RU" sz="2500" dirty="0">
                <a:solidFill>
                  <a:schemeClr val="bg1"/>
                </a:solidFill>
              </a:rPr>
              <a:t>На слайдах вы увидите его подробное описание, назначение, асимптотику и варианты применения данного алгоритма</a:t>
            </a:r>
          </a:p>
          <a:p>
            <a:endParaRPr lang="ru-RU" sz="2500" dirty="0">
              <a:solidFill>
                <a:schemeClr val="bg1"/>
              </a:solidFill>
            </a:endParaRPr>
          </a:p>
          <a:p>
            <a:r>
              <a:rPr lang="ru-RU" sz="2500" dirty="0">
                <a:solidFill>
                  <a:schemeClr val="bg1"/>
                </a:solidFill>
              </a:rPr>
              <a:t>В ходе просмотра презентации вы сможете почерпнуть новую информацию о нем, углубить понимание и посмотреть визуальную реализацию внутренних структур</a:t>
            </a:r>
          </a:p>
        </p:txBody>
      </p:sp>
    </p:spTree>
    <p:extLst>
      <p:ext uri="{BB962C8B-B14F-4D97-AF65-F5344CB8AC3E}">
        <p14:creationId xmlns:p14="http://schemas.microsoft.com/office/powerpoint/2010/main" val="1933592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8D0DE5-C339-4314-B459-7FB9672EE060}"/>
              </a:ext>
            </a:extLst>
          </p:cNvPr>
          <p:cNvSpPr txBox="1"/>
          <p:nvPr/>
        </p:nvSpPr>
        <p:spPr>
          <a:xfrm>
            <a:off x="4724400" y="520117"/>
            <a:ext cx="38239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>
                <a:solidFill>
                  <a:srgbClr val="DABB00"/>
                </a:solidFill>
              </a:rPr>
              <a:t>Асимптотика по времени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0B08EF-9100-4167-9A39-FDA866892217}"/>
              </a:ext>
            </a:extLst>
          </p:cNvPr>
          <p:cNvSpPr txBox="1"/>
          <p:nvPr/>
        </p:nvSpPr>
        <p:spPr>
          <a:xfrm>
            <a:off x="1694576" y="3262614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Мы так же тратим время на </a:t>
            </a:r>
            <a:r>
              <a:rPr lang="ru-RU" dirty="0">
                <a:solidFill>
                  <a:srgbClr val="DABB00"/>
                </a:solidFill>
              </a:rPr>
              <a:t>восстановление ответа</a:t>
            </a:r>
            <a:r>
              <a:rPr lang="ru-RU" dirty="0">
                <a:solidFill>
                  <a:schemeClr val="bg1"/>
                </a:solidFill>
              </a:rPr>
              <a:t>. Однако </a:t>
            </a:r>
            <a:r>
              <a:rPr lang="ru-RU" dirty="0">
                <a:solidFill>
                  <a:srgbClr val="DABB00"/>
                </a:solidFill>
              </a:rPr>
              <a:t>количество операций</a:t>
            </a:r>
            <a:r>
              <a:rPr lang="ru-RU" dirty="0">
                <a:solidFill>
                  <a:schemeClr val="bg1"/>
                </a:solidFill>
              </a:rPr>
              <a:t> на него равно </a:t>
            </a:r>
            <a:r>
              <a:rPr lang="ru-RU" dirty="0">
                <a:solidFill>
                  <a:srgbClr val="DABB00"/>
                </a:solidFill>
              </a:rPr>
              <a:t>длине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accent6"/>
                </a:solidFill>
              </a:rPr>
              <a:t>НВП</a:t>
            </a:r>
            <a:r>
              <a:rPr lang="ru-RU" dirty="0">
                <a:solidFill>
                  <a:schemeClr val="bg1"/>
                </a:solidFill>
              </a:rPr>
              <a:t>, что в </a:t>
            </a:r>
            <a:r>
              <a:rPr lang="ru-RU" dirty="0">
                <a:solidFill>
                  <a:srgbClr val="DABB00"/>
                </a:solidFill>
              </a:rPr>
              <a:t>худшем случае </a:t>
            </a:r>
            <a:r>
              <a:rPr lang="ru-RU" dirty="0">
                <a:solidFill>
                  <a:schemeClr val="bg1"/>
                </a:solidFill>
              </a:rPr>
              <a:t>равно </a:t>
            </a:r>
            <a:r>
              <a:rPr lang="en-US" dirty="0">
                <a:solidFill>
                  <a:schemeClr val="accent6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, то есть не меняет </a:t>
            </a:r>
            <a:r>
              <a:rPr lang="ru-RU" dirty="0">
                <a:solidFill>
                  <a:srgbClr val="DABB00"/>
                </a:solidFill>
              </a:rPr>
              <a:t>асимптотику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BE4FE-3DFC-46C0-B8BB-EC7EF97C84BB}"/>
              </a:ext>
            </a:extLst>
          </p:cNvPr>
          <p:cNvSpPr txBox="1"/>
          <p:nvPr/>
        </p:nvSpPr>
        <p:spPr>
          <a:xfrm>
            <a:off x="1635853" y="4681057"/>
            <a:ext cx="8263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u="sng" dirty="0">
                <a:solidFill>
                  <a:srgbClr val="DABB00"/>
                </a:solidFill>
              </a:rPr>
              <a:t>Из этого следует, что асимптотика = </a:t>
            </a:r>
            <a:r>
              <a:rPr lang="en-US" sz="3000" u="sng" dirty="0">
                <a:solidFill>
                  <a:schemeClr val="accent6"/>
                </a:solidFill>
              </a:rPr>
              <a:t>O(n*log(n))</a:t>
            </a:r>
            <a:r>
              <a:rPr lang="ru-RU" sz="3000" u="sng" dirty="0">
                <a:solidFill>
                  <a:schemeClr val="accent6"/>
                </a:solidFill>
              </a:rPr>
              <a:t> </a:t>
            </a:r>
          </a:p>
          <a:p>
            <a:endParaRPr lang="ru-RU" sz="3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4E19F-296F-4ABB-9D2C-50E36D712BEA}"/>
              </a:ext>
            </a:extLst>
          </p:cNvPr>
          <p:cNvSpPr txBox="1"/>
          <p:nvPr/>
        </p:nvSpPr>
        <p:spPr>
          <a:xfrm>
            <a:off x="1694575" y="1635853"/>
            <a:ext cx="67615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>
                <a:solidFill>
                  <a:srgbClr val="DABB00"/>
                </a:solidFill>
              </a:rPr>
              <a:t>Бинарный поиск </a:t>
            </a:r>
            <a:r>
              <a:rPr lang="ru-RU" sz="2500" dirty="0">
                <a:solidFill>
                  <a:schemeClr val="bg1"/>
                </a:solidFill>
              </a:rPr>
              <a:t>делаем за </a:t>
            </a:r>
            <a:r>
              <a:rPr lang="en-US" sz="2500" dirty="0">
                <a:solidFill>
                  <a:schemeClr val="accent6"/>
                </a:solidFill>
              </a:rPr>
              <a:t>O(log(n))</a:t>
            </a:r>
            <a:endParaRPr lang="ru-RU" sz="2500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1C326F-402B-4951-866E-AF339571DD6A}"/>
              </a:ext>
            </a:extLst>
          </p:cNvPr>
          <p:cNvSpPr txBox="1"/>
          <p:nvPr/>
        </p:nvSpPr>
        <p:spPr>
          <a:xfrm>
            <a:off x="1761688" y="2491530"/>
            <a:ext cx="74410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>
                <a:solidFill>
                  <a:schemeClr val="bg1"/>
                </a:solidFill>
              </a:rPr>
              <a:t>Делаем его для </a:t>
            </a:r>
            <a:r>
              <a:rPr lang="ru-RU" sz="2500" dirty="0">
                <a:solidFill>
                  <a:srgbClr val="DABB00"/>
                </a:solidFill>
              </a:rPr>
              <a:t>каждого элемента</a:t>
            </a:r>
            <a:r>
              <a:rPr lang="ru-RU" sz="2500" dirty="0">
                <a:solidFill>
                  <a:schemeClr val="bg1"/>
                </a:solidFill>
              </a:rPr>
              <a:t>, которых всего </a:t>
            </a:r>
            <a:r>
              <a:rPr lang="en-US" sz="2500" dirty="0">
                <a:solidFill>
                  <a:schemeClr val="accent6"/>
                </a:solidFill>
              </a:rPr>
              <a:t>n</a:t>
            </a:r>
            <a:endParaRPr lang="ru-RU" sz="25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68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8D0DE5-C339-4314-B459-7FB9672EE060}"/>
              </a:ext>
            </a:extLst>
          </p:cNvPr>
          <p:cNvSpPr txBox="1"/>
          <p:nvPr/>
        </p:nvSpPr>
        <p:spPr>
          <a:xfrm>
            <a:off x="4724399" y="520117"/>
            <a:ext cx="37988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>
                <a:solidFill>
                  <a:srgbClr val="DABB00"/>
                </a:solidFill>
              </a:rPr>
              <a:t>Асимптотика по памяти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BE4FE-3DFC-46C0-B8BB-EC7EF97C84BB}"/>
              </a:ext>
            </a:extLst>
          </p:cNvPr>
          <p:cNvSpPr txBox="1"/>
          <p:nvPr/>
        </p:nvSpPr>
        <p:spPr>
          <a:xfrm>
            <a:off x="1694575" y="4799677"/>
            <a:ext cx="85819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u="sng" dirty="0">
                <a:solidFill>
                  <a:srgbClr val="DABB00"/>
                </a:solidFill>
              </a:rPr>
              <a:t>Из этого следует, что асимптотика</a:t>
            </a:r>
            <a:r>
              <a:rPr lang="en-US" sz="3000" u="sng" dirty="0">
                <a:solidFill>
                  <a:srgbClr val="DABB00"/>
                </a:solidFill>
              </a:rPr>
              <a:t> </a:t>
            </a:r>
            <a:r>
              <a:rPr lang="ru-RU" sz="3000" u="sng" dirty="0">
                <a:solidFill>
                  <a:srgbClr val="DABB00"/>
                </a:solidFill>
              </a:rPr>
              <a:t>по памяти = </a:t>
            </a:r>
            <a:r>
              <a:rPr lang="en-US" sz="3000" u="sng" dirty="0">
                <a:solidFill>
                  <a:schemeClr val="accent6"/>
                </a:solidFill>
              </a:rPr>
              <a:t>O(n</a:t>
            </a:r>
            <a:r>
              <a:rPr lang="ru-RU" sz="3000" u="sng" dirty="0">
                <a:solidFill>
                  <a:schemeClr val="accent6"/>
                </a:solidFill>
              </a:rPr>
              <a:t>)</a:t>
            </a:r>
          </a:p>
          <a:p>
            <a:endParaRPr lang="ru-RU" sz="3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4E19F-296F-4ABB-9D2C-50E36D712BEA}"/>
              </a:ext>
            </a:extLst>
          </p:cNvPr>
          <p:cNvSpPr txBox="1"/>
          <p:nvPr/>
        </p:nvSpPr>
        <p:spPr>
          <a:xfrm>
            <a:off x="1694575" y="1635853"/>
            <a:ext cx="67615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>
                <a:solidFill>
                  <a:schemeClr val="bg1"/>
                </a:solidFill>
              </a:rPr>
              <a:t>В </a:t>
            </a:r>
            <a:r>
              <a:rPr lang="ru-RU" sz="2500" dirty="0">
                <a:solidFill>
                  <a:srgbClr val="DABB00"/>
                </a:solidFill>
              </a:rPr>
              <a:t>алгоритме</a:t>
            </a:r>
            <a:r>
              <a:rPr lang="ru-RU" sz="2500" dirty="0">
                <a:solidFill>
                  <a:schemeClr val="bg1"/>
                </a:solidFill>
              </a:rPr>
              <a:t> используется </a:t>
            </a:r>
            <a:r>
              <a:rPr lang="ru-RU" sz="2500" dirty="0">
                <a:solidFill>
                  <a:schemeClr val="accent6"/>
                </a:solidFill>
              </a:rPr>
              <a:t>4</a:t>
            </a:r>
            <a:r>
              <a:rPr lang="ru-RU" sz="2500" dirty="0">
                <a:solidFill>
                  <a:schemeClr val="bg1"/>
                </a:solidFill>
              </a:rPr>
              <a:t> </a:t>
            </a:r>
            <a:r>
              <a:rPr lang="ru-RU" sz="2500" dirty="0">
                <a:solidFill>
                  <a:srgbClr val="DABB00"/>
                </a:solidFill>
              </a:rPr>
              <a:t>массива</a:t>
            </a:r>
            <a:r>
              <a:rPr lang="ru-RU" sz="2500" dirty="0">
                <a:solidFill>
                  <a:schemeClr val="bg1"/>
                </a:solidFill>
              </a:rPr>
              <a:t>, </a:t>
            </a:r>
            <a:r>
              <a:rPr lang="ru-RU" sz="2500" dirty="0">
                <a:solidFill>
                  <a:schemeClr val="accent6"/>
                </a:solidFill>
              </a:rPr>
              <a:t>три</a:t>
            </a:r>
            <a:r>
              <a:rPr lang="ru-RU" sz="2500" dirty="0">
                <a:solidFill>
                  <a:schemeClr val="bg1"/>
                </a:solidFill>
              </a:rPr>
              <a:t> из которых </a:t>
            </a:r>
            <a:r>
              <a:rPr lang="ru-RU" sz="2500" dirty="0">
                <a:solidFill>
                  <a:srgbClr val="DABB00"/>
                </a:solidFill>
              </a:rPr>
              <a:t>длины</a:t>
            </a:r>
            <a:r>
              <a:rPr lang="ru-RU" sz="2500" dirty="0">
                <a:solidFill>
                  <a:schemeClr val="bg1"/>
                </a:solidFill>
              </a:rPr>
              <a:t> </a:t>
            </a:r>
            <a:r>
              <a:rPr lang="en-US" sz="2500" dirty="0">
                <a:solidFill>
                  <a:schemeClr val="bg1"/>
                </a:solidFill>
              </a:rPr>
              <a:t>n</a:t>
            </a:r>
            <a:r>
              <a:rPr lang="ru-RU" sz="2500" dirty="0">
                <a:solidFill>
                  <a:schemeClr val="bg1"/>
                </a:solidFill>
              </a:rPr>
              <a:t>, </a:t>
            </a:r>
            <a:r>
              <a:rPr lang="ru-RU" sz="2500" dirty="0">
                <a:solidFill>
                  <a:schemeClr val="accent6"/>
                </a:solidFill>
              </a:rPr>
              <a:t>один</a:t>
            </a:r>
            <a:r>
              <a:rPr lang="ru-RU" sz="2500" dirty="0">
                <a:solidFill>
                  <a:schemeClr val="bg1"/>
                </a:solidFill>
              </a:rPr>
              <a:t> – </a:t>
            </a:r>
            <a:r>
              <a:rPr lang="ru-RU" sz="2500" dirty="0">
                <a:solidFill>
                  <a:srgbClr val="DABB00"/>
                </a:solidFill>
              </a:rPr>
              <a:t>длины</a:t>
            </a:r>
            <a:r>
              <a:rPr lang="ru-RU" sz="2500" dirty="0">
                <a:solidFill>
                  <a:schemeClr val="bg1"/>
                </a:solidFill>
              </a:rPr>
              <a:t> </a:t>
            </a:r>
            <a:r>
              <a:rPr lang="en-US" sz="2500" dirty="0">
                <a:solidFill>
                  <a:schemeClr val="accent6"/>
                </a:solidFill>
              </a:rPr>
              <a:t>n+1</a:t>
            </a:r>
            <a:endParaRPr lang="ru-RU" sz="2500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1C326F-402B-4951-866E-AF339571DD6A}"/>
              </a:ext>
            </a:extLst>
          </p:cNvPr>
          <p:cNvSpPr txBox="1"/>
          <p:nvPr/>
        </p:nvSpPr>
        <p:spPr>
          <a:xfrm>
            <a:off x="1619075" y="3429000"/>
            <a:ext cx="74410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>
                <a:solidFill>
                  <a:schemeClr val="bg1"/>
                </a:solidFill>
              </a:rPr>
              <a:t>В сумме выходит </a:t>
            </a:r>
            <a:r>
              <a:rPr lang="en-US" sz="2500" dirty="0">
                <a:solidFill>
                  <a:schemeClr val="accent6"/>
                </a:solidFill>
              </a:rPr>
              <a:t>4*n+1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ru-RU" sz="2500" dirty="0">
                <a:solidFill>
                  <a:srgbClr val="DABB00"/>
                </a:solidFill>
              </a:rPr>
              <a:t>элементов</a:t>
            </a:r>
            <a:r>
              <a:rPr lang="ru-RU" sz="2500" dirty="0">
                <a:solidFill>
                  <a:schemeClr val="bg1"/>
                </a:solidFill>
              </a:rPr>
              <a:t> во всех </a:t>
            </a:r>
            <a:r>
              <a:rPr lang="ru-RU" sz="2500" dirty="0">
                <a:solidFill>
                  <a:srgbClr val="DABB00"/>
                </a:solidFill>
              </a:rPr>
              <a:t>массивах</a:t>
            </a:r>
            <a:r>
              <a:rPr lang="ru-RU" sz="25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9399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664064-DBC6-4C99-934A-761011956AAE}"/>
              </a:ext>
            </a:extLst>
          </p:cNvPr>
          <p:cNvSpPr txBox="1"/>
          <p:nvPr/>
        </p:nvSpPr>
        <p:spPr>
          <a:xfrm>
            <a:off x="4359707" y="360727"/>
            <a:ext cx="34725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>
                <a:solidFill>
                  <a:srgbClr val="DABB00"/>
                </a:solidFill>
              </a:rPr>
              <a:t>Замеры по времени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81A33D-3D3E-4791-9BBF-E61F04FB0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916" y="1951263"/>
            <a:ext cx="4395874" cy="353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76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664064-DBC6-4C99-934A-761011956AAE}"/>
              </a:ext>
            </a:extLst>
          </p:cNvPr>
          <p:cNvSpPr txBox="1"/>
          <p:nvPr/>
        </p:nvSpPr>
        <p:spPr>
          <a:xfrm>
            <a:off x="4359707" y="360727"/>
            <a:ext cx="34725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>
                <a:solidFill>
                  <a:srgbClr val="DABB00"/>
                </a:solidFill>
              </a:rPr>
              <a:t>График по замерам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16A979-A6F6-47DB-ACFC-98FDB92A3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921" y="1041894"/>
            <a:ext cx="4967600" cy="3729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806454-405F-4ADA-9469-98F154C6D05F}"/>
              </a:ext>
            </a:extLst>
          </p:cNvPr>
          <p:cNvSpPr txBox="1"/>
          <p:nvPr/>
        </p:nvSpPr>
        <p:spPr>
          <a:xfrm>
            <a:off x="2488434" y="5279210"/>
            <a:ext cx="770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DABB00"/>
                </a:solidFill>
              </a:rPr>
              <a:t>График похож на прямую, однако это произошло из-за амортизации</a:t>
            </a:r>
          </a:p>
        </p:txBody>
      </p:sp>
    </p:spTree>
    <p:extLst>
      <p:ext uri="{BB962C8B-B14F-4D97-AF65-F5344CB8AC3E}">
        <p14:creationId xmlns:p14="http://schemas.microsoft.com/office/powerpoint/2010/main" val="3150683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1467C1-3E0A-4844-A5CE-753F5770DDA7}"/>
              </a:ext>
            </a:extLst>
          </p:cNvPr>
          <p:cNvSpPr txBox="1"/>
          <p:nvPr/>
        </p:nvSpPr>
        <p:spPr>
          <a:xfrm>
            <a:off x="1342238" y="2030136"/>
            <a:ext cx="60568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rgbClr val="DABB00"/>
                </a:solidFill>
              </a:rPr>
              <a:t>В итоге вышло, что теоретическая оценка асимптотики немного не совпадает с реальной. Однако всегда стоит </a:t>
            </a:r>
            <a:r>
              <a:rPr lang="ru-RU" sz="3000" dirty="0" err="1">
                <a:solidFill>
                  <a:srgbClr val="DABB00"/>
                </a:solidFill>
              </a:rPr>
              <a:t>расчитывать</a:t>
            </a:r>
            <a:r>
              <a:rPr lang="ru-RU" sz="3000" dirty="0">
                <a:solidFill>
                  <a:srgbClr val="DABB00"/>
                </a:solidFill>
              </a:rPr>
              <a:t> на худший случай</a:t>
            </a:r>
          </a:p>
        </p:txBody>
      </p:sp>
    </p:spTree>
    <p:extLst>
      <p:ext uri="{BB962C8B-B14F-4D97-AF65-F5344CB8AC3E}">
        <p14:creationId xmlns:p14="http://schemas.microsoft.com/office/powerpoint/2010/main" val="31712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612F24-0235-4142-8DC3-021473FFFF04}"/>
              </a:ext>
            </a:extLst>
          </p:cNvPr>
          <p:cNvSpPr txBox="1"/>
          <p:nvPr/>
        </p:nvSpPr>
        <p:spPr>
          <a:xfrm>
            <a:off x="1129945" y="777779"/>
            <a:ext cx="7527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DABB00"/>
                </a:solidFill>
              </a:rPr>
              <a:t>Алгоритм имеет много общего с другими из этой группы: поиск наибольшей неубывающей подпоследовательности, поиск наибольшей общей подпоследовательности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372E50-6FA6-4628-9665-9EC4496F7F5E}"/>
              </a:ext>
            </a:extLst>
          </p:cNvPr>
          <p:cNvSpPr txBox="1"/>
          <p:nvPr/>
        </p:nvSpPr>
        <p:spPr>
          <a:xfrm>
            <a:off x="2550252" y="229197"/>
            <a:ext cx="43454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>
                <a:solidFill>
                  <a:srgbClr val="DABB00"/>
                </a:solidFill>
              </a:rPr>
              <a:t>Варианты использования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E78EAA-47AE-47BF-9D2E-FCDE92D449CE}"/>
              </a:ext>
            </a:extLst>
          </p:cNvPr>
          <p:cNvSpPr txBox="1"/>
          <p:nvPr/>
        </p:nvSpPr>
        <p:spPr>
          <a:xfrm>
            <a:off x="1129945" y="2321220"/>
            <a:ext cx="84393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rgbClr val="DABB00"/>
                </a:solidFill>
              </a:rPr>
              <a:t>Применяется не так обширно, как другие из это категории</a:t>
            </a:r>
          </a:p>
          <a:p>
            <a:endParaRPr lang="ru-RU" sz="3000" dirty="0">
              <a:solidFill>
                <a:srgbClr val="DABB00"/>
              </a:solidFill>
            </a:endParaRPr>
          </a:p>
          <a:p>
            <a:r>
              <a:rPr lang="ru-RU" sz="3000" dirty="0">
                <a:solidFill>
                  <a:srgbClr val="DABB00"/>
                </a:solidFill>
              </a:rPr>
              <a:t>Основные направления – часть другого алгоритма, интеллектуальный анализ данных, обнаружение закономерностей в базах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64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E2553B-1A10-45CD-A24A-B3B5D4A8E022}"/>
              </a:ext>
            </a:extLst>
          </p:cNvPr>
          <p:cNvSpPr txBox="1"/>
          <p:nvPr/>
        </p:nvSpPr>
        <p:spPr>
          <a:xfrm>
            <a:off x="5368954" y="494951"/>
            <a:ext cx="2525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>
                <a:solidFill>
                  <a:srgbClr val="DABB00"/>
                </a:solidFill>
              </a:rPr>
              <a:t>Выводы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781B0-C0AC-49A4-B5E9-190CC30C960E}"/>
              </a:ext>
            </a:extLst>
          </p:cNvPr>
          <p:cNvSpPr txBox="1"/>
          <p:nvPr/>
        </p:nvSpPr>
        <p:spPr>
          <a:xfrm>
            <a:off x="838898" y="1610686"/>
            <a:ext cx="10830188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>
                <a:solidFill>
                  <a:srgbClr val="DABB00"/>
                </a:solidFill>
              </a:rPr>
              <a:t>В ходе данного проекта был исследован и описан алгоритм поиска наибольшей возрастающей подпоследовательности</a:t>
            </a:r>
          </a:p>
          <a:p>
            <a:endParaRPr lang="ru-RU" sz="2500" dirty="0">
              <a:solidFill>
                <a:srgbClr val="DABB00"/>
              </a:solidFill>
            </a:endParaRPr>
          </a:p>
          <a:p>
            <a:r>
              <a:rPr lang="ru-RU" sz="2500" dirty="0">
                <a:solidFill>
                  <a:srgbClr val="DABB00"/>
                </a:solidFill>
              </a:rPr>
              <a:t>Данный алгоритм является несложным как для понимания, так и в реализации</a:t>
            </a:r>
          </a:p>
          <a:p>
            <a:endParaRPr lang="ru-RU" sz="2500" dirty="0">
              <a:solidFill>
                <a:srgbClr val="DABB00"/>
              </a:solidFill>
            </a:endParaRPr>
          </a:p>
          <a:p>
            <a:r>
              <a:rPr lang="ru-RU" sz="2500" dirty="0">
                <a:solidFill>
                  <a:srgbClr val="DABB00"/>
                </a:solidFill>
              </a:rPr>
              <a:t>Сфера применения не очень широкая, однако в некоторых задах он необходим</a:t>
            </a:r>
          </a:p>
          <a:p>
            <a:endParaRPr lang="ru-RU" sz="2500" dirty="0">
              <a:solidFill>
                <a:srgbClr val="DABB00"/>
              </a:solidFill>
            </a:endParaRPr>
          </a:p>
          <a:p>
            <a:r>
              <a:rPr lang="ru-RU" sz="2500" dirty="0">
                <a:solidFill>
                  <a:srgbClr val="DABB00"/>
                </a:solidFill>
              </a:rPr>
              <a:t>Асимптотика  и по памяти, и по времени довольно небольшая, что дает возможность использовать его на достаточно больших данных </a:t>
            </a:r>
          </a:p>
        </p:txBody>
      </p:sp>
    </p:spTree>
    <p:extLst>
      <p:ext uri="{BB962C8B-B14F-4D97-AF65-F5344CB8AC3E}">
        <p14:creationId xmlns:p14="http://schemas.microsoft.com/office/powerpoint/2010/main" val="128517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59E5D33-F3C3-4D08-B126-1CB7AAE23527}"/>
              </a:ext>
            </a:extLst>
          </p:cNvPr>
          <p:cNvSpPr txBox="1"/>
          <p:nvPr/>
        </p:nvSpPr>
        <p:spPr>
          <a:xfrm>
            <a:off x="4497897" y="327171"/>
            <a:ext cx="31962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>
                <a:solidFill>
                  <a:srgbClr val="DABB00"/>
                </a:solidFill>
              </a:rPr>
              <a:t>Постановка задачи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6851D-273A-440E-9808-39DC1236154C}"/>
              </a:ext>
            </a:extLst>
          </p:cNvPr>
          <p:cNvSpPr txBox="1"/>
          <p:nvPr/>
        </p:nvSpPr>
        <p:spPr>
          <a:xfrm>
            <a:off x="763396" y="1459230"/>
            <a:ext cx="8716164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chemeClr val="bg1"/>
                </a:solidFill>
              </a:rPr>
              <a:t>В данной презентации описан алгоритм поиска наибольшей возрастающей подпоследовательности </a:t>
            </a:r>
          </a:p>
          <a:p>
            <a:endParaRPr lang="ru-RU" sz="2500" dirty="0">
              <a:solidFill>
                <a:srgbClr val="DABB00"/>
              </a:solidFill>
            </a:endParaRPr>
          </a:p>
          <a:p>
            <a:r>
              <a:rPr lang="ru-RU" sz="2500" dirty="0">
                <a:solidFill>
                  <a:srgbClr val="DABB00"/>
                </a:solidFill>
              </a:rPr>
              <a:t>На слайдах вы увидите его подробное описание, назначение, асимптотику и варианты применения данного алгоритма</a:t>
            </a:r>
          </a:p>
          <a:p>
            <a:endParaRPr lang="ru-RU" sz="2500" dirty="0">
              <a:solidFill>
                <a:srgbClr val="DABB00"/>
              </a:solidFill>
            </a:endParaRPr>
          </a:p>
          <a:p>
            <a:r>
              <a:rPr lang="ru-RU" sz="2500" dirty="0">
                <a:solidFill>
                  <a:schemeClr val="bg1"/>
                </a:solidFill>
              </a:rPr>
              <a:t>В ходе просмотра презентации вы сможете почерпнуть новую информацию о нем, углубить понимание и посмотреть визуальную реализацию внутренних структур</a:t>
            </a:r>
          </a:p>
        </p:txBody>
      </p:sp>
    </p:spTree>
    <p:extLst>
      <p:ext uri="{BB962C8B-B14F-4D97-AF65-F5344CB8AC3E}">
        <p14:creationId xmlns:p14="http://schemas.microsoft.com/office/powerpoint/2010/main" val="81040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59E5D33-F3C3-4D08-B126-1CB7AAE23527}"/>
              </a:ext>
            </a:extLst>
          </p:cNvPr>
          <p:cNvSpPr txBox="1"/>
          <p:nvPr/>
        </p:nvSpPr>
        <p:spPr>
          <a:xfrm>
            <a:off x="4497897" y="327171"/>
            <a:ext cx="31962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>
                <a:solidFill>
                  <a:srgbClr val="DABB00"/>
                </a:solidFill>
              </a:rPr>
              <a:t>Постановка задачи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6851D-273A-440E-9808-39DC1236154C}"/>
              </a:ext>
            </a:extLst>
          </p:cNvPr>
          <p:cNvSpPr txBox="1"/>
          <p:nvPr/>
        </p:nvSpPr>
        <p:spPr>
          <a:xfrm>
            <a:off x="763396" y="1459230"/>
            <a:ext cx="8716164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chemeClr val="bg1"/>
                </a:solidFill>
              </a:rPr>
              <a:t>В данной презентации описан алгоритм поиска наибольшей возрастающей подпоследовательности </a:t>
            </a:r>
          </a:p>
          <a:p>
            <a:endParaRPr lang="ru-RU" sz="2500" dirty="0">
              <a:solidFill>
                <a:schemeClr val="bg1"/>
              </a:solidFill>
            </a:endParaRPr>
          </a:p>
          <a:p>
            <a:r>
              <a:rPr lang="ru-RU" sz="2500" dirty="0">
                <a:solidFill>
                  <a:schemeClr val="bg1"/>
                </a:solidFill>
              </a:rPr>
              <a:t>На слайдах вы увидите его подробное описание, назначение, асимптотику и варианты применения данного алгоритма</a:t>
            </a:r>
          </a:p>
          <a:p>
            <a:endParaRPr lang="ru-RU" sz="2500" dirty="0">
              <a:solidFill>
                <a:srgbClr val="DABB00"/>
              </a:solidFill>
            </a:endParaRPr>
          </a:p>
          <a:p>
            <a:r>
              <a:rPr lang="ru-RU" sz="2500" dirty="0">
                <a:solidFill>
                  <a:srgbClr val="DABB00"/>
                </a:solidFill>
              </a:rPr>
              <a:t>В ходе просмотра презентации вы сможете почерпнуть новую информацию о нем, углубить понимание и посмотреть визуальную реализацию внутренних структур</a:t>
            </a:r>
          </a:p>
        </p:txBody>
      </p:sp>
    </p:spTree>
    <p:extLst>
      <p:ext uri="{BB962C8B-B14F-4D97-AF65-F5344CB8AC3E}">
        <p14:creationId xmlns:p14="http://schemas.microsoft.com/office/powerpoint/2010/main" val="79050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3DB4527-7D83-459A-A27D-138C0A510644}"/>
              </a:ext>
            </a:extLst>
          </p:cNvPr>
          <p:cNvSpPr txBox="1"/>
          <p:nvPr/>
        </p:nvSpPr>
        <p:spPr>
          <a:xfrm>
            <a:off x="855677" y="4538768"/>
            <a:ext cx="110147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Задача поиска </a:t>
            </a:r>
            <a:r>
              <a:rPr lang="ru-RU" sz="3000" b="1" i="0" dirty="0">
                <a:solidFill>
                  <a:srgbClr val="DABB00"/>
                </a:solidFill>
                <a:effectLst/>
                <a:latin typeface="Arial" panose="020B0604020202020204" pitchFamily="34" charset="0"/>
              </a:rPr>
              <a:t>наибольшей возрастающей подпоследовательности</a:t>
            </a:r>
            <a:r>
              <a:rPr lang="ru-RU" sz="3000" b="0" i="0" dirty="0">
                <a:solidFill>
                  <a:srgbClr val="DABB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3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состоит в</a:t>
            </a:r>
          </a:p>
          <a:p>
            <a:r>
              <a:rPr lang="ru-RU" sz="3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нахождении </a:t>
            </a:r>
            <a:r>
              <a:rPr lang="ru-RU" sz="3000" b="0" i="0" dirty="0">
                <a:solidFill>
                  <a:srgbClr val="DABB00"/>
                </a:solidFill>
                <a:effectLst/>
                <a:latin typeface="Arial" panose="020B0604020202020204" pitchFamily="34" charset="0"/>
              </a:rPr>
              <a:t>наиболее длинной  строго возрастающей подпоследовательности </a:t>
            </a:r>
            <a:r>
              <a:rPr lang="ru-RU" sz="3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 данном массиве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8A67DE-B4BE-4157-B8E1-F41E38FFD46C}"/>
              </a:ext>
            </a:extLst>
          </p:cNvPr>
          <p:cNvSpPr txBox="1"/>
          <p:nvPr/>
        </p:nvSpPr>
        <p:spPr>
          <a:xfrm>
            <a:off x="4169330" y="201336"/>
            <a:ext cx="34059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>
                <a:solidFill>
                  <a:srgbClr val="DABB00"/>
                </a:solidFill>
              </a:rPr>
              <a:t>Назначение алгоритма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4CE054-186E-406D-8D82-5D6D182CEC18}"/>
              </a:ext>
            </a:extLst>
          </p:cNvPr>
          <p:cNvSpPr txBox="1"/>
          <p:nvPr/>
        </p:nvSpPr>
        <p:spPr>
          <a:xfrm>
            <a:off x="855677" y="1338717"/>
            <a:ext cx="77682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>
                <a:solidFill>
                  <a:schemeClr val="bg1"/>
                </a:solidFill>
              </a:rPr>
              <a:t>Дан массив </a:t>
            </a:r>
            <a:r>
              <a:rPr lang="en-US" sz="2500" dirty="0">
                <a:solidFill>
                  <a:schemeClr val="accent6"/>
                </a:solidFill>
              </a:rPr>
              <a:t>a</a:t>
            </a:r>
            <a:r>
              <a:rPr lang="ru-RU" sz="2500" dirty="0">
                <a:solidFill>
                  <a:schemeClr val="bg1"/>
                </a:solidFill>
              </a:rPr>
              <a:t> из </a:t>
            </a:r>
            <a:r>
              <a:rPr lang="en-US" sz="2500" dirty="0">
                <a:solidFill>
                  <a:srgbClr val="DABB00"/>
                </a:solidFill>
              </a:rPr>
              <a:t>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ru-RU" sz="2500" dirty="0">
                <a:solidFill>
                  <a:schemeClr val="bg1"/>
                </a:solidFill>
              </a:rPr>
              <a:t>чисел </a:t>
            </a:r>
            <a:r>
              <a:rPr lang="en-US" sz="2500" dirty="0">
                <a:solidFill>
                  <a:schemeClr val="accent6"/>
                </a:solidFill>
              </a:rPr>
              <a:t>a</a:t>
            </a:r>
            <a:r>
              <a:rPr lang="en-US" sz="1500" dirty="0">
                <a:solidFill>
                  <a:srgbClr val="DABB00"/>
                </a:solidFill>
              </a:rPr>
              <a:t>0</a:t>
            </a:r>
            <a:r>
              <a:rPr lang="en-US" sz="2500" dirty="0">
                <a:solidFill>
                  <a:schemeClr val="bg1"/>
                </a:solidFill>
              </a:rPr>
              <a:t> … </a:t>
            </a:r>
            <a:r>
              <a:rPr lang="en-US" sz="2500" dirty="0">
                <a:solidFill>
                  <a:schemeClr val="accent6"/>
                </a:solidFill>
              </a:rPr>
              <a:t>a</a:t>
            </a:r>
            <a:r>
              <a:rPr lang="en-US" sz="1500" dirty="0">
                <a:solidFill>
                  <a:srgbClr val="DABB00"/>
                </a:solidFill>
              </a:rPr>
              <a:t>n</a:t>
            </a:r>
            <a:r>
              <a:rPr lang="uk-UA" sz="2500" dirty="0">
                <a:solidFill>
                  <a:schemeClr val="bg1"/>
                </a:solidFill>
              </a:rPr>
              <a:t>,</a:t>
            </a:r>
            <a:r>
              <a:rPr lang="uk-UA" sz="2500" dirty="0">
                <a:solidFill>
                  <a:srgbClr val="DABB00"/>
                </a:solidFill>
              </a:rPr>
              <a:t> </a:t>
            </a:r>
            <a:r>
              <a:rPr lang="ru-RU" sz="2500" dirty="0">
                <a:solidFill>
                  <a:schemeClr val="bg1"/>
                </a:solidFill>
              </a:rPr>
              <a:t>который является последовательностью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ACC806-8776-43CF-B33D-C6814E8D775A}"/>
              </a:ext>
            </a:extLst>
          </p:cNvPr>
          <p:cNvSpPr txBox="1"/>
          <p:nvPr/>
        </p:nvSpPr>
        <p:spPr>
          <a:xfrm>
            <a:off x="855677" y="953648"/>
            <a:ext cx="851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DABB00"/>
                </a:solidFill>
              </a:rPr>
              <a:t>Определим формально НВП(наибольшую возрастающую подпоследовательность)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EE60E2-467C-4889-98C5-49F07C084AAA}"/>
              </a:ext>
            </a:extLst>
          </p:cNvPr>
          <p:cNvSpPr txBox="1"/>
          <p:nvPr/>
        </p:nvSpPr>
        <p:spPr>
          <a:xfrm>
            <a:off x="855677" y="2237428"/>
            <a:ext cx="95298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>
                <a:solidFill>
                  <a:srgbClr val="DABB00"/>
                </a:solidFill>
              </a:rPr>
              <a:t>НВП </a:t>
            </a:r>
            <a:r>
              <a:rPr lang="ru-RU" sz="2500" dirty="0">
                <a:solidFill>
                  <a:schemeClr val="bg1"/>
                </a:solidFill>
              </a:rPr>
              <a:t>для</a:t>
            </a:r>
            <a:r>
              <a:rPr lang="ru-RU" sz="2500" dirty="0">
                <a:solidFill>
                  <a:srgbClr val="DABB00"/>
                </a:solidFill>
              </a:rPr>
              <a:t> последовательности </a:t>
            </a:r>
            <a:r>
              <a:rPr lang="ru-RU" sz="2500" dirty="0">
                <a:solidFill>
                  <a:schemeClr val="accent6"/>
                </a:solidFill>
              </a:rPr>
              <a:t>а</a:t>
            </a:r>
            <a:r>
              <a:rPr lang="ru-RU" sz="2500" dirty="0">
                <a:solidFill>
                  <a:srgbClr val="DABB00"/>
                </a:solidFill>
              </a:rPr>
              <a:t> </a:t>
            </a:r>
            <a:r>
              <a:rPr lang="ru-RU" sz="2500" dirty="0">
                <a:solidFill>
                  <a:schemeClr val="bg1"/>
                </a:solidFill>
              </a:rPr>
              <a:t>–</a:t>
            </a:r>
            <a:r>
              <a:rPr lang="ru-RU" sz="2500" dirty="0">
                <a:solidFill>
                  <a:srgbClr val="DABB00"/>
                </a:solidFill>
              </a:rPr>
              <a:t> </a:t>
            </a:r>
            <a:r>
              <a:rPr lang="ru-RU" sz="2500" dirty="0">
                <a:solidFill>
                  <a:schemeClr val="bg1"/>
                </a:solidFill>
              </a:rPr>
              <a:t>это такая </a:t>
            </a:r>
            <a:r>
              <a:rPr lang="ru-RU" sz="2500" dirty="0">
                <a:solidFill>
                  <a:srgbClr val="DABB00"/>
                </a:solidFill>
              </a:rPr>
              <a:t>подпоследовательность</a:t>
            </a:r>
            <a:r>
              <a:rPr lang="ru-RU" sz="2500" dirty="0">
                <a:solidFill>
                  <a:schemeClr val="bg1"/>
                </a:solidFill>
              </a:rPr>
              <a:t> </a:t>
            </a:r>
            <a:r>
              <a:rPr lang="en-US" sz="2500" dirty="0">
                <a:solidFill>
                  <a:schemeClr val="accent6"/>
                </a:solidFill>
              </a:rPr>
              <a:t>a</a:t>
            </a:r>
            <a:r>
              <a:rPr lang="en-US" sz="1500" dirty="0">
                <a:solidFill>
                  <a:srgbClr val="DABB00"/>
                </a:solidFill>
              </a:rPr>
              <a:t>i</a:t>
            </a:r>
            <a:r>
              <a:rPr lang="en-US" sz="1200" dirty="0">
                <a:solidFill>
                  <a:srgbClr val="DABB00"/>
                </a:solidFill>
              </a:rPr>
              <a:t>1</a:t>
            </a:r>
            <a:r>
              <a:rPr lang="en-US" sz="2500" dirty="0">
                <a:solidFill>
                  <a:srgbClr val="DABB00"/>
                </a:solidFill>
              </a:rPr>
              <a:t> </a:t>
            </a:r>
            <a:r>
              <a:rPr lang="en-US" sz="2500" dirty="0">
                <a:solidFill>
                  <a:schemeClr val="bg1"/>
                </a:solidFill>
              </a:rPr>
              <a:t>&lt;</a:t>
            </a:r>
            <a:r>
              <a:rPr lang="en-US" sz="2500" dirty="0">
                <a:solidFill>
                  <a:srgbClr val="DABB00"/>
                </a:solidFill>
              </a:rPr>
              <a:t> </a:t>
            </a:r>
            <a:r>
              <a:rPr lang="en-US" sz="2500" dirty="0">
                <a:solidFill>
                  <a:schemeClr val="accent6"/>
                </a:solidFill>
              </a:rPr>
              <a:t>a</a:t>
            </a:r>
            <a:r>
              <a:rPr lang="en-US" sz="1500" dirty="0">
                <a:solidFill>
                  <a:srgbClr val="DABB00"/>
                </a:solidFill>
              </a:rPr>
              <a:t>i</a:t>
            </a:r>
            <a:r>
              <a:rPr lang="en-US" sz="1200" dirty="0">
                <a:solidFill>
                  <a:srgbClr val="DABB00"/>
                </a:solidFill>
              </a:rPr>
              <a:t>2</a:t>
            </a:r>
            <a:r>
              <a:rPr lang="en-US" sz="2500" dirty="0">
                <a:solidFill>
                  <a:srgbClr val="DABB00"/>
                </a:solidFill>
              </a:rPr>
              <a:t> </a:t>
            </a:r>
            <a:r>
              <a:rPr lang="en-US" sz="2500" dirty="0">
                <a:solidFill>
                  <a:schemeClr val="bg1"/>
                </a:solidFill>
              </a:rPr>
              <a:t>&lt;</a:t>
            </a:r>
            <a:r>
              <a:rPr lang="en-US" sz="2500" dirty="0">
                <a:solidFill>
                  <a:srgbClr val="DABB00"/>
                </a:solidFill>
              </a:rPr>
              <a:t> </a:t>
            </a:r>
            <a:r>
              <a:rPr lang="en-US" sz="2500" dirty="0">
                <a:solidFill>
                  <a:schemeClr val="bg1"/>
                </a:solidFill>
              </a:rPr>
              <a:t>… &lt;</a:t>
            </a:r>
            <a:r>
              <a:rPr lang="en-US" sz="2500" dirty="0">
                <a:solidFill>
                  <a:srgbClr val="DABB00"/>
                </a:solidFill>
              </a:rPr>
              <a:t> </a:t>
            </a:r>
            <a:r>
              <a:rPr lang="en-US" sz="2500" dirty="0" err="1">
                <a:solidFill>
                  <a:schemeClr val="accent6"/>
                </a:solidFill>
              </a:rPr>
              <a:t>a</a:t>
            </a:r>
            <a:r>
              <a:rPr lang="en-US" sz="1500" dirty="0" err="1">
                <a:solidFill>
                  <a:srgbClr val="DABB00"/>
                </a:solidFill>
              </a:rPr>
              <a:t>i</a:t>
            </a:r>
            <a:r>
              <a:rPr lang="en-US" sz="1200" dirty="0" err="1">
                <a:solidFill>
                  <a:srgbClr val="DABB00"/>
                </a:solidFill>
              </a:rPr>
              <a:t>n</a:t>
            </a:r>
            <a:r>
              <a:rPr lang="ru-RU" sz="2500" dirty="0">
                <a:solidFill>
                  <a:srgbClr val="DABB00"/>
                </a:solidFill>
              </a:rPr>
              <a:t>, </a:t>
            </a:r>
            <a:r>
              <a:rPr lang="ru-RU" sz="2500" dirty="0">
                <a:solidFill>
                  <a:schemeClr val="bg1"/>
                </a:solidFill>
              </a:rPr>
              <a:t>что: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573885-5AB8-4DF3-9964-F0550BA4C898}"/>
              </a:ext>
            </a:extLst>
          </p:cNvPr>
          <p:cNvSpPr txBox="1"/>
          <p:nvPr/>
        </p:nvSpPr>
        <p:spPr>
          <a:xfrm>
            <a:off x="878048" y="3136139"/>
            <a:ext cx="5217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ABB00"/>
                </a:solidFill>
              </a:rPr>
              <a:t>i</a:t>
            </a:r>
            <a:r>
              <a:rPr lang="en-US" sz="1400" dirty="0">
                <a:solidFill>
                  <a:srgbClr val="DABB00"/>
                </a:solidFill>
              </a:rPr>
              <a:t>1</a:t>
            </a:r>
            <a:r>
              <a:rPr lang="en-US" dirty="0">
                <a:solidFill>
                  <a:srgbClr val="DABB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rgbClr val="DABB00"/>
                </a:solidFill>
              </a:rPr>
              <a:t> i</a:t>
            </a:r>
            <a:r>
              <a:rPr lang="en-US" sz="1400" dirty="0">
                <a:solidFill>
                  <a:srgbClr val="DABB00"/>
                </a:solidFill>
              </a:rPr>
              <a:t>2</a:t>
            </a:r>
            <a:r>
              <a:rPr lang="en-US" dirty="0">
                <a:solidFill>
                  <a:srgbClr val="DABB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&lt; … &lt; </a:t>
            </a:r>
            <a:r>
              <a:rPr lang="en-US" dirty="0" err="1">
                <a:solidFill>
                  <a:srgbClr val="DABB00"/>
                </a:solidFill>
              </a:rPr>
              <a:t>i</a:t>
            </a:r>
            <a:r>
              <a:rPr lang="en-US" sz="1400" dirty="0" err="1">
                <a:solidFill>
                  <a:srgbClr val="DABB00"/>
                </a:solidFill>
              </a:rPr>
              <a:t>k</a:t>
            </a:r>
            <a:endParaRPr lang="en-US" sz="1400" dirty="0">
              <a:solidFill>
                <a:srgbClr val="DABB00"/>
              </a:solidFill>
            </a:endParaRPr>
          </a:p>
          <a:p>
            <a:r>
              <a:rPr lang="en-US" dirty="0">
                <a:solidFill>
                  <a:srgbClr val="DABB00"/>
                </a:solidFill>
              </a:rPr>
              <a:t>0 </a:t>
            </a:r>
            <a:r>
              <a:rPr lang="en-US" dirty="0">
                <a:solidFill>
                  <a:schemeClr val="bg1"/>
                </a:solidFill>
              </a:rPr>
              <a:t>&lt;=</a:t>
            </a:r>
            <a:r>
              <a:rPr lang="en-US" dirty="0">
                <a:solidFill>
                  <a:srgbClr val="DABB00"/>
                </a:solidFill>
              </a:rPr>
              <a:t> </a:t>
            </a:r>
            <a:r>
              <a:rPr lang="en-US" dirty="0" err="1">
                <a:solidFill>
                  <a:srgbClr val="DABB00"/>
                </a:solidFill>
              </a:rPr>
              <a:t>i</a:t>
            </a:r>
            <a:r>
              <a:rPr lang="en-US" sz="1400" dirty="0" err="1">
                <a:solidFill>
                  <a:srgbClr val="DABB00"/>
                </a:solidFill>
              </a:rPr>
              <a:t>j</a:t>
            </a:r>
            <a:r>
              <a:rPr lang="en-US" dirty="0">
                <a:solidFill>
                  <a:srgbClr val="DABB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&lt;=</a:t>
            </a:r>
            <a:r>
              <a:rPr lang="en-US" dirty="0">
                <a:solidFill>
                  <a:srgbClr val="DABB00"/>
                </a:solidFill>
              </a:rPr>
              <a:t> n – </a:t>
            </a:r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r>
              <a:rPr lang="uk-UA" dirty="0">
                <a:solidFill>
                  <a:schemeClr val="bg1"/>
                </a:solidFill>
              </a:rPr>
              <a:t>а</a:t>
            </a:r>
            <a:r>
              <a:rPr lang="uk-UA" dirty="0">
                <a:solidFill>
                  <a:srgbClr val="DABB00"/>
                </a:solidFill>
              </a:rPr>
              <a:t> </a:t>
            </a:r>
            <a:r>
              <a:rPr lang="en-US" dirty="0">
                <a:solidFill>
                  <a:srgbClr val="DABB00"/>
                </a:solidFill>
              </a:rPr>
              <a:t>k – </a:t>
            </a:r>
            <a:r>
              <a:rPr lang="ru-RU" dirty="0">
                <a:solidFill>
                  <a:schemeClr val="bg1"/>
                </a:solidFill>
              </a:rPr>
              <a:t>наибольшее из возможных, при котором выполняются условия</a:t>
            </a:r>
          </a:p>
        </p:txBody>
      </p:sp>
    </p:spTree>
    <p:extLst>
      <p:ext uri="{BB962C8B-B14F-4D97-AF65-F5344CB8AC3E}">
        <p14:creationId xmlns:p14="http://schemas.microsoft.com/office/powerpoint/2010/main" val="55852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75AA68-150C-4770-A95E-8AFA44D33BBD}"/>
              </a:ext>
            </a:extLst>
          </p:cNvPr>
          <p:cNvSpPr txBox="1"/>
          <p:nvPr/>
        </p:nvSpPr>
        <p:spPr>
          <a:xfrm>
            <a:off x="4599306" y="218114"/>
            <a:ext cx="35485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>
                <a:solidFill>
                  <a:srgbClr val="DABB00"/>
                </a:solidFill>
              </a:rPr>
              <a:t>История создания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55CAFA-448E-4D07-8AE2-D6FB47FFC543}"/>
              </a:ext>
            </a:extLst>
          </p:cNvPr>
          <p:cNvSpPr txBox="1"/>
          <p:nvPr/>
        </p:nvSpPr>
        <p:spPr>
          <a:xfrm>
            <a:off x="675399" y="1265196"/>
            <a:ext cx="78478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 ходе решения проблемы поиска </a:t>
            </a:r>
            <a:r>
              <a:rPr lang="ru-RU" dirty="0">
                <a:solidFill>
                  <a:srgbClr val="DABB00"/>
                </a:solidFill>
              </a:rPr>
              <a:t>НВП</a:t>
            </a:r>
            <a:r>
              <a:rPr lang="ru-RU" dirty="0">
                <a:solidFill>
                  <a:schemeClr val="bg1"/>
                </a:solidFill>
              </a:rPr>
              <a:t> было предложено множество вариантов реализации алгоритма ее поиска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Однако существует </a:t>
            </a:r>
            <a:r>
              <a:rPr lang="ru-RU" dirty="0">
                <a:solidFill>
                  <a:srgbClr val="DABB00"/>
                </a:solidFill>
              </a:rPr>
              <a:t>два основных решения</a:t>
            </a:r>
            <a:r>
              <a:rPr lang="ru-RU" dirty="0">
                <a:solidFill>
                  <a:schemeClr val="bg1"/>
                </a:solidFill>
              </a:rPr>
              <a:t>, которые осуществляются с помощью </a:t>
            </a:r>
            <a:r>
              <a:rPr lang="ru-RU" dirty="0">
                <a:solidFill>
                  <a:srgbClr val="DABB00"/>
                </a:solidFill>
              </a:rPr>
              <a:t>ДП</a:t>
            </a:r>
          </a:p>
          <a:p>
            <a:r>
              <a:rPr lang="ru-RU" dirty="0">
                <a:solidFill>
                  <a:srgbClr val="DABB00"/>
                </a:solidFill>
              </a:rPr>
              <a:t>Первое решение </a:t>
            </a:r>
            <a:r>
              <a:rPr lang="ru-RU" dirty="0">
                <a:solidFill>
                  <a:schemeClr val="bg1"/>
                </a:solidFill>
              </a:rPr>
              <a:t>– за время </a:t>
            </a:r>
            <a:r>
              <a:rPr lang="en-US" dirty="0">
                <a:solidFill>
                  <a:schemeClr val="accent6"/>
                </a:solidFill>
              </a:rPr>
              <a:t>O(n^2)</a:t>
            </a:r>
          </a:p>
          <a:p>
            <a:r>
              <a:rPr lang="ru-RU" dirty="0">
                <a:solidFill>
                  <a:srgbClr val="DABB00"/>
                </a:solidFill>
              </a:rPr>
              <a:t>Второе решение </a:t>
            </a:r>
            <a:r>
              <a:rPr lang="ru-RU" dirty="0">
                <a:solidFill>
                  <a:schemeClr val="bg1"/>
                </a:solidFill>
              </a:rPr>
              <a:t>– за </a:t>
            </a:r>
            <a:r>
              <a:rPr lang="en-US" dirty="0">
                <a:solidFill>
                  <a:schemeClr val="accent6"/>
                </a:solidFill>
              </a:rPr>
              <a:t>O(n*</a:t>
            </a:r>
            <a:r>
              <a:rPr lang="en-US" dirty="0" err="1">
                <a:solidFill>
                  <a:schemeClr val="accent6"/>
                </a:solidFill>
              </a:rPr>
              <a:t>logn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 контексте данного проекта рассматривается </a:t>
            </a:r>
            <a:r>
              <a:rPr lang="ru-RU" dirty="0">
                <a:solidFill>
                  <a:srgbClr val="DABB00"/>
                </a:solidFill>
              </a:rPr>
              <a:t>второй вариант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Точной информации о его создании нет, как и достоверных данных о создателе, однако известный информатик  </a:t>
            </a:r>
            <a:r>
              <a:rPr lang="ru-RU" dirty="0">
                <a:solidFill>
                  <a:srgbClr val="DABB00"/>
                </a:solidFill>
              </a:rPr>
              <a:t>Майкл </a:t>
            </a:r>
            <a:r>
              <a:rPr lang="ru-RU" dirty="0" err="1">
                <a:solidFill>
                  <a:srgbClr val="DABB00"/>
                </a:solidFill>
              </a:rPr>
              <a:t>Фредман</a:t>
            </a:r>
            <a:r>
              <a:rPr lang="ru-RU" dirty="0">
                <a:solidFill>
                  <a:srgbClr val="DABB00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приписывает создание данной версии алгоритма </a:t>
            </a:r>
            <a:r>
              <a:rPr lang="ru-RU" dirty="0">
                <a:solidFill>
                  <a:srgbClr val="DABB00"/>
                </a:solidFill>
              </a:rPr>
              <a:t>Дональду Кнуту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B3D83D-C09C-4EDF-B1DF-B27BFD490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382" y="2415668"/>
            <a:ext cx="2897219" cy="345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91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8A5055-12B8-45CE-BAA5-343367CA99DF}"/>
              </a:ext>
            </a:extLst>
          </p:cNvPr>
          <p:cNvSpPr txBox="1"/>
          <p:nvPr/>
        </p:nvSpPr>
        <p:spPr>
          <a:xfrm>
            <a:off x="4597165" y="293614"/>
            <a:ext cx="34982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>
                <a:solidFill>
                  <a:srgbClr val="DABB00"/>
                </a:solidFill>
              </a:rPr>
              <a:t>Изложение алгоритма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89CBC-5E23-4474-9796-BA645411BCE5}"/>
              </a:ext>
            </a:extLst>
          </p:cNvPr>
          <p:cNvSpPr txBox="1"/>
          <p:nvPr/>
        </p:nvSpPr>
        <p:spPr>
          <a:xfrm>
            <a:off x="1661021" y="2223470"/>
            <a:ext cx="744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DABB00"/>
                </a:solidFill>
              </a:rPr>
              <a:t>Массив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a</a:t>
            </a:r>
            <a:r>
              <a:rPr lang="ru-RU" dirty="0">
                <a:solidFill>
                  <a:schemeClr val="bg1"/>
                </a:solidFill>
              </a:rPr>
              <a:t> длиной </a:t>
            </a:r>
            <a:r>
              <a:rPr lang="en-US" dirty="0">
                <a:solidFill>
                  <a:srgbClr val="DABB00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, в котором хранится наша </a:t>
            </a:r>
            <a:r>
              <a:rPr lang="ru-RU" dirty="0">
                <a:solidFill>
                  <a:srgbClr val="DABB00"/>
                </a:solidFill>
              </a:rPr>
              <a:t>последовательность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75E1A-24D8-4263-B922-315260291529}"/>
              </a:ext>
            </a:extLst>
          </p:cNvPr>
          <p:cNvSpPr txBox="1"/>
          <p:nvPr/>
        </p:nvSpPr>
        <p:spPr>
          <a:xfrm>
            <a:off x="1661021" y="2786065"/>
            <a:ext cx="760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DABB00"/>
                </a:solidFill>
              </a:rPr>
              <a:t>Массив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d</a:t>
            </a:r>
            <a:r>
              <a:rPr lang="ru-RU" dirty="0">
                <a:solidFill>
                  <a:schemeClr val="bg1"/>
                </a:solidFill>
              </a:rPr>
              <a:t> длиной </a:t>
            </a:r>
            <a:r>
              <a:rPr lang="en-US" dirty="0">
                <a:solidFill>
                  <a:srgbClr val="DABB00"/>
                </a:solidFill>
              </a:rPr>
              <a:t>n+1</a:t>
            </a:r>
            <a:endParaRPr lang="ru-RU" dirty="0">
              <a:solidFill>
                <a:srgbClr val="DABB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03E6D-C107-402D-847A-7254579B459D}"/>
              </a:ext>
            </a:extLst>
          </p:cNvPr>
          <p:cNvSpPr txBox="1"/>
          <p:nvPr/>
        </p:nvSpPr>
        <p:spPr>
          <a:xfrm>
            <a:off x="1728133" y="3255965"/>
            <a:ext cx="7382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Опишем его:</a:t>
            </a:r>
          </a:p>
          <a:p>
            <a:r>
              <a:rPr lang="ru-RU" dirty="0">
                <a:solidFill>
                  <a:schemeClr val="bg1"/>
                </a:solidFill>
              </a:rPr>
              <a:t>В каждой ячейке данного </a:t>
            </a:r>
            <a:r>
              <a:rPr lang="ru-RU" dirty="0">
                <a:solidFill>
                  <a:srgbClr val="DABB00"/>
                </a:solidFill>
              </a:rPr>
              <a:t>массива</a:t>
            </a:r>
            <a:r>
              <a:rPr lang="ru-RU" dirty="0">
                <a:solidFill>
                  <a:schemeClr val="bg1"/>
                </a:solidFill>
              </a:rPr>
              <a:t> хранится значение </a:t>
            </a:r>
            <a:r>
              <a:rPr lang="ru-RU" dirty="0">
                <a:solidFill>
                  <a:srgbClr val="DABB00"/>
                </a:solidFill>
              </a:rPr>
              <a:t>элемента</a:t>
            </a:r>
            <a:r>
              <a:rPr lang="ru-RU" dirty="0">
                <a:solidFill>
                  <a:schemeClr val="bg1"/>
                </a:solidFill>
              </a:rPr>
              <a:t>, на который заканчивается </a:t>
            </a:r>
            <a:r>
              <a:rPr lang="ru-RU" dirty="0">
                <a:solidFill>
                  <a:srgbClr val="DABB00"/>
                </a:solidFill>
              </a:rPr>
              <a:t>НВП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rgbClr val="DABB00"/>
                </a:solidFill>
              </a:rPr>
              <a:t>соответствующей длины на текущем шаге</a:t>
            </a:r>
            <a:r>
              <a:rPr lang="ru-RU" dirty="0">
                <a:solidFill>
                  <a:schemeClr val="bg1"/>
                </a:solidFill>
              </a:rPr>
              <a:t>(длина равна индексу в </a:t>
            </a:r>
            <a:r>
              <a:rPr lang="ru-RU" dirty="0">
                <a:solidFill>
                  <a:srgbClr val="DABB00"/>
                </a:solidFill>
              </a:rPr>
              <a:t>массиве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d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1D2C7E-92C6-4CEC-83A8-C3DD2F2B2FA7}"/>
              </a:ext>
            </a:extLst>
          </p:cNvPr>
          <p:cNvSpPr txBox="1"/>
          <p:nvPr/>
        </p:nvSpPr>
        <p:spPr>
          <a:xfrm>
            <a:off x="1728133" y="4984863"/>
            <a:ext cx="7902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Для учета </a:t>
            </a:r>
            <a:r>
              <a:rPr lang="ru-RU" dirty="0">
                <a:solidFill>
                  <a:srgbClr val="DABB00"/>
                </a:solidFill>
              </a:rPr>
              <a:t>индексов текущих элементов </a:t>
            </a:r>
            <a:r>
              <a:rPr lang="ru-RU" dirty="0">
                <a:solidFill>
                  <a:schemeClr val="bg1"/>
                </a:solidFill>
              </a:rPr>
              <a:t>создаем </a:t>
            </a:r>
            <a:r>
              <a:rPr lang="ru-RU" dirty="0">
                <a:solidFill>
                  <a:srgbClr val="DABB00"/>
                </a:solidFill>
              </a:rPr>
              <a:t>массив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positions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длиной </a:t>
            </a:r>
            <a:r>
              <a:rPr lang="en-US" dirty="0">
                <a:solidFill>
                  <a:srgbClr val="DABB00"/>
                </a:solidFill>
              </a:rPr>
              <a:t>n</a:t>
            </a:r>
            <a:endParaRPr lang="ru-RU" dirty="0">
              <a:solidFill>
                <a:srgbClr val="DABB00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Для учета </a:t>
            </a:r>
            <a:r>
              <a:rPr lang="ru-RU" dirty="0">
                <a:solidFill>
                  <a:srgbClr val="DABB00"/>
                </a:solidFill>
              </a:rPr>
              <a:t>индексов предыдущих элементов </a:t>
            </a:r>
            <a:r>
              <a:rPr lang="ru-RU" dirty="0">
                <a:solidFill>
                  <a:schemeClr val="bg1"/>
                </a:solidFill>
              </a:rPr>
              <a:t>создаем </a:t>
            </a:r>
            <a:r>
              <a:rPr lang="ru-RU" dirty="0">
                <a:solidFill>
                  <a:srgbClr val="DABB00"/>
                </a:solidFill>
              </a:rPr>
              <a:t>массив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previous_elements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длиной </a:t>
            </a:r>
            <a:r>
              <a:rPr lang="en-US" dirty="0">
                <a:solidFill>
                  <a:srgbClr val="DABB00"/>
                </a:solidFill>
              </a:rPr>
              <a:t>n</a:t>
            </a:r>
            <a:endParaRPr lang="ru-RU" dirty="0">
              <a:solidFill>
                <a:srgbClr val="DABB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99529-5A6B-4124-A8AE-6E8FD66F937B}"/>
              </a:ext>
            </a:extLst>
          </p:cNvPr>
          <p:cNvSpPr txBox="1"/>
          <p:nvPr/>
        </p:nvSpPr>
        <p:spPr>
          <a:xfrm>
            <a:off x="1468073" y="1216404"/>
            <a:ext cx="751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Решение имеет алгоритм </a:t>
            </a:r>
            <a:r>
              <a:rPr lang="ru-RU" dirty="0">
                <a:solidFill>
                  <a:srgbClr val="DABB00"/>
                </a:solidFill>
              </a:rPr>
              <a:t>ДП</a:t>
            </a:r>
            <a:r>
              <a:rPr lang="ru-RU" dirty="0">
                <a:solidFill>
                  <a:schemeClr val="bg1"/>
                </a:solidFill>
              </a:rPr>
              <a:t>, которое реализуется с помощью нескольких </a:t>
            </a:r>
            <a:r>
              <a:rPr lang="ru-RU" dirty="0">
                <a:solidFill>
                  <a:srgbClr val="DABB00"/>
                </a:solidFill>
              </a:rPr>
              <a:t>структур</a:t>
            </a:r>
            <a:r>
              <a:rPr lang="ru-RU" dirty="0">
                <a:solidFill>
                  <a:schemeClr val="bg1"/>
                </a:solidFill>
              </a:rPr>
              <a:t>, а именно – </a:t>
            </a:r>
            <a:r>
              <a:rPr lang="ru-RU" dirty="0">
                <a:solidFill>
                  <a:srgbClr val="DABB00"/>
                </a:solidFill>
              </a:rPr>
              <a:t>4 массивов</a:t>
            </a:r>
            <a:r>
              <a:rPr lang="ru-RU" dirty="0">
                <a:solidFill>
                  <a:schemeClr val="bg1"/>
                </a:solidFill>
              </a:rPr>
              <a:t>, рассмотрим каждый из них</a:t>
            </a:r>
          </a:p>
        </p:txBody>
      </p:sp>
    </p:spTree>
    <p:extLst>
      <p:ext uri="{BB962C8B-B14F-4D97-AF65-F5344CB8AC3E}">
        <p14:creationId xmlns:p14="http://schemas.microsoft.com/office/powerpoint/2010/main" val="205209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A6740F-C9E8-469C-AD2F-50FFEC42B8D6}"/>
              </a:ext>
            </a:extLst>
          </p:cNvPr>
          <p:cNvSpPr txBox="1"/>
          <p:nvPr/>
        </p:nvSpPr>
        <p:spPr>
          <a:xfrm>
            <a:off x="1384183" y="687897"/>
            <a:ext cx="8045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Суть </a:t>
            </a:r>
            <a:r>
              <a:rPr lang="ru-RU" dirty="0">
                <a:solidFill>
                  <a:srgbClr val="DABB00"/>
                </a:solidFill>
              </a:rPr>
              <a:t>алгоритма</a:t>
            </a:r>
            <a:r>
              <a:rPr lang="ru-RU" dirty="0">
                <a:solidFill>
                  <a:schemeClr val="bg1"/>
                </a:solidFill>
              </a:rPr>
              <a:t> состоит в том, что мы </a:t>
            </a:r>
            <a:r>
              <a:rPr lang="ru-RU" dirty="0">
                <a:solidFill>
                  <a:srgbClr val="DABB00"/>
                </a:solidFill>
              </a:rPr>
              <a:t>проходим по массиву </a:t>
            </a:r>
            <a:r>
              <a:rPr lang="ru-RU" dirty="0">
                <a:solidFill>
                  <a:schemeClr val="accent6"/>
                </a:solidFill>
              </a:rPr>
              <a:t>а</a:t>
            </a:r>
            <a:r>
              <a:rPr lang="ru-RU" dirty="0">
                <a:solidFill>
                  <a:schemeClr val="bg1"/>
                </a:solidFill>
              </a:rPr>
              <a:t> и для </a:t>
            </a:r>
            <a:r>
              <a:rPr lang="ru-RU" dirty="0">
                <a:solidFill>
                  <a:srgbClr val="DABB00"/>
                </a:solidFill>
              </a:rPr>
              <a:t>каждого</a:t>
            </a:r>
            <a:r>
              <a:rPr lang="ru-RU" dirty="0">
                <a:solidFill>
                  <a:schemeClr val="bg1"/>
                </a:solidFill>
              </a:rPr>
              <a:t> его </a:t>
            </a:r>
            <a:r>
              <a:rPr lang="ru-RU" dirty="0">
                <a:solidFill>
                  <a:srgbClr val="DABB00"/>
                </a:solidFill>
              </a:rPr>
              <a:t>элемента</a:t>
            </a:r>
            <a:r>
              <a:rPr lang="ru-RU" dirty="0">
                <a:solidFill>
                  <a:schemeClr val="bg1"/>
                </a:solidFill>
              </a:rPr>
              <a:t> пытаемся </a:t>
            </a:r>
            <a:r>
              <a:rPr lang="ru-RU" dirty="0">
                <a:solidFill>
                  <a:srgbClr val="DABB00"/>
                </a:solidFill>
              </a:rPr>
              <a:t>релаксировать</a:t>
            </a:r>
            <a:r>
              <a:rPr lang="ru-RU" dirty="0">
                <a:solidFill>
                  <a:schemeClr val="bg1"/>
                </a:solidFill>
              </a:rPr>
              <a:t> состояние </a:t>
            </a:r>
            <a:r>
              <a:rPr lang="ru-RU" dirty="0">
                <a:solidFill>
                  <a:srgbClr val="DABB00"/>
                </a:solidFill>
              </a:rPr>
              <a:t>массива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d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rgbClr val="DABB00"/>
                </a:solidFill>
              </a:rPr>
              <a:t>изменяя</a:t>
            </a:r>
            <a:r>
              <a:rPr lang="ru-RU" dirty="0">
                <a:solidFill>
                  <a:schemeClr val="bg1"/>
                </a:solidFill>
              </a:rPr>
              <a:t> ноль или один из его </a:t>
            </a:r>
            <a:r>
              <a:rPr lang="ru-RU" dirty="0">
                <a:solidFill>
                  <a:srgbClr val="DABB00"/>
                </a:solidFill>
              </a:rPr>
              <a:t>элементов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25672-0C0A-4AB9-84D6-582D7A3FB433}"/>
              </a:ext>
            </a:extLst>
          </p:cNvPr>
          <p:cNvSpPr txBox="1"/>
          <p:nvPr/>
        </p:nvSpPr>
        <p:spPr>
          <a:xfrm>
            <a:off x="1384183" y="1828800"/>
            <a:ext cx="6350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DABB00"/>
                </a:solidFill>
              </a:rPr>
              <a:t>В итоге </a:t>
            </a:r>
            <a:r>
              <a:rPr lang="ru-RU" dirty="0">
                <a:solidFill>
                  <a:schemeClr val="bg1"/>
                </a:solidFill>
              </a:rPr>
              <a:t>мы получим некое состояние </a:t>
            </a:r>
            <a:r>
              <a:rPr lang="ru-RU" dirty="0">
                <a:solidFill>
                  <a:srgbClr val="DABB00"/>
                </a:solidFill>
              </a:rPr>
              <a:t>массива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d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rgbClr val="DABB00"/>
                </a:solidFill>
              </a:rPr>
              <a:t>Последний же его элемент, не равный бесконечности</a:t>
            </a:r>
            <a:r>
              <a:rPr lang="ru-RU" dirty="0">
                <a:solidFill>
                  <a:schemeClr val="bg1"/>
                </a:solidFill>
              </a:rPr>
              <a:t> и будет </a:t>
            </a:r>
            <a:r>
              <a:rPr lang="ru-RU" dirty="0">
                <a:solidFill>
                  <a:srgbClr val="DABB00"/>
                </a:solidFill>
              </a:rPr>
              <a:t>последним элементов НВП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04D88-5777-4339-8FC1-1EF80E6F0759}"/>
              </a:ext>
            </a:extLst>
          </p:cNvPr>
          <p:cNvSpPr txBox="1"/>
          <p:nvPr/>
        </p:nvSpPr>
        <p:spPr>
          <a:xfrm>
            <a:off x="1384183" y="4244829"/>
            <a:ext cx="795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Сперва заполним </a:t>
            </a:r>
            <a:r>
              <a:rPr lang="ru-RU" dirty="0">
                <a:solidFill>
                  <a:srgbClr val="DABB00"/>
                </a:solidFill>
              </a:rPr>
              <a:t>массивы</a:t>
            </a:r>
            <a:r>
              <a:rPr lang="ru-RU" dirty="0">
                <a:solidFill>
                  <a:schemeClr val="bg1"/>
                </a:solidFill>
              </a:rPr>
              <a:t> должным образом </a:t>
            </a:r>
            <a:r>
              <a:rPr lang="ru-RU" dirty="0">
                <a:solidFill>
                  <a:srgbClr val="DABB00"/>
                </a:solidFill>
              </a:rPr>
              <a:t>стартовыми значениями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95388F-7010-470B-AA98-A498775CD936}"/>
              </a:ext>
            </a:extLst>
          </p:cNvPr>
          <p:cNvSpPr txBox="1"/>
          <p:nvPr/>
        </p:nvSpPr>
        <p:spPr>
          <a:xfrm>
            <a:off x="1384183" y="2969703"/>
            <a:ext cx="590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DABB00"/>
                </a:solidFill>
              </a:rPr>
              <a:t>Ответ</a:t>
            </a:r>
            <a:r>
              <a:rPr lang="ru-RU" dirty="0">
                <a:solidFill>
                  <a:schemeClr val="bg1"/>
                </a:solidFill>
              </a:rPr>
              <a:t> мы сможем </a:t>
            </a:r>
            <a:r>
              <a:rPr lang="ru-RU" dirty="0">
                <a:solidFill>
                  <a:srgbClr val="DABB00"/>
                </a:solidFill>
              </a:rPr>
              <a:t>восстановить</a:t>
            </a:r>
            <a:r>
              <a:rPr lang="ru-RU" dirty="0">
                <a:solidFill>
                  <a:schemeClr val="bg1"/>
                </a:solidFill>
              </a:rPr>
              <a:t> с помощью </a:t>
            </a:r>
            <a:r>
              <a:rPr lang="ru-RU" dirty="0">
                <a:solidFill>
                  <a:srgbClr val="DABB00"/>
                </a:solidFill>
              </a:rPr>
              <a:t>массивов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positions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 err="1">
                <a:solidFill>
                  <a:schemeClr val="bg1"/>
                </a:solidFill>
              </a:rPr>
              <a:t>previous_</a:t>
            </a:r>
            <a:r>
              <a:rPr lang="en-US" dirty="0" err="1">
                <a:solidFill>
                  <a:schemeClr val="accent6"/>
                </a:solidFill>
              </a:rPr>
              <a:t>elements</a:t>
            </a:r>
            <a:endParaRPr lang="ru-RU" dirty="0">
              <a:solidFill>
                <a:schemeClr val="accent6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A55259-6718-4BD4-847A-E9060479D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183" y="4870188"/>
            <a:ext cx="37242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17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D73C9F2-91A3-4984-972D-7397303745A1}"/>
              </a:ext>
            </a:extLst>
          </p:cNvPr>
          <p:cNvSpPr txBox="1"/>
          <p:nvPr/>
        </p:nvSpPr>
        <p:spPr>
          <a:xfrm>
            <a:off x="4682455" y="222064"/>
            <a:ext cx="282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DABB00"/>
                </a:solidFill>
              </a:rPr>
              <a:t>Как выглядит динамика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8B4E62-3D87-4D63-9B85-B3B493C9AB27}"/>
              </a:ext>
            </a:extLst>
          </p:cNvPr>
          <p:cNvSpPr txBox="1"/>
          <p:nvPr/>
        </p:nvSpPr>
        <p:spPr>
          <a:xfrm>
            <a:off x="1044429" y="1309059"/>
            <a:ext cx="685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DABB00"/>
                </a:solidFill>
              </a:rPr>
              <a:t>- Мы находим с помощью двоичного поиска первое </a:t>
            </a:r>
            <a:r>
              <a:rPr lang="en-US" dirty="0">
                <a:solidFill>
                  <a:srgbClr val="DABB00"/>
                </a:solidFill>
              </a:rPr>
              <a:t>d[j] &gt; a[</a:t>
            </a:r>
            <a:r>
              <a:rPr lang="en-US" dirty="0" err="1">
                <a:solidFill>
                  <a:srgbClr val="DABB00"/>
                </a:solidFill>
              </a:rPr>
              <a:t>i</a:t>
            </a:r>
            <a:r>
              <a:rPr lang="en-US" dirty="0">
                <a:solidFill>
                  <a:srgbClr val="DABB00"/>
                </a:solidFill>
              </a:rPr>
              <a:t>]</a:t>
            </a:r>
            <a:endParaRPr lang="ru-RU" dirty="0">
              <a:solidFill>
                <a:srgbClr val="DABB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43A840-326C-4C70-8477-40C68EE15394}"/>
              </a:ext>
            </a:extLst>
          </p:cNvPr>
          <p:cNvSpPr txBox="1"/>
          <p:nvPr/>
        </p:nvSpPr>
        <p:spPr>
          <a:xfrm>
            <a:off x="885038" y="830617"/>
            <a:ext cx="1104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Идем по всем </a:t>
            </a:r>
            <a:r>
              <a:rPr lang="ru-RU" dirty="0">
                <a:solidFill>
                  <a:srgbClr val="DABB00"/>
                </a:solidFill>
              </a:rPr>
              <a:t>элементам массива </a:t>
            </a:r>
            <a:r>
              <a:rPr lang="ru-RU" dirty="0">
                <a:solidFill>
                  <a:schemeClr val="accent6"/>
                </a:solidFill>
              </a:rPr>
              <a:t>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rgbClr val="DABB00"/>
                </a:solidFill>
              </a:rPr>
              <a:t>слева направо </a:t>
            </a:r>
            <a:r>
              <a:rPr lang="ru-RU" dirty="0">
                <a:solidFill>
                  <a:schemeClr val="bg1"/>
                </a:solidFill>
              </a:rPr>
              <a:t>и для каждого </a:t>
            </a:r>
            <a:r>
              <a:rPr lang="ru-RU" dirty="0">
                <a:solidFill>
                  <a:srgbClr val="DABB00"/>
                </a:solidFill>
              </a:rPr>
              <a:t>элемента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accent6"/>
                </a:solidFill>
              </a:rPr>
              <a:t>а</a:t>
            </a:r>
            <a:r>
              <a:rPr lang="en-US" dirty="0">
                <a:solidFill>
                  <a:schemeClr val="accent6"/>
                </a:solidFill>
              </a:rPr>
              <a:t>[</a:t>
            </a:r>
            <a:r>
              <a:rPr lang="en-US" dirty="0" err="1">
                <a:solidFill>
                  <a:schemeClr val="accent6"/>
                </a:solidFill>
              </a:rPr>
              <a:t>i</a:t>
            </a:r>
            <a:r>
              <a:rPr lang="en-US" dirty="0">
                <a:solidFill>
                  <a:schemeClr val="accent6"/>
                </a:solidFill>
              </a:rPr>
              <a:t>]</a:t>
            </a:r>
            <a:r>
              <a:rPr lang="ru-RU" dirty="0">
                <a:solidFill>
                  <a:schemeClr val="bg1"/>
                </a:solidFill>
              </a:rPr>
              <a:t> выполняем </a:t>
            </a:r>
            <a:r>
              <a:rPr lang="ru-RU" dirty="0">
                <a:solidFill>
                  <a:srgbClr val="DABB00"/>
                </a:solidFill>
              </a:rPr>
              <a:t>два действия: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6E8770-CEDE-4BC9-A2B1-0F7D169DC02C}"/>
              </a:ext>
            </a:extLst>
          </p:cNvPr>
          <p:cNvSpPr txBox="1"/>
          <p:nvPr/>
        </p:nvSpPr>
        <p:spPr>
          <a:xfrm>
            <a:off x="1044429" y="1787501"/>
            <a:ext cx="451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DABB00"/>
                </a:solidFill>
              </a:rPr>
              <a:t>-Присваиваем </a:t>
            </a:r>
            <a:r>
              <a:rPr lang="en-US" dirty="0">
                <a:solidFill>
                  <a:srgbClr val="DABB00"/>
                </a:solidFill>
              </a:rPr>
              <a:t>d[j] = a[</a:t>
            </a:r>
            <a:r>
              <a:rPr lang="en-US" dirty="0" err="1">
                <a:solidFill>
                  <a:srgbClr val="DABB00"/>
                </a:solidFill>
              </a:rPr>
              <a:t>i</a:t>
            </a:r>
            <a:r>
              <a:rPr lang="en-US" dirty="0">
                <a:solidFill>
                  <a:srgbClr val="DABB00"/>
                </a:solidFill>
              </a:rPr>
              <a:t>]</a:t>
            </a:r>
            <a:endParaRPr lang="ru-RU" dirty="0">
              <a:solidFill>
                <a:srgbClr val="DABB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FB3249-822F-47B5-91EB-C6E17D049823}"/>
              </a:ext>
            </a:extLst>
          </p:cNvPr>
          <p:cNvSpPr txBox="1"/>
          <p:nvPr/>
        </p:nvSpPr>
        <p:spPr>
          <a:xfrm>
            <a:off x="1644242" y="5863905"/>
            <a:ext cx="8498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DABB00"/>
                </a:solidFill>
              </a:rPr>
              <a:t>На счет массивов: заметим, что в массиве </a:t>
            </a:r>
            <a:r>
              <a:rPr lang="en-US" dirty="0">
                <a:solidFill>
                  <a:srgbClr val="DABB00"/>
                </a:solidFill>
              </a:rPr>
              <a:t>d</a:t>
            </a:r>
            <a:r>
              <a:rPr lang="ru-RU" dirty="0">
                <a:solidFill>
                  <a:srgbClr val="DABB00"/>
                </a:solidFill>
              </a:rPr>
              <a:t> первый элемент равен минус бесконечности, что бы мы всегда могли найти другой, больший него из массива </a:t>
            </a:r>
            <a:r>
              <a:rPr lang="en-US" dirty="0">
                <a:solidFill>
                  <a:srgbClr val="DABB00"/>
                </a:solidFill>
              </a:rPr>
              <a:t>a</a:t>
            </a:r>
          </a:p>
          <a:p>
            <a:r>
              <a:rPr lang="en-US" dirty="0">
                <a:solidFill>
                  <a:srgbClr val="DABB00"/>
                </a:solidFill>
              </a:rPr>
              <a:t> </a:t>
            </a:r>
            <a:endParaRPr lang="ru-RU" dirty="0">
              <a:solidFill>
                <a:srgbClr val="DABB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CDF49E-A835-4E87-ACA2-378325231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04" y="3020064"/>
            <a:ext cx="3152775" cy="6858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2B5FC0-2D42-4B02-B006-D33A71FD7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29" y="4053468"/>
            <a:ext cx="31813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502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1098</Words>
  <Application>Microsoft Office PowerPoint</Application>
  <PresentationFormat>Широкоэкранный</PresentationFormat>
  <Paragraphs>112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Тема Office</vt:lpstr>
      <vt:lpstr>Наибольшая возрастающая подпоследовательность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Наибольшая возрастающая подпоследовательность</dc:title>
  <dc:creator>Alex</dc:creator>
  <cp:lastModifiedBy>Alex</cp:lastModifiedBy>
  <cp:revision>42</cp:revision>
  <dcterms:created xsi:type="dcterms:W3CDTF">2021-01-14T22:43:45Z</dcterms:created>
  <dcterms:modified xsi:type="dcterms:W3CDTF">2021-01-16T13:59:42Z</dcterms:modified>
</cp:coreProperties>
</file>