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96" r:id="rId6"/>
    <p:sldId id="263" r:id="rId7"/>
    <p:sldId id="264" r:id="rId8"/>
    <p:sldId id="297" r:id="rId9"/>
    <p:sldId id="267" r:id="rId10"/>
    <p:sldId id="268" r:id="rId11"/>
    <p:sldId id="298" r:id="rId12"/>
    <p:sldId id="269" r:id="rId13"/>
    <p:sldId id="299" r:id="rId14"/>
    <p:sldId id="300" r:id="rId15"/>
    <p:sldId id="301" r:id="rId16"/>
    <p:sldId id="274" r:id="rId17"/>
    <p:sldId id="302" r:id="rId18"/>
  </p:sldIdLst>
  <p:sldSz cx="9144000" cy="5143500" type="screen16x9"/>
  <p:notesSz cx="6858000" cy="9144000"/>
  <p:embeddedFontLst>
    <p:embeddedFont>
      <p:font typeface="Atkinson Hyperlegible" panose="020B0604020202020204" charset="0"/>
      <p:regular r:id="rId20"/>
      <p:bold r:id="rId21"/>
      <p:italic r:id="rId22"/>
      <p:boldItalic r:id="rId23"/>
    </p:embeddedFont>
    <p:embeddedFont>
      <p:font typeface="BioRhyme" panose="020B0604020202020204" charset="0"/>
      <p:regular r:id="rId24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Space Mon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7F97B7-6244-4866-9D77-0BE3010BBF09}">
  <a:tblStyle styleId="{E77F97B7-6244-4866-9D77-0BE3010BBF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67df1b6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67df1b6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7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a355f518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a355f518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a355f518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a355f518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97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a355f518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a355f518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49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a355f518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a355f518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782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c7829333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c7829333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2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67df1b6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67df1b6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2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29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65625" y="1202463"/>
            <a:ext cx="4090200" cy="20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5625" y="3480850"/>
            <a:ext cx="40902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/>
          </p:nvPr>
        </p:nvSpPr>
        <p:spPr>
          <a:xfrm>
            <a:off x="1949605" y="1529805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3"/>
          </p:nvPr>
        </p:nvSpPr>
        <p:spPr>
          <a:xfrm>
            <a:off x="5938789" y="1529805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1949606" y="2305603"/>
            <a:ext cx="20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4"/>
          </p:nvPr>
        </p:nvSpPr>
        <p:spPr>
          <a:xfrm>
            <a:off x="5938790" y="2305603"/>
            <a:ext cx="20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5"/>
          </p:nvPr>
        </p:nvSpPr>
        <p:spPr>
          <a:xfrm>
            <a:off x="1949594" y="3056702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6"/>
          </p:nvPr>
        </p:nvSpPr>
        <p:spPr>
          <a:xfrm>
            <a:off x="5938789" y="3056702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7"/>
          </p:nvPr>
        </p:nvSpPr>
        <p:spPr>
          <a:xfrm>
            <a:off x="1949618" y="3832500"/>
            <a:ext cx="20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5938794" y="3832500"/>
            <a:ext cx="20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9" hasCustomPrompt="1"/>
          </p:nvPr>
        </p:nvSpPr>
        <p:spPr>
          <a:xfrm>
            <a:off x="1138806" y="1529800"/>
            <a:ext cx="810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8806" y="3056697"/>
            <a:ext cx="810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4" hasCustomPrompt="1"/>
          </p:nvPr>
        </p:nvSpPr>
        <p:spPr>
          <a:xfrm>
            <a:off x="5127988" y="1529800"/>
            <a:ext cx="810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7988" y="3056697"/>
            <a:ext cx="8109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61" name="Google Shape;61;p13"/>
          <p:cNvGrpSpPr/>
          <p:nvPr/>
        </p:nvGrpSpPr>
        <p:grpSpPr>
          <a:xfrm>
            <a:off x="66650" y="135249"/>
            <a:ext cx="9010701" cy="4857176"/>
            <a:chOff x="66650" y="135249"/>
            <a:chExt cx="9010701" cy="4857176"/>
          </a:xfrm>
        </p:grpSpPr>
        <p:pic>
          <p:nvPicPr>
            <p:cNvPr id="62" name="Google Shape;62;p13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>
              <a:off x="8430775" y="4096174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 rot="10800000">
              <a:off x="66650" y="135249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l="15368" t="49" r="21440" b="49"/>
          <a:stretch/>
        </p:blipFill>
        <p:spPr>
          <a:xfrm rot="5400000" flipH="1">
            <a:off x="191487" y="4221012"/>
            <a:ext cx="646576" cy="89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l="15368" t="49" r="21440" b="49"/>
          <a:stretch/>
        </p:blipFill>
        <p:spPr>
          <a:xfrm rot="10800000" flipH="1">
            <a:off x="8329312" y="132812"/>
            <a:ext cx="646576" cy="8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506096" y="2718525"/>
            <a:ext cx="213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1010373" y="3188325"/>
            <a:ext cx="2131800" cy="7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3506096" y="3188325"/>
            <a:ext cx="2131800" cy="7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3"/>
          </p:nvPr>
        </p:nvSpPr>
        <p:spPr>
          <a:xfrm>
            <a:off x="1010373" y="2718525"/>
            <a:ext cx="213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4"/>
          </p:nvPr>
        </p:nvSpPr>
        <p:spPr>
          <a:xfrm>
            <a:off x="6001827" y="3188325"/>
            <a:ext cx="2131800" cy="78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 idx="6"/>
          </p:nvPr>
        </p:nvSpPr>
        <p:spPr>
          <a:xfrm>
            <a:off x="6001827" y="2718525"/>
            <a:ext cx="213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2">
            <a:alphaModFix/>
          </a:blip>
          <a:srcRect l="15368" t="49" r="21440" b="49"/>
          <a:stretch/>
        </p:blipFill>
        <p:spPr>
          <a:xfrm rot="-5400000">
            <a:off x="8204475" y="4221012"/>
            <a:ext cx="646576" cy="89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/>
          </a:blip>
          <a:srcRect l="15368" t="49" r="21440" b="49"/>
          <a:stretch/>
        </p:blipFill>
        <p:spPr>
          <a:xfrm rot="10800000">
            <a:off x="66650" y="132812"/>
            <a:ext cx="646576" cy="8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720000" y="2678050"/>
            <a:ext cx="32412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20000" y="1426650"/>
            <a:ext cx="3241200" cy="1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5134444" y="1504241"/>
            <a:ext cx="2877300" cy="1555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9" name="Google Shape;99;p18"/>
          <p:cNvGrpSpPr/>
          <p:nvPr/>
        </p:nvGrpSpPr>
        <p:grpSpPr>
          <a:xfrm>
            <a:off x="66650" y="135249"/>
            <a:ext cx="9010701" cy="4857176"/>
            <a:chOff x="66650" y="135249"/>
            <a:chExt cx="9010701" cy="4857176"/>
          </a:xfrm>
        </p:grpSpPr>
        <p:pic>
          <p:nvPicPr>
            <p:cNvPr id="100" name="Google Shape;100;p18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>
              <a:off x="8430775" y="4096174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8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 rot="10800000">
              <a:off x="66650" y="135249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1"/>
          <p:cNvGrpSpPr/>
          <p:nvPr/>
        </p:nvGrpSpPr>
        <p:grpSpPr>
          <a:xfrm flipH="1">
            <a:off x="66650" y="135249"/>
            <a:ext cx="9010701" cy="4857176"/>
            <a:chOff x="66650" y="135249"/>
            <a:chExt cx="9010701" cy="4857176"/>
          </a:xfrm>
        </p:grpSpPr>
        <p:pic>
          <p:nvPicPr>
            <p:cNvPr id="115" name="Google Shape;115;p21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>
              <a:off x="8430775" y="4096174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1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 rot="10800000">
              <a:off x="66650" y="135249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2"/>
          <p:cNvGrpSpPr/>
          <p:nvPr/>
        </p:nvGrpSpPr>
        <p:grpSpPr>
          <a:xfrm flipH="1">
            <a:off x="124388" y="120962"/>
            <a:ext cx="8792051" cy="4849826"/>
            <a:chOff x="227563" y="120962"/>
            <a:chExt cx="8792051" cy="4849826"/>
          </a:xfrm>
        </p:grpSpPr>
        <p:pic>
          <p:nvPicPr>
            <p:cNvPr id="119" name="Google Shape;119;p22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 rot="-5400000">
              <a:off x="8248200" y="4199374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2"/>
            <p:cNvPicPr preferRelativeResize="0"/>
            <p:nvPr/>
          </p:nvPicPr>
          <p:blipFill rotWithShape="1">
            <a:blip r:embed="rId2">
              <a:alphaModFix/>
            </a:blip>
            <a:srcRect l="15368" t="49" r="21440" b="49"/>
            <a:stretch/>
          </p:blipFill>
          <p:spPr>
            <a:xfrm rot="5400000">
              <a:off x="352400" y="-3876"/>
              <a:ext cx="646576" cy="896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017981"/>
            <a:ext cx="4163100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091444"/>
            <a:ext cx="1223100" cy="8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453556"/>
            <a:ext cx="41631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5747725" y="0"/>
            <a:ext cx="3396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888870" y="2070425"/>
            <a:ext cx="33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3"/>
          </p:nvPr>
        </p:nvSpPr>
        <p:spPr>
          <a:xfrm>
            <a:off x="4887325" y="2070425"/>
            <a:ext cx="336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88875" y="2643125"/>
            <a:ext cx="3367800" cy="148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7330" y="2643125"/>
            <a:ext cx="3367800" cy="148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l="15368" t="49" r="21440" b="49"/>
          <a:stretch/>
        </p:blipFill>
        <p:spPr>
          <a:xfrm rot="-5400000" flipH="1">
            <a:off x="8204475" y="7974"/>
            <a:ext cx="646576" cy="89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l="15368" t="49" r="21440" b="49"/>
          <a:stretch/>
        </p:blipFill>
        <p:spPr>
          <a:xfrm flipH="1">
            <a:off x="66650" y="4096174"/>
            <a:ext cx="646576" cy="89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95025" y="1249675"/>
            <a:ext cx="47667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695025" y="2741525"/>
            <a:ext cx="4766700" cy="11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030250" y="1510500"/>
            <a:ext cx="5083500" cy="21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-50" y="4513500"/>
            <a:ext cx="9144000" cy="642900"/>
          </a:xfrm>
          <a:prstGeom prst="rect">
            <a:avLst/>
          </a:prstGeom>
          <a:solidFill>
            <a:srgbClr val="AFA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2" r:id="rId12"/>
    <p:sldLayoutId id="2147483664" r:id="rId13"/>
    <p:sldLayoutId id="2147483667" r:id="rId14"/>
    <p:sldLayoutId id="214748366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592490" y="241559"/>
            <a:ext cx="4090200" cy="3239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Data Engineering mini Bootcamp:Python Web Scraper for Automotif Market intelligence in Indonesia</a:t>
            </a:r>
            <a:endParaRPr sz="2000" dirty="0">
              <a:latin typeface="BioRhyme"/>
              <a:ea typeface="BioRhyme"/>
              <a:cs typeface="BioRhyme"/>
              <a:sym typeface="BioRhyme"/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865625" y="3480850"/>
            <a:ext cx="40902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Ahmad Farichin</a:t>
            </a:r>
            <a:endParaRPr dirty="0"/>
          </a:p>
        </p:txBody>
      </p:sp>
      <p:grpSp>
        <p:nvGrpSpPr>
          <p:cNvPr id="133" name="Google Shape;133;p26"/>
          <p:cNvGrpSpPr/>
          <p:nvPr/>
        </p:nvGrpSpPr>
        <p:grpSpPr>
          <a:xfrm>
            <a:off x="5069222" y="752211"/>
            <a:ext cx="3248372" cy="3639077"/>
            <a:chOff x="4917025" y="435650"/>
            <a:chExt cx="3718800" cy="4166087"/>
          </a:xfrm>
        </p:grpSpPr>
        <p:pic>
          <p:nvPicPr>
            <p:cNvPr id="134" name="Google Shape;134;p26"/>
            <p:cNvPicPr preferRelativeResize="0"/>
            <p:nvPr/>
          </p:nvPicPr>
          <p:blipFill rotWithShape="1">
            <a:blip r:embed="rId3">
              <a:alphaModFix/>
            </a:blip>
            <a:srcRect l="17896" t="49" r="23424" b="49"/>
            <a:stretch/>
          </p:blipFill>
          <p:spPr>
            <a:xfrm flipH="1">
              <a:off x="7664025" y="2562688"/>
              <a:ext cx="766750" cy="114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6"/>
            <p:cNvPicPr preferRelativeResize="0"/>
            <p:nvPr/>
          </p:nvPicPr>
          <p:blipFill rotWithShape="1">
            <a:blip r:embed="rId3">
              <a:alphaModFix/>
            </a:blip>
            <a:srcRect t="49" b="49"/>
            <a:stretch/>
          </p:blipFill>
          <p:spPr>
            <a:xfrm rot="10800000" flipH="1">
              <a:off x="5020324" y="768088"/>
              <a:ext cx="1306676" cy="114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6"/>
            <p:cNvPicPr preferRelativeResize="0"/>
            <p:nvPr/>
          </p:nvPicPr>
          <p:blipFill rotWithShape="1">
            <a:blip r:embed="rId4">
              <a:alphaModFix/>
            </a:blip>
            <a:srcRect t="19" b="29"/>
            <a:stretch/>
          </p:blipFill>
          <p:spPr>
            <a:xfrm flipH="1">
              <a:off x="5661201" y="435650"/>
              <a:ext cx="2974624" cy="2605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6"/>
            <p:cNvPicPr preferRelativeResize="0"/>
            <p:nvPr/>
          </p:nvPicPr>
          <p:blipFill rotWithShape="1">
            <a:blip r:embed="rId5">
              <a:alphaModFix/>
            </a:blip>
            <a:srcRect t="49" b="49"/>
            <a:stretch/>
          </p:blipFill>
          <p:spPr>
            <a:xfrm>
              <a:off x="5987025" y="3041187"/>
              <a:ext cx="1781626" cy="156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6"/>
            <p:cNvPicPr preferRelativeResize="0"/>
            <p:nvPr/>
          </p:nvPicPr>
          <p:blipFill rotWithShape="1">
            <a:blip r:embed="rId6">
              <a:alphaModFix/>
            </a:blip>
            <a:srcRect t="49" b="49"/>
            <a:stretch/>
          </p:blipFill>
          <p:spPr>
            <a:xfrm>
              <a:off x="4917025" y="2505976"/>
              <a:ext cx="1513276" cy="13254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r>
              <a:rPr lang="en-US" dirty="0" err="1"/>
              <a:t>ata</a:t>
            </a:r>
            <a:r>
              <a:rPr lang="en-US" dirty="0"/>
              <a:t> successfully cleaned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1D1FA-A1AA-41AD-945A-6006F509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9" y="1571485"/>
            <a:ext cx="8495414" cy="2000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t="-203" b="53998"/>
          <a:stretch/>
        </p:blipFill>
        <p:spPr>
          <a:xfrm rot="-5400000" flipH="1">
            <a:off x="2698200" y="706815"/>
            <a:ext cx="3747599" cy="23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r="1068"/>
          <a:stretch/>
        </p:blipFill>
        <p:spPr>
          <a:xfrm>
            <a:off x="5747725" y="0"/>
            <a:ext cx="3396376" cy="5143501"/>
          </a:xfrm>
          <a:prstGeom prst="rect">
            <a:avLst/>
          </a:prstGeom>
        </p:spPr>
      </p:pic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13224" y="2017981"/>
            <a:ext cx="4315975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visualisation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2"/>
          </p:nvPr>
        </p:nvSpPr>
        <p:spPr>
          <a:xfrm>
            <a:off x="713225" y="1091444"/>
            <a:ext cx="1223100" cy="8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23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85AC3-0C97-4FF5-8D32-4CA5A6B5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381"/>
            <a:ext cx="7704000" cy="761326"/>
          </a:xfrm>
        </p:spPr>
        <p:txBody>
          <a:bodyPr/>
          <a:lstStyle/>
          <a:p>
            <a:r>
              <a:rPr lang="en-US" sz="1600" dirty="0"/>
              <a:t>car price distribution           10 most popular car brands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990C6-A6B4-4EFA-A930-35FA876F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2" y="1305493"/>
            <a:ext cx="8378456" cy="30428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85AC3-0C97-4FF5-8D32-4CA5A6B5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04037"/>
            <a:ext cx="8200716" cy="1069670"/>
          </a:xfrm>
        </p:spPr>
        <p:txBody>
          <a:bodyPr/>
          <a:lstStyle/>
          <a:p>
            <a:r>
              <a:rPr lang="en-US" sz="1400" dirty="0"/>
              <a:t>relationship between price </a:t>
            </a:r>
            <a:br>
              <a:rPr lang="en-US" sz="1400" dirty="0"/>
            </a:br>
            <a:r>
              <a:rPr lang="en-US" sz="1400" dirty="0"/>
              <a:t>and year of car                       distribution of transmission type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EACB4-7289-4444-B1F3-77F57A7B6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84" y="1249220"/>
            <a:ext cx="8697432" cy="30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6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85AC3-0C97-4FF5-8D32-4CA5A6B5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381"/>
            <a:ext cx="7704000" cy="761326"/>
          </a:xfrm>
        </p:spPr>
        <p:txBody>
          <a:bodyPr/>
          <a:lstStyle/>
          <a:p>
            <a:r>
              <a:rPr lang="en-US" sz="1600" dirty="0"/>
              <a:t>average price by brand           price distribution based on         </a:t>
            </a:r>
            <a:br>
              <a:rPr lang="en-US" sz="1600" dirty="0"/>
            </a:br>
            <a:r>
              <a:rPr lang="en-US" sz="1600" dirty="0"/>
              <a:t>                                    transmission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323C-8763-4571-8D25-66BAD3C9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9" y="1473707"/>
            <a:ext cx="8654902" cy="25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1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F85AC3-0C97-4FF5-8D32-4CA5A6B5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2381"/>
            <a:ext cx="7704000" cy="761326"/>
          </a:xfrm>
        </p:spPr>
        <p:txBody>
          <a:bodyPr/>
          <a:lstStyle/>
          <a:p>
            <a:r>
              <a:rPr lang="en-US" sz="1600" dirty="0"/>
              <a:t>fuel distribution                     </a:t>
            </a:r>
            <a:r>
              <a:rPr lang="en-US" sz="1600" dirty="0" err="1"/>
              <a:t>distribution</a:t>
            </a:r>
            <a:r>
              <a:rPr lang="en-US" sz="1600" dirty="0"/>
              <a:t> of price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8C90E-B1C6-4D38-A5CB-4E9150EB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30" y="1473707"/>
            <a:ext cx="8410354" cy="29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4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138223" y="150743"/>
            <a:ext cx="8803758" cy="551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conclusion</a:t>
            </a:r>
            <a:endParaRPr dirty="0"/>
          </a:p>
        </p:txBody>
      </p:sp>
      <p:sp>
        <p:nvSpPr>
          <p:cNvPr id="15" name="Google Shape;409;p44">
            <a:extLst>
              <a:ext uri="{FF2B5EF4-FFF2-40B4-BE49-F238E27FC236}">
                <a16:creationId xmlns:a16="http://schemas.microsoft.com/office/drawing/2014/main" id="{034F2C24-B72C-485E-A703-E097A99D8D46}"/>
              </a:ext>
            </a:extLst>
          </p:cNvPr>
          <p:cNvSpPr txBox="1">
            <a:spLocks/>
          </p:cNvSpPr>
          <p:nvPr/>
        </p:nvSpPr>
        <p:spPr>
          <a:xfrm>
            <a:off x="0" y="1291971"/>
            <a:ext cx="8803758" cy="181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-US" dirty="0"/>
              <a:t>      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16190A6-312E-464F-8343-07AD9B017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4751"/>
            <a:ext cx="9144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Prices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cars fall into the low to mid-price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 brands dominate the listings, indicating market preference.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Newer cars tend to have higher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 transmission type (manual or automatic) is more common.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Price by Brand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Some brands have higher average prices, reflecting premium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by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 cars are generally more expensive than manual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Gasoline-powered cars are the most common, followed by diesel and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Mid-range priced cars are the most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-170121" y="1223688"/>
            <a:ext cx="8803758" cy="3762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</a:t>
            </a: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        you</a:t>
            </a:r>
            <a:endParaRPr sz="6000" dirty="0"/>
          </a:p>
        </p:txBody>
      </p:sp>
      <p:sp>
        <p:nvSpPr>
          <p:cNvPr id="15" name="Google Shape;409;p44">
            <a:extLst>
              <a:ext uri="{FF2B5EF4-FFF2-40B4-BE49-F238E27FC236}">
                <a16:creationId xmlns:a16="http://schemas.microsoft.com/office/drawing/2014/main" id="{034F2C24-B72C-485E-A703-E097A99D8D46}"/>
              </a:ext>
            </a:extLst>
          </p:cNvPr>
          <p:cNvSpPr txBox="1">
            <a:spLocks/>
          </p:cNvSpPr>
          <p:nvPr/>
        </p:nvSpPr>
        <p:spPr>
          <a:xfrm>
            <a:off x="0" y="1291971"/>
            <a:ext cx="8803758" cy="181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Mono"/>
              <a:buNone/>
              <a:defRPr sz="2600" b="0" i="0" u="none" strike="noStrike" cap="none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4247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 idx="9"/>
          </p:nvPr>
        </p:nvSpPr>
        <p:spPr>
          <a:xfrm>
            <a:off x="1138806" y="1529800"/>
            <a:ext cx="81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 idx="13"/>
          </p:nvPr>
        </p:nvSpPr>
        <p:spPr>
          <a:xfrm>
            <a:off x="1138806" y="3056697"/>
            <a:ext cx="81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title" idx="14"/>
          </p:nvPr>
        </p:nvSpPr>
        <p:spPr>
          <a:xfrm>
            <a:off x="5127988" y="1529800"/>
            <a:ext cx="81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 idx="15"/>
          </p:nvPr>
        </p:nvSpPr>
        <p:spPr>
          <a:xfrm>
            <a:off x="5127988" y="3056697"/>
            <a:ext cx="8109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 idx="6"/>
          </p:nvPr>
        </p:nvSpPr>
        <p:spPr>
          <a:xfrm>
            <a:off x="5938789" y="2783697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Visualisation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 idx="5"/>
          </p:nvPr>
        </p:nvSpPr>
        <p:spPr>
          <a:xfrm>
            <a:off x="1949594" y="3056702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Cleansing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 idx="2"/>
          </p:nvPr>
        </p:nvSpPr>
        <p:spPr>
          <a:xfrm>
            <a:off x="1949605" y="1529805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 idx="3"/>
          </p:nvPr>
        </p:nvSpPr>
        <p:spPr>
          <a:xfrm>
            <a:off x="5938789" y="1277979"/>
            <a:ext cx="20664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Scraping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t="-203" b="53998"/>
          <a:stretch/>
        </p:blipFill>
        <p:spPr>
          <a:xfrm rot="-5400000" flipH="1">
            <a:off x="2698200" y="685549"/>
            <a:ext cx="3747599" cy="23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r="1068"/>
          <a:stretch/>
        </p:blipFill>
        <p:spPr>
          <a:xfrm>
            <a:off x="5747725" y="0"/>
            <a:ext cx="3396376" cy="5143501"/>
          </a:xfrm>
          <a:prstGeom prst="rect">
            <a:avLst/>
          </a:prstGeom>
        </p:spPr>
      </p:pic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13225" y="2017981"/>
            <a:ext cx="4163100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2"/>
          </p:nvPr>
        </p:nvSpPr>
        <p:spPr>
          <a:xfrm>
            <a:off x="713225" y="1091444"/>
            <a:ext cx="1223100" cy="8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547201" y="147475"/>
            <a:ext cx="4766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web scraping from the </a:t>
            </a:r>
            <a:r>
              <a:rPr lang="en-US" sz="2800" dirty="0" err="1"/>
              <a:t>carmudi</a:t>
            </a:r>
            <a:r>
              <a:rPr lang="en-US" sz="2800" dirty="0"/>
              <a:t> website</a:t>
            </a:r>
            <a:br>
              <a:rPr lang="en-US" dirty="0"/>
            </a:br>
            <a:endParaRPr dirty="0"/>
          </a:p>
        </p:txBody>
      </p:sp>
      <p:grpSp>
        <p:nvGrpSpPr>
          <p:cNvPr id="180" name="Google Shape;180;p30"/>
          <p:cNvGrpSpPr/>
          <p:nvPr/>
        </p:nvGrpSpPr>
        <p:grpSpPr>
          <a:xfrm>
            <a:off x="5983476" y="519775"/>
            <a:ext cx="2447299" cy="4623724"/>
            <a:chOff x="5983476" y="519775"/>
            <a:chExt cx="2447299" cy="4623724"/>
          </a:xfrm>
        </p:grpSpPr>
        <p:pic>
          <p:nvPicPr>
            <p:cNvPr id="181" name="Google Shape;181;p30"/>
            <p:cNvPicPr preferRelativeResize="0"/>
            <p:nvPr/>
          </p:nvPicPr>
          <p:blipFill rotWithShape="1">
            <a:blip r:embed="rId3">
              <a:alphaModFix/>
            </a:blip>
            <a:srcRect t="-203" b="7815"/>
            <a:stretch/>
          </p:blipFill>
          <p:spPr>
            <a:xfrm flipH="1">
              <a:off x="6323888" y="3095074"/>
              <a:ext cx="1615524" cy="20484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30"/>
            <p:cNvGrpSpPr/>
            <p:nvPr/>
          </p:nvGrpSpPr>
          <p:grpSpPr>
            <a:xfrm>
              <a:off x="5983476" y="519775"/>
              <a:ext cx="2447299" cy="3087249"/>
              <a:chOff x="5983476" y="519775"/>
              <a:chExt cx="2447299" cy="3087249"/>
            </a:xfrm>
          </p:grpSpPr>
          <p:pic>
            <p:nvPicPr>
              <p:cNvPr id="183" name="Google Shape;183;p30"/>
              <p:cNvPicPr preferRelativeResize="0"/>
              <p:nvPr/>
            </p:nvPicPr>
            <p:blipFill rotWithShape="1">
              <a:blip r:embed="rId4">
                <a:alphaModFix/>
              </a:blip>
              <a:srcRect l="8351" t="3238" r="7459" b="2064"/>
              <a:stretch/>
            </p:blipFill>
            <p:spPr>
              <a:xfrm flipH="1">
                <a:off x="5983476" y="519775"/>
                <a:ext cx="2447299" cy="2782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30"/>
              <p:cNvPicPr preferRelativeResize="0"/>
              <p:nvPr/>
            </p:nvPicPr>
            <p:blipFill rotWithShape="1">
              <a:blip r:embed="rId5">
                <a:alphaModFix/>
              </a:blip>
              <a:srcRect t="49" b="49"/>
              <a:stretch/>
            </p:blipFill>
            <p:spPr>
              <a:xfrm>
                <a:off x="6154950" y="2200075"/>
                <a:ext cx="1606250" cy="1406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CDB250D7-0F2F-4855-886E-65E5955D59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7455" y="2340686"/>
            <a:ext cx="5679283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This project involves building a Python-based web scraper to collect used car data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Carmudi.co.id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. The scraper automatically extracts key information such as brand, model, price, year, location, and mileage.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It uses the requests,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BeautifulSoup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tkinson Hyperlegible" panose="020B0604020202020204" charset="0"/>
              </a:rPr>
              <a:t>, and pandas libraries to fetch, parse, and clean the data. After scraping, a data cleansing step ensures the dataset is clean and ready for analysis or further application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t="-203" b="53998"/>
          <a:stretch/>
        </p:blipFill>
        <p:spPr>
          <a:xfrm rot="-5400000" flipH="1">
            <a:off x="2698200" y="685549"/>
            <a:ext cx="3747599" cy="23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r="1068"/>
          <a:stretch/>
        </p:blipFill>
        <p:spPr>
          <a:xfrm>
            <a:off x="5747725" y="0"/>
            <a:ext cx="3396376" cy="5143501"/>
          </a:xfrm>
          <a:prstGeom prst="rect">
            <a:avLst/>
          </a:prstGeom>
        </p:spPr>
      </p:pic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13225" y="2017981"/>
            <a:ext cx="4163100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2"/>
          </p:nvPr>
        </p:nvSpPr>
        <p:spPr>
          <a:xfrm>
            <a:off x="713225" y="1091444"/>
            <a:ext cx="1223100" cy="8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93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 idx="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ode data scraping with BeautifulSoup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ABEE4D-EB2C-4C0F-857A-B054CC3B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1318437"/>
            <a:ext cx="7573397" cy="3434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t="-203" b="7815"/>
          <a:stretch/>
        </p:blipFill>
        <p:spPr>
          <a:xfrm flipH="1">
            <a:off x="7143966" y="3580897"/>
            <a:ext cx="1232372" cy="156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t="-203" b="7815"/>
          <a:stretch/>
        </p:blipFill>
        <p:spPr>
          <a:xfrm rot="10800000">
            <a:off x="520816" y="0"/>
            <a:ext cx="1232372" cy="156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FBF35-AD22-40B8-92F2-64D660F6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92" y="1295835"/>
            <a:ext cx="7304567" cy="3296110"/>
          </a:xfrm>
          <a:prstGeom prst="rect">
            <a:avLst/>
          </a:prstGeom>
        </p:spPr>
      </p:pic>
      <p:sp>
        <p:nvSpPr>
          <p:cNvPr id="13" name="Google Shape;218;p33">
            <a:extLst>
              <a:ext uri="{FF2B5EF4-FFF2-40B4-BE49-F238E27FC236}">
                <a16:creationId xmlns:a16="http://schemas.microsoft.com/office/drawing/2014/main" id="{74061CC9-D2FB-41CF-9923-0CC2C77EB455}"/>
              </a:ext>
            </a:extLst>
          </p:cNvPr>
          <p:cNvSpPr txBox="1">
            <a:spLocks/>
          </p:cNvSpPr>
          <p:nvPr/>
        </p:nvSpPr>
        <p:spPr>
          <a:xfrm>
            <a:off x="720000" y="4949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raw data successfully scraped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t="-203" b="53998"/>
          <a:stretch/>
        </p:blipFill>
        <p:spPr>
          <a:xfrm rot="-5400000" flipH="1">
            <a:off x="2698200" y="685549"/>
            <a:ext cx="3747599" cy="23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r="1068"/>
          <a:stretch/>
        </p:blipFill>
        <p:spPr>
          <a:xfrm>
            <a:off x="5747725" y="0"/>
            <a:ext cx="3396376" cy="5143501"/>
          </a:xfrm>
          <a:prstGeom prst="rect">
            <a:avLst/>
          </a:prstGeom>
        </p:spPr>
      </p:pic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13225" y="2017981"/>
            <a:ext cx="4163100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Cleansing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2"/>
          </p:nvPr>
        </p:nvSpPr>
        <p:spPr>
          <a:xfrm>
            <a:off x="713225" y="1091444"/>
            <a:ext cx="1223100" cy="8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3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785D32-E9BC-459D-9495-EC155286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4" y="1105785"/>
            <a:ext cx="8010031" cy="3561907"/>
          </a:xfrm>
          <a:prstGeom prst="rect">
            <a:avLst/>
          </a:prstGeom>
        </p:spPr>
      </p:pic>
      <p:sp>
        <p:nvSpPr>
          <p:cNvPr id="23" name="Google Shape;294;p38">
            <a:extLst>
              <a:ext uri="{FF2B5EF4-FFF2-40B4-BE49-F238E27FC236}">
                <a16:creationId xmlns:a16="http://schemas.microsoft.com/office/drawing/2014/main" id="{DEB32E38-1BF2-4E07-8D9C-111EF01B3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ode of data cleansing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on Technology Consulting by Slidesgo">
  <a:themeElements>
    <a:clrScheme name="Simple Light">
      <a:dk1>
        <a:srgbClr val="FFFFFF"/>
      </a:dk1>
      <a:lt1>
        <a:srgbClr val="003F81"/>
      </a:lt1>
      <a:dk2>
        <a:srgbClr val="176FAE"/>
      </a:dk2>
      <a:lt2>
        <a:srgbClr val="E4EEF9"/>
      </a:lt2>
      <a:accent1>
        <a:srgbClr val="A5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308</Words>
  <Application>Microsoft Office PowerPoint</Application>
  <PresentationFormat>On-screen Show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Atkinson Hyperlegible</vt:lpstr>
      <vt:lpstr>Raleway</vt:lpstr>
      <vt:lpstr>Open Sans</vt:lpstr>
      <vt:lpstr>Space Mono</vt:lpstr>
      <vt:lpstr>BioRhyme</vt:lpstr>
      <vt:lpstr>Arial</vt:lpstr>
      <vt:lpstr>Information Technology Consulting by Slidesgo</vt:lpstr>
      <vt:lpstr> Data Engineering mini Bootcamp:Python Web Scraper for Automotif Market intelligence in Indonesia</vt:lpstr>
      <vt:lpstr>01</vt:lpstr>
      <vt:lpstr>Project Overview</vt:lpstr>
      <vt:lpstr>web scraping from the carmudi website </vt:lpstr>
      <vt:lpstr>Web scraping</vt:lpstr>
      <vt:lpstr>Code data scraping with BeautifulSoup</vt:lpstr>
      <vt:lpstr>PowerPoint Presentation</vt:lpstr>
      <vt:lpstr>Data Cleansing</vt:lpstr>
      <vt:lpstr>Code of data cleansing</vt:lpstr>
      <vt:lpstr>Data successfully cleaned</vt:lpstr>
      <vt:lpstr>visualisation</vt:lpstr>
      <vt:lpstr>car price distribution           10 most popular car brands</vt:lpstr>
      <vt:lpstr>relationship between price  and year of car                       distribution of transmission type </vt:lpstr>
      <vt:lpstr>average price by brand           price distribution based on                                              transmission type</vt:lpstr>
      <vt:lpstr>fuel distribution                     distribution of price categories</vt:lpstr>
      <vt:lpstr>                 conclusion</vt:lpstr>
      <vt:lpstr>                 thank  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mini project:Python Web Scraper for Automotif Market intelligence in Indonesia</dc:title>
  <dc:creator>LENOVO</dc:creator>
  <cp:lastModifiedBy>LENOVO</cp:lastModifiedBy>
  <cp:revision>11</cp:revision>
  <dcterms:modified xsi:type="dcterms:W3CDTF">2025-04-20T11:52:25Z</dcterms:modified>
</cp:coreProperties>
</file>