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0" r:id="rId4"/>
    <p:sldId id="261" r:id="rId5"/>
    <p:sldId id="262" r:id="rId6"/>
    <p:sldId id="275" r:id="rId7"/>
    <p:sldId id="276" r:id="rId8"/>
    <p:sldId id="268" r:id="rId9"/>
    <p:sldId id="269" r:id="rId10"/>
    <p:sldId id="270" r:id="rId11"/>
    <p:sldId id="271" r:id="rId12"/>
    <p:sldId id="272" r:id="rId13"/>
    <p:sldId id="273" r:id="rId14"/>
    <p:sldId id="277" r:id="rId15"/>
    <p:sldId id="278" r:id="rId16"/>
    <p:sldId id="274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C88B"/>
    <a:srgbClr val="0000CC"/>
    <a:srgbClr val="1D3A00"/>
    <a:srgbClr val="FF856D"/>
    <a:srgbClr val="FF2549"/>
    <a:srgbClr val="003635"/>
    <a:srgbClr val="005856"/>
    <a:srgbClr val="9EFF29"/>
    <a:srgbClr val="007033"/>
    <a:srgbClr val="5EE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8" d="100"/>
          <a:sy n="108" d="100"/>
        </p:scale>
        <p:origin x="730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1445" y="3163529"/>
            <a:ext cx="8074741" cy="89227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4070547"/>
            <a:ext cx="8104237" cy="7669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574" y="246460"/>
            <a:ext cx="8214852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201994"/>
            <a:ext cx="8246070" cy="3660328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816" y="443407"/>
            <a:ext cx="6571913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442" y="1177436"/>
            <a:ext cx="659403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569" y="227401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471166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43563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471166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43563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3060290"/>
            <a:ext cx="4954772" cy="15967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Autonomous car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8" y="216962"/>
            <a:ext cx="8214852" cy="763526"/>
          </a:xfrm>
        </p:spPr>
        <p:txBody>
          <a:bodyPr>
            <a:normAutofit/>
          </a:bodyPr>
          <a:lstStyle/>
          <a:p>
            <a:r>
              <a:rPr lang="en-US" dirty="0"/>
              <a:t>States &amp; Transition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224116"/>
            <a:ext cx="8246070" cy="36382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Transition: </a:t>
            </a:r>
            <a:endParaRPr lang="en-US" b="1" u="sng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998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1502" y="266198"/>
            <a:ext cx="6571913" cy="725349"/>
          </a:xfrm>
        </p:spPr>
        <p:txBody>
          <a:bodyPr>
            <a:normAutofit/>
          </a:bodyPr>
          <a:lstStyle/>
          <a:p>
            <a:pPr algn="ctr" rtl="1"/>
            <a:r>
              <a:rPr lang="en-US" dirty="0"/>
              <a:t>Statecharts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5181" y="1177436"/>
            <a:ext cx="6809297" cy="3511061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068437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8" y="216962"/>
            <a:ext cx="8214852" cy="763526"/>
          </a:xfrm>
        </p:spPr>
        <p:txBody>
          <a:bodyPr>
            <a:normAutofit/>
          </a:bodyPr>
          <a:lstStyle/>
          <a:p>
            <a:r>
              <a:rPr lang="en-US" dirty="0"/>
              <a:t>LSC’s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224116"/>
            <a:ext cx="8246070" cy="363820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052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1502" y="266198"/>
            <a:ext cx="6571913" cy="725349"/>
          </a:xfrm>
        </p:spPr>
        <p:txBody>
          <a:bodyPr>
            <a:normAutofit/>
          </a:bodyPr>
          <a:lstStyle/>
          <a:p>
            <a:pPr algn="ctr" rtl="1"/>
            <a:r>
              <a:rPr lang="en-US" dirty="0"/>
              <a:t>System Requirements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5181" y="1177436"/>
            <a:ext cx="6809297" cy="3511061"/>
          </a:xfrm>
        </p:spPr>
        <p:txBody>
          <a:bodyPr>
            <a:normAutofit/>
          </a:bodyPr>
          <a:lstStyle/>
          <a:p>
            <a:r>
              <a:rPr lang="en-US" sz="2600" dirty="0"/>
              <a:t>When driver click parking mode then the car search parking lot, 2 km from driver location (new)</a:t>
            </a:r>
          </a:p>
          <a:p>
            <a:r>
              <a:rPr lang="en-US" sz="2600" dirty="0"/>
              <a:t>When the car find free parking lot, it will park according to the parking lot type (same)</a:t>
            </a:r>
          </a:p>
          <a:p>
            <a:r>
              <a:rPr lang="en-US" sz="2600" dirty="0"/>
              <a:t>When the car didn’t succussed to park during 5 minutes, the car will search new parking lot (same as statecharts)</a:t>
            </a:r>
          </a:p>
        </p:txBody>
      </p:sp>
    </p:spTree>
    <p:extLst>
      <p:ext uri="{BB962C8B-B14F-4D97-AF65-F5344CB8AC3E}">
        <p14:creationId xmlns:p14="http://schemas.microsoft.com/office/powerpoint/2010/main" val="1829134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1502" y="266198"/>
            <a:ext cx="6571913" cy="725349"/>
          </a:xfrm>
        </p:spPr>
        <p:txBody>
          <a:bodyPr>
            <a:normAutofit/>
          </a:bodyPr>
          <a:lstStyle/>
          <a:p>
            <a:pPr algn="ctr" rtl="1"/>
            <a:r>
              <a:rPr lang="en-US" dirty="0"/>
              <a:t>System Requirements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5181" y="1177436"/>
            <a:ext cx="6809297" cy="3511061"/>
          </a:xfrm>
        </p:spPr>
        <p:txBody>
          <a:bodyPr>
            <a:normAutofit lnSpcReduction="10000"/>
          </a:bodyPr>
          <a:lstStyle/>
          <a:p>
            <a:r>
              <a:rPr lang="en-US" sz="2600" dirty="0"/>
              <a:t> When the sensor is damage, the car will order tow truck (new)</a:t>
            </a:r>
          </a:p>
          <a:p>
            <a:r>
              <a:rPr lang="en-US" sz="2600" dirty="0"/>
              <a:t>When driver call the car then the car will come to his location (new)</a:t>
            </a:r>
          </a:p>
          <a:p>
            <a:r>
              <a:rPr lang="en-US" sz="2600" dirty="0"/>
              <a:t>When thief try to break the car: (new)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/>
              <a:t>Deny access (forbid)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/>
              <a:t>Will call the police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/>
              <a:t> Picture him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77297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1502" y="266198"/>
            <a:ext cx="6571913" cy="725349"/>
          </a:xfrm>
        </p:spPr>
        <p:txBody>
          <a:bodyPr>
            <a:normAutofit/>
          </a:bodyPr>
          <a:lstStyle/>
          <a:p>
            <a:pPr algn="ctr" rtl="1"/>
            <a:r>
              <a:rPr lang="en-US" dirty="0"/>
              <a:t>System Requirements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5181" y="1177436"/>
            <a:ext cx="6809297" cy="3511061"/>
          </a:xfrm>
        </p:spPr>
        <p:txBody>
          <a:bodyPr>
            <a:normAutofit/>
          </a:bodyPr>
          <a:lstStyle/>
          <a:p>
            <a:r>
              <a:rPr lang="en-US" sz="2600" dirty="0"/>
              <a:t>When car parking, the computer: (same)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/>
              <a:t>Will calculate the entering angle according to the data that receiving from sensors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/>
              <a:t>Move the car wheel and press the gas </a:t>
            </a:r>
            <a:r>
              <a:rPr lang="en-US" sz="2600" dirty="0" err="1"/>
              <a:t>padle</a:t>
            </a:r>
            <a:r>
              <a:rPr lang="en-US" sz="2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2038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6962"/>
            <a:ext cx="8686800" cy="763526"/>
          </a:xfrm>
        </p:spPr>
        <p:txBody>
          <a:bodyPr>
            <a:normAutofit/>
          </a:bodyPr>
          <a:lstStyle/>
          <a:p>
            <a:r>
              <a:rPr lang="en-US" sz="3200" dirty="0"/>
              <a:t>Controlled Natural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224116"/>
            <a:ext cx="8246070" cy="363820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264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8" y="216962"/>
            <a:ext cx="8214852" cy="763526"/>
          </a:xfrm>
        </p:spPr>
        <p:txBody>
          <a:bodyPr>
            <a:normAutofit/>
          </a:bodyPr>
          <a:lstStyle/>
          <a:p>
            <a:r>
              <a:rPr lang="en-US" dirty="0"/>
              <a:t>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224116"/>
            <a:ext cx="8246070" cy="3638205"/>
          </a:xfrm>
        </p:spPr>
        <p:txBody>
          <a:bodyPr/>
          <a:lstStyle/>
          <a:p>
            <a:r>
              <a:rPr lang="en-US" dirty="0"/>
              <a:t>Vitali </a:t>
            </a:r>
            <a:r>
              <a:rPr lang="en-US" dirty="0" err="1"/>
              <a:t>Bucevich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ID: 319275541</a:t>
            </a:r>
          </a:p>
          <a:p>
            <a:r>
              <a:rPr lang="en-US" dirty="0"/>
              <a:t>Yarin </a:t>
            </a:r>
            <a:r>
              <a:rPr lang="en-US" dirty="0" err="1"/>
              <a:t>Barom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ID: 204607519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1502" y="266198"/>
            <a:ext cx="6571913" cy="72534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Autonomous car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5181" y="1177436"/>
            <a:ext cx="6809297" cy="3511061"/>
          </a:xfrm>
        </p:spPr>
        <p:txBody>
          <a:bodyPr>
            <a:normAutofit fontScale="92500"/>
          </a:bodyPr>
          <a:lstStyle/>
          <a:p>
            <a:pPr marL="457200" lvl="1" indent="0" algn="l">
              <a:buNone/>
            </a:pPr>
            <a:r>
              <a:rPr lang="en-US" dirty="0"/>
              <a:t>Also known as self-driving car.</a:t>
            </a:r>
          </a:p>
          <a:p>
            <a:pPr marL="457200" lvl="1" indent="0">
              <a:buNone/>
            </a:pPr>
            <a:r>
              <a:rPr lang="en-US" dirty="0"/>
              <a:t>Autonomous car is a vehicle that is capable of sensing its environment and moving safely with little or no human input.</a:t>
            </a:r>
          </a:p>
          <a:p>
            <a:pPr marL="457200" lvl="1" indent="0">
              <a:buNone/>
            </a:pPr>
            <a:r>
              <a:rPr lang="en-US" dirty="0"/>
              <a:t>Autonomous car combine a variety of sensors to perceive their surroundings, such as radar, lidar, sonar, GPS, odometry and inertial measurement units.</a:t>
            </a:r>
          </a:p>
        </p:txBody>
      </p:sp>
    </p:spTree>
    <p:extLst>
      <p:ext uri="{BB962C8B-B14F-4D97-AF65-F5344CB8AC3E}">
        <p14:creationId xmlns:p14="http://schemas.microsoft.com/office/powerpoint/2010/main" val="1308817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8" y="216962"/>
            <a:ext cx="8214852" cy="763526"/>
          </a:xfrm>
        </p:spPr>
        <p:txBody>
          <a:bodyPr>
            <a:normAutofit/>
          </a:bodyPr>
          <a:lstStyle/>
          <a:p>
            <a:r>
              <a:rPr lang="en-US" dirty="0"/>
              <a:t>Inputs and 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224116"/>
            <a:ext cx="8246070" cy="363820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 system’s </a:t>
            </a:r>
            <a:r>
              <a:rPr lang="en-US" b="1" u="sng" dirty="0"/>
              <a:t>inputs</a:t>
            </a:r>
            <a:r>
              <a:rPr lang="en-US" dirty="0"/>
              <a:t> are the sensors of the car, such as:</a:t>
            </a:r>
          </a:p>
          <a:p>
            <a:pPr marL="0" indent="0">
              <a:buNone/>
            </a:pPr>
            <a:r>
              <a:rPr lang="en-US" dirty="0"/>
              <a:t>r</a:t>
            </a:r>
            <a:r>
              <a:rPr lang="en-US" sz="2800" dirty="0"/>
              <a:t>adar, </a:t>
            </a:r>
            <a:r>
              <a:rPr lang="en-US" dirty="0"/>
              <a:t>GPS and etc.</a:t>
            </a:r>
          </a:p>
          <a:p>
            <a:pPr marL="0" indent="0">
              <a:buNone/>
            </a:pPr>
            <a:r>
              <a:rPr lang="en-US" dirty="0"/>
              <a:t>And the </a:t>
            </a:r>
            <a:r>
              <a:rPr lang="en-US" b="1" u="sng" dirty="0"/>
              <a:t>inputs</a:t>
            </a:r>
            <a:r>
              <a:rPr lang="en-US" dirty="0"/>
              <a:t> from the driver, such as: drive there, park here.</a:t>
            </a:r>
          </a:p>
          <a:p>
            <a:pPr marL="0" indent="0">
              <a:buNone/>
            </a:pPr>
            <a:r>
              <a:rPr lang="en-US" dirty="0"/>
              <a:t>The system acts according to these sensors and to the driver choice.</a:t>
            </a:r>
          </a:p>
          <a:p>
            <a:pPr marL="0" indent="0">
              <a:buNone/>
            </a:pPr>
            <a:r>
              <a:rPr lang="en-US" dirty="0"/>
              <a:t>Therefor, the system’s </a:t>
            </a:r>
            <a:r>
              <a:rPr lang="en-US" b="1" u="sng" dirty="0"/>
              <a:t>outputs</a:t>
            </a:r>
            <a:r>
              <a:rPr lang="en-US" b="1" dirty="0"/>
              <a:t> </a:t>
            </a:r>
            <a:r>
              <a:rPr lang="en-US" dirty="0"/>
              <a:t>are the abilities that the car provide, such as: driving, parking and etc.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b="1" u="sng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59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1502" y="266198"/>
            <a:ext cx="6571913" cy="72534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Reactive examples in the system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5181" y="1177436"/>
            <a:ext cx="6809297" cy="3511061"/>
          </a:xfrm>
        </p:spPr>
        <p:txBody>
          <a:bodyPr>
            <a:normAutofit/>
          </a:bodyPr>
          <a:lstStyle/>
          <a:p>
            <a:pPr marL="457200" lvl="1" indent="0" algn="l">
              <a:buNone/>
            </a:pPr>
            <a:r>
              <a:rPr lang="en-US" sz="2600" dirty="0"/>
              <a:t>The system is directed by the sensors and the driver choice.</a:t>
            </a:r>
          </a:p>
          <a:p>
            <a:pPr marL="457200" lvl="1" indent="0" algn="l">
              <a:buNone/>
            </a:pPr>
            <a:r>
              <a:rPr lang="en-US" sz="2600" dirty="0"/>
              <a:t>For example, when the driver want to park in a park lot. He choose the parking mode and the sensors scan the park lot to find a free parking. </a:t>
            </a:r>
          </a:p>
          <a:p>
            <a:pPr marL="457200" lvl="1" indent="0" algn="l">
              <a:buNone/>
            </a:pPr>
            <a:r>
              <a:rPr lang="en-US" sz="2600" dirty="0"/>
              <a:t>According to those inputs the car park.</a:t>
            </a:r>
          </a:p>
        </p:txBody>
      </p:sp>
    </p:spTree>
    <p:extLst>
      <p:ext uri="{BB962C8B-B14F-4D97-AF65-F5344CB8AC3E}">
        <p14:creationId xmlns:p14="http://schemas.microsoft.com/office/powerpoint/2010/main" val="2959921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8" y="216962"/>
            <a:ext cx="4504089" cy="763526"/>
          </a:xfrm>
        </p:spPr>
        <p:txBody>
          <a:bodyPr>
            <a:normAutofit/>
          </a:bodyPr>
          <a:lstStyle/>
          <a:p>
            <a:pPr algn="ctr"/>
            <a:r>
              <a:rPr lang="he-IL" dirty="0"/>
              <a:t>דרישות מערכת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7C5E410-2496-4AEC-BF2C-266680B4F612}"/>
              </a:ext>
            </a:extLst>
          </p:cNvPr>
          <p:cNvSpPr txBox="1">
            <a:spLocks/>
          </p:cNvSpPr>
          <p:nvPr/>
        </p:nvSpPr>
        <p:spPr>
          <a:xfrm>
            <a:off x="255181" y="1177436"/>
            <a:ext cx="8803759" cy="3511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he-IL" sz="2600" dirty="0"/>
              <a:t>מחפש חניה פנויה בטווח של 2 ק"מ ממקום הורדת הנהג</a:t>
            </a:r>
            <a:endParaRPr lang="he-IL" sz="2600" dirty="0">
              <a:solidFill>
                <a:srgbClr val="FF0000"/>
              </a:solidFill>
            </a:endParaRPr>
          </a:p>
          <a:p>
            <a:pPr algn="r" rtl="1"/>
            <a:r>
              <a:rPr lang="he-IL" sz="2600" dirty="0"/>
              <a:t>אם לא נמצאה חניה או אם הרכב לא הצליח לחנות תוך חמש דקות אז הרכב יחפש חניה חדשה</a:t>
            </a:r>
          </a:p>
          <a:p>
            <a:pPr algn="r" rtl="1"/>
            <a:r>
              <a:rPr lang="he-IL" sz="2600" dirty="0"/>
              <a:t>הרכב יחנה בהתאם לסוג החניה האפשרית</a:t>
            </a:r>
            <a:endParaRPr lang="he-IL" sz="2600" dirty="0">
              <a:solidFill>
                <a:srgbClr val="FF0000"/>
              </a:solidFill>
            </a:endParaRPr>
          </a:p>
          <a:p>
            <a:pPr algn="r" rtl="1"/>
            <a:r>
              <a:rPr lang="he-IL" sz="2600" dirty="0"/>
              <a:t>אם נהרס חיישן הרכב יזמין גרר</a:t>
            </a:r>
          </a:p>
          <a:p>
            <a:pPr algn="r" rtl="1"/>
            <a:r>
              <a:rPr lang="he-IL" sz="2600" dirty="0"/>
              <a:t>הרכב יחזור למיקום הנהג ע"פ קריאה</a:t>
            </a:r>
            <a:endParaRPr lang="he-IL" sz="2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605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8" y="216962"/>
            <a:ext cx="4504089" cy="763526"/>
          </a:xfrm>
        </p:spPr>
        <p:txBody>
          <a:bodyPr>
            <a:normAutofit/>
          </a:bodyPr>
          <a:lstStyle/>
          <a:p>
            <a:pPr algn="ctr"/>
            <a:r>
              <a:rPr lang="he-IL" dirty="0"/>
              <a:t>דרישות מערכת</a:t>
            </a:r>
            <a:endParaRPr lang="en-US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22B6956F-A462-4CE8-A591-6B79AA24F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181" y="1177436"/>
            <a:ext cx="8817935" cy="3511061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בעת ניסיון פריצה לרכב החונה</a:t>
            </a:r>
            <a:endParaRPr lang="he-IL" dirty="0">
              <a:solidFill>
                <a:srgbClr val="FF0000"/>
              </a:solidFill>
            </a:endParaRPr>
          </a:p>
          <a:p>
            <a:pPr lvl="1" algn="r" rtl="1">
              <a:buFont typeface="Wingdings" panose="05000000000000000000" pitchFamily="2" charset="2"/>
              <a:buChar char="§"/>
            </a:pPr>
            <a:r>
              <a:rPr lang="he-IL" sz="2600" dirty="0"/>
              <a:t>תוזמן משטרה</a:t>
            </a:r>
          </a:p>
          <a:p>
            <a:pPr lvl="1" algn="r" rtl="1">
              <a:buFont typeface="Wingdings" panose="05000000000000000000" pitchFamily="2" charset="2"/>
              <a:buChar char="§"/>
            </a:pPr>
            <a:r>
              <a:rPr lang="he-IL" sz="2600" dirty="0"/>
              <a:t>יבוצע צילום של הפורץ</a:t>
            </a:r>
            <a:endParaRPr lang="he-IL" dirty="0"/>
          </a:p>
          <a:p>
            <a:pPr algn="r" rtl="1"/>
            <a:r>
              <a:rPr lang="he-IL" dirty="0"/>
              <a:t>מחשב הרכב</a:t>
            </a:r>
            <a:endParaRPr lang="he-IL" dirty="0">
              <a:solidFill>
                <a:srgbClr val="FF0000"/>
              </a:solidFill>
            </a:endParaRPr>
          </a:p>
          <a:p>
            <a:pPr marL="800100" lvl="2" indent="-342900" algn="r" rtl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he-IL" sz="2600" dirty="0"/>
              <a:t>יחשב את זווית הכניסה לחניה בהתאם למידע המתקבל מהסנסורים </a:t>
            </a:r>
          </a:p>
          <a:p>
            <a:pPr marL="800100" lvl="2" indent="-342900" algn="r" rtl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he-IL" sz="2600" dirty="0"/>
              <a:t>יזיז את ההגה וילחץ על הגז (יבצע את החניה עצמה)</a:t>
            </a:r>
          </a:p>
          <a:p>
            <a:pPr marL="0" indent="0" algn="r" rtl="1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746798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1502" y="266198"/>
            <a:ext cx="6571913" cy="725349"/>
          </a:xfrm>
        </p:spPr>
        <p:txBody>
          <a:bodyPr>
            <a:normAutofit/>
          </a:bodyPr>
          <a:lstStyle/>
          <a:p>
            <a:pPr algn="ctr" rtl="1"/>
            <a:r>
              <a:rPr lang="he-IL" dirty="0"/>
              <a:t>דרישות מערכת</a:t>
            </a:r>
            <a:r>
              <a:rPr lang="en-US" dirty="0"/>
              <a:t>-</a:t>
            </a:r>
            <a:r>
              <a:rPr lang="he-IL" dirty="0"/>
              <a:t>שהגשנו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5181" y="1177436"/>
            <a:ext cx="6809297" cy="3511061"/>
          </a:xfrm>
        </p:spPr>
        <p:txBody>
          <a:bodyPr>
            <a:normAutofit fontScale="92500" lnSpcReduction="10000"/>
          </a:bodyPr>
          <a:lstStyle/>
          <a:p>
            <a:pPr algn="r" rtl="1"/>
            <a:r>
              <a:rPr lang="he-IL" sz="2800" dirty="0"/>
              <a:t>הרכב יחנה בהתאם לסוג החניה האפשרית</a:t>
            </a:r>
            <a:endParaRPr lang="he-IL" sz="2800" dirty="0">
              <a:solidFill>
                <a:srgbClr val="FF0000"/>
              </a:solidFill>
            </a:endParaRPr>
          </a:p>
          <a:p>
            <a:pPr algn="r" rtl="1"/>
            <a:r>
              <a:rPr lang="he-IL" sz="2800"/>
              <a:t>אם לא נמצאה חניה או אם הרכב לא הצליח לחנות תוך חמש דקות אז הרכב יחפש חניה חדשה</a:t>
            </a:r>
            <a:endParaRPr lang="he-IL" dirty="0"/>
          </a:p>
          <a:p>
            <a:pPr algn="r" rtl="1"/>
            <a:r>
              <a:rPr lang="he-IL" dirty="0"/>
              <a:t>מחשב הרכב</a:t>
            </a:r>
            <a:endParaRPr lang="he-IL" dirty="0">
              <a:solidFill>
                <a:srgbClr val="FF0000"/>
              </a:solidFill>
            </a:endParaRPr>
          </a:p>
          <a:p>
            <a:pPr marL="800100" lvl="2" indent="-342900" algn="r" rtl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he-IL" sz="2600" dirty="0"/>
              <a:t>יחשב את זווית הכניסה לחניה בהתאם למידע המתקבל מהסנסורים </a:t>
            </a:r>
          </a:p>
          <a:p>
            <a:pPr marL="800100" lvl="2" indent="-342900" algn="r" rtl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he-IL" sz="2600" dirty="0"/>
              <a:t>יזיז את ההגה וילחץ על הגז (יבצע את החניה עצמה)</a:t>
            </a:r>
          </a:p>
          <a:p>
            <a:pPr marL="0" indent="0" algn="r" rtl="1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897602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8" y="216962"/>
            <a:ext cx="8214852" cy="763526"/>
          </a:xfrm>
        </p:spPr>
        <p:txBody>
          <a:bodyPr>
            <a:normAutofit/>
          </a:bodyPr>
          <a:lstStyle/>
          <a:p>
            <a:r>
              <a:rPr lang="en-US" dirty="0"/>
              <a:t>States &amp; Transition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224116"/>
            <a:ext cx="8246070" cy="36382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States: </a:t>
            </a:r>
            <a:endParaRPr lang="en-US" b="1" u="sng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68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508</Words>
  <Application>Microsoft Office PowerPoint</Application>
  <PresentationFormat>On-screen Show (16:9)</PresentationFormat>
  <Paragraphs>77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Office Theme</vt:lpstr>
      <vt:lpstr>Autonomous car</vt:lpstr>
      <vt:lpstr>Students</vt:lpstr>
      <vt:lpstr>Autonomous car</vt:lpstr>
      <vt:lpstr>Inputs and outputs</vt:lpstr>
      <vt:lpstr>Reactive examples in the system</vt:lpstr>
      <vt:lpstr>דרישות מערכת</vt:lpstr>
      <vt:lpstr>דרישות מערכת</vt:lpstr>
      <vt:lpstr>דרישות מערכת-שהגשנו</vt:lpstr>
      <vt:lpstr>States &amp; Transition</vt:lpstr>
      <vt:lpstr>States &amp; Transition</vt:lpstr>
      <vt:lpstr>Statecharts</vt:lpstr>
      <vt:lpstr>LSC’s</vt:lpstr>
      <vt:lpstr>System Requirements</vt:lpstr>
      <vt:lpstr>System Requirements</vt:lpstr>
      <vt:lpstr>System Requirements</vt:lpstr>
      <vt:lpstr>Controlled Natural Language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2021-01-22T14:47:15Z</dcterms:modified>
</cp:coreProperties>
</file>